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7B29-357C-03D1-8923-5055454CB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85DD-350E-00B7-D397-E985F651F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86E1-FF99-FE6B-4B8A-B4F7A4F3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794B3-5386-3D05-0E97-33537CDD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781F-35CE-8DEF-9648-EE1EECF0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450C-E6FC-EDBF-CC44-B86C9748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FDEA9-0283-9F7F-E221-FC2B5D49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3919-9830-F658-3FF2-DAEDB08B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EB2A-CB98-33B2-D65A-1C966C2F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5F13-94E1-941E-AB0B-08731226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45833-A300-EE36-487C-2137F1CCC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81A15-9F37-F42A-EA9A-BCC5F92C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0900E-F15E-E9DD-1B3F-129FBAE7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3904-F7ED-8CFD-711B-1DEA5592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AC99-C840-01F8-8B4F-C89EDDC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1009-952A-D9F1-AE24-2CF4E480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0519A-C5D0-CB09-2E74-31F1AD76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D98F-426C-2AC7-1AE9-5F509431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71F8-1C50-111E-BECB-D1D31DF2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75A9-C8D6-D9F1-A9E8-81C4FF82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9C5B-383E-4730-7274-EF2B4145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7197-A1DE-D195-B49B-A8A7EA9B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B771-7164-1F9A-D423-ED0813C2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1B804-1554-BD72-EC75-41EF8383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784F-476D-0702-4699-B74BCA26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4706-7144-AA9A-D3F4-C15643C96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193C-5309-2B20-71FA-F1DF8BC12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7FA89-4FC6-0A70-5199-DF4106EE1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0459C-E79D-755A-39D1-4E46758E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DD0A7-072F-AF8E-1C51-DA10B69F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4477B-26ED-7FC7-AF9A-8070A789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8DBF-E866-2836-9B41-13890040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D7514-33AF-FAEF-E8D4-BCFCBA23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0088-92A7-BFC7-6E85-5A8DBC7BE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61985-3242-CD07-E132-1929F88A1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6917E-2007-495E-56AF-884FB4DB9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1A9C-37CA-F990-7B44-F63B3235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54EB8-A400-5DFB-A201-1D89E67B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4FCB3-B7B3-EE32-E0D0-83198D50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592F-F515-0F16-9D14-79AB0521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D58AC-AFBD-0DF2-D6D4-8CD50252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4B45F-9799-D2A1-1968-8C3405CA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20384-4D3F-5885-789F-9452AC8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E1785-23AA-FB86-BCB1-8CCC3294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9812-DDF3-074D-021A-A17AE9F9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D131B-F3A8-B44B-165D-B690C7CB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5B30-336E-B3FC-D7F1-4B72DEC0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D9E5-F253-B46A-0332-BC661F38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D95C1-B237-0AD6-0BC9-E06F1490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E49DC-52CD-16FD-0A5E-6A6D3903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48B34-78CB-3133-4AE5-8CD5A280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C9380-FC5E-8292-C770-EBAF1A22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7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1448-0ACA-0850-88E8-B6BAFE27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7DE4A-3164-3D2A-6BC7-B8542234D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1061E-6502-BF92-ECB9-DF3EAF06F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57A8-1EC3-A001-04E1-83FC569A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DEF37-20D7-5249-DE50-C3074EF0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36B37-34AB-1332-3A99-66A46D90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4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DF2F1-E5E7-B852-F6F0-6D0C4CB4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DE411-3F4A-07B2-1835-FC88F4450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9E25-B7C0-807F-8F95-94A5E236A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46BB-547A-3945-9AF4-2EE168EA2DAE}" type="datetimeFigureOut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6221-03B6-B09F-E7B6-14947CBCA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F293-DACF-6844-655D-1E004B1B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00DD-9D2E-2A4E-813E-9C72254F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38E4-64CF-3E18-F9F4-6089CFE3E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Decoupling and the possibility of green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9C6E9-E656-B928-A408-2CFAC0A20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15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B4FE-CAFF-8E68-DD07-CCAD9BD3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A82A-0B11-4ACD-11FD-E39DEEE7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E72C1-BF27-F8B9-E8B2-BD11CAB0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5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AB4C-E67C-8318-0C9C-255042C7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27B0-6AAA-DADE-38FA-C573B2A1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283B0-122A-A835-007F-9FDF860F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2"/>
            <a:ext cx="12192000" cy="677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2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8D80-A2A2-CC28-142D-A14FA744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848F-1ACD-6A5E-9411-D8D3B221C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AC02A-3799-8BFC-425F-F887F868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2"/>
            <a:ext cx="12192000" cy="66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6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30D3-0783-178C-2126-FAD666B4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43EC-F53E-55D8-3369-D47449DF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CKC relationship does not hold up statistically universally for the different data sets.</a:t>
            </a:r>
          </a:p>
          <a:p>
            <a:r>
              <a:rPr lang="en-US" dirty="0"/>
              <a:t>The consumption-based estimates yield significantly higher ( often impossibly high ) turning points</a:t>
            </a:r>
          </a:p>
          <a:p>
            <a:r>
              <a:rPr lang="en-US" dirty="0"/>
              <a:t>Decoupling in any real sense is not likely in the foreseeable future without transformative change</a:t>
            </a:r>
          </a:p>
          <a:p>
            <a:r>
              <a:rPr lang="en-US" dirty="0"/>
              <a:t>Degrowth as the only answer?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1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8DD9-C525-BFF4-E3B6-FA8F773A0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Green Growth vs. Degrowth: The Contours of the Debate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D8CD1-DE82-4057-1A81-B0AD64093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6489-0F92-B362-7FA1-BD71A3FB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0CCE-D3AC-1F96-0A88-04228FAE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Giorgos</a:t>
            </a:r>
            <a:r>
              <a:rPr lang="en-US" dirty="0"/>
              <a:t> Kallis et. al. ( 2018) Research on Degrowth</a:t>
            </a:r>
          </a:p>
          <a:p>
            <a:pPr marL="0" indent="0">
              <a:buNone/>
            </a:pPr>
            <a:r>
              <a:rPr lang="en-US" i="1" dirty="0"/>
              <a:t>   Annual Review of Environment and Resources</a:t>
            </a:r>
          </a:p>
          <a:p>
            <a:r>
              <a:rPr lang="en-US" dirty="0"/>
              <a:t>Robert </a:t>
            </a:r>
            <a:r>
              <a:rPr lang="en-US" dirty="0" err="1"/>
              <a:t>Pollin</a:t>
            </a:r>
            <a:r>
              <a:rPr lang="en-US" dirty="0"/>
              <a:t> ( 2019) : Advancing a Viable Global Climate Stabilization Project: Degrowth versus the Green New Deal</a:t>
            </a:r>
          </a:p>
          <a:p>
            <a:pPr marL="0" indent="0">
              <a:buNone/>
            </a:pPr>
            <a:r>
              <a:rPr lang="en-US" i="1" dirty="0"/>
              <a:t>     Review of Radical Political Economics</a:t>
            </a:r>
          </a:p>
          <a:p>
            <a:pPr marL="0" indent="0">
              <a:buNone/>
            </a:pP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5008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256E-5C75-55D0-261C-0D8F7A36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Egalitarian green growth or the ‘Green New Deal’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9D3E-FD49-A8AD-55C5-A4A8EAD9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‘ …a worldwide program whose central aim is to invest 1.5–2 percent of global GDP per year in raising energy-efficiency standards and expanding clean renewable energy supply could realistically bring global CO</a:t>
            </a:r>
            <a:r>
              <a:rPr lang="en-US" baseline="-25000" dirty="0"/>
              <a:t>2</a:t>
            </a:r>
            <a:r>
              <a:rPr lang="en-US" dirty="0"/>
              <a:t> emissions down by 40 percent relative to today within 20 years, while also supporting rising living standards and expanding job opportunities.’ (</a:t>
            </a:r>
            <a:r>
              <a:rPr lang="en-US" dirty="0" err="1"/>
              <a:t>Pollin</a:t>
            </a:r>
            <a:r>
              <a:rPr lang="en-US" dirty="0"/>
              <a:t>, 2019) </a:t>
            </a:r>
          </a:p>
          <a:p>
            <a:r>
              <a:rPr lang="en-US" dirty="0"/>
              <a:t>Two-pronged strategy of increasing energy efficiency and transition towards clean energy</a:t>
            </a:r>
          </a:p>
          <a:p>
            <a:r>
              <a:rPr lang="en-US" dirty="0"/>
              <a:t>This strategy will imply transformation in the growth process ( from fossil fuel production to renewable energy production, more energy-efficient production and consumption ) driven by significant investment</a:t>
            </a:r>
          </a:p>
          <a:p>
            <a:r>
              <a:rPr lang="en-US" dirty="0"/>
              <a:t>Directed Public investment is key to crowd in private investment and kickstart the process (Green Keynesianism) </a:t>
            </a:r>
          </a:p>
          <a:p>
            <a:r>
              <a:rPr lang="en-US" dirty="0"/>
              <a:t>Important additional role of public investment in generating jobs and ensuring resource transfers to those who lose out from the greening process ( Resembling original New Deal in the USA during the Great Depression)</a:t>
            </a:r>
          </a:p>
          <a:p>
            <a:r>
              <a:rPr lang="en-US" dirty="0"/>
              <a:t>This approach is cognizant of intra and international inequalities and proposes a progressive financial burden of green investment on wealthy countries and wealthy citizens</a:t>
            </a:r>
          </a:p>
        </p:txBody>
      </p:sp>
    </p:spTree>
    <p:extLst>
      <p:ext uri="{BB962C8B-B14F-4D97-AF65-F5344CB8AC3E}">
        <p14:creationId xmlns:p14="http://schemas.microsoft.com/office/powerpoint/2010/main" val="158543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8C43-1C48-0E73-7322-2D61AFB1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3F99-704F-23D0-BEAB-90524D3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‘Degrowth is a new term that signifies radical political and economic reorganization leading to drastically reduced resource and energy throughput.’ ( Kallis </a:t>
            </a:r>
            <a:r>
              <a:rPr lang="en-US" dirty="0" err="1"/>
              <a:t>et.al</a:t>
            </a:r>
            <a:r>
              <a:rPr lang="en-US" dirty="0"/>
              <a:t>. 2018)</a:t>
            </a:r>
          </a:p>
          <a:p>
            <a:r>
              <a:rPr lang="en-US" dirty="0"/>
              <a:t>Though the objective is not on negative growth directly, it is likely to be an outcome of effectively and significantly reducing resource and energy use</a:t>
            </a:r>
          </a:p>
          <a:p>
            <a:r>
              <a:rPr lang="en-US" dirty="0"/>
              <a:t>Sacrificing growth does </a:t>
            </a:r>
            <a:r>
              <a:rPr lang="en-US"/>
              <a:t>not imply </a:t>
            </a:r>
            <a:r>
              <a:rPr lang="en-US" dirty="0"/>
              <a:t>sacrificing well-being as long as that can be delinked from consumption of commodities with a resource depletion  and carbon emitting trail.</a:t>
            </a:r>
          </a:p>
          <a:p>
            <a:r>
              <a:rPr lang="en-US" dirty="0"/>
              <a:t>The utopianism of the degrowth is recognized by the proponents themselves as they acknowledge the inherent growth imperative of a capitalist system but they maintain a radical rethink at a systemic level is essential given the seriousness of the climate emergency</a:t>
            </a:r>
          </a:p>
          <a:p>
            <a:r>
              <a:rPr lang="en-US" dirty="0"/>
              <a:t>Green growth is not a feasible alternative as faith on absolute decoupling through clean energy transition and energy efficiency is not realistic</a:t>
            </a:r>
          </a:p>
        </p:txBody>
      </p:sp>
    </p:spTree>
    <p:extLst>
      <p:ext uri="{BB962C8B-B14F-4D97-AF65-F5344CB8AC3E}">
        <p14:creationId xmlns:p14="http://schemas.microsoft.com/office/powerpoint/2010/main" val="191222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B62-01D2-4480-3271-F2CC7318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the basis of a choice?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321D-0CE4-6FCD-D52B-DAB2E370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Ecological</a:t>
            </a:r>
          </a:p>
          <a:p>
            <a:r>
              <a:rPr lang="en-US" dirty="0"/>
              <a:t>Economic</a:t>
            </a:r>
          </a:p>
          <a:p>
            <a:r>
              <a:rPr lang="en-US" dirty="0"/>
              <a:t>Political</a:t>
            </a:r>
          </a:p>
        </p:txBody>
      </p:sp>
    </p:spTree>
    <p:extLst>
      <p:ext uri="{BB962C8B-B14F-4D97-AF65-F5344CB8AC3E}">
        <p14:creationId xmlns:p14="http://schemas.microsoft.com/office/powerpoint/2010/main" val="362944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11E-1314-C03C-C2AE-A84A1E61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C9DC-7323-2062-F343-4E5DEC3C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Pollin</a:t>
            </a:r>
            <a:r>
              <a:rPr lang="en-US" dirty="0"/>
              <a:t> ( 2019) : Advancing a Viable Global Climate Stabilization Project: Degrowth versus the Green New Deal</a:t>
            </a:r>
          </a:p>
          <a:p>
            <a:pPr marL="0" indent="0">
              <a:buNone/>
            </a:pPr>
            <a:r>
              <a:rPr lang="en-US" dirty="0"/>
              <a:t>   Review of Radical Political Economics</a:t>
            </a:r>
          </a:p>
          <a:p>
            <a:r>
              <a:rPr lang="en-US" dirty="0"/>
              <a:t>Enno </a:t>
            </a:r>
            <a:r>
              <a:rPr lang="en-US" dirty="0" err="1"/>
              <a:t>Schröder</a:t>
            </a:r>
            <a:r>
              <a:rPr lang="en-US" dirty="0"/>
              <a:t> &amp; Servaas Storm ( 2020) : Economic Growth and Carbon Emissions: The Road to “Hothouse Earth” is Paved with Good Intentions</a:t>
            </a:r>
          </a:p>
          <a:p>
            <a:pPr marL="0" indent="0">
              <a:buNone/>
            </a:pPr>
            <a:r>
              <a:rPr lang="en-US" dirty="0"/>
              <a:t>    International Journal of Political Economy</a:t>
            </a:r>
          </a:p>
        </p:txBody>
      </p:sp>
    </p:spTree>
    <p:extLst>
      <p:ext uri="{BB962C8B-B14F-4D97-AF65-F5344CB8AC3E}">
        <p14:creationId xmlns:p14="http://schemas.microsoft.com/office/powerpoint/2010/main" val="89305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F0C5-1D8F-C171-6E4E-D4C34C21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537"/>
          </a:xfrm>
        </p:spPr>
        <p:txBody>
          <a:bodyPr/>
          <a:lstStyle/>
          <a:p>
            <a:r>
              <a:rPr lang="en-US" dirty="0"/>
              <a:t>Green Growth and the decoupling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0587-DFAE-D039-AD7C-CB39E3374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Green House Gas emissions have been established as the single most important source of climate change, there has been a concerted effort to ‘green and clean’ the growth process by reducing harmful emissions i.e. decoupling</a:t>
            </a:r>
          </a:p>
          <a:p>
            <a:r>
              <a:rPr lang="en-US" dirty="0"/>
              <a:t>Relative decoupling: when the rate of growth of emissions is less than the rate of economic growth ( due to increase in energy efficiency or use of cleaner energy sources)</a:t>
            </a:r>
          </a:p>
          <a:p>
            <a:r>
              <a:rPr lang="en-US" dirty="0"/>
              <a:t>Absolute decoupling: when the rate of growth of emissions is zero or negative i.e. output is ‘decoupled’ from emission in a net sense</a:t>
            </a:r>
          </a:p>
          <a:p>
            <a:r>
              <a:rPr lang="en-US" dirty="0"/>
              <a:t>Green growth is seen a strategy in accelerating the transition towards cleaner and more efficient </a:t>
            </a:r>
            <a:r>
              <a:rPr lang="en-US"/>
              <a:t>energy sources </a:t>
            </a:r>
            <a:r>
              <a:rPr lang="en-US" dirty="0"/>
              <a:t>and making decoupling a feasible reality</a:t>
            </a:r>
          </a:p>
        </p:txBody>
      </p:sp>
    </p:spTree>
    <p:extLst>
      <p:ext uri="{BB962C8B-B14F-4D97-AF65-F5344CB8AC3E}">
        <p14:creationId xmlns:p14="http://schemas.microsoft.com/office/powerpoint/2010/main" val="72995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8F7E-1F15-1597-595A-67526BC0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291"/>
          </a:xfrm>
        </p:spPr>
        <p:txBody>
          <a:bodyPr/>
          <a:lstStyle/>
          <a:p>
            <a:r>
              <a:rPr lang="en-US" dirty="0"/>
              <a:t>The evidence on decoupling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D5BD-2295-96A8-F280-756FCD32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16"/>
            <a:ext cx="10515600" cy="46925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of positive evidence on decoupling (both relative &amp; absolute) come from the richer OECD countries</a:t>
            </a:r>
          </a:p>
          <a:p>
            <a:r>
              <a:rPr lang="en-US" dirty="0"/>
              <a:t>As expected, much of the hopeful findings pertain to relative decoupling and there is less evidence on absolute decoupling</a:t>
            </a:r>
          </a:p>
          <a:p>
            <a:r>
              <a:rPr lang="en-US" dirty="0"/>
              <a:t>Decoupling can be calculated with respect to various </a:t>
            </a:r>
            <a:r>
              <a:rPr lang="en-US" dirty="0" err="1"/>
              <a:t>GhG</a:t>
            </a:r>
            <a:r>
              <a:rPr lang="en-US" dirty="0"/>
              <a:t> emissions and thus performance can vary across multiple dimensions</a:t>
            </a:r>
          </a:p>
          <a:p>
            <a:r>
              <a:rPr lang="en-US" dirty="0" err="1"/>
              <a:t>Schröder</a:t>
            </a:r>
            <a:r>
              <a:rPr lang="en-US" dirty="0"/>
              <a:t> and Storm ( 2020) provide a comprehensive overview of decoupling trajectories using different available data sets</a:t>
            </a:r>
          </a:p>
          <a:p>
            <a:r>
              <a:rPr lang="en-US" dirty="0"/>
              <a:t>They use a modified Kaya identity to decompose Co</a:t>
            </a:r>
            <a:r>
              <a:rPr lang="en-US" baseline="-25000" dirty="0"/>
              <a:t>2</a:t>
            </a:r>
            <a:r>
              <a:rPr lang="en-US" dirty="0"/>
              <a:t> emissions into the various drivers</a:t>
            </a:r>
          </a:p>
          <a:p>
            <a:r>
              <a:rPr lang="en-US" dirty="0"/>
              <a:t>They also use regression methodology to test a Carbon Kuznets Curve(CKC) hypothesis and try to identify relevant turning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1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1881-4557-A847-48D1-1E14C7A3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Kaya decomposition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05B76-3FF8-7A54-72DB-B4B90A7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C^ = P^ + y^ + c^ + e^ ( equation in terms of growth rates)</a:t>
            </a:r>
          </a:p>
          <a:p>
            <a:r>
              <a:rPr lang="en-US" dirty="0"/>
              <a:t>C= carbon emissions, P = population size, y = per capita income, c = Co2 emissions per unit of energy use and e = energy efficiency of production </a:t>
            </a:r>
          </a:p>
          <a:p>
            <a:r>
              <a:rPr lang="en-US" dirty="0"/>
              <a:t>Green growth has possible impacts on both c ( renewable energy) and e ( energy efficient technology)</a:t>
            </a:r>
          </a:p>
          <a:p>
            <a:r>
              <a:rPr lang="en-US" dirty="0"/>
              <a:t>In table 1 the projections are calculated with targets proposed in climate policy negotiations and economic growth rates derived as the residual.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11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B763-D75C-E14E-3C13-A44DBA56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D215-F00A-CB4A-602D-ABEF3779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B44C0-8B9B-EAF5-82D9-455E65D8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761" y="-557213"/>
            <a:ext cx="13027231" cy="74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1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B058-B402-E0A0-EB44-DF15BB3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13EF-6317-C9C5-D649-AA4D566E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C790D-BB2F-35A7-A9D2-54945281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877" y="-1"/>
            <a:ext cx="12298878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4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7C69-BD1B-0D51-8758-2FBE02E1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CKC and difference between Consumption based and Production based carbon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CA9F-0562-4F28-E55E-55E2C23F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testing for an inverted U shaped CKC relationship is done using production-based emission information</a:t>
            </a:r>
          </a:p>
          <a:p>
            <a:r>
              <a:rPr lang="en-US" dirty="0"/>
              <a:t>But production-based estimates do not take into account the effect of international trade and the possibility of outsourcing carbon intensive production to countries of the global South</a:t>
            </a:r>
          </a:p>
          <a:p>
            <a:r>
              <a:rPr lang="en-US" dirty="0"/>
              <a:t>Consumption based estimates incorporate the carbon content of goods and services consumed by a country and is therefore more authentic in capturing the genuine carbon footprint of a national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8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7070-03C2-4E2F-FD33-69D23CAD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6F8D-C7DD-E59E-3FE2-652A1F7D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EC973-3B57-69D2-E7A5-FF6AD705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6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953</Words>
  <Application>Microsoft Macintosh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Decoupling and the possibility of green growth</vt:lpstr>
      <vt:lpstr>Readings</vt:lpstr>
      <vt:lpstr>Green Growth and the decoupling strategy</vt:lpstr>
      <vt:lpstr>The evidence on decoupling </vt:lpstr>
      <vt:lpstr>The Kaya decomposition exercise </vt:lpstr>
      <vt:lpstr>PowerPoint Presentation</vt:lpstr>
      <vt:lpstr>PowerPoint Presentation</vt:lpstr>
      <vt:lpstr>The CKC and difference between Consumption based and Production based carbon emissions</vt:lpstr>
      <vt:lpstr>PowerPoint Presentation</vt:lpstr>
      <vt:lpstr>PowerPoint Presentation</vt:lpstr>
      <vt:lpstr>PowerPoint Presentation</vt:lpstr>
      <vt:lpstr>PowerPoint Presentation</vt:lpstr>
      <vt:lpstr>Key takeaways</vt:lpstr>
      <vt:lpstr>Green Growth vs. Degrowth: The Contours of the Debate</vt:lpstr>
      <vt:lpstr>Readings</vt:lpstr>
      <vt:lpstr>Egalitarian green growth or the ‘Green New Deal’</vt:lpstr>
      <vt:lpstr>Degrowth</vt:lpstr>
      <vt:lpstr> What is the basis of a choice?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Decoupling and the possibility of green growth</dc:title>
  <dc:creator>6878</dc:creator>
  <cp:lastModifiedBy>6878</cp:lastModifiedBy>
  <cp:revision>7</cp:revision>
  <dcterms:created xsi:type="dcterms:W3CDTF">2022-04-26T03:59:07Z</dcterms:created>
  <dcterms:modified xsi:type="dcterms:W3CDTF">2024-04-20T02:47:57Z</dcterms:modified>
</cp:coreProperties>
</file>