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9" r:id="rId4"/>
    <p:sldId id="263"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230"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2"/>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useBgFill="1">
        <p:nvSpPr>
          <p:cNvPr id="11" name="Rounded Rectangle 29"/>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13" name="Rectangle 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14" name="Rectangle 9"/>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15" name="Rectangle 10"/>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ja-JP" altLang="en-US" smtClean="0"/>
              <a:t>マスター タイトルの書式設定</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マスター サブタイトルの書式設定</a:t>
            </a:r>
            <a:endParaRPr lang="en-US"/>
          </a:p>
        </p:txBody>
      </p:sp>
      <p:sp>
        <p:nvSpPr>
          <p:cNvPr id="18" name="Date Placeholder 27"/>
          <p:cNvSpPr>
            <a:spLocks noGrp="1"/>
          </p:cNvSpPr>
          <p:nvPr>
            <p:ph type="dt" sz="half" idx="10"/>
          </p:nvPr>
        </p:nvSpPr>
        <p:spPr>
          <a:xfrm>
            <a:off x="6705600" y="4206875"/>
            <a:ext cx="960438" cy="457200"/>
          </a:xfrm>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19" name="Footer Placeholder 16"/>
          <p:cNvSpPr>
            <a:spLocks noGrp="1"/>
          </p:cNvSpPr>
          <p:nvPr>
            <p:ph type="ftr" sz="quarter" idx="11"/>
          </p:nvPr>
        </p:nvSpPr>
        <p:spPr>
          <a:xfrm>
            <a:off x="5410200" y="4205288"/>
            <a:ext cx="1295400" cy="457200"/>
          </a:xfrm>
        </p:spPr>
        <p:txBody>
          <a:bodyPr/>
          <a:lstStyle>
            <a:lvl1pPr>
              <a:defRPr/>
            </a:lvl1pPr>
          </a:lstStyle>
          <a:p>
            <a:endParaRPr kumimoji="1" lang="ja-JP" altLang="en-US"/>
          </a:p>
        </p:txBody>
      </p:sp>
      <p:pic>
        <p:nvPicPr>
          <p:cNvPr id="24" name="図 23" descr="cov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00" y="0"/>
            <a:ext cx="9180001" cy="3925314"/>
          </a:xfrm>
          <a:prstGeom prst="rect">
            <a:avLst/>
          </a:prstGeom>
        </p:spPr>
      </p:pic>
      <p:sp>
        <p:nvSpPr>
          <p:cNvPr id="20" name="Slide Number Placeholder 28"/>
          <p:cNvSpPr>
            <a:spLocks noGrp="1"/>
          </p:cNvSpPr>
          <p:nvPr>
            <p:ph type="sldNum" sz="quarter" idx="12"/>
          </p:nvPr>
        </p:nvSpPr>
        <p:spPr>
          <a:xfrm>
            <a:off x="8316416" y="0"/>
            <a:ext cx="747712" cy="365125"/>
          </a:xfrm>
        </p:spPr>
        <p:txBody>
          <a:bodyPr/>
          <a:lstStyle>
            <a:lvl1pPr>
              <a:defRPr smtClean="0">
                <a:solidFill>
                  <a:schemeClr val="bg1"/>
                </a:solidFill>
              </a:defRPr>
            </a:lvl1pPr>
          </a:lstStyle>
          <a:p>
            <a:fld id="{DAE77297-F5A0-4DCD-BAD0-D12B0091DD21}" type="slidenum">
              <a:rPr kumimoji="1" lang="ja-JP" altLang="en-US" smtClean="0"/>
              <a:t>‹#›</a:t>
            </a:fld>
            <a:endParaRPr kumimoji="1" lang="ja-JP" altLang="en-US"/>
          </a:p>
        </p:txBody>
      </p:sp>
      <p:sp useBgFill="1">
        <p:nvSpPr>
          <p:cNvPr id="12" name="Rounded Rectangle 3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pic>
        <p:nvPicPr>
          <p:cNvPr id="25" name="図 24"/>
          <p:cNvPicPr>
            <a:picLocks noChangeAspect="1"/>
          </p:cNvPicPr>
          <p:nvPr/>
        </p:nvPicPr>
        <p:blipFill>
          <a:blip r:embed="rId3"/>
          <a:stretch>
            <a:fillRect/>
          </a:stretch>
        </p:blipFill>
        <p:spPr>
          <a:xfrm>
            <a:off x="6516216" y="5217244"/>
            <a:ext cx="2298700" cy="1308100"/>
          </a:xfrm>
          <a:prstGeom prst="rect">
            <a:avLst/>
          </a:prstGeom>
        </p:spPr>
      </p:pic>
    </p:spTree>
    <p:extLst>
      <p:ext uri="{BB962C8B-B14F-4D97-AF65-F5344CB8AC3E}">
        <p14:creationId xmlns:p14="http://schemas.microsoft.com/office/powerpoint/2010/main" val="136319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4"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3"/>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6" name="Footer Placeholder 4"/>
          <p:cNvSpPr>
            <a:spLocks noGrp="1"/>
          </p:cNvSpPr>
          <p:nvPr>
            <p:ph type="ftr" sz="quarter" idx="11"/>
          </p:nvPr>
        </p:nvSpPr>
        <p:spPr/>
        <p:txBody>
          <a:bodyPr/>
          <a:lstStyle>
            <a:lvl1pPr>
              <a:defRPr/>
            </a:lvl1pPr>
          </a:lstStyle>
          <a:p>
            <a:endParaRPr kumimoji="1" lang="ja-JP" altLang="en-US"/>
          </a:p>
        </p:txBody>
      </p:sp>
      <p:sp>
        <p:nvSpPr>
          <p:cNvPr id="7" name="Slide Number Placeholder 5"/>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194481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4"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781800" y="1143000"/>
            <a:ext cx="1905000" cy="5486400"/>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3"/>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6" name="Footer Placeholder 4"/>
          <p:cNvSpPr>
            <a:spLocks noGrp="1"/>
          </p:cNvSpPr>
          <p:nvPr>
            <p:ph type="ftr" sz="quarter" idx="11"/>
          </p:nvPr>
        </p:nvSpPr>
        <p:spPr/>
        <p:txBody>
          <a:bodyPr/>
          <a:lstStyle>
            <a:lvl1pPr>
              <a:defRPr/>
            </a:lvl1pPr>
          </a:lstStyle>
          <a:p>
            <a:endParaRPr kumimoji="1" lang="ja-JP" altLang="en-US"/>
          </a:p>
        </p:txBody>
      </p:sp>
      <p:sp>
        <p:nvSpPr>
          <p:cNvPr id="7" name="Slide Number Placeholder 5"/>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181888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648072"/>
          </a:xfrm>
        </p:spPr>
        <p:txBody>
          <a:bodyPr/>
          <a:lstStyle>
            <a:lvl1pPr>
              <a:defRPr sz="2400">
                <a:latin typeface="メイリオ" panose="020B0604030504040204" pitchFamily="50" charset="-128"/>
                <a:ea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457200" y="1412776"/>
            <a:ext cx="8229600" cy="5161062"/>
          </a:xfrm>
        </p:spPr>
        <p:txBody>
          <a:bodyPr/>
          <a:lstStyle>
            <a:lvl1pPr>
              <a:defRPr sz="1800">
                <a:latin typeface="メイリオ" panose="020B0604030504040204" pitchFamily="50" charset="-128"/>
                <a:ea typeface="メイリオ" panose="020B0604030504040204" pitchFamily="50" charset="-128"/>
              </a:defRPr>
            </a:lvl1pPr>
            <a:lvl2pPr>
              <a:defRPr sz="1800">
                <a:latin typeface="メイリオ" panose="020B0604030504040204" pitchFamily="50" charset="-128"/>
                <a:ea typeface="メイリオ" panose="020B0604030504040204" pitchFamily="50" charset="-128"/>
              </a:defRPr>
            </a:lvl2pPr>
            <a:lvl3pPr>
              <a:defRPr sz="1600">
                <a:latin typeface="メイリオ" panose="020B0604030504040204" pitchFamily="50" charset="-128"/>
                <a:ea typeface="メイリオ" panose="020B0604030504040204" pitchFamily="50" charset="-128"/>
              </a:defRPr>
            </a:lvl3pPr>
            <a:lvl4pPr>
              <a:defRPr sz="1600">
                <a:latin typeface="メイリオ" panose="020B0604030504040204" pitchFamily="50" charset="-128"/>
                <a:ea typeface="メイリオ" panose="020B0604030504040204" pitchFamily="50" charset="-128"/>
              </a:defRPr>
            </a:lvl4pPr>
            <a:lvl5pPr>
              <a:defRPr sz="1400">
                <a:latin typeface="メイリオ" panose="020B0604030504040204" pitchFamily="50" charset="-128"/>
                <a:ea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Date Placeholder 3"/>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6" name="Footer Placeholder 4"/>
          <p:cNvSpPr>
            <a:spLocks noGrp="1"/>
          </p:cNvSpPr>
          <p:nvPr>
            <p:ph type="ftr" sz="quarter" idx="11"/>
          </p:nvPr>
        </p:nvSpPr>
        <p:spPr/>
        <p:txBody>
          <a:bodyPr/>
          <a:lstStyle>
            <a:lvl1pPr>
              <a:defRPr/>
            </a:lvl1pPr>
          </a:lstStyle>
          <a:p>
            <a:endParaRPr kumimoji="1" lang="ja-JP" altLang="en-US"/>
          </a:p>
        </p:txBody>
      </p:sp>
      <p:sp>
        <p:nvSpPr>
          <p:cNvPr id="7" name="Slide Number Placeholder 5"/>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183436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4" name="Picture 7"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5072063"/>
            <a:ext cx="150018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6" name="Footer Placeholder 4"/>
          <p:cNvSpPr>
            <a:spLocks noGrp="1"/>
          </p:cNvSpPr>
          <p:nvPr>
            <p:ph type="ftr" sz="quarter" idx="11"/>
          </p:nvPr>
        </p:nvSpPr>
        <p:spPr/>
        <p:txBody>
          <a:bodyPr/>
          <a:lstStyle>
            <a:lvl1pPr>
              <a:defRPr/>
            </a:lvl1pPr>
          </a:lstStyle>
          <a:p>
            <a:endParaRPr kumimoji="1" lang="ja-JP" altLang="en-US"/>
          </a:p>
        </p:txBody>
      </p:sp>
      <p:sp>
        <p:nvSpPr>
          <p:cNvPr id="7" name="Slide Number Placeholder 5"/>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8898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5"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Date Placeholder 4"/>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7" name="Footer Placeholder 5"/>
          <p:cNvSpPr>
            <a:spLocks noGrp="1"/>
          </p:cNvSpPr>
          <p:nvPr>
            <p:ph type="ftr" sz="quarter" idx="11"/>
          </p:nvPr>
        </p:nvSpPr>
        <p:spPr/>
        <p:txBody>
          <a:bodyPr/>
          <a:lstStyle>
            <a:lvl1pPr>
              <a:defRPr/>
            </a:lvl1pPr>
          </a:lstStyle>
          <a:p>
            <a:endParaRPr kumimoji="1" lang="ja-JP" altLang="en-US"/>
          </a:p>
        </p:txBody>
      </p:sp>
      <p:sp>
        <p:nvSpPr>
          <p:cNvPr id="8" name="Slide Number Placeholder 6"/>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203978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7"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smtClean="0"/>
              <a:t>マスター テキストの書式設定</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smtClean="0"/>
              <a:t>マスター テキストの書式設定</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8" name="Date Placeholder 25"/>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9" name="Slide Number Placeholder 26"/>
          <p:cNvSpPr>
            <a:spLocks noGrp="1"/>
          </p:cNvSpPr>
          <p:nvPr>
            <p:ph type="sldNum" sz="quarter" idx="11"/>
          </p:nvPr>
        </p:nvSpPr>
        <p:spPr/>
        <p:txBody>
          <a:bodyPr/>
          <a:lstStyle>
            <a:lvl1pPr>
              <a:defRPr smtClean="0"/>
            </a:lvl1pPr>
          </a:lstStyle>
          <a:p>
            <a:fld id="{DAE77297-F5A0-4DCD-BAD0-D12B0091DD21}" type="slidenum">
              <a:rPr kumimoji="1" lang="ja-JP" altLang="en-US" smtClean="0"/>
              <a:t>‹#›</a:t>
            </a:fld>
            <a:endParaRPr kumimoji="1" lang="ja-JP" altLang="en-US"/>
          </a:p>
        </p:txBody>
      </p:sp>
      <p:sp>
        <p:nvSpPr>
          <p:cNvPr id="10" name="Footer Placeholder 27"/>
          <p:cNvSpPr>
            <a:spLocks noGrp="1"/>
          </p:cNvSpPr>
          <p:nvPr>
            <p:ph type="ftr" sz="quarter" idx="12"/>
          </p:nvPr>
        </p:nvSpPr>
        <p:spPr/>
        <p:txBody>
          <a:bodyPr/>
          <a:lstStyle>
            <a:lvl1pPr>
              <a:defRPr/>
            </a:lvl1pPr>
          </a:lstStyle>
          <a:p>
            <a:endParaRPr kumimoji="1" lang="ja-JP" altLang="en-US"/>
          </a:p>
        </p:txBody>
      </p:sp>
    </p:spTree>
    <p:extLst>
      <p:ext uri="{BB962C8B-B14F-4D97-AF65-F5344CB8AC3E}">
        <p14:creationId xmlns:p14="http://schemas.microsoft.com/office/powerpoint/2010/main" val="19909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3"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ja-JP" altLang="en-US" smtClean="0"/>
              <a:t>マスター タイトルの書式設定</a:t>
            </a:r>
            <a:endParaRPr lang="en-US"/>
          </a:p>
        </p:txBody>
      </p:sp>
      <p:sp>
        <p:nvSpPr>
          <p:cNvPr id="4" name="Date Placeholder 2"/>
          <p:cNvSpPr>
            <a:spLocks noGrp="1"/>
          </p:cNvSpPr>
          <p:nvPr>
            <p:ph type="dt" sz="half" idx="10"/>
          </p:nvPr>
        </p:nvSpPr>
        <p:spPr>
          <a:xfrm>
            <a:off x="6583363" y="612775"/>
            <a:ext cx="957262" cy="457200"/>
          </a:xfrm>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5" name="Footer Placeholder 3"/>
          <p:cNvSpPr>
            <a:spLocks noGrp="1"/>
          </p:cNvSpPr>
          <p:nvPr>
            <p:ph type="ftr" sz="quarter" idx="11"/>
          </p:nvPr>
        </p:nvSpPr>
        <p:spPr/>
        <p:txBody>
          <a:bodyPr/>
          <a:lstStyle>
            <a:lvl1pPr>
              <a:defRPr/>
            </a:lvl1pPr>
          </a:lstStyle>
          <a:p>
            <a:endParaRPr kumimoji="1" lang="ja-JP" altLang="en-US"/>
          </a:p>
        </p:txBody>
      </p:sp>
      <p:sp>
        <p:nvSpPr>
          <p:cNvPr id="6" name="Slide Number Placeholder 4"/>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49209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2"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4" name="Footer Placeholder 2"/>
          <p:cNvSpPr>
            <a:spLocks noGrp="1"/>
          </p:cNvSpPr>
          <p:nvPr>
            <p:ph type="ftr" sz="quarter" idx="11"/>
          </p:nvPr>
        </p:nvSpPr>
        <p:spPr/>
        <p:txBody>
          <a:bodyPr/>
          <a:lstStyle>
            <a:lvl1pPr>
              <a:defRPr/>
            </a:lvl1pPr>
          </a:lstStyle>
          <a:p>
            <a:endParaRPr kumimoji="1" lang="ja-JP" altLang="en-US"/>
          </a:p>
        </p:txBody>
      </p:sp>
      <p:sp>
        <p:nvSpPr>
          <p:cNvPr id="5" name="Slide Number Placeholder 3"/>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66275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5"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ja-JP" altLang="en-US" smtClean="0"/>
              <a:t>マスター タイトルの書式設定</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ja-JP" altLang="en-US" smtClean="0"/>
              <a:t>マスター テキストの書式設定</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Date Placeholder 4"/>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7" name="Footer Placeholder 5"/>
          <p:cNvSpPr>
            <a:spLocks noGrp="1"/>
          </p:cNvSpPr>
          <p:nvPr>
            <p:ph type="ftr" sz="quarter" idx="11"/>
          </p:nvPr>
        </p:nvSpPr>
        <p:spPr/>
        <p:txBody>
          <a:bodyPr/>
          <a:lstStyle>
            <a:lvl1pPr>
              <a:defRPr/>
            </a:lvl1pPr>
          </a:lstStyle>
          <a:p>
            <a:endParaRPr kumimoji="1" lang="ja-JP" altLang="en-US"/>
          </a:p>
        </p:txBody>
      </p:sp>
      <p:sp>
        <p:nvSpPr>
          <p:cNvPr id="8" name="Slide Number Placeholder 6"/>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20486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5" name="Picture 5" descr="http://www.ebase-solutions.com/mainer/home/home_r1_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642938"/>
            <a:ext cx="10715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ja-JP" altLang="en-US" smtClean="0"/>
              <a:t>マスター テキストの書式設定</a:t>
            </a:r>
          </a:p>
        </p:txBody>
      </p:sp>
      <p:sp>
        <p:nvSpPr>
          <p:cNvPr id="6" name="Date Placeholder 4"/>
          <p:cNvSpPr>
            <a:spLocks noGrp="1"/>
          </p:cNvSpPr>
          <p:nvPr>
            <p:ph type="dt" sz="half" idx="10"/>
          </p:nvPr>
        </p:nvSpPr>
        <p:spPr/>
        <p:txBody>
          <a:bodyPr/>
          <a:lstStyle>
            <a:lvl1pPr>
              <a:defRPr smtClean="0"/>
            </a:lvl1pPr>
          </a:lstStyle>
          <a:p>
            <a:fld id="{74AD64E8-D7B0-4975-B25B-9BC51216C919}" type="datetimeFigureOut">
              <a:rPr kumimoji="1" lang="ja-JP" altLang="en-US" smtClean="0"/>
              <a:t>2018/1/22</a:t>
            </a:fld>
            <a:endParaRPr kumimoji="1" lang="ja-JP" altLang="en-US"/>
          </a:p>
        </p:txBody>
      </p:sp>
      <p:sp>
        <p:nvSpPr>
          <p:cNvPr id="7" name="Footer Placeholder 5"/>
          <p:cNvSpPr>
            <a:spLocks noGrp="1"/>
          </p:cNvSpPr>
          <p:nvPr>
            <p:ph type="ftr" sz="quarter" idx="11"/>
          </p:nvPr>
        </p:nvSpPr>
        <p:spPr/>
        <p:txBody>
          <a:bodyPr/>
          <a:lstStyle>
            <a:lvl1pPr>
              <a:defRPr/>
            </a:lvl1pPr>
          </a:lstStyle>
          <a:p>
            <a:endParaRPr kumimoji="1" lang="ja-JP" altLang="en-US"/>
          </a:p>
        </p:txBody>
      </p:sp>
      <p:sp>
        <p:nvSpPr>
          <p:cNvPr id="8" name="Slide Number Placeholder 6"/>
          <p:cNvSpPr>
            <a:spLocks noGrp="1"/>
          </p:cNvSpPr>
          <p:nvPr>
            <p:ph type="sldNum" sz="quarter" idx="12"/>
          </p:nvPr>
        </p:nvSpPr>
        <p:spPr/>
        <p:txBody>
          <a:bodyPr/>
          <a:lstStyle>
            <a:lvl1pPr>
              <a:defRPr smtClean="0"/>
            </a:lvl1pPr>
          </a:lstStyle>
          <a:p>
            <a:fld id="{DAE77297-F5A0-4DCD-BAD0-D12B0091DD21}" type="slidenum">
              <a:rPr kumimoji="1" lang="ja-JP" altLang="en-US" smtClean="0"/>
              <a:t>‹#›</a:t>
            </a:fld>
            <a:endParaRPr kumimoji="1" lang="ja-JP" altLang="en-US"/>
          </a:p>
        </p:txBody>
      </p:sp>
    </p:spTree>
    <p:extLst>
      <p:ext uri="{BB962C8B-B14F-4D97-AF65-F5344CB8AC3E}">
        <p14:creationId xmlns:p14="http://schemas.microsoft.com/office/powerpoint/2010/main" val="84469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solidFill>
                <a:srgbClr val="FFFFFF"/>
              </a:solidFill>
              <a:ea typeface="ＭＳ Ｐゴシック" pitchFamily="-65" charset="-128"/>
              <a:cs typeface="ＭＳ Ｐゴシック" pitchFamily="-65" charset="-128"/>
            </a:endParaRPr>
          </a:p>
        </p:txBody>
      </p:sp>
      <p:sp>
        <p:nvSpPr>
          <p:cNvPr id="14" name="Date Placeholder 13"/>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800" smtClean="0">
                <a:solidFill>
                  <a:schemeClr val="accent2"/>
                </a:solidFill>
                <a:latin typeface="Georgia" charset="0"/>
                <a:ea typeface="HG明朝B" charset="0"/>
              </a:defRPr>
            </a:lvl1pPr>
          </a:lstStyle>
          <a:p>
            <a:fld id="{74AD64E8-D7B0-4975-B25B-9BC51216C919}" type="datetimeFigureOut">
              <a:rPr kumimoji="1" lang="ja-JP" altLang="en-US" smtClean="0"/>
              <a:t>2018/1/22</a:t>
            </a:fld>
            <a:endParaRPr kumimoji="1" lang="ja-JP" alt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800">
                <a:solidFill>
                  <a:schemeClr val="accent2"/>
                </a:solidFill>
                <a:latin typeface="Georgia" pitchFamily="-65" charset="0"/>
                <a:ea typeface="ＭＳ Ｐゴシック" pitchFamily="-65" charset="-128"/>
                <a:cs typeface="ＭＳ Ｐゴシック" pitchFamily="-65" charset="-128"/>
              </a:defRPr>
            </a:lvl1pPr>
          </a:lstStyle>
          <a:p>
            <a:endParaRPr kumimoji="1" lang="ja-JP" altLang="en-US"/>
          </a:p>
        </p:txBody>
      </p:sp>
      <p:pic>
        <p:nvPicPr>
          <p:cNvPr id="5" name="図 4" descr="upp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2" y="-27384"/>
            <a:ext cx="9180000" cy="680387"/>
          </a:xfrm>
          <a:prstGeom prst="rect">
            <a:avLst/>
          </a:prstGeom>
        </p:spPr>
      </p:pic>
      <p:sp>
        <p:nvSpPr>
          <p:cNvPr id="23" name="Slide Number Placeholder 22"/>
          <p:cNvSpPr>
            <a:spLocks noGrp="1"/>
          </p:cNvSpPr>
          <p:nvPr>
            <p:ph type="sldNum" sz="quarter" idx="4"/>
          </p:nvPr>
        </p:nvSpPr>
        <p:spPr>
          <a:xfrm>
            <a:off x="8316416" y="0"/>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smtClean="0">
                <a:solidFill>
                  <a:srgbClr val="FFFFFF"/>
                </a:solidFill>
                <a:latin typeface="Georgia" charset="0"/>
              </a:defRPr>
            </a:lvl1pPr>
          </a:lstStyle>
          <a:p>
            <a:fld id="{DAE77297-F5A0-4DCD-BAD0-D12B0091DD21}" type="slidenum">
              <a:rPr kumimoji="1" lang="ja-JP" altLang="en-US" smtClean="0"/>
              <a:t>‹#›</a:t>
            </a:fld>
            <a:endParaRPr kumimoji="1" lang="ja-JP" altLang="en-US"/>
          </a:p>
        </p:txBody>
      </p:sp>
      <p:sp>
        <p:nvSpPr>
          <p:cNvPr id="1039" name="Title Placeholder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altLang="ja-JP" dirty="0"/>
          </a:p>
        </p:txBody>
      </p:sp>
      <p:sp>
        <p:nvSpPr>
          <p:cNvPr id="1040" name="Text Placeholder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ltLang="ja-JP" dirty="0"/>
          </a:p>
        </p:txBody>
      </p:sp>
      <p:pic>
        <p:nvPicPr>
          <p:cNvPr id="6" name="図 5"/>
          <p:cNvPicPr>
            <a:picLocks noChangeAspect="1"/>
          </p:cNvPicPr>
          <p:nvPr/>
        </p:nvPicPr>
        <p:blipFill>
          <a:blip r:embed="rId14"/>
          <a:stretch>
            <a:fillRect/>
          </a:stretch>
        </p:blipFill>
        <p:spPr>
          <a:xfrm>
            <a:off x="7777404" y="843454"/>
            <a:ext cx="1253535" cy="71333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kumimoji="1" sz="4000" b="1" i="0" kern="1200">
          <a:solidFill>
            <a:srgbClr val="2998D2"/>
          </a:solidFill>
          <a:latin typeface="Century Gothic"/>
          <a:ea typeface="ＭＳ Ｐゴシック" pitchFamily="-65" charset="-128"/>
          <a:cs typeface="Century Gothic"/>
        </a:defRPr>
      </a:lvl1pPr>
      <a:lvl2pPr algn="l" rtl="0" eaLnBrk="1" fontAlgn="base" hangingPunct="1">
        <a:spcBef>
          <a:spcPct val="0"/>
        </a:spcBef>
        <a:spcAft>
          <a:spcPct val="0"/>
        </a:spcAft>
        <a:defRPr kumimoji="1" sz="4000">
          <a:solidFill>
            <a:schemeClr val="tx2"/>
          </a:solidFill>
          <a:latin typeface="Trebuchet MS" pitchFamily="34" charset="0"/>
          <a:ea typeface="ＭＳ Ｐゴシック" pitchFamily="-65" charset="-128"/>
          <a:cs typeface="ＭＳ Ｐゴシック" pitchFamily="-65" charset="-128"/>
        </a:defRPr>
      </a:lvl2pPr>
      <a:lvl3pPr algn="l" rtl="0" eaLnBrk="1" fontAlgn="base" hangingPunct="1">
        <a:spcBef>
          <a:spcPct val="0"/>
        </a:spcBef>
        <a:spcAft>
          <a:spcPct val="0"/>
        </a:spcAft>
        <a:defRPr kumimoji="1" sz="4000">
          <a:solidFill>
            <a:schemeClr val="tx2"/>
          </a:solidFill>
          <a:latin typeface="Trebuchet MS" pitchFamily="34" charset="0"/>
          <a:ea typeface="ＭＳ Ｐゴシック" pitchFamily="-65" charset="-128"/>
          <a:cs typeface="ＭＳ Ｐゴシック" pitchFamily="-65" charset="-128"/>
        </a:defRPr>
      </a:lvl3pPr>
      <a:lvl4pPr algn="l" rtl="0" eaLnBrk="1" fontAlgn="base" hangingPunct="1">
        <a:spcBef>
          <a:spcPct val="0"/>
        </a:spcBef>
        <a:spcAft>
          <a:spcPct val="0"/>
        </a:spcAft>
        <a:defRPr kumimoji="1" sz="4000">
          <a:solidFill>
            <a:schemeClr val="tx2"/>
          </a:solidFill>
          <a:latin typeface="Trebuchet MS" pitchFamily="34" charset="0"/>
          <a:ea typeface="ＭＳ Ｐゴシック" pitchFamily="-65" charset="-128"/>
          <a:cs typeface="ＭＳ Ｐゴシック" pitchFamily="-65" charset="-128"/>
        </a:defRPr>
      </a:lvl4pPr>
      <a:lvl5pPr algn="l" rtl="0" eaLnBrk="1" fontAlgn="base" hangingPunct="1">
        <a:spcBef>
          <a:spcPct val="0"/>
        </a:spcBef>
        <a:spcAft>
          <a:spcPct val="0"/>
        </a:spcAft>
        <a:defRPr kumimoji="1" sz="4000">
          <a:solidFill>
            <a:schemeClr val="tx2"/>
          </a:solidFill>
          <a:latin typeface="Trebuchet MS" pitchFamily="34"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kumimoji="1" sz="4000">
          <a:solidFill>
            <a:schemeClr val="tx2"/>
          </a:solidFill>
          <a:latin typeface="Trebuchet MS" pitchFamily="34" charset="0"/>
        </a:defRPr>
      </a:lvl6pPr>
      <a:lvl7pPr marL="914400" algn="l" rtl="0" eaLnBrk="1" fontAlgn="base" hangingPunct="1">
        <a:spcBef>
          <a:spcPct val="0"/>
        </a:spcBef>
        <a:spcAft>
          <a:spcPct val="0"/>
        </a:spcAft>
        <a:defRPr kumimoji="1" sz="4000">
          <a:solidFill>
            <a:schemeClr val="tx2"/>
          </a:solidFill>
          <a:latin typeface="Trebuchet MS" pitchFamily="34" charset="0"/>
        </a:defRPr>
      </a:lvl7pPr>
      <a:lvl8pPr marL="1371600" algn="l" rtl="0" eaLnBrk="1" fontAlgn="base" hangingPunct="1">
        <a:spcBef>
          <a:spcPct val="0"/>
        </a:spcBef>
        <a:spcAft>
          <a:spcPct val="0"/>
        </a:spcAft>
        <a:defRPr kumimoji="1" sz="4000">
          <a:solidFill>
            <a:schemeClr val="tx2"/>
          </a:solidFill>
          <a:latin typeface="Trebuchet MS" pitchFamily="34" charset="0"/>
        </a:defRPr>
      </a:lvl8pPr>
      <a:lvl9pPr marL="1828800" algn="l" rtl="0" eaLnBrk="1" fontAlgn="base" hangingPunct="1">
        <a:spcBef>
          <a:spcPct val="0"/>
        </a:spcBef>
        <a:spcAft>
          <a:spcPct val="0"/>
        </a:spcAft>
        <a:defRPr kumimoji="1" sz="4000">
          <a:solidFill>
            <a:schemeClr val="tx2"/>
          </a:solidFill>
          <a:latin typeface="Trebuchet MS" pitchFamily="34" charset="0"/>
        </a:defRPr>
      </a:lvl9pPr>
    </p:titleStyle>
    <p:bodyStyle>
      <a:lvl1pPr marL="365125" indent="-255588" algn="l" rtl="0" eaLnBrk="1" fontAlgn="base" hangingPunct="1">
        <a:spcBef>
          <a:spcPts val="300"/>
        </a:spcBef>
        <a:spcAft>
          <a:spcPct val="0"/>
        </a:spcAft>
        <a:buClr>
          <a:srgbClr val="A04DA3"/>
        </a:buClr>
        <a:buFont typeface="Georgia" charset="0"/>
        <a:buChar char="•"/>
        <a:defRPr kumimoji="1" sz="2800" kern="1200">
          <a:solidFill>
            <a:schemeClr val="tx1"/>
          </a:solidFill>
          <a:latin typeface="Century Gothic"/>
          <a:ea typeface="ＭＳ Ｐゴシック" pitchFamily="-65" charset="-128"/>
          <a:cs typeface="Century Gothic"/>
        </a:defRPr>
      </a:lvl1pPr>
      <a:lvl2pPr marL="657225" indent="-246063" algn="l" rtl="0" eaLnBrk="1" fontAlgn="base" hangingPunct="1">
        <a:spcBef>
          <a:spcPts val="300"/>
        </a:spcBef>
        <a:spcAft>
          <a:spcPct val="0"/>
        </a:spcAft>
        <a:buClr>
          <a:schemeClr val="accent2"/>
        </a:buClr>
        <a:buFont typeface="Georgia" charset="0"/>
        <a:buChar char="▫"/>
        <a:defRPr kumimoji="1" sz="2600" kern="1200">
          <a:solidFill>
            <a:schemeClr val="accent2"/>
          </a:solidFill>
          <a:latin typeface="Century Gothic"/>
          <a:ea typeface="ＭＳ Ｐゴシック" pitchFamily="-65" charset="-128"/>
          <a:cs typeface="Century Gothic"/>
        </a:defRPr>
      </a:lvl2pPr>
      <a:lvl3pPr marL="922338" indent="-219075" algn="l" rtl="0" eaLnBrk="1" fontAlgn="base" hangingPunct="1">
        <a:spcBef>
          <a:spcPts val="300"/>
        </a:spcBef>
        <a:spcAft>
          <a:spcPct val="0"/>
        </a:spcAft>
        <a:buClr>
          <a:schemeClr val="accent1"/>
        </a:buClr>
        <a:buFont typeface="Wingdings 2" charset="2"/>
        <a:buChar char=""/>
        <a:defRPr kumimoji="1" sz="2400" kern="1200">
          <a:solidFill>
            <a:schemeClr val="accent1"/>
          </a:solidFill>
          <a:latin typeface="Century Gothic"/>
          <a:ea typeface="ＭＳ Ｐゴシック" pitchFamily="-65" charset="-128"/>
          <a:cs typeface="Century Gothic"/>
        </a:defRPr>
      </a:lvl3pPr>
      <a:lvl4pPr marL="1179513" indent="-200025" algn="l" rtl="0" eaLnBrk="1" fontAlgn="base" hangingPunct="1">
        <a:spcBef>
          <a:spcPts val="300"/>
        </a:spcBef>
        <a:spcAft>
          <a:spcPct val="0"/>
        </a:spcAft>
        <a:buClr>
          <a:schemeClr val="accent1"/>
        </a:buClr>
        <a:buFont typeface="Wingdings 2" charset="2"/>
        <a:buChar char=""/>
        <a:defRPr kumimoji="1" sz="2200" kern="1200">
          <a:solidFill>
            <a:schemeClr val="accent1"/>
          </a:solidFill>
          <a:latin typeface="Century Gothic"/>
          <a:ea typeface="ＭＳ Ｐゴシック" pitchFamily="-65" charset="-128"/>
          <a:cs typeface="Century Gothic"/>
        </a:defRPr>
      </a:lvl4pPr>
      <a:lvl5pPr marL="1389063" indent="-182563" algn="l" rtl="0" eaLnBrk="1" fontAlgn="base" hangingPunct="1">
        <a:spcBef>
          <a:spcPts val="300"/>
        </a:spcBef>
        <a:spcAft>
          <a:spcPct val="0"/>
        </a:spcAft>
        <a:buClr>
          <a:srgbClr val="A04DA3"/>
        </a:buClr>
        <a:buFont typeface="Georgia" charset="0"/>
        <a:buChar char="▫"/>
        <a:defRPr kumimoji="1" sz="2000" kern="1200">
          <a:solidFill>
            <a:srgbClr val="A04DA3"/>
          </a:solidFill>
          <a:latin typeface="Century Gothic"/>
          <a:ea typeface="ＭＳ Ｐゴシック" pitchFamily="-65" charset="-128"/>
          <a:cs typeface="Century Gothic"/>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a:latin typeface="Meiryo UI" panose="020B0604030504040204" pitchFamily="50" charset="-128"/>
                <a:ea typeface="Meiryo UI" panose="020B0604030504040204" pitchFamily="50" charset="-128"/>
              </a:rPr>
              <a:t>RFID</a:t>
            </a:r>
            <a:r>
              <a:rPr lang="ja-JP" altLang="ja-JP" b="1" dirty="0">
                <a:latin typeface="Meiryo UI" panose="020B0604030504040204" pitchFamily="50" charset="-128"/>
                <a:ea typeface="Meiryo UI" panose="020B0604030504040204" pitchFamily="50" charset="-128"/>
              </a:rPr>
              <a:t>利用者認証</a:t>
            </a:r>
            <a:r>
              <a:rPr lang="ja-JP" altLang="ja-JP" b="1" dirty="0" smtClean="0">
                <a:latin typeface="Meiryo UI" panose="020B0604030504040204" pitchFamily="50" charset="-128"/>
                <a:ea typeface="Meiryo UI" panose="020B0604030504040204" pitchFamily="50" charset="-128"/>
              </a:rPr>
              <a:t>装置</a:t>
            </a:r>
            <a:endParaRPr kumimoji="1" lang="ja-JP" altLang="en-US"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2195736" y="6165304"/>
            <a:ext cx="4114800" cy="465166"/>
          </a:xfrm>
        </p:spPr>
        <p:txBody>
          <a:bodyPr/>
          <a:lstStyle/>
          <a:p>
            <a:pPr algn="r"/>
            <a:r>
              <a:rPr kumimoji="1" lang="en-US" altLang="ja-JP" dirty="0" smtClean="0">
                <a:latin typeface="Meiryo UI" panose="020B0604030504040204" pitchFamily="50" charset="-128"/>
                <a:ea typeface="Meiryo UI" panose="020B0604030504040204" pitchFamily="50" charset="-128"/>
              </a:rPr>
              <a:t>2018</a:t>
            </a:r>
            <a:r>
              <a:rPr kumimoji="1" lang="ja-JP" altLang="en-US" dirty="0" smtClean="0">
                <a:latin typeface="Meiryo UI" panose="020B0604030504040204" pitchFamily="50" charset="-128"/>
                <a:ea typeface="Meiryo UI" panose="020B0604030504040204" pitchFamily="50" charset="-128"/>
              </a:rPr>
              <a:t>年</a:t>
            </a:r>
            <a:r>
              <a:rPr kumimoji="1" lang="en-US" altLang="ja-JP" dirty="0" smtClean="0">
                <a:latin typeface="Meiryo UI" panose="020B0604030504040204" pitchFamily="50" charset="-128"/>
                <a:ea typeface="Meiryo UI" panose="020B0604030504040204" pitchFamily="50" charset="-128"/>
              </a:rPr>
              <a:t>1</a:t>
            </a:r>
            <a:r>
              <a:rPr kumimoji="1" lang="ja-JP" altLang="en-US" dirty="0" smtClean="0">
                <a:latin typeface="Meiryo UI" panose="020B0604030504040204" pitchFamily="50" charset="-128"/>
                <a:ea typeface="Meiryo UI" panose="020B0604030504040204" pitchFamily="50" charset="-128"/>
              </a:rPr>
              <a:t>月</a:t>
            </a:r>
            <a:r>
              <a:rPr lang="en-US" altLang="ja-JP" dirty="0" smtClean="0">
                <a:latin typeface="Meiryo UI" panose="020B0604030504040204" pitchFamily="50" charset="-128"/>
                <a:ea typeface="Meiryo UI" panose="020B0604030504040204" pitchFamily="50" charset="-128"/>
              </a:rPr>
              <a:t>22</a:t>
            </a:r>
            <a:r>
              <a:rPr kumimoji="1" lang="ja-JP" altLang="en-US" dirty="0" smtClean="0">
                <a:latin typeface="Meiryo UI" panose="020B0604030504040204" pitchFamily="50" charset="-128"/>
                <a:ea typeface="Meiryo UI" panose="020B0604030504040204" pitchFamily="50" charset="-128"/>
              </a:rPr>
              <a:t>日</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517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kifumin.akifumin\Desktop\kaden_lapto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8764" y="5401561"/>
            <a:ext cx="1353498" cy="10748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kifumin.akifumin\Desktop\job_hokenshi_woman.png"/>
          <p:cNvPicPr>
            <a:picLocks noChangeAspect="1" noChangeArrowheads="1"/>
          </p:cNvPicPr>
          <p:nvPr/>
        </p:nvPicPr>
        <p:blipFill rotWithShape="1">
          <a:blip r:embed="rId3">
            <a:extLst>
              <a:ext uri="{28A0092B-C50C-407E-A947-70E740481C1C}">
                <a14:useLocalDpi xmlns:a14="http://schemas.microsoft.com/office/drawing/2010/main" val="0"/>
              </a:ext>
            </a:extLst>
          </a:blip>
          <a:srcRect b="41784"/>
          <a:stretch/>
        </p:blipFill>
        <p:spPr bwMode="auto">
          <a:xfrm>
            <a:off x="1547664" y="4725144"/>
            <a:ext cx="1695548" cy="18279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kifumin.akifumin\Desktop\beacon_denpa_hasshink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7497" b="50000"/>
          <a:stretch/>
        </p:blipFill>
        <p:spPr bwMode="auto">
          <a:xfrm>
            <a:off x="4366355" y="4879272"/>
            <a:ext cx="569962" cy="6704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kifumin.akifumin\Desktop\beacon_denpa_hasshink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7497" b="50000"/>
          <a:stretch/>
        </p:blipFill>
        <p:spPr bwMode="auto">
          <a:xfrm rot="2382006">
            <a:off x="4525406" y="4350694"/>
            <a:ext cx="569962" cy="6704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C:\Users\akifumin.akifumin\Desktop\beacon_denpa_hasshink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7497" b="50000"/>
          <a:stretch/>
        </p:blipFill>
        <p:spPr bwMode="auto">
          <a:xfrm rot="20104772">
            <a:off x="4366354" y="5403091"/>
            <a:ext cx="569962" cy="670496"/>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5796904" y="4910475"/>
            <a:ext cx="1338292" cy="430887"/>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アンテナ</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リーダライタ　</a:t>
            </a:r>
            <a:r>
              <a:rPr lang="en-US" altLang="ja-JP"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IR</a:t>
            </a:r>
            <a:r>
              <a:rPr lang="ja-JP" altLang="en-US" sz="1100" dirty="0" smtClean="0">
                <a:latin typeface="Meiryo UI" panose="020B0604030504040204" pitchFamily="50" charset="-128"/>
                <a:ea typeface="Meiryo UI" panose="020B0604030504040204" pitchFamily="50" charset="-128"/>
              </a:rPr>
              <a:t>センサー</a:t>
            </a:r>
            <a:endParaRPr lang="ja-JP" altLang="en-US" sz="1100" dirty="0">
              <a:latin typeface="Meiryo UI" panose="020B0604030504040204" pitchFamily="50" charset="-128"/>
              <a:ea typeface="Meiryo UI" panose="020B0604030504040204" pitchFamily="50" charset="-128"/>
            </a:endParaRPr>
          </a:p>
        </p:txBody>
      </p:sp>
      <p:sp>
        <p:nvSpPr>
          <p:cNvPr id="37" name="正方形/長方形 36"/>
          <p:cNvSpPr/>
          <p:nvPr/>
        </p:nvSpPr>
        <p:spPr>
          <a:xfrm>
            <a:off x="2150179" y="6392808"/>
            <a:ext cx="490518" cy="261610"/>
          </a:xfrm>
          <a:prstGeom prst="rect">
            <a:avLst/>
          </a:prstGeom>
        </p:spPr>
        <p:txBody>
          <a:bodyPr wrap="square">
            <a:spAutoFit/>
          </a:bodyPr>
          <a:lstStyle/>
          <a:p>
            <a:pPr algn="ctr"/>
            <a:r>
              <a:rPr lang="ja-JP" altLang="en-US" sz="1100" dirty="0" smtClean="0">
                <a:latin typeface="Meiryo UI" panose="020B0604030504040204" pitchFamily="50" charset="-128"/>
                <a:ea typeface="Meiryo UI" panose="020B0604030504040204" pitchFamily="50" charset="-128"/>
              </a:rPr>
              <a:t>タグ</a:t>
            </a:r>
            <a:endParaRPr lang="ja-JP" altLang="en-US" sz="1100" dirty="0">
              <a:latin typeface="Meiryo UI" panose="020B0604030504040204" pitchFamily="50" charset="-128"/>
              <a:ea typeface="Meiryo UI" panose="020B0604030504040204" pitchFamily="50" charset="-128"/>
            </a:endParaRPr>
          </a:p>
        </p:txBody>
      </p:sp>
      <p:sp>
        <p:nvSpPr>
          <p:cNvPr id="38" name="正方形/長方形 37"/>
          <p:cNvSpPr/>
          <p:nvPr/>
        </p:nvSpPr>
        <p:spPr>
          <a:xfrm>
            <a:off x="4900685" y="6422258"/>
            <a:ext cx="490518" cy="261610"/>
          </a:xfrm>
          <a:prstGeom prst="rect">
            <a:avLst/>
          </a:prstGeom>
        </p:spPr>
        <p:txBody>
          <a:bodyPr wrap="square">
            <a:spAutoFit/>
          </a:bodyPr>
          <a:lstStyle/>
          <a:p>
            <a:r>
              <a:rPr lang="en-US" altLang="ja-JP" sz="1100" dirty="0" smtClean="0">
                <a:latin typeface="Meiryo UI" panose="020B0604030504040204" pitchFamily="50" charset="-128"/>
                <a:ea typeface="Meiryo UI" panose="020B0604030504040204" pitchFamily="50" charset="-128"/>
              </a:rPr>
              <a:t>PC</a:t>
            </a:r>
            <a:endParaRPr lang="ja-JP" altLang="en-US" sz="1100" dirty="0">
              <a:latin typeface="Meiryo UI" panose="020B0604030504040204" pitchFamily="50" charset="-128"/>
              <a:ea typeface="Meiryo UI" panose="020B0604030504040204" pitchFamily="50" charset="-128"/>
            </a:endParaRPr>
          </a:p>
        </p:txBody>
      </p:sp>
      <p:cxnSp>
        <p:nvCxnSpPr>
          <p:cNvPr id="30" name="直線矢印コネクタ 29"/>
          <p:cNvCxnSpPr/>
          <p:nvPr/>
        </p:nvCxnSpPr>
        <p:spPr>
          <a:xfrm flipH="1">
            <a:off x="2555776" y="6736277"/>
            <a:ext cx="2732537" cy="0"/>
          </a:xfrm>
          <a:prstGeom prst="straightConnector1">
            <a:avLst/>
          </a:prstGeom>
          <a:ln>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正方形/長方形 40"/>
          <p:cNvSpPr/>
          <p:nvPr/>
        </p:nvSpPr>
        <p:spPr>
          <a:xfrm>
            <a:off x="3360429" y="6407750"/>
            <a:ext cx="940633" cy="261610"/>
          </a:xfrm>
          <a:prstGeom prst="rect">
            <a:avLst/>
          </a:prstGeom>
        </p:spPr>
        <p:txBody>
          <a:bodyPr wrap="square">
            <a:spAutoFit/>
          </a:bodyPr>
          <a:lstStyle/>
          <a:p>
            <a:pPr algn="ctr"/>
            <a:r>
              <a:rPr lang="en-US" altLang="ja-JP" sz="1100" dirty="0" smtClean="0">
                <a:latin typeface="Meiryo UI" panose="020B0604030504040204" pitchFamily="50" charset="-128"/>
                <a:ea typeface="Meiryo UI" panose="020B0604030504040204" pitchFamily="50" charset="-128"/>
              </a:rPr>
              <a:t>1.5m</a:t>
            </a:r>
            <a:r>
              <a:rPr lang="ja-JP" altLang="en-US" sz="1100" dirty="0" smtClean="0">
                <a:latin typeface="Meiryo UI" panose="020B0604030504040204" pitchFamily="50" charset="-128"/>
                <a:ea typeface="Meiryo UI" panose="020B0604030504040204" pitchFamily="50" charset="-128"/>
              </a:rPr>
              <a:t>程度</a:t>
            </a:r>
            <a:endParaRPr lang="ja-JP" altLang="en-US" sz="1100" dirty="0">
              <a:latin typeface="Meiryo UI" panose="020B0604030504040204" pitchFamily="50" charset="-128"/>
              <a:ea typeface="Meiryo UI" panose="020B0604030504040204" pitchFamily="50" charset="-128"/>
            </a:endParaRPr>
          </a:p>
        </p:txBody>
      </p:sp>
      <p:sp>
        <p:nvSpPr>
          <p:cNvPr id="17" name="フローチャート: データ 1023"/>
          <p:cNvSpPr/>
          <p:nvPr/>
        </p:nvSpPr>
        <p:spPr>
          <a:xfrm>
            <a:off x="5145944" y="5125919"/>
            <a:ext cx="407078" cy="294292"/>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677 w 10000"/>
              <a:gd name="connsiteY1" fmla="*/ 5694 h 10000"/>
              <a:gd name="connsiteX2" fmla="*/ 10000 w 10000"/>
              <a:gd name="connsiteY2" fmla="*/ 0 h 10000"/>
              <a:gd name="connsiteX3" fmla="*/ 8000 w 10000"/>
              <a:gd name="connsiteY3" fmla="*/ 10000 h 10000"/>
              <a:gd name="connsiteX4" fmla="*/ 0 w 10000"/>
              <a:gd name="connsiteY4" fmla="*/ 10000 h 10000"/>
              <a:gd name="connsiteX0" fmla="*/ 0 w 9074"/>
              <a:gd name="connsiteY0" fmla="*/ 4513 h 4513"/>
              <a:gd name="connsiteX1" fmla="*/ 677 w 9074"/>
              <a:gd name="connsiteY1" fmla="*/ 207 h 4513"/>
              <a:gd name="connsiteX2" fmla="*/ 9074 w 9074"/>
              <a:gd name="connsiteY2" fmla="*/ 0 h 4513"/>
              <a:gd name="connsiteX3" fmla="*/ 8000 w 9074"/>
              <a:gd name="connsiteY3" fmla="*/ 4513 h 4513"/>
              <a:gd name="connsiteX4" fmla="*/ 0 w 9074"/>
              <a:gd name="connsiteY4" fmla="*/ 4513 h 4513"/>
              <a:gd name="connsiteX0" fmla="*/ 0 w 9708"/>
              <a:gd name="connsiteY0" fmla="*/ 9541 h 9541"/>
              <a:gd name="connsiteX1" fmla="*/ 746 w 9708"/>
              <a:gd name="connsiteY1" fmla="*/ 0 h 9541"/>
              <a:gd name="connsiteX2" fmla="*/ 9708 w 9708"/>
              <a:gd name="connsiteY2" fmla="*/ 229 h 9541"/>
              <a:gd name="connsiteX3" fmla="*/ 8816 w 9708"/>
              <a:gd name="connsiteY3" fmla="*/ 9541 h 9541"/>
              <a:gd name="connsiteX4" fmla="*/ 0 w 9708"/>
              <a:gd name="connsiteY4" fmla="*/ 9541 h 9541"/>
              <a:gd name="connsiteX0" fmla="*/ 0 w 10000"/>
              <a:gd name="connsiteY0" fmla="*/ 10481 h 10481"/>
              <a:gd name="connsiteX1" fmla="*/ 768 w 10000"/>
              <a:gd name="connsiteY1" fmla="*/ 481 h 10481"/>
              <a:gd name="connsiteX2" fmla="*/ 10000 w 10000"/>
              <a:gd name="connsiteY2" fmla="*/ 0 h 10481"/>
              <a:gd name="connsiteX3" fmla="*/ 9081 w 10000"/>
              <a:gd name="connsiteY3" fmla="*/ 10481 h 10481"/>
              <a:gd name="connsiteX4" fmla="*/ 0 w 10000"/>
              <a:gd name="connsiteY4" fmla="*/ 10481 h 10481"/>
              <a:gd name="connsiteX0" fmla="*/ 0 w 10000"/>
              <a:gd name="connsiteY0" fmla="*/ 10000 h 10000"/>
              <a:gd name="connsiteX1" fmla="*/ 768 w 10000"/>
              <a:gd name="connsiteY1" fmla="*/ 0 h 10000"/>
              <a:gd name="connsiteX2" fmla="*/ 10000 w 10000"/>
              <a:gd name="connsiteY2" fmla="*/ 60 h 10000"/>
              <a:gd name="connsiteX3" fmla="*/ 9081 w 10000"/>
              <a:gd name="connsiteY3" fmla="*/ 10000 h 10000"/>
              <a:gd name="connsiteX4" fmla="*/ 0 w 10000"/>
              <a:gd name="connsiteY4" fmla="*/ 10000 h 10000"/>
              <a:gd name="connsiteX0" fmla="*/ 0 w 10000"/>
              <a:gd name="connsiteY0" fmla="*/ 10120 h 10120"/>
              <a:gd name="connsiteX1" fmla="*/ 768 w 10000"/>
              <a:gd name="connsiteY1" fmla="*/ 120 h 10120"/>
              <a:gd name="connsiteX2" fmla="*/ 10000 w 10000"/>
              <a:gd name="connsiteY2" fmla="*/ 0 h 10120"/>
              <a:gd name="connsiteX3" fmla="*/ 9081 w 10000"/>
              <a:gd name="connsiteY3" fmla="*/ 10120 h 10120"/>
              <a:gd name="connsiteX4" fmla="*/ 0 w 10000"/>
              <a:gd name="connsiteY4" fmla="*/ 10120 h 10120"/>
              <a:gd name="connsiteX0" fmla="*/ 0 w 9812"/>
              <a:gd name="connsiteY0" fmla="*/ 10240 h 10240"/>
              <a:gd name="connsiteX1" fmla="*/ 768 w 9812"/>
              <a:gd name="connsiteY1" fmla="*/ 240 h 10240"/>
              <a:gd name="connsiteX2" fmla="*/ 9812 w 9812"/>
              <a:gd name="connsiteY2" fmla="*/ 0 h 10240"/>
              <a:gd name="connsiteX3" fmla="*/ 9081 w 9812"/>
              <a:gd name="connsiteY3" fmla="*/ 10240 h 10240"/>
              <a:gd name="connsiteX4" fmla="*/ 0 w 9812"/>
              <a:gd name="connsiteY4" fmla="*/ 10240 h 10240"/>
              <a:gd name="connsiteX0" fmla="*/ 0 w 10000"/>
              <a:gd name="connsiteY0" fmla="*/ 9766 h 9766"/>
              <a:gd name="connsiteX1" fmla="*/ 783 w 10000"/>
              <a:gd name="connsiteY1" fmla="*/ 0 h 9766"/>
              <a:gd name="connsiteX2" fmla="*/ 10000 w 10000"/>
              <a:gd name="connsiteY2" fmla="*/ 59 h 9766"/>
              <a:gd name="connsiteX3" fmla="*/ 9255 w 10000"/>
              <a:gd name="connsiteY3" fmla="*/ 9766 h 9766"/>
              <a:gd name="connsiteX4" fmla="*/ 0 w 10000"/>
              <a:gd name="connsiteY4" fmla="*/ 9766 h 9766"/>
              <a:gd name="connsiteX0" fmla="*/ 0 w 9962"/>
              <a:gd name="connsiteY0" fmla="*/ 10000 h 10000"/>
              <a:gd name="connsiteX1" fmla="*/ 783 w 9962"/>
              <a:gd name="connsiteY1" fmla="*/ 0 h 10000"/>
              <a:gd name="connsiteX2" fmla="*/ 9962 w 9962"/>
              <a:gd name="connsiteY2" fmla="*/ 0 h 10000"/>
              <a:gd name="connsiteX3" fmla="*/ 9255 w 9962"/>
              <a:gd name="connsiteY3" fmla="*/ 10000 h 10000"/>
              <a:gd name="connsiteX4" fmla="*/ 0 w 9962"/>
              <a:gd name="connsiteY4" fmla="*/ 10000 h 10000"/>
              <a:gd name="connsiteX0" fmla="*/ 0 w 10000"/>
              <a:gd name="connsiteY0" fmla="*/ 10000 h 10000"/>
              <a:gd name="connsiteX1" fmla="*/ 1557 w 10000"/>
              <a:gd name="connsiteY1" fmla="*/ 98 h 10000"/>
              <a:gd name="connsiteX2" fmla="*/ 10000 w 10000"/>
              <a:gd name="connsiteY2" fmla="*/ 0 h 10000"/>
              <a:gd name="connsiteX3" fmla="*/ 9290 w 10000"/>
              <a:gd name="connsiteY3" fmla="*/ 10000 h 10000"/>
              <a:gd name="connsiteX4" fmla="*/ 0 w 10000"/>
              <a:gd name="connsiteY4" fmla="*/ 10000 h 10000"/>
              <a:gd name="connsiteX0" fmla="*/ 0 w 10771"/>
              <a:gd name="connsiteY0" fmla="*/ 10098 h 10098"/>
              <a:gd name="connsiteX1" fmla="*/ 1557 w 10771"/>
              <a:gd name="connsiteY1" fmla="*/ 196 h 10098"/>
              <a:gd name="connsiteX2" fmla="*/ 10771 w 10771"/>
              <a:gd name="connsiteY2" fmla="*/ 0 h 10098"/>
              <a:gd name="connsiteX3" fmla="*/ 9290 w 10771"/>
              <a:gd name="connsiteY3" fmla="*/ 10098 h 10098"/>
              <a:gd name="connsiteX4" fmla="*/ 0 w 10771"/>
              <a:gd name="connsiteY4" fmla="*/ 10098 h 1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1" h="10098">
                <a:moveTo>
                  <a:pt x="0" y="10098"/>
                </a:moveTo>
                <a:lnTo>
                  <a:pt x="1557" y="196"/>
                </a:lnTo>
                <a:lnTo>
                  <a:pt x="10771" y="0"/>
                </a:lnTo>
                <a:cubicBezTo>
                  <a:pt x="10458" y="3254"/>
                  <a:pt x="9603" y="6845"/>
                  <a:pt x="9290" y="10098"/>
                </a:cubicBezTo>
                <a:lnTo>
                  <a:pt x="0" y="10098"/>
                </a:lnTo>
                <a:close/>
              </a:path>
            </a:pathLst>
          </a:custGeom>
          <a:solidFill>
            <a:schemeClr val="tx2">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pic>
        <p:nvPicPr>
          <p:cNvPr id="18" name="Picture 4" descr="C:\Users\akifumin.akifumin\Desktop\カメラ.pn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3797" y="5232230"/>
            <a:ext cx="159325" cy="14875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概要</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1688" y="1628800"/>
            <a:ext cx="8579296" cy="2883680"/>
          </a:xfrm>
        </p:spPr>
        <p:txBody>
          <a:bodyPr/>
          <a:lstStyle/>
          <a:p>
            <a:pPr marL="109537" indent="0">
              <a:buNone/>
            </a:pPr>
            <a:r>
              <a:rPr lang="en-US" altLang="ja-JP" sz="1400" dirty="0">
                <a:latin typeface="Meiryo UI" panose="020B0604030504040204" pitchFamily="50" charset="-128"/>
                <a:ea typeface="Meiryo UI" panose="020B0604030504040204" pitchFamily="50" charset="-128"/>
              </a:rPr>
              <a:t>RFID</a:t>
            </a:r>
            <a:r>
              <a:rPr lang="ja-JP" altLang="en-US" sz="1400" dirty="0">
                <a:latin typeface="Meiryo UI" panose="020B0604030504040204" pitchFamily="50" charset="-128"/>
                <a:ea typeface="Meiryo UI" panose="020B0604030504040204" pitchFamily="50" charset="-128"/>
              </a:rPr>
              <a:t>機器</a:t>
            </a:r>
            <a:r>
              <a:rPr lang="ja-JP" altLang="ja-JP" sz="1400" dirty="0">
                <a:latin typeface="Meiryo UI" panose="020B0604030504040204" pitchFamily="50" charset="-128"/>
                <a:ea typeface="Meiryo UI" panose="020B0604030504040204" pitchFamily="50" charset="-128"/>
              </a:rPr>
              <a:t>を利用し、</a:t>
            </a:r>
            <a:r>
              <a:rPr lang="en-US" altLang="ja-JP" sz="1400" dirty="0">
                <a:latin typeface="Meiryo UI" panose="020B0604030504040204" pitchFamily="50" charset="-128"/>
                <a:ea typeface="Meiryo UI" panose="020B0604030504040204" pitchFamily="50" charset="-128"/>
              </a:rPr>
              <a:t>RFID</a:t>
            </a:r>
            <a:r>
              <a:rPr lang="ja-JP" altLang="ja-JP" sz="1400" dirty="0">
                <a:latin typeface="Meiryo UI" panose="020B0604030504040204" pitchFamily="50" charset="-128"/>
                <a:ea typeface="Meiryo UI" panose="020B0604030504040204" pitchFamily="50" charset="-128"/>
              </a:rPr>
              <a:t>タグ</a:t>
            </a:r>
            <a:r>
              <a:rPr lang="en-US" altLang="ja-JP" sz="1400" dirty="0" smtClean="0">
                <a:latin typeface="Meiryo UI" panose="020B0604030504040204" pitchFamily="50" charset="-128"/>
                <a:ea typeface="Meiryo UI" panose="020B0604030504040204" pitchFamily="50" charset="-128"/>
              </a:rPr>
              <a:t>/IR</a:t>
            </a:r>
            <a:r>
              <a:rPr lang="ja-JP" altLang="en-US" sz="1400" dirty="0" smtClean="0">
                <a:latin typeface="Meiryo UI" panose="020B0604030504040204" pitchFamily="50" charset="-128"/>
                <a:ea typeface="Meiryo UI" panose="020B0604030504040204" pitchFamily="50" charset="-128"/>
              </a:rPr>
              <a:t>センサーで</a:t>
            </a:r>
            <a:r>
              <a:rPr lang="ja-JP" altLang="en-US" sz="1400" dirty="0">
                <a:latin typeface="Meiryo UI" panose="020B0604030504040204" pitchFamily="50" charset="-128"/>
                <a:ea typeface="Meiryo UI" panose="020B0604030504040204" pitchFamily="50" charset="-128"/>
              </a:rPr>
              <a:t>利用者が認識できている状態の場合、</a:t>
            </a:r>
            <a:r>
              <a:rPr lang="en-US" altLang="ja-JP" sz="1400" dirty="0">
                <a:latin typeface="Meiryo UI" panose="020B0604030504040204" pitchFamily="50" charset="-128"/>
                <a:ea typeface="Meiryo UI" panose="020B0604030504040204" pitchFamily="50" charset="-128"/>
              </a:rPr>
              <a:t>OS/</a:t>
            </a:r>
            <a:r>
              <a:rPr lang="ja-JP" altLang="ja-JP" sz="1400" dirty="0">
                <a:latin typeface="Meiryo UI" panose="020B0604030504040204" pitchFamily="50" charset="-128"/>
                <a:ea typeface="Meiryo UI" panose="020B0604030504040204" pitchFamily="50" charset="-128"/>
              </a:rPr>
              <a:t>システムへのログインを</a:t>
            </a:r>
            <a:r>
              <a:rPr lang="ja-JP" altLang="en-US" sz="1400" dirty="0">
                <a:latin typeface="Meiryo UI" panose="020B0604030504040204" pitchFamily="50" charset="-128"/>
                <a:ea typeface="Meiryo UI" panose="020B0604030504040204" pitchFamily="50" charset="-128"/>
              </a:rPr>
              <a:t>実現します</a:t>
            </a:r>
            <a:r>
              <a:rPr lang="ja-JP" altLang="en-US" sz="1400" dirty="0" smtClean="0">
                <a:latin typeface="Meiryo UI" panose="020B0604030504040204" pitchFamily="50" charset="-128"/>
                <a:ea typeface="Meiryo UI" panose="020B0604030504040204" pitchFamily="50" charset="-128"/>
              </a:rPr>
              <a:t>。また</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RFID</a:t>
            </a:r>
            <a:r>
              <a:rPr lang="ja-JP" altLang="en-US" sz="1400" dirty="0">
                <a:latin typeface="Meiryo UI" panose="020B0604030504040204" pitchFamily="50" charset="-128"/>
                <a:ea typeface="Meiryo UI" panose="020B0604030504040204" pitchFamily="50" charset="-128"/>
              </a:rPr>
              <a:t>タグ</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IR</a:t>
            </a:r>
            <a:r>
              <a:rPr lang="ja-JP" altLang="en-US" sz="1400" dirty="0" smtClean="0">
                <a:latin typeface="Meiryo UI" panose="020B0604030504040204" pitchFamily="50" charset="-128"/>
                <a:ea typeface="Meiryo UI" panose="020B0604030504040204" pitchFamily="50" charset="-128"/>
              </a:rPr>
              <a:t>センサーで</a:t>
            </a:r>
            <a:r>
              <a:rPr lang="ja-JP" altLang="en-US" sz="1400" dirty="0">
                <a:latin typeface="Meiryo UI" panose="020B0604030504040204" pitchFamily="50" charset="-128"/>
                <a:ea typeface="Meiryo UI" panose="020B0604030504040204" pitchFamily="50" charset="-128"/>
              </a:rPr>
              <a:t>利用者が認識できない場合は自動的に</a:t>
            </a:r>
            <a:r>
              <a:rPr lang="en-US" altLang="ja-JP" sz="1400" dirty="0">
                <a:latin typeface="Meiryo UI" panose="020B0604030504040204" pitchFamily="50" charset="-128"/>
                <a:ea typeface="Meiryo UI" panose="020B0604030504040204" pitchFamily="50" charset="-128"/>
              </a:rPr>
              <a:t>OS/</a:t>
            </a:r>
            <a:r>
              <a:rPr lang="ja-JP" altLang="en-US" sz="1400" dirty="0">
                <a:latin typeface="Meiryo UI" panose="020B0604030504040204" pitchFamily="50" charset="-128"/>
                <a:ea typeface="Meiryo UI" panose="020B0604030504040204" pitchFamily="50" charset="-128"/>
              </a:rPr>
              <a:t>システムへのログオフを行います。</a:t>
            </a:r>
            <a:endParaRPr lang="en-US" altLang="ja-JP" sz="1400" dirty="0">
              <a:latin typeface="Meiryo UI" panose="020B0604030504040204" pitchFamily="50" charset="-128"/>
              <a:ea typeface="Meiryo UI" panose="020B0604030504040204" pitchFamily="50" charset="-128"/>
            </a:endParaRPr>
          </a:p>
          <a:p>
            <a:pPr marL="109537" indent="0">
              <a:buNone/>
            </a:pPr>
            <a:r>
              <a:rPr lang="ja-JP" altLang="en-US" sz="1400" dirty="0" smtClean="0">
                <a:latin typeface="Meiryo UI" panose="020B0604030504040204" pitchFamily="50" charset="-128"/>
                <a:ea typeface="Meiryo UI" panose="020B0604030504040204" pitchFamily="50" charset="-128"/>
              </a:rPr>
              <a:t>利用者のログイン</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ログオフを自動化する事が可能となる。</a:t>
            </a:r>
            <a:endParaRPr lang="en-US" altLang="ja-JP" sz="1400" dirty="0" smtClean="0">
              <a:latin typeface="Meiryo UI" panose="020B0604030504040204" pitchFamily="50" charset="-128"/>
              <a:ea typeface="Meiryo UI" panose="020B0604030504040204" pitchFamily="50" charset="-128"/>
            </a:endParaRPr>
          </a:p>
          <a:p>
            <a:pPr marL="109537" indent="0">
              <a:buNone/>
            </a:pPr>
            <a:endParaRPr lang="en-US" altLang="ja-JP" sz="1400" dirty="0" smtClean="0">
              <a:latin typeface="Meiryo UI" panose="020B0604030504040204" pitchFamily="50" charset="-128"/>
              <a:ea typeface="Meiryo UI" panose="020B0604030504040204" pitchFamily="50" charset="-128"/>
            </a:endParaRPr>
          </a:p>
          <a:p>
            <a:pPr marL="109537" indent="0">
              <a:buNone/>
            </a:pPr>
            <a:r>
              <a:rPr lang="ja-JP" altLang="en-US" sz="1400" dirty="0" smtClean="0">
                <a:latin typeface="Meiryo UI" panose="020B0604030504040204" pitchFamily="50" charset="-128"/>
                <a:ea typeface="Meiryo UI" panose="020B0604030504040204" pitchFamily="50" charset="-128"/>
              </a:rPr>
              <a:t>　使用</a:t>
            </a:r>
            <a:r>
              <a:rPr lang="ja-JP" altLang="en-US" sz="1400" dirty="0">
                <a:latin typeface="Meiryo UI" panose="020B0604030504040204" pitchFamily="50" charset="-128"/>
                <a:ea typeface="Meiryo UI" panose="020B0604030504040204" pitchFamily="50" charset="-128"/>
              </a:rPr>
              <a:t>機器</a:t>
            </a:r>
            <a:r>
              <a:rPr lang="en-US" altLang="ja-JP" sz="1400" dirty="0">
                <a:latin typeface="Meiryo UI" panose="020B0604030504040204" pitchFamily="50" charset="-128"/>
                <a:ea typeface="Meiryo UI" panose="020B0604030504040204" pitchFamily="50" charset="-128"/>
              </a:rPr>
              <a:t>: PC, UHF</a:t>
            </a:r>
            <a:r>
              <a:rPr lang="ja-JP" altLang="en-US" sz="1400" dirty="0">
                <a:latin typeface="Meiryo UI" panose="020B0604030504040204" pitchFamily="50" charset="-128"/>
                <a:ea typeface="Meiryo UI" panose="020B0604030504040204" pitchFamily="50" charset="-128"/>
              </a:rPr>
              <a:t>帯アンテナ</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タグ、リーダライタ、</a:t>
            </a:r>
            <a:r>
              <a:rPr lang="en-US" altLang="ja-JP" sz="1400" dirty="0" smtClean="0">
                <a:latin typeface="Meiryo UI" panose="020B0604030504040204" pitchFamily="50" charset="-128"/>
                <a:ea typeface="Meiryo UI" panose="020B0604030504040204" pitchFamily="50" charset="-128"/>
              </a:rPr>
              <a:t>IR</a:t>
            </a:r>
            <a:r>
              <a:rPr lang="ja-JP" altLang="en-US" sz="1400" dirty="0">
                <a:latin typeface="Meiryo UI" panose="020B0604030504040204" pitchFamily="50" charset="-128"/>
                <a:ea typeface="Meiryo UI" panose="020B0604030504040204" pitchFamily="50" charset="-128"/>
              </a:rPr>
              <a:t>センサー</a:t>
            </a:r>
            <a:endParaRPr lang="en-US" altLang="ja-JP" sz="1400" dirty="0" smtClean="0">
              <a:latin typeface="Meiryo UI" panose="020B0604030504040204" pitchFamily="50" charset="-128"/>
              <a:ea typeface="Meiryo UI" panose="020B0604030504040204" pitchFamily="50" charset="-128"/>
            </a:endParaRPr>
          </a:p>
          <a:p>
            <a:pPr marL="109537" indent="0">
              <a:buNone/>
            </a:pPr>
            <a:endParaRPr kumimoji="1" lang="en-US" altLang="ja-JP" sz="1400"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に接続しているアンテナが</a:t>
            </a:r>
            <a:r>
              <a:rPr lang="en-US" altLang="ja-JP" sz="1400" dirty="0">
                <a:latin typeface="Meiryo UI" panose="020B0604030504040204" pitchFamily="50" charset="-128"/>
                <a:ea typeface="Meiryo UI" panose="020B0604030504040204" pitchFamily="50" charset="-128"/>
              </a:rPr>
              <a:t>RFID</a:t>
            </a:r>
            <a:r>
              <a:rPr lang="ja-JP" altLang="en-US" sz="1400" dirty="0">
                <a:latin typeface="Meiryo UI" panose="020B0604030504040204" pitchFamily="50" charset="-128"/>
                <a:ea typeface="Meiryo UI" panose="020B0604030504040204" pitchFamily="50" charset="-128"/>
              </a:rPr>
              <a:t>タグを検知するため常時電波を発信する。</a:t>
            </a:r>
            <a:r>
              <a:rPr lang="en-US" altLang="ja-JP" sz="1400" dirty="0">
                <a:latin typeface="Meiryo UI" panose="020B0604030504040204" pitchFamily="50" charset="-128"/>
                <a:ea typeface="Meiryo UI" panose="020B0604030504040204" pitchFamily="50" charset="-128"/>
              </a:rPr>
              <a:t/>
            </a:r>
            <a:br>
              <a:rPr lang="en-US" altLang="ja-JP" sz="14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（発信する間隔等については、アプリケーションにて制御を行う</a:t>
            </a:r>
            <a:r>
              <a:rPr lang="en-US" altLang="ja-JP" sz="1400" dirty="0">
                <a:latin typeface="Meiryo UI" panose="020B0604030504040204" pitchFamily="50" charset="-128"/>
                <a:ea typeface="Meiryo UI" panose="020B0604030504040204" pitchFamily="50" charset="-128"/>
              </a:rPr>
              <a:t>)</a:t>
            </a:r>
          </a:p>
          <a:p>
            <a:pPr marL="342900" indent="-342900">
              <a:buFont typeface="+mj-lt"/>
              <a:buAutoNum type="arabicPeriod"/>
            </a:pPr>
            <a:r>
              <a:rPr lang="ja-JP" altLang="en-US" sz="1400" dirty="0" smtClean="0">
                <a:latin typeface="Meiryo UI" panose="020B0604030504040204" pitchFamily="50" charset="-128"/>
                <a:ea typeface="Meiryo UI" panose="020B0604030504040204" pitchFamily="50" charset="-128"/>
              </a:rPr>
              <a:t>アンテナ</a:t>
            </a:r>
            <a:r>
              <a:rPr lang="ja-JP" altLang="en-US" sz="1400" dirty="0">
                <a:latin typeface="Meiryo UI" panose="020B0604030504040204" pitchFamily="50" charset="-128"/>
                <a:ea typeface="Meiryo UI" panose="020B0604030504040204" pitchFamily="50" charset="-128"/>
              </a:rPr>
              <a:t>範囲内で</a:t>
            </a:r>
            <a:r>
              <a:rPr lang="en-US" altLang="ja-JP" sz="1400" dirty="0">
                <a:latin typeface="Meiryo UI" panose="020B0604030504040204" pitchFamily="50" charset="-128"/>
                <a:ea typeface="Meiryo UI" panose="020B0604030504040204" pitchFamily="50" charset="-128"/>
              </a:rPr>
              <a:t>RFID</a:t>
            </a:r>
            <a:r>
              <a:rPr lang="ja-JP" altLang="en-US" sz="1400" dirty="0">
                <a:latin typeface="Meiryo UI" panose="020B0604030504040204" pitchFamily="50" charset="-128"/>
                <a:ea typeface="Meiryo UI" panose="020B0604030504040204" pitchFamily="50" charset="-128"/>
              </a:rPr>
              <a:t>タグがある秒数検知</a:t>
            </a:r>
            <a:r>
              <a:rPr lang="ja-JP" altLang="en-US" sz="1400" dirty="0" smtClean="0">
                <a:latin typeface="Meiryo UI" panose="020B0604030504040204" pitchFamily="50" charset="-128"/>
                <a:ea typeface="Meiryo UI" panose="020B0604030504040204" pitchFamily="50" charset="-128"/>
              </a:rPr>
              <a:t>され</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IR</a:t>
            </a:r>
            <a:r>
              <a:rPr lang="ja-JP" altLang="en-US" sz="1400" dirty="0" smtClean="0">
                <a:latin typeface="Meiryo UI" panose="020B0604030504040204" pitchFamily="50" charset="-128"/>
                <a:ea typeface="Meiryo UI" panose="020B0604030504040204" pitchFamily="50" charset="-128"/>
              </a:rPr>
              <a:t>センサーで</a:t>
            </a:r>
            <a:r>
              <a:rPr lang="ja-JP" altLang="en-US" sz="1400" dirty="0" smtClean="0">
                <a:latin typeface="Meiryo UI" panose="020B0604030504040204" pitchFamily="50" charset="-128"/>
                <a:ea typeface="Meiryo UI" panose="020B0604030504040204" pitchFamily="50" charset="-128"/>
              </a:rPr>
              <a:t>利用者が認識にされた場合には、</a:t>
            </a:r>
            <a:r>
              <a:rPr lang="en-US" altLang="ja-JP" sz="1400" dirty="0" smtClean="0">
                <a:latin typeface="Meiryo UI" panose="020B0604030504040204" pitchFamily="50" charset="-128"/>
                <a:ea typeface="Meiryo UI" panose="020B0604030504040204" pitchFamily="50" charset="-128"/>
              </a:rPr>
              <a:t>OS/</a:t>
            </a:r>
            <a:r>
              <a:rPr lang="ja-JP" altLang="en-US" sz="1400" dirty="0">
                <a:latin typeface="Meiryo UI" panose="020B0604030504040204" pitchFamily="50" charset="-128"/>
                <a:ea typeface="Meiryo UI" panose="020B0604030504040204" pitchFamily="50" charset="-128"/>
              </a:rPr>
              <a:t>システムへログインを行う</a:t>
            </a:r>
            <a:r>
              <a:rPr lang="ja-JP" altLang="en-US" sz="1400" dirty="0" smtClean="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400" dirty="0">
                <a:latin typeface="Meiryo UI" panose="020B0604030504040204" pitchFamily="50" charset="-128"/>
                <a:ea typeface="Meiryo UI" panose="020B0604030504040204" pitchFamily="50" charset="-128"/>
              </a:rPr>
              <a:t>アンテナ範囲外へ離れ、</a:t>
            </a:r>
            <a:r>
              <a:rPr lang="en-US" altLang="ja-JP" sz="1400" dirty="0">
                <a:latin typeface="Meiryo UI" panose="020B0604030504040204" pitchFamily="50" charset="-128"/>
                <a:ea typeface="Meiryo UI" panose="020B0604030504040204" pitchFamily="50" charset="-128"/>
              </a:rPr>
              <a:t> RFID</a:t>
            </a:r>
            <a:r>
              <a:rPr lang="ja-JP" altLang="en-US" sz="1400" dirty="0">
                <a:latin typeface="Meiryo UI" panose="020B0604030504040204" pitchFamily="50" charset="-128"/>
                <a:ea typeface="Meiryo UI" panose="020B0604030504040204" pitchFamily="50" charset="-128"/>
              </a:rPr>
              <a:t>タグが検知</a:t>
            </a:r>
            <a:r>
              <a:rPr lang="ja-JP" altLang="en-US" sz="1400" dirty="0" smtClean="0">
                <a:latin typeface="Meiryo UI" panose="020B0604030504040204" pitchFamily="50" charset="-128"/>
                <a:ea typeface="Meiryo UI" panose="020B0604030504040204" pitchFamily="50" charset="-128"/>
              </a:rPr>
              <a:t>されなく</a:t>
            </a:r>
            <a:r>
              <a:rPr lang="ja-JP" altLang="en-US" sz="1400" dirty="0">
                <a:latin typeface="Meiryo UI" panose="020B0604030504040204" pitchFamily="50" charset="-128"/>
                <a:ea typeface="Meiryo UI" panose="020B0604030504040204" pitchFamily="50" charset="-128"/>
              </a:rPr>
              <a:t>ない</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IR</a:t>
            </a:r>
            <a:r>
              <a:rPr lang="ja-JP" altLang="en-US" sz="1400" dirty="0" smtClean="0">
                <a:latin typeface="Meiryo UI" panose="020B0604030504040204" pitchFamily="50" charset="-128"/>
                <a:ea typeface="Meiryo UI" panose="020B0604030504040204" pitchFamily="50" charset="-128"/>
              </a:rPr>
              <a:t>センサーで</a:t>
            </a:r>
            <a:r>
              <a:rPr lang="ja-JP" altLang="en-US" sz="1400" dirty="0" smtClean="0">
                <a:latin typeface="Meiryo UI" panose="020B0604030504040204" pitchFamily="50" charset="-128"/>
                <a:ea typeface="Meiryo UI" panose="020B0604030504040204" pitchFamily="50" charset="-128"/>
              </a:rPr>
              <a:t>利用者が認識されない場合</a:t>
            </a:r>
            <a:r>
              <a:rPr lang="ja-JP" altLang="en-US" sz="1400" dirty="0">
                <a:latin typeface="Meiryo UI" panose="020B0604030504040204" pitchFamily="50" charset="-128"/>
                <a:ea typeface="Meiryo UI" panose="020B0604030504040204" pitchFamily="50" charset="-128"/>
              </a:rPr>
              <a:t>は</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OS/</a:t>
            </a:r>
            <a:r>
              <a:rPr lang="ja-JP" altLang="en-US" sz="1400" dirty="0">
                <a:latin typeface="Meiryo UI" panose="020B0604030504040204" pitchFamily="50" charset="-128"/>
                <a:ea typeface="Meiryo UI" panose="020B0604030504040204" pitchFamily="50" charset="-128"/>
              </a:rPr>
              <a:t>システムのログオフを行う</a:t>
            </a:r>
            <a:r>
              <a:rPr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379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8" descr="C:\Users\akifumin.akifumin\Desktop\table_syoumen_wo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174" y="4348043"/>
            <a:ext cx="1281853" cy="10350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kifumin.akifumin\Desktop\table_syoumen_wo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9854" y="4348043"/>
            <a:ext cx="1281853" cy="1035096"/>
          </a:xfrm>
          <a:prstGeom prst="rect">
            <a:avLst/>
          </a:prstGeom>
          <a:noFill/>
          <a:extLst>
            <a:ext uri="{909E8E84-426E-40DD-AFC4-6F175D3DCCD1}">
              <a14:hiddenFill xmlns:a14="http://schemas.microsoft.com/office/drawing/2010/main">
                <a:solidFill>
                  <a:srgbClr val="FFFFFF"/>
                </a:solidFill>
              </a14:hiddenFill>
            </a:ext>
          </a:extLst>
        </p:spPr>
      </p:pic>
      <p:sp>
        <p:nvSpPr>
          <p:cNvPr id="49" name="フローチャート: データ 1023"/>
          <p:cNvSpPr/>
          <p:nvPr/>
        </p:nvSpPr>
        <p:spPr>
          <a:xfrm>
            <a:off x="6941670" y="3993234"/>
            <a:ext cx="177516" cy="16348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677 w 10000"/>
              <a:gd name="connsiteY1" fmla="*/ 5694 h 10000"/>
              <a:gd name="connsiteX2" fmla="*/ 10000 w 10000"/>
              <a:gd name="connsiteY2" fmla="*/ 0 h 10000"/>
              <a:gd name="connsiteX3" fmla="*/ 8000 w 10000"/>
              <a:gd name="connsiteY3" fmla="*/ 10000 h 10000"/>
              <a:gd name="connsiteX4" fmla="*/ 0 w 10000"/>
              <a:gd name="connsiteY4" fmla="*/ 10000 h 10000"/>
              <a:gd name="connsiteX0" fmla="*/ 0 w 9074"/>
              <a:gd name="connsiteY0" fmla="*/ 4513 h 4513"/>
              <a:gd name="connsiteX1" fmla="*/ 677 w 9074"/>
              <a:gd name="connsiteY1" fmla="*/ 207 h 4513"/>
              <a:gd name="connsiteX2" fmla="*/ 9074 w 9074"/>
              <a:gd name="connsiteY2" fmla="*/ 0 h 4513"/>
              <a:gd name="connsiteX3" fmla="*/ 8000 w 9074"/>
              <a:gd name="connsiteY3" fmla="*/ 4513 h 4513"/>
              <a:gd name="connsiteX4" fmla="*/ 0 w 9074"/>
              <a:gd name="connsiteY4" fmla="*/ 4513 h 4513"/>
              <a:gd name="connsiteX0" fmla="*/ 0 w 9708"/>
              <a:gd name="connsiteY0" fmla="*/ 9541 h 9541"/>
              <a:gd name="connsiteX1" fmla="*/ 746 w 9708"/>
              <a:gd name="connsiteY1" fmla="*/ 0 h 9541"/>
              <a:gd name="connsiteX2" fmla="*/ 9708 w 9708"/>
              <a:gd name="connsiteY2" fmla="*/ 229 h 9541"/>
              <a:gd name="connsiteX3" fmla="*/ 8816 w 9708"/>
              <a:gd name="connsiteY3" fmla="*/ 9541 h 9541"/>
              <a:gd name="connsiteX4" fmla="*/ 0 w 9708"/>
              <a:gd name="connsiteY4" fmla="*/ 9541 h 9541"/>
              <a:gd name="connsiteX0" fmla="*/ 0 w 10000"/>
              <a:gd name="connsiteY0" fmla="*/ 10481 h 10481"/>
              <a:gd name="connsiteX1" fmla="*/ 768 w 10000"/>
              <a:gd name="connsiteY1" fmla="*/ 481 h 10481"/>
              <a:gd name="connsiteX2" fmla="*/ 10000 w 10000"/>
              <a:gd name="connsiteY2" fmla="*/ 0 h 10481"/>
              <a:gd name="connsiteX3" fmla="*/ 9081 w 10000"/>
              <a:gd name="connsiteY3" fmla="*/ 10481 h 10481"/>
              <a:gd name="connsiteX4" fmla="*/ 0 w 10000"/>
              <a:gd name="connsiteY4" fmla="*/ 10481 h 10481"/>
              <a:gd name="connsiteX0" fmla="*/ 0 w 10000"/>
              <a:gd name="connsiteY0" fmla="*/ 10000 h 10000"/>
              <a:gd name="connsiteX1" fmla="*/ 768 w 10000"/>
              <a:gd name="connsiteY1" fmla="*/ 0 h 10000"/>
              <a:gd name="connsiteX2" fmla="*/ 10000 w 10000"/>
              <a:gd name="connsiteY2" fmla="*/ 60 h 10000"/>
              <a:gd name="connsiteX3" fmla="*/ 9081 w 10000"/>
              <a:gd name="connsiteY3" fmla="*/ 10000 h 10000"/>
              <a:gd name="connsiteX4" fmla="*/ 0 w 10000"/>
              <a:gd name="connsiteY4" fmla="*/ 10000 h 10000"/>
              <a:gd name="connsiteX0" fmla="*/ 0 w 10000"/>
              <a:gd name="connsiteY0" fmla="*/ 10120 h 10120"/>
              <a:gd name="connsiteX1" fmla="*/ 768 w 10000"/>
              <a:gd name="connsiteY1" fmla="*/ 120 h 10120"/>
              <a:gd name="connsiteX2" fmla="*/ 10000 w 10000"/>
              <a:gd name="connsiteY2" fmla="*/ 0 h 10120"/>
              <a:gd name="connsiteX3" fmla="*/ 9081 w 10000"/>
              <a:gd name="connsiteY3" fmla="*/ 10120 h 10120"/>
              <a:gd name="connsiteX4" fmla="*/ 0 w 10000"/>
              <a:gd name="connsiteY4" fmla="*/ 10120 h 10120"/>
              <a:gd name="connsiteX0" fmla="*/ 0 w 9812"/>
              <a:gd name="connsiteY0" fmla="*/ 10240 h 10240"/>
              <a:gd name="connsiteX1" fmla="*/ 768 w 9812"/>
              <a:gd name="connsiteY1" fmla="*/ 240 h 10240"/>
              <a:gd name="connsiteX2" fmla="*/ 9812 w 9812"/>
              <a:gd name="connsiteY2" fmla="*/ 0 h 10240"/>
              <a:gd name="connsiteX3" fmla="*/ 9081 w 9812"/>
              <a:gd name="connsiteY3" fmla="*/ 10240 h 10240"/>
              <a:gd name="connsiteX4" fmla="*/ 0 w 9812"/>
              <a:gd name="connsiteY4" fmla="*/ 10240 h 10240"/>
              <a:gd name="connsiteX0" fmla="*/ 0 w 10000"/>
              <a:gd name="connsiteY0" fmla="*/ 9766 h 9766"/>
              <a:gd name="connsiteX1" fmla="*/ 783 w 10000"/>
              <a:gd name="connsiteY1" fmla="*/ 0 h 9766"/>
              <a:gd name="connsiteX2" fmla="*/ 10000 w 10000"/>
              <a:gd name="connsiteY2" fmla="*/ 59 h 9766"/>
              <a:gd name="connsiteX3" fmla="*/ 9255 w 10000"/>
              <a:gd name="connsiteY3" fmla="*/ 9766 h 9766"/>
              <a:gd name="connsiteX4" fmla="*/ 0 w 10000"/>
              <a:gd name="connsiteY4" fmla="*/ 9766 h 9766"/>
              <a:gd name="connsiteX0" fmla="*/ 0 w 9962"/>
              <a:gd name="connsiteY0" fmla="*/ 10000 h 10000"/>
              <a:gd name="connsiteX1" fmla="*/ 783 w 9962"/>
              <a:gd name="connsiteY1" fmla="*/ 0 h 10000"/>
              <a:gd name="connsiteX2" fmla="*/ 9962 w 9962"/>
              <a:gd name="connsiteY2" fmla="*/ 0 h 10000"/>
              <a:gd name="connsiteX3" fmla="*/ 9255 w 9962"/>
              <a:gd name="connsiteY3" fmla="*/ 10000 h 10000"/>
              <a:gd name="connsiteX4" fmla="*/ 0 w 9962"/>
              <a:gd name="connsiteY4" fmla="*/ 10000 h 10000"/>
              <a:gd name="connsiteX0" fmla="*/ 0 w 10000"/>
              <a:gd name="connsiteY0" fmla="*/ 10000 h 10000"/>
              <a:gd name="connsiteX1" fmla="*/ 1557 w 10000"/>
              <a:gd name="connsiteY1" fmla="*/ 98 h 10000"/>
              <a:gd name="connsiteX2" fmla="*/ 10000 w 10000"/>
              <a:gd name="connsiteY2" fmla="*/ 0 h 10000"/>
              <a:gd name="connsiteX3" fmla="*/ 9290 w 10000"/>
              <a:gd name="connsiteY3" fmla="*/ 10000 h 10000"/>
              <a:gd name="connsiteX4" fmla="*/ 0 w 10000"/>
              <a:gd name="connsiteY4" fmla="*/ 10000 h 10000"/>
              <a:gd name="connsiteX0" fmla="*/ 0 w 10771"/>
              <a:gd name="connsiteY0" fmla="*/ 10098 h 10098"/>
              <a:gd name="connsiteX1" fmla="*/ 1557 w 10771"/>
              <a:gd name="connsiteY1" fmla="*/ 196 h 10098"/>
              <a:gd name="connsiteX2" fmla="*/ 10771 w 10771"/>
              <a:gd name="connsiteY2" fmla="*/ 0 h 10098"/>
              <a:gd name="connsiteX3" fmla="*/ 9290 w 10771"/>
              <a:gd name="connsiteY3" fmla="*/ 10098 h 10098"/>
              <a:gd name="connsiteX4" fmla="*/ 0 w 10771"/>
              <a:gd name="connsiteY4" fmla="*/ 10098 h 1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1" h="10098">
                <a:moveTo>
                  <a:pt x="0" y="10098"/>
                </a:moveTo>
                <a:lnTo>
                  <a:pt x="1557" y="196"/>
                </a:lnTo>
                <a:lnTo>
                  <a:pt x="10771" y="0"/>
                </a:lnTo>
                <a:cubicBezTo>
                  <a:pt x="10458" y="3254"/>
                  <a:pt x="9603" y="6845"/>
                  <a:pt x="9290" y="10098"/>
                </a:cubicBezTo>
                <a:lnTo>
                  <a:pt x="0" y="10098"/>
                </a:lnTo>
                <a:close/>
              </a:path>
            </a:pathLst>
          </a:custGeom>
          <a:solidFill>
            <a:schemeClr val="tx2">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 name="正方形/長方形 3"/>
          <p:cNvSpPr/>
          <p:nvPr/>
        </p:nvSpPr>
        <p:spPr>
          <a:xfrm>
            <a:off x="261673" y="251356"/>
            <a:ext cx="184731" cy="400110"/>
          </a:xfrm>
          <a:prstGeom prst="rect">
            <a:avLst/>
          </a:prstGeom>
        </p:spPr>
        <p:txBody>
          <a:bodyPr wrap="none">
            <a:spAutoFit/>
          </a:bodyPr>
          <a:lstStyle/>
          <a:p>
            <a:endParaRPr lang="ja-JP" altLang="ja-JP" sz="2000" b="1" dirty="0">
              <a:latin typeface="Meiryo UI" panose="020B0604030504040204" pitchFamily="50" charset="-128"/>
              <a:ea typeface="Meiryo UI" panose="020B0604030504040204" pitchFamily="50" charset="-128"/>
            </a:endParaRPr>
          </a:p>
        </p:txBody>
      </p:sp>
      <p:pic>
        <p:nvPicPr>
          <p:cNvPr id="20" name="Picture 7" descr="C:\Users\akifumin.akifumin\Desktop\beacon_denpa_hasshinki.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497" b="50000"/>
          <a:stretch/>
        </p:blipFill>
        <p:spPr bwMode="auto">
          <a:xfrm>
            <a:off x="2654143" y="3907186"/>
            <a:ext cx="284981" cy="33524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akifumin.akifumin\Desktop\kaden_lapto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0124" y="4158875"/>
            <a:ext cx="676749" cy="537419"/>
          </a:xfrm>
          <a:prstGeom prst="rect">
            <a:avLst/>
          </a:prstGeom>
          <a:noFill/>
          <a:extLst>
            <a:ext uri="{909E8E84-426E-40DD-AFC4-6F175D3DCCD1}">
              <a14:hiddenFill xmlns:a14="http://schemas.microsoft.com/office/drawing/2010/main">
                <a:solidFill>
                  <a:srgbClr val="FFFFFF"/>
                </a:solidFill>
              </a14:hiddenFill>
            </a:ext>
          </a:extLst>
        </p:spPr>
      </p:pic>
      <p:sp>
        <p:nvSpPr>
          <p:cNvPr id="35" name="フローチャート: データ 1023"/>
          <p:cNvSpPr/>
          <p:nvPr/>
        </p:nvSpPr>
        <p:spPr>
          <a:xfrm>
            <a:off x="3024844" y="3993067"/>
            <a:ext cx="177516" cy="16348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677 w 10000"/>
              <a:gd name="connsiteY1" fmla="*/ 5694 h 10000"/>
              <a:gd name="connsiteX2" fmla="*/ 10000 w 10000"/>
              <a:gd name="connsiteY2" fmla="*/ 0 h 10000"/>
              <a:gd name="connsiteX3" fmla="*/ 8000 w 10000"/>
              <a:gd name="connsiteY3" fmla="*/ 10000 h 10000"/>
              <a:gd name="connsiteX4" fmla="*/ 0 w 10000"/>
              <a:gd name="connsiteY4" fmla="*/ 10000 h 10000"/>
              <a:gd name="connsiteX0" fmla="*/ 0 w 9074"/>
              <a:gd name="connsiteY0" fmla="*/ 4513 h 4513"/>
              <a:gd name="connsiteX1" fmla="*/ 677 w 9074"/>
              <a:gd name="connsiteY1" fmla="*/ 207 h 4513"/>
              <a:gd name="connsiteX2" fmla="*/ 9074 w 9074"/>
              <a:gd name="connsiteY2" fmla="*/ 0 h 4513"/>
              <a:gd name="connsiteX3" fmla="*/ 8000 w 9074"/>
              <a:gd name="connsiteY3" fmla="*/ 4513 h 4513"/>
              <a:gd name="connsiteX4" fmla="*/ 0 w 9074"/>
              <a:gd name="connsiteY4" fmla="*/ 4513 h 4513"/>
              <a:gd name="connsiteX0" fmla="*/ 0 w 9708"/>
              <a:gd name="connsiteY0" fmla="*/ 9541 h 9541"/>
              <a:gd name="connsiteX1" fmla="*/ 746 w 9708"/>
              <a:gd name="connsiteY1" fmla="*/ 0 h 9541"/>
              <a:gd name="connsiteX2" fmla="*/ 9708 w 9708"/>
              <a:gd name="connsiteY2" fmla="*/ 229 h 9541"/>
              <a:gd name="connsiteX3" fmla="*/ 8816 w 9708"/>
              <a:gd name="connsiteY3" fmla="*/ 9541 h 9541"/>
              <a:gd name="connsiteX4" fmla="*/ 0 w 9708"/>
              <a:gd name="connsiteY4" fmla="*/ 9541 h 9541"/>
              <a:gd name="connsiteX0" fmla="*/ 0 w 10000"/>
              <a:gd name="connsiteY0" fmla="*/ 10481 h 10481"/>
              <a:gd name="connsiteX1" fmla="*/ 768 w 10000"/>
              <a:gd name="connsiteY1" fmla="*/ 481 h 10481"/>
              <a:gd name="connsiteX2" fmla="*/ 10000 w 10000"/>
              <a:gd name="connsiteY2" fmla="*/ 0 h 10481"/>
              <a:gd name="connsiteX3" fmla="*/ 9081 w 10000"/>
              <a:gd name="connsiteY3" fmla="*/ 10481 h 10481"/>
              <a:gd name="connsiteX4" fmla="*/ 0 w 10000"/>
              <a:gd name="connsiteY4" fmla="*/ 10481 h 10481"/>
              <a:gd name="connsiteX0" fmla="*/ 0 w 10000"/>
              <a:gd name="connsiteY0" fmla="*/ 10000 h 10000"/>
              <a:gd name="connsiteX1" fmla="*/ 768 w 10000"/>
              <a:gd name="connsiteY1" fmla="*/ 0 h 10000"/>
              <a:gd name="connsiteX2" fmla="*/ 10000 w 10000"/>
              <a:gd name="connsiteY2" fmla="*/ 60 h 10000"/>
              <a:gd name="connsiteX3" fmla="*/ 9081 w 10000"/>
              <a:gd name="connsiteY3" fmla="*/ 10000 h 10000"/>
              <a:gd name="connsiteX4" fmla="*/ 0 w 10000"/>
              <a:gd name="connsiteY4" fmla="*/ 10000 h 10000"/>
              <a:gd name="connsiteX0" fmla="*/ 0 w 10000"/>
              <a:gd name="connsiteY0" fmla="*/ 10120 h 10120"/>
              <a:gd name="connsiteX1" fmla="*/ 768 w 10000"/>
              <a:gd name="connsiteY1" fmla="*/ 120 h 10120"/>
              <a:gd name="connsiteX2" fmla="*/ 10000 w 10000"/>
              <a:gd name="connsiteY2" fmla="*/ 0 h 10120"/>
              <a:gd name="connsiteX3" fmla="*/ 9081 w 10000"/>
              <a:gd name="connsiteY3" fmla="*/ 10120 h 10120"/>
              <a:gd name="connsiteX4" fmla="*/ 0 w 10000"/>
              <a:gd name="connsiteY4" fmla="*/ 10120 h 10120"/>
              <a:gd name="connsiteX0" fmla="*/ 0 w 9812"/>
              <a:gd name="connsiteY0" fmla="*/ 10240 h 10240"/>
              <a:gd name="connsiteX1" fmla="*/ 768 w 9812"/>
              <a:gd name="connsiteY1" fmla="*/ 240 h 10240"/>
              <a:gd name="connsiteX2" fmla="*/ 9812 w 9812"/>
              <a:gd name="connsiteY2" fmla="*/ 0 h 10240"/>
              <a:gd name="connsiteX3" fmla="*/ 9081 w 9812"/>
              <a:gd name="connsiteY3" fmla="*/ 10240 h 10240"/>
              <a:gd name="connsiteX4" fmla="*/ 0 w 9812"/>
              <a:gd name="connsiteY4" fmla="*/ 10240 h 10240"/>
              <a:gd name="connsiteX0" fmla="*/ 0 w 10000"/>
              <a:gd name="connsiteY0" fmla="*/ 9766 h 9766"/>
              <a:gd name="connsiteX1" fmla="*/ 783 w 10000"/>
              <a:gd name="connsiteY1" fmla="*/ 0 h 9766"/>
              <a:gd name="connsiteX2" fmla="*/ 10000 w 10000"/>
              <a:gd name="connsiteY2" fmla="*/ 59 h 9766"/>
              <a:gd name="connsiteX3" fmla="*/ 9255 w 10000"/>
              <a:gd name="connsiteY3" fmla="*/ 9766 h 9766"/>
              <a:gd name="connsiteX4" fmla="*/ 0 w 10000"/>
              <a:gd name="connsiteY4" fmla="*/ 9766 h 9766"/>
              <a:gd name="connsiteX0" fmla="*/ 0 w 9962"/>
              <a:gd name="connsiteY0" fmla="*/ 10000 h 10000"/>
              <a:gd name="connsiteX1" fmla="*/ 783 w 9962"/>
              <a:gd name="connsiteY1" fmla="*/ 0 h 10000"/>
              <a:gd name="connsiteX2" fmla="*/ 9962 w 9962"/>
              <a:gd name="connsiteY2" fmla="*/ 0 h 10000"/>
              <a:gd name="connsiteX3" fmla="*/ 9255 w 9962"/>
              <a:gd name="connsiteY3" fmla="*/ 10000 h 10000"/>
              <a:gd name="connsiteX4" fmla="*/ 0 w 9962"/>
              <a:gd name="connsiteY4" fmla="*/ 10000 h 10000"/>
              <a:gd name="connsiteX0" fmla="*/ 0 w 10000"/>
              <a:gd name="connsiteY0" fmla="*/ 10000 h 10000"/>
              <a:gd name="connsiteX1" fmla="*/ 1557 w 10000"/>
              <a:gd name="connsiteY1" fmla="*/ 98 h 10000"/>
              <a:gd name="connsiteX2" fmla="*/ 10000 w 10000"/>
              <a:gd name="connsiteY2" fmla="*/ 0 h 10000"/>
              <a:gd name="connsiteX3" fmla="*/ 9290 w 10000"/>
              <a:gd name="connsiteY3" fmla="*/ 10000 h 10000"/>
              <a:gd name="connsiteX4" fmla="*/ 0 w 10000"/>
              <a:gd name="connsiteY4" fmla="*/ 10000 h 10000"/>
              <a:gd name="connsiteX0" fmla="*/ 0 w 10771"/>
              <a:gd name="connsiteY0" fmla="*/ 10098 h 10098"/>
              <a:gd name="connsiteX1" fmla="*/ 1557 w 10771"/>
              <a:gd name="connsiteY1" fmla="*/ 196 h 10098"/>
              <a:gd name="connsiteX2" fmla="*/ 10771 w 10771"/>
              <a:gd name="connsiteY2" fmla="*/ 0 h 10098"/>
              <a:gd name="connsiteX3" fmla="*/ 9290 w 10771"/>
              <a:gd name="connsiteY3" fmla="*/ 10098 h 10098"/>
              <a:gd name="connsiteX4" fmla="*/ 0 w 10771"/>
              <a:gd name="connsiteY4" fmla="*/ 10098 h 1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1" h="10098">
                <a:moveTo>
                  <a:pt x="0" y="10098"/>
                </a:moveTo>
                <a:lnTo>
                  <a:pt x="1557" y="196"/>
                </a:lnTo>
                <a:lnTo>
                  <a:pt x="10771" y="0"/>
                </a:lnTo>
                <a:cubicBezTo>
                  <a:pt x="10458" y="3254"/>
                  <a:pt x="9603" y="6845"/>
                  <a:pt x="9290" y="10098"/>
                </a:cubicBezTo>
                <a:lnTo>
                  <a:pt x="0" y="10098"/>
                </a:lnTo>
                <a:close/>
              </a:path>
            </a:pathLst>
          </a:custGeom>
          <a:solidFill>
            <a:schemeClr val="tx2">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pic>
        <p:nvPicPr>
          <p:cNvPr id="1028" name="Picture 4" descr="C:\Users\akifumin.akifumin\Desktop\カメラ.pn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03441" y="4010290"/>
            <a:ext cx="159325" cy="14875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5721" y="3432062"/>
            <a:ext cx="1548667" cy="195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t="10535"/>
          <a:stretch/>
        </p:blipFill>
        <p:spPr bwMode="auto">
          <a:xfrm>
            <a:off x="1671147" y="4151183"/>
            <a:ext cx="313705" cy="45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7451" y="3432062"/>
            <a:ext cx="1548667" cy="195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t="10535"/>
          <a:stretch/>
        </p:blipFill>
        <p:spPr bwMode="auto">
          <a:xfrm>
            <a:off x="5662877" y="4151183"/>
            <a:ext cx="313705" cy="45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正方形/長方形 45"/>
          <p:cNvSpPr/>
          <p:nvPr/>
        </p:nvSpPr>
        <p:spPr>
          <a:xfrm>
            <a:off x="1812601" y="2924944"/>
            <a:ext cx="1367322" cy="307777"/>
          </a:xfrm>
          <a:prstGeom prst="rect">
            <a:avLst/>
          </a:prstGeom>
        </p:spPr>
        <p:txBody>
          <a:bodyPr wrap="square">
            <a:spAutoFit/>
          </a:bodyPr>
          <a:lstStyle/>
          <a:p>
            <a:pPr algn="ctr"/>
            <a:r>
              <a:rPr lang="ja-JP" altLang="en-US" sz="1400" b="1" dirty="0" smtClean="0">
                <a:latin typeface="Meiryo UI" panose="020B0604030504040204" pitchFamily="50" charset="-128"/>
                <a:ea typeface="Meiryo UI" panose="020B0604030504040204" pitchFamily="50" charset="-128"/>
              </a:rPr>
              <a:t>アンテナのみ</a:t>
            </a:r>
            <a:endParaRPr lang="en-US" altLang="ja-JP" sz="1400" b="1" dirty="0" smtClean="0">
              <a:latin typeface="Meiryo UI" panose="020B0604030504040204" pitchFamily="50" charset="-128"/>
              <a:ea typeface="Meiryo UI" panose="020B0604030504040204" pitchFamily="50" charset="-128"/>
            </a:endParaRPr>
          </a:p>
        </p:txBody>
      </p:sp>
      <p:pic>
        <p:nvPicPr>
          <p:cNvPr id="47" name="Picture 7" descr="C:\Users\akifumin.akifumin\Desktop\beacon_denpa_hasshinki.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497" b="50000"/>
          <a:stretch/>
        </p:blipFill>
        <p:spPr bwMode="auto">
          <a:xfrm>
            <a:off x="6508695" y="3989097"/>
            <a:ext cx="284981" cy="33524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akifumin.akifumin\Desktop\kaden_lapto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6950" y="4159042"/>
            <a:ext cx="676749" cy="537419"/>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p:cNvSpPr/>
          <p:nvPr/>
        </p:nvSpPr>
        <p:spPr>
          <a:xfrm>
            <a:off x="5811518" y="2924944"/>
            <a:ext cx="1712810" cy="307777"/>
          </a:xfrm>
          <a:prstGeom prst="rect">
            <a:avLst/>
          </a:prstGeom>
        </p:spPr>
        <p:txBody>
          <a:bodyPr wrap="square">
            <a:spAutoFit/>
          </a:bodyPr>
          <a:lstStyle/>
          <a:p>
            <a:pPr algn="ctr"/>
            <a:r>
              <a:rPr lang="ja-JP" altLang="en-US" sz="1400" b="1" dirty="0" smtClean="0">
                <a:latin typeface="Meiryo UI" panose="020B0604030504040204" pitchFamily="50" charset="-128"/>
                <a:ea typeface="Meiryo UI" panose="020B0604030504040204" pitchFamily="50" charset="-128"/>
              </a:rPr>
              <a:t>アンテナ</a:t>
            </a:r>
            <a:r>
              <a:rPr lang="en-US" altLang="ja-JP" sz="1400" b="1" dirty="0" smtClean="0">
                <a:latin typeface="Meiryo UI" panose="020B0604030504040204" pitchFamily="50" charset="-128"/>
                <a:ea typeface="Meiryo UI" panose="020B0604030504040204" pitchFamily="50" charset="-128"/>
              </a:rPr>
              <a:t>+IR</a:t>
            </a:r>
            <a:r>
              <a:rPr lang="ja-JP" altLang="en-US" sz="1400" b="1" dirty="0" smtClean="0">
                <a:latin typeface="Meiryo UI" panose="020B0604030504040204" pitchFamily="50" charset="-128"/>
                <a:ea typeface="Meiryo UI" panose="020B0604030504040204" pitchFamily="50" charset="-128"/>
              </a:rPr>
              <a:t>センサー</a:t>
            </a:r>
            <a:endParaRPr lang="ja-JP" altLang="en-US" sz="1400" b="1" dirty="0" smtClean="0">
              <a:latin typeface="Meiryo UI" panose="020B0604030504040204" pitchFamily="50" charset="-128"/>
              <a:ea typeface="Meiryo UI" panose="020B0604030504040204" pitchFamily="50" charset="-128"/>
            </a:endParaRPr>
          </a:p>
        </p:txBody>
      </p:sp>
      <p:sp>
        <p:nvSpPr>
          <p:cNvPr id="51" name="正方形/長方形 50"/>
          <p:cNvSpPr/>
          <p:nvPr/>
        </p:nvSpPr>
        <p:spPr>
          <a:xfrm>
            <a:off x="2843808" y="5111606"/>
            <a:ext cx="465471" cy="307777"/>
          </a:xfrm>
          <a:prstGeom prst="rect">
            <a:avLst/>
          </a:prstGeom>
        </p:spPr>
        <p:txBody>
          <a:bodyPr wrap="square">
            <a:spAutoFit/>
          </a:bodyPr>
          <a:lstStyle/>
          <a:p>
            <a:pPr algn="ctr"/>
            <a:r>
              <a:rPr lang="en-US" altLang="ja-JP" sz="1400" b="1" dirty="0" smtClean="0">
                <a:solidFill>
                  <a:srgbClr val="FF0000"/>
                </a:solidFill>
                <a:latin typeface="Meiryo UI" panose="020B0604030504040204" pitchFamily="50" charset="-128"/>
                <a:ea typeface="Meiryo UI" panose="020B0604030504040204" pitchFamily="50" charset="-128"/>
              </a:rPr>
              <a:t>NG</a:t>
            </a:r>
            <a:endParaRPr lang="ja-JP" altLang="en-US" sz="1400" b="1" dirty="0">
              <a:solidFill>
                <a:srgbClr val="FF0000"/>
              </a:solidFill>
              <a:latin typeface="Meiryo UI" panose="020B0604030504040204" pitchFamily="50" charset="-128"/>
              <a:ea typeface="Meiryo UI" panose="020B0604030504040204" pitchFamily="50" charset="-128"/>
            </a:endParaRPr>
          </a:p>
        </p:txBody>
      </p:sp>
      <p:sp>
        <p:nvSpPr>
          <p:cNvPr id="52" name="正方形/長方形 51"/>
          <p:cNvSpPr/>
          <p:nvPr/>
        </p:nvSpPr>
        <p:spPr>
          <a:xfrm>
            <a:off x="6818228" y="5111606"/>
            <a:ext cx="465471" cy="307777"/>
          </a:xfrm>
          <a:prstGeom prst="rect">
            <a:avLst/>
          </a:prstGeom>
        </p:spPr>
        <p:txBody>
          <a:bodyPr wrap="square">
            <a:spAutoFit/>
          </a:bodyPr>
          <a:lstStyle/>
          <a:p>
            <a:pPr algn="ctr"/>
            <a:r>
              <a:rPr lang="en-US" altLang="ja-JP" sz="1400" b="1" dirty="0" smtClean="0">
                <a:solidFill>
                  <a:srgbClr val="00B050"/>
                </a:solidFill>
                <a:latin typeface="Meiryo UI" panose="020B0604030504040204" pitchFamily="50" charset="-128"/>
                <a:ea typeface="Meiryo UI" panose="020B0604030504040204" pitchFamily="50" charset="-128"/>
              </a:rPr>
              <a:t>OK</a:t>
            </a:r>
            <a:endParaRPr lang="ja-JP" altLang="en-US" sz="1400" b="1" dirty="0">
              <a:solidFill>
                <a:srgbClr val="00B050"/>
              </a:solidFill>
              <a:latin typeface="Meiryo UI" panose="020B0604030504040204" pitchFamily="50" charset="-128"/>
              <a:ea typeface="Meiryo UI" panose="020B0604030504040204" pitchFamily="50" charset="-128"/>
            </a:endParaRPr>
          </a:p>
        </p:txBody>
      </p:sp>
      <p:sp>
        <p:nvSpPr>
          <p:cNvPr id="58" name="正方形/長方形 57"/>
          <p:cNvSpPr/>
          <p:nvPr/>
        </p:nvSpPr>
        <p:spPr>
          <a:xfrm>
            <a:off x="1403648" y="5518393"/>
            <a:ext cx="2664295" cy="430887"/>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座ることによりタグの位置が変わり、</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認識されなくなる場合がある。</a:t>
            </a:r>
            <a:endParaRPr lang="ja-JP" altLang="en-US" sz="1100" dirty="0">
              <a:latin typeface="Meiryo UI" panose="020B0604030504040204" pitchFamily="50" charset="-128"/>
              <a:ea typeface="Meiryo UI" panose="020B0604030504040204" pitchFamily="50" charset="-128"/>
            </a:endParaRPr>
          </a:p>
        </p:txBody>
      </p:sp>
      <p:sp>
        <p:nvSpPr>
          <p:cNvPr id="59" name="正方形/長方形 58"/>
          <p:cNvSpPr/>
          <p:nvPr/>
        </p:nvSpPr>
        <p:spPr>
          <a:xfrm>
            <a:off x="5109502" y="5518393"/>
            <a:ext cx="3719299" cy="430887"/>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rPr>
              <a:t>座ることによりタグの位置が変わり、</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認識されなくなる場合があるが</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IR</a:t>
            </a:r>
            <a:r>
              <a:rPr lang="ja-JP" altLang="en-US" sz="1100" dirty="0" smtClean="0">
                <a:latin typeface="Meiryo UI" panose="020B0604030504040204" pitchFamily="50" charset="-128"/>
                <a:ea typeface="Meiryo UI" panose="020B0604030504040204" pitchFamily="50" charset="-128"/>
              </a:rPr>
              <a:t>センサーで</a:t>
            </a:r>
            <a:r>
              <a:rPr lang="ja-JP" altLang="en-US" sz="1100" dirty="0" smtClean="0">
                <a:latin typeface="Meiryo UI" panose="020B0604030504040204" pitchFamily="50" charset="-128"/>
                <a:ea typeface="Meiryo UI" panose="020B0604030504040204" pitchFamily="50" charset="-128"/>
              </a:rPr>
              <a:t>利用者を認識</a:t>
            </a:r>
            <a:r>
              <a:rPr lang="ja-JP" altLang="en-US" sz="1100" dirty="0">
                <a:latin typeface="Meiryo UI" panose="020B0604030504040204" pitchFamily="50" charset="-128"/>
                <a:ea typeface="Meiryo UI" panose="020B0604030504040204" pitchFamily="50" charset="-128"/>
              </a:rPr>
              <a:t>する。</a:t>
            </a:r>
            <a:endParaRPr lang="en-US" altLang="ja-JP" sz="1100" dirty="0" smtClean="0">
              <a:latin typeface="Meiryo UI" panose="020B0604030504040204" pitchFamily="50" charset="-128"/>
              <a:ea typeface="Meiryo UI" panose="020B0604030504040204" pitchFamily="50" charset="-128"/>
            </a:endParaRPr>
          </a:p>
        </p:txBody>
      </p:sp>
      <p:sp>
        <p:nvSpPr>
          <p:cNvPr id="1033" name="タイトル 1032"/>
          <p:cNvSpPr>
            <a:spLocks noGrp="1"/>
          </p:cNvSpPr>
          <p:nvPr>
            <p:ph type="title"/>
          </p:nvPr>
        </p:nvSpPr>
        <p:spPr/>
        <p:txBody>
          <a:bodyPr/>
          <a:lstStyle/>
          <a:p>
            <a:r>
              <a:rPr lang="en-US" altLang="ja-JP" dirty="0" smtClean="0">
                <a:latin typeface="Meiryo UI" panose="020B0604030504040204" pitchFamily="50" charset="-128"/>
                <a:ea typeface="Meiryo UI" panose="020B0604030504040204" pitchFamily="50" charset="-128"/>
              </a:rPr>
              <a:t>IR</a:t>
            </a:r>
            <a:r>
              <a:rPr lang="ja-JP" altLang="en-US" dirty="0" smtClean="0">
                <a:latin typeface="Meiryo UI" panose="020B0604030504040204" pitchFamily="50" charset="-128"/>
                <a:ea typeface="Meiryo UI" panose="020B0604030504040204" pitchFamily="50" charset="-128"/>
              </a:rPr>
              <a:t>センサー</a:t>
            </a:r>
            <a:endParaRPr kumimoji="1" lang="ja-JP" altLang="en-US" dirty="0"/>
          </a:p>
        </p:txBody>
      </p:sp>
      <p:sp>
        <p:nvSpPr>
          <p:cNvPr id="1034" name="コンテンツ プレースホルダー 1033"/>
          <p:cNvSpPr>
            <a:spLocks noGrp="1"/>
          </p:cNvSpPr>
          <p:nvPr>
            <p:ph idx="1"/>
          </p:nvPr>
        </p:nvSpPr>
        <p:spPr>
          <a:xfrm>
            <a:off x="508220" y="1556792"/>
            <a:ext cx="8229600" cy="758120"/>
          </a:xfrm>
        </p:spPr>
        <p:txBody>
          <a:bodyPr/>
          <a:lstStyle/>
          <a:p>
            <a:pPr marL="109537" indent="0">
              <a:buNone/>
            </a:pPr>
            <a:r>
              <a:rPr lang="en-US" altLang="ja-JP" sz="1600" dirty="0">
                <a:latin typeface="Meiryo UI" panose="020B0604030504040204" pitchFamily="50" charset="-128"/>
                <a:ea typeface="Meiryo UI" panose="020B0604030504040204" pitchFamily="50" charset="-128"/>
              </a:rPr>
              <a:t>RFID</a:t>
            </a:r>
            <a:r>
              <a:rPr lang="ja-JP" altLang="en-US" sz="1600" dirty="0">
                <a:latin typeface="Meiryo UI" panose="020B0604030504040204" pitchFamily="50" charset="-128"/>
                <a:ea typeface="Meiryo UI" panose="020B0604030504040204" pitchFamily="50" charset="-128"/>
              </a:rPr>
              <a:t>アンテアナとタグのみだと利用者が</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の前で座った場合など、タグが検知されない場合がある。その状態を回避するためアンテナ</a:t>
            </a:r>
            <a:r>
              <a:rPr lang="ja-JP" altLang="en-US" sz="1600" dirty="0" smtClean="0">
                <a:latin typeface="Meiryo UI" panose="020B0604030504040204" pitchFamily="50" charset="-128"/>
                <a:ea typeface="Meiryo UI" panose="020B0604030504040204" pitchFamily="50" charset="-128"/>
              </a:rPr>
              <a:t>に</a:t>
            </a:r>
            <a:r>
              <a:rPr lang="en-US" altLang="ja-JP" sz="1600" dirty="0" smtClean="0">
                <a:latin typeface="Meiryo UI" panose="020B0604030504040204" pitchFamily="50" charset="-128"/>
                <a:ea typeface="Meiryo UI" panose="020B0604030504040204" pitchFamily="50" charset="-128"/>
              </a:rPr>
              <a:t>IR</a:t>
            </a:r>
            <a:r>
              <a:rPr lang="ja-JP" altLang="en-US" sz="1600" dirty="0" smtClean="0">
                <a:latin typeface="Meiryo UI" panose="020B0604030504040204" pitchFamily="50" charset="-128"/>
                <a:ea typeface="Meiryo UI" panose="020B0604030504040204" pitchFamily="50" charset="-128"/>
              </a:rPr>
              <a:t>センサーを</a:t>
            </a:r>
            <a:r>
              <a:rPr lang="ja-JP" altLang="en-US" sz="1600" dirty="0">
                <a:latin typeface="Meiryo UI" panose="020B0604030504040204" pitchFamily="50" charset="-128"/>
                <a:ea typeface="Meiryo UI" panose="020B0604030504040204" pitchFamily="50" charset="-128"/>
              </a:rPr>
              <a:t>装着し、利用者が</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の前にいる状態</a:t>
            </a:r>
            <a:r>
              <a:rPr lang="ja-JP" altLang="en-US" sz="1600" dirty="0" smtClean="0">
                <a:latin typeface="Meiryo UI" panose="020B0604030504040204" pitchFamily="50" charset="-128"/>
                <a:ea typeface="Meiryo UI" panose="020B0604030504040204" pitchFamily="50" charset="-128"/>
              </a:rPr>
              <a:t>を認識する</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109537" indent="0">
              <a:buNone/>
            </a:pPr>
            <a:endParaRPr kumimoji="1" lang="ja-JP" altLang="en-US" sz="1600" dirty="0"/>
          </a:p>
        </p:txBody>
      </p:sp>
    </p:spTree>
    <p:extLst>
      <p:ext uri="{BB962C8B-B14F-4D97-AF65-F5344CB8AC3E}">
        <p14:creationId xmlns:p14="http://schemas.microsoft.com/office/powerpoint/2010/main" val="184299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アプリケーションの動作</a:t>
            </a:r>
            <a:endParaRPr kumimoji="1" lang="ja-JP" altLang="en-US" dirty="0"/>
          </a:p>
        </p:txBody>
      </p:sp>
      <p:sp>
        <p:nvSpPr>
          <p:cNvPr id="3" name="コンテンツ プレースホルダー 2"/>
          <p:cNvSpPr>
            <a:spLocks noGrp="1"/>
          </p:cNvSpPr>
          <p:nvPr>
            <p:ph idx="1"/>
          </p:nvPr>
        </p:nvSpPr>
        <p:spPr>
          <a:xfrm>
            <a:off x="457200" y="1628800"/>
            <a:ext cx="8229600" cy="4968552"/>
          </a:xfrm>
        </p:spPr>
        <p:txBody>
          <a:bodyPr/>
          <a:lstStyle/>
          <a:p>
            <a:pPr marL="109537" indent="0">
              <a:buNone/>
            </a:pPr>
            <a:r>
              <a:rPr lang="ja-JP" altLang="en-US" sz="1400" dirty="0" smtClean="0"/>
              <a:t>アプリケーションにより</a:t>
            </a:r>
            <a:r>
              <a:rPr lang="en-US" altLang="ja-JP" sz="1400" dirty="0" smtClean="0"/>
              <a:t>PC</a:t>
            </a:r>
            <a:r>
              <a:rPr lang="ja-JP" altLang="en-US" sz="1400" dirty="0" smtClean="0"/>
              <a:t>起動中は常に一定の間隔でタグを認識するためアンテナから電波を発信している。タグ</a:t>
            </a:r>
            <a:r>
              <a:rPr lang="ja-JP" altLang="en-US" sz="1400" dirty="0"/>
              <a:t>の</a:t>
            </a:r>
            <a:r>
              <a:rPr lang="ja-JP" altLang="en-US" sz="1400" dirty="0" smtClean="0"/>
              <a:t>認識は</a:t>
            </a:r>
            <a:r>
              <a:rPr lang="en-US" altLang="ja-JP" sz="1400" dirty="0" smtClean="0"/>
              <a:t>”</a:t>
            </a:r>
            <a:r>
              <a:rPr lang="ja-JP" altLang="en-US" sz="1400" b="1" dirty="0" smtClean="0"/>
              <a:t>電波強度</a:t>
            </a:r>
            <a:r>
              <a:rPr lang="en-US" altLang="ja-JP" sz="1400" dirty="0" smtClean="0"/>
              <a:t>”</a:t>
            </a:r>
            <a:r>
              <a:rPr lang="ja-JP" altLang="en-US" sz="1400" dirty="0" smtClean="0"/>
              <a:t>と</a:t>
            </a:r>
            <a:r>
              <a:rPr lang="en-US" altLang="ja-JP" sz="1400" dirty="0" smtClean="0"/>
              <a:t>”</a:t>
            </a:r>
            <a:r>
              <a:rPr lang="ja-JP" altLang="en-US" sz="1400" b="1" dirty="0" smtClean="0"/>
              <a:t>認識時間</a:t>
            </a:r>
            <a:r>
              <a:rPr lang="en-US" altLang="ja-JP" sz="1400" dirty="0" smtClean="0"/>
              <a:t>”</a:t>
            </a:r>
            <a:r>
              <a:rPr lang="ja-JP" altLang="en-US" sz="1400" dirty="0" smtClean="0"/>
              <a:t>により判断する。</a:t>
            </a:r>
            <a:endParaRPr lang="en-US" altLang="ja-JP" sz="1400" dirty="0" smtClean="0"/>
          </a:p>
          <a:p>
            <a:pPr marL="109537" indent="0">
              <a:buNone/>
            </a:pPr>
            <a:r>
              <a:rPr lang="ja-JP" altLang="en-US" sz="1400" dirty="0" smtClean="0"/>
              <a:t>　セッション管理は</a:t>
            </a:r>
            <a:r>
              <a:rPr lang="en-US" altLang="ja-JP" sz="1400" dirty="0"/>
              <a:t>”</a:t>
            </a:r>
            <a:r>
              <a:rPr lang="ja-JP" altLang="en-US" sz="1400" b="1" dirty="0"/>
              <a:t>電波強度</a:t>
            </a:r>
            <a:r>
              <a:rPr lang="en-US" altLang="ja-JP" sz="1400" dirty="0"/>
              <a:t>”</a:t>
            </a:r>
            <a:r>
              <a:rPr lang="ja-JP" altLang="en-US" sz="1400" dirty="0" smtClean="0"/>
              <a:t>と</a:t>
            </a:r>
            <a:r>
              <a:rPr lang="en-US" altLang="ja-JP" sz="1400" dirty="0"/>
              <a:t>”</a:t>
            </a:r>
            <a:r>
              <a:rPr lang="ja-JP" altLang="en-US" sz="1400" b="1" dirty="0"/>
              <a:t>認識時間</a:t>
            </a:r>
            <a:r>
              <a:rPr lang="en-US" altLang="ja-JP" sz="1400" dirty="0"/>
              <a:t>”</a:t>
            </a:r>
            <a:r>
              <a:rPr lang="ja-JP" altLang="en-US" sz="1400" dirty="0" smtClean="0"/>
              <a:t>を元にアプリケーションにて行い、これらは設定項目として利用者で変更する事が可能。</a:t>
            </a:r>
            <a:endParaRPr lang="en-US" altLang="ja-JP" sz="1400" dirty="0" smtClean="0"/>
          </a:p>
          <a:p>
            <a:pPr marL="109537" indent="0">
              <a:buNone/>
            </a:pPr>
            <a:endParaRPr lang="en-US" altLang="ja-JP" sz="1400" dirty="0"/>
          </a:p>
          <a:p>
            <a:r>
              <a:rPr lang="ja-JP" altLang="en-US" sz="1400" dirty="0" smtClean="0"/>
              <a:t>セッションの開始</a:t>
            </a:r>
            <a:endParaRPr lang="en-US" altLang="ja-JP" sz="1400" dirty="0" smtClean="0"/>
          </a:p>
          <a:p>
            <a:pPr lvl="1"/>
            <a:r>
              <a:rPr lang="ja-JP" altLang="en-US" sz="1400" dirty="0" smtClean="0"/>
              <a:t>設定した電波強度以上、認識時間を満たすことによりセッション開始</a:t>
            </a:r>
            <a:r>
              <a:rPr lang="en-US" altLang="ja-JP" sz="1400" dirty="0" smtClean="0"/>
              <a:t>/</a:t>
            </a:r>
            <a:r>
              <a:rPr lang="ja-JP" altLang="en-US" sz="1400" dirty="0" smtClean="0"/>
              <a:t>持続とする。</a:t>
            </a:r>
            <a:endParaRPr lang="en-US" altLang="ja-JP" sz="1400" dirty="0" smtClean="0"/>
          </a:p>
          <a:p>
            <a:pPr lvl="1"/>
            <a:endParaRPr lang="en-US" altLang="ja-JP" sz="1400" dirty="0"/>
          </a:p>
          <a:p>
            <a:r>
              <a:rPr lang="ja-JP" altLang="en-US" sz="1400" dirty="0" smtClean="0"/>
              <a:t>セッション</a:t>
            </a:r>
            <a:r>
              <a:rPr lang="ja-JP" altLang="en-US" sz="1400" dirty="0"/>
              <a:t>の</a:t>
            </a:r>
            <a:r>
              <a:rPr lang="ja-JP" altLang="en-US" sz="1400" dirty="0" smtClean="0"/>
              <a:t>切断</a:t>
            </a:r>
            <a:endParaRPr lang="en-US" altLang="ja-JP" sz="1400" dirty="0" smtClean="0"/>
          </a:p>
          <a:p>
            <a:pPr lvl="1"/>
            <a:r>
              <a:rPr lang="ja-JP" altLang="en-US" sz="1400" dirty="0" smtClean="0"/>
              <a:t>設定</a:t>
            </a:r>
            <a:r>
              <a:rPr lang="ja-JP" altLang="en-US" sz="1400" dirty="0"/>
              <a:t>した電波強度以上、認識時間を</a:t>
            </a:r>
            <a:r>
              <a:rPr lang="ja-JP" altLang="en-US" sz="1400" dirty="0" smtClean="0"/>
              <a:t>満たす</a:t>
            </a:r>
            <a:r>
              <a:rPr lang="ja-JP" altLang="en-US" sz="1400" dirty="0"/>
              <a:t>事</a:t>
            </a:r>
            <a:r>
              <a:rPr lang="ja-JP" altLang="en-US" sz="1400" dirty="0" smtClean="0"/>
              <a:t>が出来ない場合はセッションを切断する</a:t>
            </a:r>
            <a:r>
              <a:rPr lang="ja-JP" altLang="en-US" sz="1400" dirty="0"/>
              <a:t>。</a:t>
            </a:r>
            <a:endParaRPr lang="en-US" altLang="ja-JP" sz="1400" dirty="0"/>
          </a:p>
          <a:p>
            <a:pPr marL="395287" indent="-285750"/>
            <a:endParaRPr lang="en-US" altLang="ja-JP" sz="1400" dirty="0" smtClean="0"/>
          </a:p>
          <a:p>
            <a:pPr marL="109537" indent="0">
              <a:buNone/>
            </a:pPr>
            <a:r>
              <a:rPr lang="ja-JP" altLang="en-US" sz="1400" dirty="0" smtClean="0"/>
              <a:t>アプリケーション設定項目</a:t>
            </a:r>
            <a:endParaRPr lang="en-US" altLang="ja-JP" sz="1400" dirty="0" smtClean="0"/>
          </a:p>
          <a:p>
            <a:pPr marL="395287" indent="-285750"/>
            <a:r>
              <a:rPr lang="ja-JP" altLang="en-US" sz="1400" dirty="0" smtClean="0"/>
              <a:t>ログイン時</a:t>
            </a:r>
            <a:endParaRPr lang="en-US" altLang="ja-JP" sz="1400" dirty="0" smtClean="0"/>
          </a:p>
          <a:p>
            <a:pPr marL="687387" lvl="1" indent="-285750"/>
            <a:r>
              <a:rPr lang="ja-JP" altLang="en-US" sz="1400" dirty="0" smtClean="0"/>
              <a:t>電波強度</a:t>
            </a:r>
            <a:r>
              <a:rPr lang="en-US" altLang="ja-JP" sz="1400" dirty="0" smtClean="0"/>
              <a:t>: </a:t>
            </a:r>
          </a:p>
          <a:p>
            <a:pPr marL="687387" lvl="1" indent="-285750"/>
            <a:r>
              <a:rPr lang="ja-JP" altLang="en-US" sz="1400" dirty="0" smtClean="0"/>
              <a:t>認識時間</a:t>
            </a:r>
            <a:r>
              <a:rPr lang="en-US" altLang="ja-JP" sz="1400" dirty="0" smtClean="0"/>
              <a:t>: </a:t>
            </a:r>
          </a:p>
          <a:p>
            <a:pPr marL="687387" lvl="1" indent="-285750"/>
            <a:endParaRPr lang="en-US" altLang="ja-JP" sz="1400" dirty="0"/>
          </a:p>
          <a:p>
            <a:pPr marL="395287" indent="-285750"/>
            <a:r>
              <a:rPr lang="ja-JP" altLang="en-US" sz="1400" dirty="0" smtClean="0"/>
              <a:t>ログオフ時</a:t>
            </a:r>
            <a:endParaRPr lang="en-US" altLang="ja-JP" sz="1400" dirty="0" smtClean="0"/>
          </a:p>
          <a:p>
            <a:pPr marL="687387" lvl="1" indent="-285750"/>
            <a:r>
              <a:rPr lang="ja-JP" altLang="en-US" sz="1400" dirty="0" smtClean="0"/>
              <a:t>電波強度</a:t>
            </a:r>
            <a:r>
              <a:rPr lang="en-US" altLang="ja-JP" sz="1400" dirty="0" smtClean="0"/>
              <a:t>:</a:t>
            </a:r>
          </a:p>
          <a:p>
            <a:pPr marL="687387" lvl="1" indent="-285750"/>
            <a:r>
              <a:rPr lang="ja-JP" altLang="en-US" sz="1400" dirty="0" smtClean="0"/>
              <a:t>認識時間</a:t>
            </a:r>
            <a:r>
              <a:rPr lang="en-US" altLang="ja-JP" sz="1400" dirty="0" smtClean="0"/>
              <a:t>: </a:t>
            </a:r>
            <a:endParaRPr lang="en-US" altLang="ja-JP" sz="1400" dirty="0"/>
          </a:p>
        </p:txBody>
      </p:sp>
    </p:spTree>
    <p:extLst>
      <p:ext uri="{BB962C8B-B14F-4D97-AF65-F5344CB8AC3E}">
        <p14:creationId xmlns:p14="http://schemas.microsoft.com/office/powerpoint/2010/main" val="330537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Base_1">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20170912草津総合病院様HPリニューアルプレゼンシート</Template>
  <TotalTime>701</TotalTime>
  <Words>237</Words>
  <Application>Microsoft Office PowerPoint</Application>
  <PresentationFormat>画面に合わせる (4:3)</PresentationFormat>
  <Paragraphs>43</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eBase_1</vt:lpstr>
      <vt:lpstr>RFID利用者認証装置</vt:lpstr>
      <vt:lpstr>概要</vt:lpstr>
      <vt:lpstr>IRセンサー</vt:lpstr>
      <vt:lpstr>アプリケーションの動作</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akifumin</dc:creator>
  <cp:lastModifiedBy>akifumin</cp:lastModifiedBy>
  <cp:revision>36</cp:revision>
  <dcterms:created xsi:type="dcterms:W3CDTF">2017-10-13T01:57:42Z</dcterms:created>
  <dcterms:modified xsi:type="dcterms:W3CDTF">2018-01-22T07:44:45Z</dcterms:modified>
</cp:coreProperties>
</file>