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56" r:id="rId5"/>
    <p:sldId id="257" r:id="rId6"/>
    <p:sldId id="258" r:id="rId7"/>
    <p:sldId id="273" r:id="rId8"/>
    <p:sldId id="261" r:id="rId9"/>
    <p:sldId id="270" r:id="rId10"/>
    <p:sldId id="263" r:id="rId11"/>
    <p:sldId id="264" r:id="rId12"/>
    <p:sldId id="266" r:id="rId13"/>
    <p:sldId id="260" r:id="rId14"/>
    <p:sldId id="271" r:id="rId15"/>
    <p:sldId id="262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29" autoAdjust="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FC5C6-7537-45D0-9BED-4DA039E17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8B6227-E974-4204-ADA5-C85AC980A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8C8B5D-F482-49C9-9E25-F46B6B5A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742F83-8E0D-42E4-BD04-6423756D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0EEB1B-BA60-4E89-B22A-7A57C224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B59664-9178-4E01-99B8-7B09A9DD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C638D9-81ED-493D-B4F1-F512B48D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8452FA-2CE2-4FD4-99E5-BD7090B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06F7A-4200-4AB4-B327-7E3084A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0C93E0-73C1-4572-A46F-720276E4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BDDABFB-3F7E-4D4A-8C17-C27956E69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8AB534-D24C-431F-82FF-08DA856CE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C50C01-EABF-4BF0-B8DF-4D5FF91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01E3E8-2557-432A-892A-20AF4BB7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E92A79-FA91-4FE1-8604-094CAC7F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5D59C-471A-43A1-8948-0E27412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DED6A3-2940-4C9D-B48C-81403518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C5E085-1882-4FFF-9983-9F1E098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3ADAD3-65A9-4569-BDB6-6A74F863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D87C98-9081-4B38-B25A-811FA04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908DD-2FE7-4F42-910D-317E1498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BE2851-8BE6-4248-8A1C-3307A774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D57314-5554-48F5-B324-9438B48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565A28-34EA-4C28-A7A6-7ED209E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3B6BDD-17BF-4289-82CA-91FF5606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F93FF-6D35-40D2-BF43-B7E6A444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123C5-A8AE-400E-AC82-AA5B8AF4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B63128-FAEA-4EA2-9037-731C59E7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961966-E81C-4626-B57E-67680F5B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5C0B33-A2D5-4F06-9093-3E4437AF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785231-1302-4AA9-A7A4-882A2449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5487B-5A9C-4E76-B135-F790ED6D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5B34B-FF6A-4C61-856B-8E3DB17B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62EAF9-7E5A-420A-8E4F-0602F72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07E27F-8859-4ABE-B5F7-516A836BC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906A9B-4918-4B4B-BC49-BC4EC9AA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A5C8452-0AE1-492F-99B3-2F3D963B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3A92463-1222-4034-9A5D-7BB88D1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E00307D-A972-4DCD-8CC3-7A652613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BE271C-48E8-44E1-9BF2-3A4A1740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0D028B-6703-427C-9863-68D39B0B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2AC6DBB-8611-4EF9-B0E2-4FA3CC60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9F32DE-E60D-4F70-B017-CFC71216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CF59B-23C7-44F9-B6BB-CD2973F2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6A0F1A-AE0A-4CC8-94EF-804527EC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E5E158-305C-4448-BB3D-62DC7FC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9E6A4-0D1B-4DDB-B3E7-D0862A5C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355A63-D506-4799-B0E6-7CEE4CF4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0CBF73-ED83-4B77-8BEC-D9253109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F98D3B-69F1-4EFE-8482-94B568A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698D34-504D-418B-98AB-E1FA95C3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CA6EBD-BEE6-44AD-8B77-78FDA3D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D0688-6DE7-4A2A-AA84-955074EA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F8D1AD6-2652-41CD-82EB-6EC67C32D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5653F-2F99-4691-835E-62AD47BC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8E4F5C-F59B-413C-BA21-87BEA862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3E2F6B-8126-4D14-91DA-3B2E9E0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0D0AA5-CDB8-49DC-B94A-915ABC6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F5D406-0856-4F93-9A3D-53BA0CD4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C8FE2B-A13D-4BA3-88D0-16962E49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D1B5D3-78BC-4740-ABBF-EF9F05BA6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6C6C-6718-490A-8D17-DFD6AD42EE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1BA50E-F057-4930-B138-5CCC0447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97801B-1A8A-4F01-A855-93A7EE81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58CA-FD22-4E6C-984C-E02FA6CF4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2685778" y="4687121"/>
            <a:ext cx="667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A(mor)</a:t>
            </a:r>
            <a:r>
              <a:rPr lang="es-MX" sz="3200" b="1" dirty="0" err="1"/>
              <a:t>rduino</a:t>
            </a:r>
            <a:r>
              <a:rPr lang="es-MX" sz="3200" b="1" dirty="0"/>
              <a:t>(dio)?</a:t>
            </a:r>
          </a:p>
          <a:p>
            <a:pPr algn="ctr"/>
            <a:endParaRPr lang="es-MX" b="1" dirty="0"/>
          </a:p>
          <a:p>
            <a:pPr algn="ctr"/>
            <a:r>
              <a:rPr lang="es-MX" dirty="0"/>
              <a:t>Mi relación de amor y odio con Arduino</a:t>
            </a:r>
          </a:p>
        </p:txBody>
      </p:sp>
      <p:pic>
        <p:nvPicPr>
          <p:cNvPr id="10242" name="Picture 2" descr="Image result for arduino uno">
            <a:extLst>
              <a:ext uri="{FF2B5EF4-FFF2-40B4-BE49-F238E27FC236}">
                <a16:creationId xmlns="" xmlns:a16="http://schemas.microsoft.com/office/drawing/2014/main" id="{F0A19D90-BF76-47A2-9CE8-3FFFB873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245221"/>
            <a:ext cx="4172409" cy="312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6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BB6C81-043A-4E59-BFC1-DC40E27CB679}"/>
              </a:ext>
            </a:extLst>
          </p:cNvPr>
          <p:cNvSpPr txBox="1"/>
          <p:nvPr/>
        </p:nvSpPr>
        <p:spPr>
          <a:xfrm>
            <a:off x="4981303" y="1391471"/>
            <a:ext cx="667947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Arduino Académicamente</a:t>
            </a:r>
          </a:p>
          <a:p>
            <a:pPr algn="ctr"/>
            <a:endParaRPr lang="es-MX" b="1" dirty="0"/>
          </a:p>
          <a:p>
            <a:r>
              <a:rPr lang="es-MX" b="1" dirty="0"/>
              <a:t>Quienes creo que SI deberían usarlo:</a:t>
            </a:r>
          </a:p>
          <a:p>
            <a:pPr marL="285750" indent="-285750">
              <a:buFontTx/>
              <a:buChar char="-"/>
            </a:pPr>
            <a:r>
              <a:rPr lang="es-MX" dirty="0"/>
              <a:t>Niños</a:t>
            </a:r>
          </a:p>
          <a:p>
            <a:pPr marL="285750" indent="-285750">
              <a:buFontTx/>
              <a:buChar char="-"/>
            </a:pPr>
            <a:r>
              <a:rPr lang="es-MX" dirty="0"/>
              <a:t>Curiosos</a:t>
            </a:r>
          </a:p>
          <a:p>
            <a:pPr marL="285750" indent="-285750">
              <a:buFontTx/>
              <a:buChar char="-"/>
            </a:pPr>
            <a:r>
              <a:rPr lang="es-MX" dirty="0"/>
              <a:t>Aficionados</a:t>
            </a:r>
          </a:p>
          <a:p>
            <a:pPr marL="285750" indent="-285750">
              <a:buFontTx/>
              <a:buChar char="-"/>
            </a:pPr>
            <a:r>
              <a:rPr lang="es-MX" dirty="0"/>
              <a:t>Artistas (fueron la razón de que se creara Arduino)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b="1" dirty="0"/>
              <a:t>Quienes creo que NO deberían usarlo: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Profesores de ingeniería electrónica / programación </a:t>
            </a:r>
          </a:p>
          <a:p>
            <a:pPr marL="285750" indent="-285750">
              <a:buFontTx/>
              <a:buChar char="-"/>
            </a:pPr>
            <a:r>
              <a:rPr lang="es-MX" dirty="0"/>
              <a:t>Estudiantes de ingeniería electrónica / programación 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8198" name="Picture 6" descr="Image result for arduino">
            <a:extLst>
              <a:ext uri="{FF2B5EF4-FFF2-40B4-BE49-F238E27FC236}">
                <a16:creationId xmlns="" xmlns:a16="http://schemas.microsoft.com/office/drawing/2014/main" id="{BFA1BAC0-96F4-428D-87B6-F6A06C49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1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BB6C81-043A-4E59-BFC1-DC40E27CB679}"/>
              </a:ext>
            </a:extLst>
          </p:cNvPr>
          <p:cNvSpPr txBox="1"/>
          <p:nvPr/>
        </p:nvSpPr>
        <p:spPr>
          <a:xfrm>
            <a:off x="5029930" y="1124771"/>
            <a:ext cx="66794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Arduino Profesionalmente</a:t>
            </a:r>
          </a:p>
          <a:p>
            <a:pPr algn="ctr"/>
            <a:endParaRPr lang="es-MX" b="1" dirty="0"/>
          </a:p>
          <a:p>
            <a:r>
              <a:rPr lang="es-MX" b="1" dirty="0"/>
              <a:t>Situaciones en las que creo que SI deberían usarlo: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Prototipos rápidos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Curiosidad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Proyecto personal</a:t>
            </a:r>
          </a:p>
          <a:p>
            <a:pPr marL="285750" indent="-285750">
              <a:buFontTx/>
              <a:buChar char="-"/>
            </a:pPr>
            <a:r>
              <a:rPr lang="es-MX" dirty="0"/>
              <a:t>Diversión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b="1" dirty="0"/>
              <a:t>Situaciones en las que creo que NO deberían usarlo: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Productos con baterías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Productos de procesamiento de tiempo real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Proyectos grandes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Proyectos muy complejos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b="1" dirty="0"/>
              <a:t>Mi mayor razón para NO usar Arduino profesionalmente:</a:t>
            </a:r>
          </a:p>
          <a:p>
            <a:pPr marL="285750" indent="-285750">
              <a:buFontTx/>
              <a:buChar char="-"/>
            </a:pPr>
            <a:r>
              <a:rPr lang="es-MX" dirty="0"/>
              <a:t>Licencias (Software bajo licencia GPL)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9222" name="Picture 6" descr="Image result for arduino inside">
            <a:extLst>
              <a:ext uri="{FF2B5EF4-FFF2-40B4-BE49-F238E27FC236}">
                <a16:creationId xmlns="" xmlns:a16="http://schemas.microsoft.com/office/drawing/2014/main" id="{F5ADE871-0A15-490E-BE48-8D3BAAA8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6" y="1804987"/>
            <a:ext cx="4223936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5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BB6C81-043A-4E59-BFC1-DC40E27CB679}"/>
              </a:ext>
            </a:extLst>
          </p:cNvPr>
          <p:cNvSpPr txBox="1"/>
          <p:nvPr/>
        </p:nvSpPr>
        <p:spPr>
          <a:xfrm>
            <a:off x="2756263" y="867596"/>
            <a:ext cx="667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Arduino Idealmente (según yo)</a:t>
            </a:r>
          </a:p>
          <a:p>
            <a:pPr algn="ctr"/>
            <a:endParaRPr lang="es-MX" b="1" dirty="0"/>
          </a:p>
          <a:p>
            <a:endParaRPr 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32310E1-36E3-452F-866E-19972960D91E}"/>
              </a:ext>
            </a:extLst>
          </p:cNvPr>
          <p:cNvGrpSpPr/>
          <p:nvPr/>
        </p:nvGrpSpPr>
        <p:grpSpPr>
          <a:xfrm>
            <a:off x="381000" y="1724025"/>
            <a:ext cx="11430000" cy="4857750"/>
            <a:chOff x="381000" y="1724025"/>
            <a:chExt cx="11430000" cy="4857750"/>
          </a:xfrm>
        </p:grpSpPr>
        <p:pic>
          <p:nvPicPr>
            <p:cNvPr id="11266" name="Picture 2" descr="https://www.industrialshields.com/wp-content/uploads/2017/08/Licensed-01.jpg">
              <a:extLst>
                <a:ext uri="{FF2B5EF4-FFF2-40B4-BE49-F238E27FC236}">
                  <a16:creationId xmlns="" xmlns:a16="http://schemas.microsoft.com/office/drawing/2014/main" id="{62AB3F69-37D6-44E8-824A-D5CFAECC4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724025"/>
              <a:ext cx="11430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A323C821-22A7-4B76-A1D6-789A02E60F45}"/>
                </a:ext>
              </a:extLst>
            </p:cNvPr>
            <p:cNvSpPr/>
            <p:nvPr/>
          </p:nvSpPr>
          <p:spPr>
            <a:xfrm>
              <a:off x="2857500" y="5657850"/>
              <a:ext cx="6486525" cy="923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2EAE2A-46F1-4E17-AADE-0ED6AA5CFAD8}"/>
              </a:ext>
            </a:extLst>
          </p:cNvPr>
          <p:cNvSpPr/>
          <p:nvPr/>
        </p:nvSpPr>
        <p:spPr>
          <a:xfrm>
            <a:off x="5105400" y="3171825"/>
            <a:ext cx="1924050" cy="1971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2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981303" y="2299070"/>
            <a:ext cx="66794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Cosas que odio de Arduino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Uso de partes viejas</a:t>
            </a:r>
          </a:p>
          <a:p>
            <a:pPr marL="285750" indent="-285750">
              <a:buFontTx/>
              <a:buChar char="-"/>
            </a:pPr>
            <a:r>
              <a:rPr lang="es-MX" dirty="0"/>
              <a:t>Todo mundo usa los mismos componentes</a:t>
            </a:r>
          </a:p>
          <a:p>
            <a:pPr marL="285750" indent="-285750">
              <a:buFontTx/>
              <a:buChar char="-"/>
            </a:pPr>
            <a:r>
              <a:rPr lang="es-MX" dirty="0"/>
              <a:t>Creer que todo se puede conectar entre si (5v != 3.3v)</a:t>
            </a:r>
          </a:p>
          <a:p>
            <a:pPr marL="285750" indent="-285750">
              <a:buFontTx/>
              <a:buChar char="-"/>
            </a:pPr>
            <a:r>
              <a:rPr lang="es-MX" dirty="0"/>
              <a:t>No salir de la fase de prototipo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gente hace muchas cosas inútiles </a:t>
            </a:r>
          </a:p>
          <a:p>
            <a:pPr marL="285750" indent="-285750">
              <a:buFontTx/>
              <a:buChar char="-"/>
            </a:pPr>
            <a:r>
              <a:rPr lang="es-MX" dirty="0"/>
              <a:t>No se conoce a fondo lo que se hace</a:t>
            </a:r>
          </a:p>
          <a:p>
            <a:pPr marL="285750" indent="-285750">
              <a:buFontTx/>
              <a:buChar char="-"/>
            </a:pPr>
            <a:r>
              <a:rPr lang="es-MX" dirty="0"/>
              <a:t>Que lo usen académicamente para clases de electrónica</a:t>
            </a:r>
          </a:p>
        </p:txBody>
      </p:sp>
      <p:pic>
        <p:nvPicPr>
          <p:cNvPr id="5122" name="Picture 2" descr="Image result for arduino project">
            <a:extLst>
              <a:ext uri="{FF2B5EF4-FFF2-40B4-BE49-F238E27FC236}">
                <a16:creationId xmlns="" xmlns:a16="http://schemas.microsoft.com/office/drawing/2014/main" id="{35DD8136-F11B-4107-A053-923E9BD3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9952"/>
            <a:ext cx="4706257" cy="35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5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5439683" y="1933302"/>
            <a:ext cx="63332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Cosas que amo de Arduino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Ha abaratado mucho los precios</a:t>
            </a:r>
          </a:p>
          <a:p>
            <a:pPr marL="285750" indent="-285750">
              <a:buFontTx/>
              <a:buChar char="-"/>
            </a:pPr>
            <a:r>
              <a:rPr lang="es-MX" dirty="0"/>
              <a:t>Generó un standard con los Shields (tarjetas de expansión)</a:t>
            </a:r>
          </a:p>
          <a:p>
            <a:pPr marL="285750" indent="-285750">
              <a:buFontTx/>
              <a:buChar char="-"/>
            </a:pPr>
            <a:r>
              <a:rPr lang="es-MX" dirty="0"/>
              <a:t>Ha generado mucho interés en la electrónica </a:t>
            </a:r>
          </a:p>
          <a:p>
            <a:pPr marL="285750" indent="-285750">
              <a:buFontTx/>
              <a:buChar char="-"/>
            </a:pPr>
            <a:r>
              <a:rPr lang="es-MX" dirty="0"/>
              <a:t>Hay mucha información 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comunidad es enorme</a:t>
            </a:r>
          </a:p>
          <a:p>
            <a:pPr marL="285750" indent="-285750">
              <a:buFontTx/>
              <a:buChar char="-"/>
            </a:pPr>
            <a:r>
              <a:rPr lang="es-MX" dirty="0"/>
              <a:t>Hay mucha gente dispuesta a ayudarte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16386" name="Picture 2" descr="Image result for arduino">
            <a:extLst>
              <a:ext uri="{FF2B5EF4-FFF2-40B4-BE49-F238E27FC236}">
                <a16:creationId xmlns="" xmlns:a16="http://schemas.microsoft.com/office/drawing/2014/main" id="{36F08562-C649-4DFE-A0E4-C7F32698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6" y="11492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762228" y="1409046"/>
            <a:ext cx="66794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Recomendación para principiantes: </a:t>
            </a:r>
          </a:p>
          <a:p>
            <a:pPr algn="ctr"/>
            <a:r>
              <a:rPr lang="es-MX" sz="3200" b="1" dirty="0"/>
              <a:t>Arduino UNO</a:t>
            </a:r>
          </a:p>
          <a:p>
            <a:pPr algn="ctr"/>
            <a:endParaRPr lang="es-MX" b="1" dirty="0"/>
          </a:p>
          <a:p>
            <a:r>
              <a:rPr lang="es-MX" b="1" dirty="0"/>
              <a:t>Pros Arduino UNO:</a:t>
            </a:r>
          </a:p>
          <a:p>
            <a:pPr marL="285750" indent="-285750">
              <a:buFontTx/>
              <a:buChar char="-"/>
            </a:pPr>
            <a:r>
              <a:rPr lang="es-MX" dirty="0"/>
              <a:t>Microcontrolador Atmel AVR</a:t>
            </a:r>
          </a:p>
          <a:p>
            <a:pPr marL="285750" indent="-285750">
              <a:buFontTx/>
              <a:buChar char="-"/>
            </a:pPr>
            <a:r>
              <a:rPr lang="es-MX" dirty="0"/>
              <a:t>Compatible con Arduino Rev3 </a:t>
            </a:r>
            <a:r>
              <a:rPr lang="es-MX" dirty="0" err="1"/>
              <a:t>pinout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VCP (Virtual COM Port)</a:t>
            </a:r>
          </a:p>
          <a:p>
            <a:pPr marL="285750" indent="-285750">
              <a:buFontTx/>
              <a:buChar char="-"/>
            </a:pPr>
            <a:r>
              <a:rPr lang="es-MX" dirty="0"/>
              <a:t>Funciona a 5V</a:t>
            </a:r>
          </a:p>
          <a:p>
            <a:pPr marL="285750" indent="-285750">
              <a:buFontTx/>
              <a:buChar char="-"/>
            </a:pPr>
            <a:r>
              <a:rPr lang="es-MX" dirty="0"/>
              <a:t>Suficiente poder de procesamiento</a:t>
            </a:r>
          </a:p>
          <a:p>
            <a:pPr marL="285750" indent="-285750">
              <a:buFontTx/>
              <a:buChar char="-"/>
            </a:pPr>
            <a:r>
              <a:rPr lang="es-MX" dirty="0"/>
              <a:t>Es MUY barato</a:t>
            </a:r>
          </a:p>
          <a:p>
            <a:pPr marL="285750" indent="-285750">
              <a:buFontTx/>
              <a:buChar char="-"/>
            </a:pPr>
            <a:r>
              <a:rPr lang="es-MX" dirty="0"/>
              <a:t>Hay muchos tutoriales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7174" name="Picture 6" descr="Image result for arduino uno">
            <a:extLst>
              <a:ext uri="{FF2B5EF4-FFF2-40B4-BE49-F238E27FC236}">
                <a16:creationId xmlns="" xmlns:a16="http://schemas.microsoft.com/office/drawing/2014/main" id="{F3C6B128-2FF0-44E5-BC65-8FF1B4C2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75" y="1766888"/>
            <a:ext cx="4762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9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762228" y="1193709"/>
            <a:ext cx="66794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Recomendación profesional: </a:t>
            </a:r>
          </a:p>
          <a:p>
            <a:pPr algn="ctr"/>
            <a:r>
              <a:rPr lang="es-MX" sz="3200" b="1" dirty="0"/>
              <a:t>Arduino DUE + AS7</a:t>
            </a:r>
          </a:p>
          <a:p>
            <a:pPr algn="ctr"/>
            <a:endParaRPr lang="es-MX" b="1" dirty="0"/>
          </a:p>
          <a:p>
            <a:r>
              <a:rPr lang="es-MX" b="1" dirty="0"/>
              <a:t>Pros Arduino DUE:</a:t>
            </a:r>
          </a:p>
          <a:p>
            <a:pPr marL="285750" indent="-285750">
              <a:buFontTx/>
              <a:buChar char="-"/>
            </a:pPr>
            <a:r>
              <a:rPr lang="es-MX" dirty="0"/>
              <a:t>Microcontrolador Atmel SAM3X8E </a:t>
            </a:r>
            <a:r>
              <a:rPr lang="es-MX" b="1" dirty="0"/>
              <a:t>ARM</a:t>
            </a:r>
            <a:r>
              <a:rPr lang="es-MX" dirty="0"/>
              <a:t> Cortex-M3 </a:t>
            </a:r>
          </a:p>
          <a:p>
            <a:pPr marL="285750" indent="-285750">
              <a:buFontTx/>
              <a:buChar char="-"/>
            </a:pPr>
            <a:r>
              <a:rPr lang="es-MX" dirty="0"/>
              <a:t>Puerto JTAG/SWD para depuración </a:t>
            </a:r>
          </a:p>
          <a:p>
            <a:pPr marL="285750" indent="-285750">
              <a:buFontTx/>
              <a:buChar char="-"/>
            </a:pPr>
            <a:r>
              <a:rPr lang="es-MX" dirty="0"/>
              <a:t>Compatible con Arduino Rev3 </a:t>
            </a:r>
            <a:r>
              <a:rPr lang="es-MX" dirty="0" err="1"/>
              <a:t>pinout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VCP (Virtual COM Port)</a:t>
            </a:r>
          </a:p>
          <a:p>
            <a:pPr marL="285750" indent="-285750">
              <a:buFontTx/>
              <a:buChar char="-"/>
            </a:pPr>
            <a:r>
              <a:rPr lang="es-MX" dirty="0"/>
              <a:t>Puerto USB Nativo</a:t>
            </a:r>
          </a:p>
          <a:p>
            <a:pPr marL="285750" indent="-285750">
              <a:buFontTx/>
              <a:buChar char="-"/>
            </a:pPr>
            <a:r>
              <a:rPr lang="es-MX" dirty="0"/>
              <a:t>Funciona a 3.3V</a:t>
            </a:r>
          </a:p>
          <a:p>
            <a:endParaRPr lang="es-MX" dirty="0"/>
          </a:p>
          <a:p>
            <a:r>
              <a:rPr lang="es-MX" b="1" dirty="0"/>
              <a:t>Pros Atmel Studio 7: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IDE Profesional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Programación en C</a:t>
            </a:r>
          </a:p>
          <a:p>
            <a:pPr marL="285750" indent="-285750">
              <a:buFontTx/>
              <a:buChar char="-"/>
            </a:pPr>
            <a:r>
              <a:rPr lang="es-MX" dirty="0"/>
              <a:t>Depuración usando Atmel ICE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7172" name="Picture 4" descr="Image result for arduino due">
            <a:extLst>
              <a:ext uri="{FF2B5EF4-FFF2-40B4-BE49-F238E27FC236}">
                <a16:creationId xmlns="" xmlns:a16="http://schemas.microsoft.com/office/drawing/2014/main" id="{A01FB725-A40C-40EA-A5FB-E726E2FF6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9546" y="2294123"/>
            <a:ext cx="4839536" cy="24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0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925" y="1754937"/>
            <a:ext cx="5429250" cy="1143000"/>
          </a:xfrm>
        </p:spPr>
        <p:txBody>
          <a:bodyPr>
            <a:noAutofit/>
          </a:bodyPr>
          <a:lstStyle/>
          <a:p>
            <a:r>
              <a:rPr lang="es-MX" sz="4000" b="1" dirty="0"/>
              <a:t>Gracias por asistir!</a:t>
            </a:r>
            <a:endParaRPr lang="es-MX" sz="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38925" y="1971675"/>
            <a:ext cx="43434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600" b="1" dirty="0"/>
              <a:t>Hugo Arganda</a:t>
            </a:r>
          </a:p>
          <a:p>
            <a:pPr algn="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hugo.arganda@gmail.com</a:t>
            </a:r>
          </a:p>
          <a:p>
            <a:pPr algn="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@argandas</a:t>
            </a:r>
            <a:endParaRPr lang="es-MX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66798" y="5908997"/>
            <a:ext cx="4467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*Cuando David Cuartielles me pidió una foto*</a:t>
            </a:r>
          </a:p>
        </p:txBody>
      </p:sp>
      <p:pic>
        <p:nvPicPr>
          <p:cNvPr id="6" name="Picture 2" descr="Image may contain: 3 people, including Hugo Arganda">
            <a:extLst>
              <a:ext uri="{FF2B5EF4-FFF2-40B4-BE49-F238E27FC236}">
                <a16:creationId xmlns="" xmlns:a16="http://schemas.microsoft.com/office/drawing/2014/main" id="{F01F9734-1691-4568-895C-6EFF1C60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15729"/>
            <a:ext cx="5772149" cy="4719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2247900" y="4639496"/>
            <a:ext cx="7696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Que es </a:t>
            </a:r>
            <a:r>
              <a:rPr lang="es-MX" sz="3200" b="1" dirty="0" err="1" smtClean="0"/>
              <a:t>Arduino</a:t>
            </a:r>
            <a:r>
              <a:rPr lang="es-MX" sz="3200" b="1" dirty="0"/>
              <a:t>?</a:t>
            </a:r>
          </a:p>
          <a:p>
            <a:pPr algn="ctr"/>
            <a:endParaRPr lang="es-MX" b="1" dirty="0"/>
          </a:p>
          <a:p>
            <a:pPr algn="ctr"/>
            <a:r>
              <a:rPr lang="es-MX" sz="2400" dirty="0"/>
              <a:t>Una sistema de desarrollo para crear proyectos electrónicos.</a:t>
            </a:r>
          </a:p>
          <a:p>
            <a:pPr algn="ctr"/>
            <a:r>
              <a:rPr lang="es-MX" dirty="0"/>
              <a:t>(Muy popular, muy barata, amada por muchos y odiada por otro cuantos)</a:t>
            </a:r>
          </a:p>
        </p:txBody>
      </p:sp>
      <p:pic>
        <p:nvPicPr>
          <p:cNvPr id="15362" name="Picture 2" descr="Image result for arduino">
            <a:extLst>
              <a:ext uri="{FF2B5EF4-FFF2-40B4-BE49-F238E27FC236}">
                <a16:creationId xmlns="" xmlns:a16="http://schemas.microsoft.com/office/drawing/2014/main" id="{EBC00AB2-C041-43DF-BFE2-A6FE9676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114425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1866901" y="4658546"/>
            <a:ext cx="8458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Spoiler: Soy un Hater de Arduino</a:t>
            </a:r>
          </a:p>
          <a:p>
            <a:pPr algn="ctr"/>
            <a:endParaRPr lang="es-MX" b="1" dirty="0"/>
          </a:p>
          <a:p>
            <a:pPr algn="ctr"/>
            <a:r>
              <a:rPr lang="es-MX" sz="2400" dirty="0"/>
              <a:t>Bueno, quizás no tanto así, pero tenemos una relación complicada</a:t>
            </a:r>
          </a:p>
          <a:p>
            <a:pPr algn="ctr"/>
            <a:r>
              <a:rPr lang="es-MX" dirty="0"/>
              <a:t>(Veamos mis razones)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6BDC620-5932-492E-AA71-BAC33EABF654}"/>
              </a:ext>
            </a:extLst>
          </p:cNvPr>
          <p:cNvGrpSpPr/>
          <p:nvPr/>
        </p:nvGrpSpPr>
        <p:grpSpPr>
          <a:xfrm>
            <a:off x="4305301" y="800922"/>
            <a:ext cx="3581399" cy="3581399"/>
            <a:chOff x="4145140" y="800922"/>
            <a:chExt cx="3581399" cy="3581399"/>
          </a:xfrm>
        </p:grpSpPr>
        <p:pic>
          <p:nvPicPr>
            <p:cNvPr id="10242" name="Picture 2" descr="Image result for arduino uno">
              <a:extLst>
                <a:ext uri="{FF2B5EF4-FFF2-40B4-BE49-F238E27FC236}">
                  <a16:creationId xmlns="" xmlns:a16="http://schemas.microsoft.com/office/drawing/2014/main" id="{F0A19D90-BF76-47A2-9CE8-3FFFB873C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521" y="1562671"/>
              <a:ext cx="2988238" cy="224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&quot;Not Allowed&quot; Symbol 2">
              <a:extLst>
                <a:ext uri="{FF2B5EF4-FFF2-40B4-BE49-F238E27FC236}">
                  <a16:creationId xmlns="" xmlns:a16="http://schemas.microsoft.com/office/drawing/2014/main" id="{027DFC0F-BD1C-47BC-A700-833EE55545B7}"/>
                </a:ext>
              </a:extLst>
            </p:cNvPr>
            <p:cNvSpPr/>
            <p:nvPr/>
          </p:nvSpPr>
          <p:spPr>
            <a:xfrm>
              <a:off x="4145140" y="800922"/>
              <a:ext cx="3581399" cy="3581399"/>
            </a:xfrm>
            <a:prstGeom prst="noSmoking">
              <a:avLst>
                <a:gd name="adj" fmla="val 799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rduino IDE">
            <a:extLst>
              <a:ext uri="{FF2B5EF4-FFF2-40B4-BE49-F238E27FC236}">
                <a16:creationId xmlns="" xmlns:a16="http://schemas.microsoft.com/office/drawing/2014/main" id="{99A3AC23-75D4-443F-8CBF-068BC3F6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9" y="1268071"/>
            <a:ext cx="3553862" cy="43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981303" y="1541420"/>
            <a:ext cx="66794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Arduino IDE</a:t>
            </a:r>
          </a:p>
          <a:p>
            <a:endParaRPr lang="es-MX" dirty="0"/>
          </a:p>
          <a:p>
            <a:r>
              <a:rPr lang="es-MX" b="1" dirty="0"/>
              <a:t>Pros:</a:t>
            </a:r>
          </a:p>
          <a:p>
            <a:pPr marL="285750" indent="-285750">
              <a:buFontTx/>
              <a:buChar char="-"/>
            </a:pPr>
            <a:r>
              <a:rPr lang="es-MX" dirty="0"/>
              <a:t>Simple de usar</a:t>
            </a:r>
          </a:p>
          <a:p>
            <a:pPr marL="285750" indent="-285750">
              <a:buFontTx/>
              <a:buChar char="-"/>
            </a:pPr>
            <a:r>
              <a:rPr lang="es-MX" dirty="0"/>
              <a:t>Requiere poco espacio (~90MB v1.8.4)</a:t>
            </a:r>
          </a:p>
          <a:p>
            <a:pPr marL="285750" indent="-285750">
              <a:buFontTx/>
              <a:buChar char="-"/>
            </a:pPr>
            <a:r>
              <a:rPr lang="es-MX" dirty="0"/>
              <a:t>Consola serial integrada</a:t>
            </a:r>
          </a:p>
          <a:p>
            <a:endParaRPr lang="es-MX" dirty="0"/>
          </a:p>
          <a:p>
            <a:r>
              <a:rPr lang="es-MX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s-MX" dirty="0"/>
              <a:t>No cuenta con interfaz de depuración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navegación del código es complicada</a:t>
            </a:r>
          </a:p>
          <a:p>
            <a:pPr marL="285750" indent="-285750">
              <a:buFontTx/>
              <a:buChar char="-"/>
            </a:pPr>
            <a:r>
              <a:rPr lang="es-MX" dirty="0"/>
              <a:t>El editor de texto es muy pobre comparado a otros mas nuevos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organización del código se encuentra ofuscada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48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981303" y="1515296"/>
            <a:ext cx="66794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Arduino </a:t>
            </a:r>
            <a:r>
              <a:rPr lang="es-MX" sz="3200" b="1" dirty="0" err="1"/>
              <a:t>programming</a:t>
            </a:r>
            <a:r>
              <a:rPr lang="es-MX" sz="3200" b="1" dirty="0"/>
              <a:t> </a:t>
            </a:r>
            <a:r>
              <a:rPr lang="es-MX" sz="3200" b="1" dirty="0" err="1"/>
              <a:t>language</a:t>
            </a:r>
            <a:endParaRPr lang="es-MX" sz="3200" b="1" dirty="0"/>
          </a:p>
          <a:p>
            <a:pPr algn="ctr"/>
            <a:endParaRPr lang="es-MX" b="1" dirty="0"/>
          </a:p>
          <a:p>
            <a:r>
              <a:rPr lang="es-MX" b="1" dirty="0"/>
              <a:t>Pros:</a:t>
            </a:r>
          </a:p>
          <a:p>
            <a:pPr marL="285750" indent="-285750">
              <a:buFontTx/>
              <a:buChar char="-"/>
            </a:pPr>
            <a:r>
              <a:rPr lang="es-MX" dirty="0"/>
              <a:t>Lenguaje de programación simple</a:t>
            </a:r>
          </a:p>
          <a:p>
            <a:pPr marL="285750" indent="-285750">
              <a:buFontTx/>
              <a:buChar char="-"/>
            </a:pPr>
            <a:r>
              <a:rPr lang="es-MX" dirty="0"/>
              <a:t>Funcionamiento simplificado a </a:t>
            </a:r>
            <a:r>
              <a:rPr lang="es-MX" dirty="0" err="1"/>
              <a:t>setup</a:t>
            </a:r>
            <a:r>
              <a:rPr lang="es-MX" dirty="0"/>
              <a:t>() y </a:t>
            </a:r>
            <a:r>
              <a:rPr lang="es-MX" dirty="0" err="1"/>
              <a:t>loop</a:t>
            </a:r>
            <a:r>
              <a:rPr lang="es-MX" dirty="0"/>
              <a:t>()</a:t>
            </a:r>
          </a:p>
          <a:p>
            <a:endParaRPr lang="es-MX" dirty="0"/>
          </a:p>
          <a:p>
            <a:r>
              <a:rPr lang="es-MX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s-MX" dirty="0"/>
              <a:t>El editor de texto es muy pobre comparado a otros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navegación del código es complicada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organización del código se encuentra ofuscada</a:t>
            </a:r>
          </a:p>
          <a:p>
            <a:pPr marL="285750" indent="-285750">
              <a:buFontTx/>
              <a:buChar char="-"/>
            </a:pPr>
            <a:r>
              <a:rPr lang="es-MX" dirty="0"/>
              <a:t>No es lenguaje C/C++ sino una variación propia</a:t>
            </a:r>
          </a:p>
          <a:p>
            <a:pPr marL="285750" indent="-285750">
              <a:buFontTx/>
              <a:buChar char="-"/>
            </a:pPr>
            <a:r>
              <a:rPr lang="es-MX" dirty="0"/>
              <a:t>El código del núcleo es ineficiente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529307-25B8-4853-A89B-9BDE364D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6" y="1500663"/>
            <a:ext cx="3364332" cy="38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981303" y="1515296"/>
            <a:ext cx="66794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Librerías</a:t>
            </a:r>
          </a:p>
          <a:p>
            <a:pPr algn="ctr"/>
            <a:endParaRPr lang="es-MX" b="1" dirty="0"/>
          </a:p>
          <a:p>
            <a:r>
              <a:rPr lang="es-MX" b="1" dirty="0"/>
              <a:t>Pros:</a:t>
            </a:r>
          </a:p>
          <a:p>
            <a:pPr marL="285750" indent="-285750">
              <a:buFontTx/>
              <a:buChar char="-"/>
            </a:pPr>
            <a:r>
              <a:rPr lang="es-MX" dirty="0"/>
              <a:t>Existe una de cada sabor y color según la necesidad</a:t>
            </a:r>
          </a:p>
          <a:p>
            <a:pPr marL="285750" indent="-285750">
              <a:buFontTx/>
              <a:buChar char="-"/>
            </a:pPr>
            <a:r>
              <a:rPr lang="es-MX" dirty="0"/>
              <a:t>Una sola ubicación para todas la librerías</a:t>
            </a:r>
          </a:p>
          <a:p>
            <a:endParaRPr lang="es-MX" dirty="0"/>
          </a:p>
          <a:p>
            <a:r>
              <a:rPr lang="es-MX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s-MX" dirty="0"/>
              <a:t>Existe una de cada sabor y color según la necesidad</a:t>
            </a:r>
          </a:p>
          <a:p>
            <a:pPr marL="285750" indent="-285750">
              <a:buFontTx/>
              <a:buChar char="-"/>
            </a:pPr>
            <a:r>
              <a:rPr lang="es-MX" dirty="0"/>
              <a:t>Una sola ubicación para todas la librerías</a:t>
            </a:r>
          </a:p>
          <a:p>
            <a:pPr marL="285750" indent="-285750">
              <a:buFontTx/>
              <a:buChar char="-"/>
            </a:pPr>
            <a:r>
              <a:rPr lang="es-MX" dirty="0"/>
              <a:t>Son cuestión de fe (nadie te asegura que funcionen)</a:t>
            </a:r>
          </a:p>
          <a:p>
            <a:pPr marL="285750" indent="-285750">
              <a:buFontTx/>
              <a:buChar char="-"/>
            </a:pPr>
            <a:r>
              <a:rPr lang="es-MX" dirty="0"/>
              <a:t>Mala documentación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AEAECD-AA00-412E-A5FA-EA7E95222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58"/>
          <a:stretch/>
        </p:blipFill>
        <p:spPr>
          <a:xfrm>
            <a:off x="396104" y="1231719"/>
            <a:ext cx="4001726" cy="453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68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1912142" y="200846"/>
            <a:ext cx="83677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Proceso de programación </a:t>
            </a:r>
          </a:p>
          <a:p>
            <a:pPr algn="ctr"/>
            <a:endParaRPr lang="es-MX" b="1" dirty="0"/>
          </a:p>
          <a:p>
            <a:r>
              <a:rPr lang="es-MX" b="1" dirty="0"/>
              <a:t>Pros:</a:t>
            </a:r>
          </a:p>
          <a:p>
            <a:pPr marL="285750" indent="-285750">
              <a:buFontTx/>
              <a:buChar char="-"/>
            </a:pPr>
            <a:r>
              <a:rPr lang="es-MX" dirty="0"/>
              <a:t>Arduino usa un </a:t>
            </a:r>
            <a:r>
              <a:rPr lang="es-MX" dirty="0" err="1"/>
              <a:t>bootloader</a:t>
            </a:r>
            <a:r>
              <a:rPr lang="es-MX" dirty="0"/>
              <a:t> y permite cargar los sketch por medio de puerto serial</a:t>
            </a:r>
          </a:p>
          <a:p>
            <a:endParaRPr lang="es-MX" dirty="0"/>
          </a:p>
          <a:p>
            <a:r>
              <a:rPr lang="es-MX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s-MX" dirty="0"/>
              <a:t>El proceso de programación es MUY lento</a:t>
            </a:r>
          </a:p>
          <a:p>
            <a:pPr marL="285750" indent="-285750">
              <a:buFontTx/>
              <a:buChar char="-"/>
            </a:pPr>
            <a:r>
              <a:rPr lang="es-MX" dirty="0"/>
              <a:t>Existen muchos errores en el proceso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  <a:p>
            <a:endParaRPr lang="es-MX" dirty="0"/>
          </a:p>
        </p:txBody>
      </p:sp>
      <p:pic>
        <p:nvPicPr>
          <p:cNvPr id="18434" name="Picture 2" descr="Image result for arduino uploading">
            <a:extLst>
              <a:ext uri="{FF2B5EF4-FFF2-40B4-BE49-F238E27FC236}">
                <a16:creationId xmlns="" xmlns:a16="http://schemas.microsoft.com/office/drawing/2014/main" id="{E58ECC85-CEFD-4740-BD50-FA7C10849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t="3050" r="4487" b="3845"/>
          <a:stretch/>
        </p:blipFill>
        <p:spPr bwMode="auto">
          <a:xfrm>
            <a:off x="2566987" y="3009899"/>
            <a:ext cx="7058026" cy="34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4771752" y="1515296"/>
            <a:ext cx="711544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Hardware</a:t>
            </a:r>
            <a:endParaRPr lang="es-MX" b="1" dirty="0"/>
          </a:p>
          <a:p>
            <a:r>
              <a:rPr lang="es-MX" b="1" dirty="0"/>
              <a:t>Pros:</a:t>
            </a:r>
          </a:p>
          <a:p>
            <a:pPr marL="285750" indent="-285750">
              <a:buFontTx/>
              <a:buChar char="-"/>
            </a:pPr>
            <a:r>
              <a:rPr lang="es-MX" dirty="0"/>
              <a:t>Económico </a:t>
            </a:r>
          </a:p>
          <a:p>
            <a:pPr marL="285750" indent="-285750">
              <a:buFontTx/>
              <a:buChar char="-"/>
            </a:pPr>
            <a:r>
              <a:rPr lang="es-MX" dirty="0"/>
              <a:t>OSHW (Open </a:t>
            </a:r>
            <a:r>
              <a:rPr lang="es-MX" dirty="0" err="1"/>
              <a:t>Source</a:t>
            </a:r>
            <a:r>
              <a:rPr lang="es-MX" dirty="0"/>
              <a:t> Hardware)</a:t>
            </a:r>
          </a:p>
          <a:p>
            <a:pPr marL="285750" indent="-285750">
              <a:buFontTx/>
              <a:buChar char="-"/>
            </a:pPr>
            <a:r>
              <a:rPr lang="es-MX" dirty="0"/>
              <a:t>Conexiones compatibles (Arduino Rev3 </a:t>
            </a:r>
            <a:r>
              <a:rPr lang="es-MX" dirty="0" err="1"/>
              <a:t>pinout</a:t>
            </a:r>
            <a:r>
              <a:rPr lang="es-MX" dirty="0"/>
              <a:t>)</a:t>
            </a:r>
          </a:p>
          <a:p>
            <a:pPr marL="285750" indent="-285750">
              <a:buFontTx/>
              <a:buChar char="-"/>
            </a:pPr>
            <a:r>
              <a:rPr lang="es-MX" dirty="0"/>
              <a:t>VCP (Virtual COM Port)</a:t>
            </a:r>
          </a:p>
          <a:p>
            <a:pPr marL="285750" indent="-285750">
              <a:buFontTx/>
              <a:buChar char="-"/>
            </a:pPr>
            <a:r>
              <a:rPr lang="es-MX" dirty="0"/>
              <a:t>Gran variedad de tarjetas y expansiones</a:t>
            </a:r>
          </a:p>
          <a:p>
            <a:endParaRPr lang="es-MX" dirty="0"/>
          </a:p>
          <a:p>
            <a:r>
              <a:rPr lang="es-MX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s-MX" dirty="0"/>
              <a:t>Circuitería de poder muy básica</a:t>
            </a:r>
          </a:p>
          <a:p>
            <a:endParaRPr lang="es-MX" dirty="0"/>
          </a:p>
        </p:txBody>
      </p:sp>
      <p:pic>
        <p:nvPicPr>
          <p:cNvPr id="6150" name="Picture 6" descr="Image result for arduino office">
            <a:extLst>
              <a:ext uri="{FF2B5EF4-FFF2-40B4-BE49-F238E27FC236}">
                <a16:creationId xmlns="" xmlns:a16="http://schemas.microsoft.com/office/drawing/2014/main" id="{4216BFC1-0751-4DD5-815B-D40E3AB3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32548"/>
            <a:ext cx="4405312" cy="43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7B46D2-3308-46C8-B4B7-93AA498379F2}"/>
              </a:ext>
            </a:extLst>
          </p:cNvPr>
          <p:cNvSpPr txBox="1"/>
          <p:nvPr/>
        </p:nvSpPr>
        <p:spPr>
          <a:xfrm>
            <a:off x="2538276" y="543746"/>
            <a:ext cx="71154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Hardware (variedades)</a:t>
            </a:r>
            <a:endParaRPr lang="es-MX" b="1" dirty="0"/>
          </a:p>
          <a:p>
            <a:endParaRPr lang="es-MX" dirty="0"/>
          </a:p>
        </p:txBody>
      </p:sp>
      <p:pic>
        <p:nvPicPr>
          <p:cNvPr id="13314" name="Picture 2" descr="Image result for arduino variants">
            <a:extLst>
              <a:ext uri="{FF2B5EF4-FFF2-40B4-BE49-F238E27FC236}">
                <a16:creationId xmlns="" xmlns:a16="http://schemas.microsoft.com/office/drawing/2014/main" id="{4060B554-C5EF-48B0-BB51-94117619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67" y="1405520"/>
            <a:ext cx="6799263" cy="50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607</Words>
  <Application>Microsoft Office PowerPoint</Application>
  <PresentationFormat>Personalizado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asistir!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Arganda</dc:creator>
  <cp:lastModifiedBy>Argandas</cp:lastModifiedBy>
  <cp:revision>17</cp:revision>
  <dcterms:created xsi:type="dcterms:W3CDTF">2018-02-08T19:34:24Z</dcterms:created>
  <dcterms:modified xsi:type="dcterms:W3CDTF">2018-04-04T23:15:59Z</dcterms:modified>
</cp:coreProperties>
</file>