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70" r:id="rId6"/>
    <p:sldId id="271" r:id="rId7"/>
    <p:sldId id="262" r:id="rId8"/>
    <p:sldId id="263" r:id="rId9"/>
    <p:sldId id="264" r:id="rId10"/>
    <p:sldId id="267" r:id="rId11"/>
    <p:sldId id="268" r:id="rId12"/>
    <p:sldId id="269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03C91-3581-4624-83E2-9EE3A279FDE0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E3E8F-EEC9-4899-9067-60D40A8D9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6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2E11184-B42C-4BE6-B73F-331861759823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40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6948-8C35-4E23-B27A-3E9B3638BECE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4DADE-44E0-4002-9BEA-ADA71AFFF5D8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1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2763-FE25-4D25-A844-4EDA22ECB59C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82C7-1CF1-45D0-B50E-96A2C874A3B0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41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7165-5E2D-4188-918D-555571AA102C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3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A8D1-F11C-4171-84A6-320436D4CB71}" type="datetime1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6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3DD7-3CB3-400B-B978-2A19F0479F9C}" type="datetime1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5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2F1DA-FEF3-444E-B820-7D7CE48D2F32}" type="datetime1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9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BCE1-F9CA-44C5-97BC-12989E5DD2E5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6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5CE7-2B3F-41FD-A0EF-229400DC481A}" type="datetime1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1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AD04AABA-88AB-4B8D-9E1F-9B8E2927FBCA}" type="datetime1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E7FE1C38-F55B-4122-B4C9-388F159C94B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6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assignment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COMP7305</a:t>
            </a:r>
            <a:br>
              <a:rPr lang="en-US" dirty="0"/>
            </a:br>
            <a:r>
              <a:rPr lang="en-US" dirty="0" err="1"/>
              <a:t>Multimedi</a:t>
            </a:r>
            <a:r>
              <a:rPr lang="en-US" dirty="0"/>
              <a:t> Technologies</a:t>
            </a:r>
          </a:p>
          <a:p>
            <a:endParaRPr lang="en-US" dirty="0"/>
          </a:p>
          <a:p>
            <a:pPr algn="r"/>
            <a:r>
              <a:rPr lang="en-US" sz="1200" dirty="0"/>
              <a:t>by Kevin Lam (yklam2)</a:t>
            </a:r>
          </a:p>
        </p:txBody>
      </p:sp>
    </p:spTree>
    <p:extLst>
      <p:ext uri="{BB962C8B-B14F-4D97-AF65-F5344CB8AC3E}">
        <p14:creationId xmlns:p14="http://schemas.microsoft.com/office/powerpoint/2010/main" val="136838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5D71-31F2-4AAD-9CE7-B5C41B06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 compression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4C52F-F5D9-425D-B0D6-DEF4CF529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start your implementation, you need to decide how you will compress the image.</a:t>
            </a:r>
          </a:p>
          <a:p>
            <a:r>
              <a:rPr lang="en-US" dirty="0"/>
              <a:t>You are expected to use a compression algorithm that is suitable of compressing an image.</a:t>
            </a:r>
          </a:p>
          <a:p>
            <a:r>
              <a:rPr lang="en-US" dirty="0"/>
              <a:t>You will lose some marks if you choose an algorithm that is not suitable for image compression.</a:t>
            </a:r>
          </a:p>
          <a:p>
            <a:pPr lvl="1"/>
            <a:r>
              <a:rPr lang="en-US" dirty="0"/>
              <a:t>Unless you have a very strong reason that your algorithm should work on images.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F4A04-3F38-4842-8587-3FFAD0C2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4036-63EB-496A-95A0-20A1344E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Compress()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3BB6-AE84-422D-9AEE-75CB99E0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size of compressed data, update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cDataSize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Allocate enough memory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compressedData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Compress the image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pInput</a:t>
            </a:r>
            <a:r>
              <a:rPr lang="en-US" dirty="0"/>
              <a:t> and store the result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compressedData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compressedData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After running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compress()</a:t>
            </a:r>
            <a:r>
              <a:rPr lang="en-US" dirty="0"/>
              <a:t>, it is expected that 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cDataSize</a:t>
            </a:r>
            <a:r>
              <a:rPr lang="en-US" dirty="0"/>
              <a:t> holds the data size of the returned data</a:t>
            </a:r>
          </a:p>
          <a:p>
            <a:pPr lvl="1"/>
            <a:r>
              <a:rPr lang="en-US" dirty="0"/>
              <a:t>the returned data consists of the compressed image with of size not more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cDataSize</a:t>
            </a:r>
            <a:r>
              <a:rPr lang="en-US" dirty="0"/>
              <a:t>, and the corresponding memory is properly allocated.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CBB48-E0F3-4FED-99FC-C2CF158C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914DF-C0D5-4458-AC53-864EE9011429}"/>
              </a:ext>
            </a:extLst>
          </p:cNvPr>
          <p:cNvSpPr txBox="1"/>
          <p:nvPr/>
        </p:nvSpPr>
        <p:spPr>
          <a:xfrm>
            <a:off x="4413123" y="734859"/>
            <a:ext cx="4065815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case the compressed data size is not known before compression, you need to dynamically allocate the required memory and update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cDataSize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3F92D-E420-46B9-A319-DAC573733816}"/>
              </a:ext>
            </a:extLst>
          </p:cNvPr>
          <p:cNvSpPr txBox="1"/>
          <p:nvPr/>
        </p:nvSpPr>
        <p:spPr>
          <a:xfrm>
            <a:off x="4053894" y="3651349"/>
            <a:ext cx="331845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remove the sample code in the function!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02492-624F-42EB-B9E6-0E7C96392478}"/>
              </a:ext>
            </a:extLst>
          </p:cNvPr>
          <p:cNvSpPr txBox="1"/>
          <p:nvPr/>
        </p:nvSpPr>
        <p:spPr>
          <a:xfrm>
            <a:off x="1085849" y="5663029"/>
            <a:ext cx="689000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There should not be any other side effects, you should not store any other information in the program to be used in decompression of the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35A2E8-D907-43F1-8C58-9F342EC8725C}"/>
              </a:ext>
            </a:extLst>
          </p:cNvPr>
          <p:cNvCxnSpPr/>
          <p:nvPr/>
        </p:nvCxnSpPr>
        <p:spPr>
          <a:xfrm flipH="1">
            <a:off x="4163786" y="1935188"/>
            <a:ext cx="408214" cy="40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640468-989A-4AAB-8FFE-37F8C6807E94}"/>
              </a:ext>
            </a:extLst>
          </p:cNvPr>
          <p:cNvCxnSpPr>
            <a:stCxn id="6" idx="1"/>
          </p:cNvCxnSpPr>
          <p:nvPr/>
        </p:nvCxnSpPr>
        <p:spPr>
          <a:xfrm flipH="1">
            <a:off x="3592286" y="3974515"/>
            <a:ext cx="461608" cy="2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945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81E6-C305-4FFB-A64C-7DEFE494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Decompress()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1161-B609-44B9-A690-BF77473A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Given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cDataSize</a:t>
            </a:r>
            <a:r>
              <a:rPr lang="en-US" dirty="0"/>
              <a:t> as the data size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compressedData</a:t>
            </a:r>
            <a:r>
              <a:rPr lang="en-US" dirty="0"/>
              <a:t>, decompress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compressedData</a:t>
            </a:r>
            <a:r>
              <a:rPr lang="en-US" dirty="0"/>
              <a:t> and store it into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uncompressedData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3BCAC-7FDE-497F-ADF4-521FE228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DD551-4573-410B-8961-84D0262DA659}"/>
              </a:ext>
            </a:extLst>
          </p:cNvPr>
          <p:cNvSpPr txBox="1"/>
          <p:nvPr/>
        </p:nvSpPr>
        <p:spPr>
          <a:xfrm>
            <a:off x="1228725" y="3224892"/>
            <a:ext cx="668655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function should decompress the image solely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compressData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cDataSize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Do not assume that decompression is done right after compression. In testing your code, we may simply provide a pre-stored set of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compressedData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cDataSize</a:t>
            </a:r>
            <a:r>
              <a:rPr lang="en-US" dirty="0"/>
              <a:t> from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Compress()</a:t>
            </a:r>
            <a:r>
              <a:rPr lang="en-US" dirty="0"/>
              <a:t> function.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E4CEC6-75C0-46FF-85B2-9D034BF1395D}"/>
              </a:ext>
            </a:extLst>
          </p:cNvPr>
          <p:cNvSpPr txBox="1"/>
          <p:nvPr/>
        </p:nvSpPr>
        <p:spPr>
          <a:xfrm>
            <a:off x="1228725" y="4997957"/>
            <a:ext cx="668655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Memory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uncompressedData</a:t>
            </a:r>
            <a:r>
              <a:rPr lang="en-US" dirty="0"/>
              <a:t> is already allocated for you, you should not reallocate it.</a:t>
            </a:r>
          </a:p>
        </p:txBody>
      </p:sp>
    </p:spTree>
    <p:extLst>
      <p:ext uri="{BB962C8B-B14F-4D97-AF65-F5344CB8AC3E}">
        <p14:creationId xmlns:p14="http://schemas.microsoft.com/office/powerpoint/2010/main" val="116767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Modification is limited to:</a:t>
            </a:r>
          </a:p>
          <a:p>
            <a:pPr lvl="1"/>
            <a:r>
              <a:rPr lang="en-US" dirty="0"/>
              <a:t>Modification of implementation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RGBtoYUV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YUVtoRGB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Compress()</a:t>
            </a:r>
            <a:r>
              <a:rPr lang="en-US" dirty="0"/>
              <a:t>,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Decompress()</a:t>
            </a:r>
          </a:p>
          <a:p>
            <a:pPr lvl="2"/>
            <a:r>
              <a:rPr lang="en-US" dirty="0"/>
              <a:t>You must not change the parameter list</a:t>
            </a:r>
          </a:p>
          <a:p>
            <a:pPr lvl="1"/>
            <a:r>
              <a:rPr lang="en-US" dirty="0"/>
              <a:t>Adding of helper functions, either as a class member or a global function in any of the four files</a:t>
            </a:r>
          </a:p>
          <a:p>
            <a:r>
              <a:rPr lang="en-US" dirty="0"/>
              <a:t>You are not allow to make any other changes</a:t>
            </a:r>
          </a:p>
          <a:p>
            <a:pPr lvl="1"/>
            <a:r>
              <a:rPr lang="en-US" dirty="0"/>
              <a:t>You are not allow to include other libraries, you must implement your own code.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4DD5B3-D38A-464C-9E33-9E3C0759F796}"/>
              </a:ext>
            </a:extLst>
          </p:cNvPr>
          <p:cNvSpPr txBox="1"/>
          <p:nvPr/>
        </p:nvSpPr>
        <p:spPr>
          <a:xfrm>
            <a:off x="4514850" y="646667"/>
            <a:ext cx="361315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 can only modify these four files:</a:t>
            </a:r>
          </a:p>
          <a:p>
            <a:pPr lvl="1"/>
            <a:r>
              <a:rPr lang="en-US" b="1" dirty="0" err="1"/>
              <a:t>AppConvert.h</a:t>
            </a:r>
            <a:endParaRPr lang="en-US" b="1" dirty="0"/>
          </a:p>
          <a:p>
            <a:pPr lvl="1"/>
            <a:r>
              <a:rPr lang="en-US" b="1" dirty="0"/>
              <a:t>AppConvert.cpp</a:t>
            </a:r>
          </a:p>
          <a:p>
            <a:pPr lvl="1"/>
            <a:r>
              <a:rPr lang="en-US" b="1" dirty="0" err="1"/>
              <a:t>AppCompress.h</a:t>
            </a:r>
            <a:endParaRPr lang="en-US" b="1" dirty="0"/>
          </a:p>
          <a:p>
            <a:pPr lvl="1"/>
            <a:r>
              <a:rPr lang="en-US" b="1" dirty="0"/>
              <a:t>AppCompress.cpp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E25A5-F633-4669-8A25-AAEC2201469A}"/>
              </a:ext>
            </a:extLst>
          </p:cNvPr>
          <p:cNvSpPr txBox="1"/>
          <p:nvPr/>
        </p:nvSpPr>
        <p:spPr>
          <a:xfrm flipH="1">
            <a:off x="1141367" y="4841421"/>
            <a:ext cx="6861266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Process()</a:t>
            </a:r>
            <a:r>
              <a:rPr lang="en-US" dirty="0"/>
              <a:t> function suggests one of the way your functions will be called. Although you can modify this function, your program must work perfectly with the given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Process()</a:t>
            </a:r>
            <a:r>
              <a:rPr lang="en-US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37263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assignment (mean: </a:t>
            </a:r>
            <a:r>
              <a:rPr lang="en-US" b="1" dirty="0"/>
              <a:t>15.7/20</a:t>
            </a:r>
            <a:r>
              <a:rPr lang="en-US" dirty="0"/>
              <a:t> </a:t>
            </a:r>
            <a:r>
              <a:rPr lang="en-US" dirty="0" err="1"/>
              <a:t>s.d.</a:t>
            </a:r>
            <a:r>
              <a:rPr lang="en-US" dirty="0"/>
              <a:t>: </a:t>
            </a:r>
            <a:r>
              <a:rPr lang="en-US" b="1" dirty="0"/>
              <a:t>3.4</a:t>
            </a:r>
            <a:r>
              <a:rPr lang="en-US" dirty="0"/>
              <a:t> )</a:t>
            </a:r>
          </a:p>
          <a:p>
            <a:r>
              <a:rPr lang="en-US" dirty="0"/>
              <a:t>Quiz (mean: </a:t>
            </a:r>
            <a:r>
              <a:rPr lang="en-US" b="1" dirty="0"/>
              <a:t>30.9/40</a:t>
            </a:r>
            <a:r>
              <a:rPr lang="en-US" dirty="0"/>
              <a:t> </a:t>
            </a:r>
            <a:r>
              <a:rPr lang="en-US" dirty="0" err="1"/>
              <a:t>s.d.</a:t>
            </a:r>
            <a:r>
              <a:rPr lang="en-US" dirty="0"/>
              <a:t>: </a:t>
            </a:r>
            <a:r>
              <a:rPr lang="en-US" b="1" dirty="0"/>
              <a:t>6.4</a:t>
            </a:r>
            <a:r>
              <a:rPr lang="en-US" dirty="0"/>
              <a:t>)</a:t>
            </a:r>
          </a:p>
          <a:p>
            <a:r>
              <a:rPr lang="en-US" dirty="0"/>
              <a:t>Group assignment (2 students)</a:t>
            </a:r>
          </a:p>
          <a:p>
            <a:pPr lvl="1"/>
            <a:r>
              <a:rPr lang="en-US" dirty="0"/>
              <a:t>Programming part:</a:t>
            </a:r>
          </a:p>
          <a:p>
            <a:pPr lvl="2"/>
            <a:r>
              <a:rPr lang="en-US" dirty="0"/>
              <a:t>RGB </a:t>
            </a:r>
            <a:r>
              <a:rPr lang="en-US" dirty="0">
                <a:sym typeface="Wingdings" panose="05000000000000000000" pitchFamily="2" charset="2"/>
              </a:rPr>
              <a:t> YUV conversion</a:t>
            </a:r>
          </a:p>
          <a:p>
            <a:pPr lvl="2"/>
            <a:r>
              <a:rPr lang="en-US" dirty="0"/>
              <a:t>Compression and decompression</a:t>
            </a:r>
          </a:p>
          <a:p>
            <a:pPr lvl="1"/>
            <a:r>
              <a:rPr lang="en-US" dirty="0"/>
              <a:t>Written part:</a:t>
            </a:r>
          </a:p>
          <a:p>
            <a:pPr lvl="2"/>
            <a:r>
              <a:rPr lang="en-US" dirty="0"/>
              <a:t>Compression algorithm</a:t>
            </a:r>
          </a:p>
          <a:p>
            <a:pPr lvl="2"/>
            <a:r>
              <a:rPr lang="en-US" dirty="0"/>
              <a:t>Experiment and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download the template from Moodle and open the project (VPT.sln) in Visual Studio </a:t>
            </a:r>
          </a:p>
          <a:p>
            <a:pPr lvl="1"/>
            <a:r>
              <a:rPr lang="en-US" dirty="0"/>
              <a:t>If you see nothing when the </a:t>
            </a:r>
            <a:r>
              <a:rPr lang="en-US"/>
              <a:t>project is loaded, </a:t>
            </a:r>
            <a:r>
              <a:rPr lang="en-US" dirty="0"/>
              <a:t>right click on the solution explorer and install missing package</a:t>
            </a:r>
          </a:p>
          <a:p>
            <a:pPr lvl="1"/>
            <a:r>
              <a:rPr lang="en-US" dirty="0"/>
              <a:t>You can build and run the program immediately.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F2979-B371-4449-83F8-86E4135B2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165" y="3810000"/>
            <a:ext cx="4255008" cy="293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7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B4A123-09D3-4134-9E45-8E9CD194B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66" b="73160"/>
          <a:stretch/>
        </p:blipFill>
        <p:spPr>
          <a:xfrm>
            <a:off x="197702" y="1958329"/>
            <a:ext cx="3635115" cy="1347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 (1)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5136" y="2450789"/>
            <a:ext cx="254832" cy="344774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481EF0-11D7-4A1C-8A1B-D96EB4F66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54" b="12419"/>
          <a:stretch/>
        </p:blipFill>
        <p:spPr>
          <a:xfrm>
            <a:off x="405295" y="3150306"/>
            <a:ext cx="3757360" cy="3594718"/>
          </a:xfrm>
          <a:prstGeom prst="rect">
            <a:avLst/>
          </a:prstGeom>
        </p:spPr>
      </p:pic>
      <p:cxnSp>
        <p:nvCxnSpPr>
          <p:cNvPr id="15" name="Connector: Curved 14"/>
          <p:cNvCxnSpPr>
            <a:cxnSpLocks/>
            <a:stCxn id="11" idx="3"/>
          </p:cNvCxnSpPr>
          <p:nvPr/>
        </p:nvCxnSpPr>
        <p:spPr>
          <a:xfrm>
            <a:off x="719968" y="2623176"/>
            <a:ext cx="808043" cy="12378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3F36CDE-AC1A-4536-9452-F82A353FC2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7" t="15965" r="20965" b="15485"/>
          <a:stretch/>
        </p:blipFill>
        <p:spPr>
          <a:xfrm>
            <a:off x="4391735" y="39915"/>
            <a:ext cx="2842497" cy="22582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88DA97-6F9F-4F8E-8B40-1AC5C5A4BA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92" t="15484" r="21457" b="15964"/>
          <a:stretch/>
        </p:blipFill>
        <p:spPr>
          <a:xfrm>
            <a:off x="6082032" y="2328087"/>
            <a:ext cx="2885473" cy="22582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FDFDEC4-21D5-4C1E-B62F-00AEE8A150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3" t="15489" r="21676" b="15960"/>
          <a:stretch/>
        </p:blipFill>
        <p:spPr>
          <a:xfrm>
            <a:off x="4370248" y="4586293"/>
            <a:ext cx="2885473" cy="225820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DF7C47-954E-4217-A06A-3E24D9132096}"/>
              </a:ext>
            </a:extLst>
          </p:cNvPr>
          <p:cNvSpPr/>
          <p:nvPr/>
        </p:nvSpPr>
        <p:spPr>
          <a:xfrm>
            <a:off x="2583135" y="3521582"/>
            <a:ext cx="162259" cy="28032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AC5933F-6763-477B-B7D6-8451D59D11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39206" y="1495480"/>
            <a:ext cx="2383388" cy="17332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4CDF26A-74F6-4332-96D6-0073F36930F0}"/>
              </a:ext>
            </a:extLst>
          </p:cNvPr>
          <p:cNvSpPr/>
          <p:nvPr/>
        </p:nvSpPr>
        <p:spPr>
          <a:xfrm>
            <a:off x="2767577" y="3521582"/>
            <a:ext cx="162259" cy="28032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D91504C-FB69-4B15-BB89-B0922AED4616}"/>
              </a:ext>
            </a:extLst>
          </p:cNvPr>
          <p:cNvCxnSpPr>
            <a:cxnSpLocks/>
            <a:stCxn id="30" idx="0"/>
            <a:endCxn id="21" idx="1"/>
          </p:cNvCxnSpPr>
          <p:nvPr/>
        </p:nvCxnSpPr>
        <p:spPr>
          <a:xfrm rot="5400000" flipH="1" flipV="1">
            <a:off x="4433173" y="1872724"/>
            <a:ext cx="64392" cy="323332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EA25C-4A5A-41CC-AFDD-9F469076890C}"/>
              </a:ext>
            </a:extLst>
          </p:cNvPr>
          <p:cNvSpPr/>
          <p:nvPr/>
        </p:nvSpPr>
        <p:spPr>
          <a:xfrm>
            <a:off x="2948283" y="3521582"/>
            <a:ext cx="162259" cy="28032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89A8205D-0C7E-48F2-BF94-6AB960E44EDF}"/>
              </a:ext>
            </a:extLst>
          </p:cNvPr>
          <p:cNvCxnSpPr>
            <a:cxnSpLocks/>
            <a:stCxn id="32" idx="3"/>
            <a:endCxn id="22" idx="1"/>
          </p:cNvCxnSpPr>
          <p:nvPr/>
        </p:nvCxnSpPr>
        <p:spPr>
          <a:xfrm>
            <a:off x="3110542" y="3661742"/>
            <a:ext cx="1259706" cy="20536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9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B4A123-09D3-4134-9E45-8E9CD194B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66" b="73160"/>
          <a:stretch/>
        </p:blipFill>
        <p:spPr>
          <a:xfrm>
            <a:off x="197702" y="1958329"/>
            <a:ext cx="3635115" cy="1347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 (2)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5136" y="2450789"/>
            <a:ext cx="254832" cy="344774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481EF0-11D7-4A1C-8A1B-D96EB4F66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54" b="12419"/>
          <a:stretch/>
        </p:blipFill>
        <p:spPr>
          <a:xfrm>
            <a:off x="405295" y="3150306"/>
            <a:ext cx="3757360" cy="3594718"/>
          </a:xfrm>
          <a:prstGeom prst="rect">
            <a:avLst/>
          </a:prstGeom>
        </p:spPr>
      </p:pic>
      <p:cxnSp>
        <p:nvCxnSpPr>
          <p:cNvPr id="15" name="Connector: Curved 14"/>
          <p:cNvCxnSpPr>
            <a:cxnSpLocks/>
            <a:stCxn id="11" idx="3"/>
          </p:cNvCxnSpPr>
          <p:nvPr/>
        </p:nvCxnSpPr>
        <p:spPr>
          <a:xfrm>
            <a:off x="719968" y="2623176"/>
            <a:ext cx="808043" cy="12378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BDF7C47-954E-4217-A06A-3E24D9132096}"/>
              </a:ext>
            </a:extLst>
          </p:cNvPr>
          <p:cNvSpPr/>
          <p:nvPr/>
        </p:nvSpPr>
        <p:spPr>
          <a:xfrm>
            <a:off x="2413697" y="3521583"/>
            <a:ext cx="162259" cy="28032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AC5933F-6763-477B-B7D6-8451D59D110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575956" y="1719131"/>
            <a:ext cx="2384092" cy="19343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D91504C-FB69-4B15-BB89-B0922AED4616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>
            <a:off x="2575956" y="3661743"/>
            <a:ext cx="2378874" cy="1370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C6D1E7E-36E2-4CAE-8F3D-1B19D1D06E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8" t="14526" r="21812" b="15965"/>
          <a:stretch/>
        </p:blipFill>
        <p:spPr>
          <a:xfrm>
            <a:off x="4960048" y="233750"/>
            <a:ext cx="3737215" cy="2970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08F243-3810-4E06-A0FB-7E464DA949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8" t="15485" r="21812" b="15005"/>
          <a:stretch/>
        </p:blipFill>
        <p:spPr>
          <a:xfrm>
            <a:off x="4954830" y="3546986"/>
            <a:ext cx="3737215" cy="297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8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B4A123-09D3-4134-9E45-8E9CD194B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966" b="73160"/>
          <a:stretch/>
        </p:blipFill>
        <p:spPr>
          <a:xfrm>
            <a:off x="197702" y="1958329"/>
            <a:ext cx="3635115" cy="1347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run (3)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5136" y="2450789"/>
            <a:ext cx="254832" cy="344774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B481EF0-11D7-4A1C-8A1B-D96EB4F66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54" b="12419"/>
          <a:stretch/>
        </p:blipFill>
        <p:spPr>
          <a:xfrm>
            <a:off x="405295" y="3150306"/>
            <a:ext cx="3757360" cy="3594718"/>
          </a:xfrm>
          <a:prstGeom prst="rect">
            <a:avLst/>
          </a:prstGeom>
        </p:spPr>
      </p:pic>
      <p:cxnSp>
        <p:nvCxnSpPr>
          <p:cNvPr id="15" name="Connector: Curved 14"/>
          <p:cNvCxnSpPr>
            <a:cxnSpLocks/>
            <a:stCxn id="11" idx="3"/>
          </p:cNvCxnSpPr>
          <p:nvPr/>
        </p:nvCxnSpPr>
        <p:spPr>
          <a:xfrm>
            <a:off x="719968" y="2623176"/>
            <a:ext cx="808043" cy="123786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BDF7C47-954E-4217-A06A-3E24D9132096}"/>
              </a:ext>
            </a:extLst>
          </p:cNvPr>
          <p:cNvSpPr/>
          <p:nvPr/>
        </p:nvSpPr>
        <p:spPr>
          <a:xfrm>
            <a:off x="2410937" y="2483016"/>
            <a:ext cx="162259" cy="28032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D91504C-FB69-4B15-BB89-B0922AED4616}"/>
              </a:ext>
            </a:extLst>
          </p:cNvPr>
          <p:cNvCxnSpPr>
            <a:cxnSpLocks/>
            <a:stCxn id="24" idx="0"/>
            <a:endCxn id="5" idx="1"/>
          </p:cNvCxnSpPr>
          <p:nvPr/>
        </p:nvCxnSpPr>
        <p:spPr>
          <a:xfrm rot="5400000" flipH="1" flipV="1">
            <a:off x="2929424" y="840441"/>
            <a:ext cx="1205219" cy="207993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12C4723-2C73-4E5E-86C6-FEBCF35619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62" t="15485" r="27371" b="51844"/>
          <a:stretch/>
        </p:blipFill>
        <p:spPr>
          <a:xfrm>
            <a:off x="4572000" y="457815"/>
            <a:ext cx="4028727" cy="16399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D4319A-C019-49DF-98D6-40B67C7818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57" t="44386" r="46252" b="20000"/>
          <a:stretch/>
        </p:blipFill>
        <p:spPr>
          <a:xfrm>
            <a:off x="4596362" y="2097779"/>
            <a:ext cx="3128211" cy="24424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5E3257-4B4F-46DF-92C3-B603CE5682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2625" y="4761052"/>
            <a:ext cx="4000500" cy="81915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9B5D659-83A9-4696-8FEF-F14051D40B40}"/>
              </a:ext>
            </a:extLst>
          </p:cNvPr>
          <p:cNvSpPr/>
          <p:nvPr/>
        </p:nvSpPr>
        <p:spPr>
          <a:xfrm>
            <a:off x="3121877" y="3495592"/>
            <a:ext cx="162259" cy="28032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65BAB02-91F4-49C4-92F9-15844CAE655B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 flipV="1">
            <a:off x="3284136" y="3318985"/>
            <a:ext cx="1312226" cy="316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6AA8BA48-DB5E-44CC-A049-0295B2C42193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3284136" y="3635752"/>
            <a:ext cx="1208489" cy="15348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15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b="1" dirty="0" err="1"/>
              <a:t>RGBtoYUV</a:t>
            </a:r>
            <a:r>
              <a:rPr lang="en-US" b="1" dirty="0"/>
              <a:t>()</a:t>
            </a:r>
            <a:r>
              <a:rPr lang="en-US" dirty="0"/>
              <a:t> and </a:t>
            </a:r>
            <a:r>
              <a:rPr lang="en-US" b="1" dirty="0" err="1"/>
              <a:t>YUVtoRGB</a:t>
            </a:r>
            <a:r>
              <a:rPr lang="en-US" b="1" dirty="0"/>
              <a:t>()</a:t>
            </a:r>
            <a:r>
              <a:rPr lang="en-US" dirty="0"/>
              <a:t> in </a:t>
            </a:r>
            <a:r>
              <a:rPr lang="en-US" b="1" dirty="0"/>
              <a:t>AppConvert.cpp</a:t>
            </a:r>
          </a:p>
          <a:p>
            <a:pPr marL="128019" lvl="1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A5FBEF-7AA1-47D3-84F4-68031BA78350}"/>
                  </a:ext>
                </a:extLst>
              </p:cNvPr>
              <p:cNvSpPr txBox="1"/>
              <p:nvPr/>
            </p:nvSpPr>
            <p:spPr>
              <a:xfrm>
                <a:off x="1850396" y="2801462"/>
                <a:ext cx="5125453" cy="846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H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K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.299</m:t>
                                </m:r>
                              </m:e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0.587</m:t>
                                </m:r>
                              </m:e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0.114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−0.14713</m:t>
                                </m:r>
                              </m:e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−0.28886</m:t>
                                </m:r>
                              </m:e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0.436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0.615</m:t>
                                </m:r>
                              </m:e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−0.51499</m:t>
                                </m:r>
                              </m:e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−0.10001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A5FBEF-7AA1-47D3-84F4-68031BA78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396" y="2801462"/>
                <a:ext cx="5125453" cy="846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D60EC8-2EF5-4758-85FA-54DF884F6141}"/>
                  </a:ext>
                </a:extLst>
              </p:cNvPr>
              <p:cNvSpPr txBox="1"/>
              <p:nvPr/>
            </p:nvSpPr>
            <p:spPr>
              <a:xfrm>
                <a:off x="1850396" y="3647463"/>
                <a:ext cx="5125453" cy="846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H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HK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1.13983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−0.39465</m:t>
                                </m:r>
                              </m:e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−0.58060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2.03211</m:t>
                                </m:r>
                              </m:e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D60EC8-2EF5-4758-85FA-54DF884F6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396" y="3647463"/>
                <a:ext cx="5125453" cy="8460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99217CE-534D-4DCF-8082-B6D345709D31}"/>
              </a:ext>
            </a:extLst>
          </p:cNvPr>
          <p:cNvSpPr txBox="1"/>
          <p:nvPr/>
        </p:nvSpPr>
        <p:spPr>
          <a:xfrm>
            <a:off x="2045368" y="4694632"/>
            <a:ext cx="404261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HK" dirty="0"/>
              <a:t>Note: If range of R, G, B are [0, 1], </a:t>
            </a:r>
          </a:p>
          <a:p>
            <a:r>
              <a:rPr lang="en-US" altLang="zh-HK" dirty="0"/>
              <a:t>	Range of Y’ will be [0, 1], </a:t>
            </a:r>
          </a:p>
          <a:p>
            <a:r>
              <a:rPr lang="en-US" altLang="zh-HK" dirty="0"/>
              <a:t>	Range of U will be [-0.436, 0.436], </a:t>
            </a:r>
          </a:p>
          <a:p>
            <a:r>
              <a:rPr lang="en-US" altLang="zh-HK" dirty="0"/>
              <a:t>	Range of V will be [-0.615, 0.615].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76472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task 2 + Written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 b="1" dirty="0"/>
              <a:t>Compress() </a:t>
            </a:r>
            <a:r>
              <a:rPr lang="en-US" dirty="0"/>
              <a:t>and </a:t>
            </a:r>
            <a:r>
              <a:rPr lang="en-US" b="1" dirty="0"/>
              <a:t>Decompress() </a:t>
            </a:r>
            <a:r>
              <a:rPr lang="en-US" dirty="0"/>
              <a:t>in </a:t>
            </a:r>
            <a:r>
              <a:rPr lang="en-US" b="1" dirty="0"/>
              <a:t>AppCompress.cpp</a:t>
            </a:r>
          </a:p>
          <a:p>
            <a:pPr lvl="1"/>
            <a:r>
              <a:rPr lang="en-US" dirty="0"/>
              <a:t>You need to decide which method to use.</a:t>
            </a:r>
          </a:p>
          <a:p>
            <a:r>
              <a:rPr lang="en-US" dirty="0"/>
              <a:t>Write a report on:</a:t>
            </a:r>
          </a:p>
          <a:p>
            <a:pPr lvl="1"/>
            <a:r>
              <a:rPr lang="en-US" dirty="0"/>
              <a:t>Details of your algorithm</a:t>
            </a:r>
          </a:p>
          <a:p>
            <a:pPr lvl="1"/>
            <a:r>
              <a:rPr lang="en-US" dirty="0"/>
              <a:t>Result of the two experiments, as well as your corresponding comments.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result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516686"/>
              </p:ext>
            </p:extLst>
          </p:nvPr>
        </p:nvGraphicFramePr>
        <p:xfrm>
          <a:off x="1365744" y="3618422"/>
          <a:ext cx="60748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967">
                  <a:extLst>
                    <a:ext uri="{9D8B030D-6E8A-4147-A177-3AD203B41FA5}">
                      <a16:colId xmlns:a16="http://schemas.microsoft.com/office/drawing/2014/main" val="15541523"/>
                    </a:ext>
                  </a:extLst>
                </a:gridCol>
                <a:gridCol w="1214967">
                  <a:extLst>
                    <a:ext uri="{9D8B030D-6E8A-4147-A177-3AD203B41FA5}">
                      <a16:colId xmlns:a16="http://schemas.microsoft.com/office/drawing/2014/main" val="3728071012"/>
                    </a:ext>
                  </a:extLst>
                </a:gridCol>
                <a:gridCol w="1214967">
                  <a:extLst>
                    <a:ext uri="{9D8B030D-6E8A-4147-A177-3AD203B41FA5}">
                      <a16:colId xmlns:a16="http://schemas.microsoft.com/office/drawing/2014/main" val="338391606"/>
                    </a:ext>
                  </a:extLst>
                </a:gridCol>
                <a:gridCol w="1214967">
                  <a:extLst>
                    <a:ext uri="{9D8B030D-6E8A-4147-A177-3AD203B41FA5}">
                      <a16:colId xmlns:a16="http://schemas.microsoft.com/office/drawing/2014/main" val="851781754"/>
                    </a:ext>
                  </a:extLst>
                </a:gridCol>
                <a:gridCol w="1214967">
                  <a:extLst>
                    <a:ext uri="{9D8B030D-6E8A-4147-A177-3AD203B41FA5}">
                      <a16:colId xmlns:a16="http://schemas.microsoft.com/office/drawing/2014/main" val="284557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i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  <a:r>
                        <a:rPr lang="en-US" baseline="0" dirty="0"/>
                        <a:t> Panda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Tuxinu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49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1.29:1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9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1.24:1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1.30:1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1.29:1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122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1.31:1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1.29:1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39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1.33:1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1.33:1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8861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E1C38-F55B-4122-B4C9-388F159C94B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93" y="2837527"/>
            <a:ext cx="1189412" cy="7433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47" y="2837528"/>
            <a:ext cx="981440" cy="717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338" y="2800012"/>
            <a:ext cx="991175" cy="7433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10" y="2780141"/>
            <a:ext cx="688608" cy="7831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flipH="1">
            <a:off x="1088827" y="1990156"/>
            <a:ext cx="664859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These are the result of my first attempt.</a:t>
            </a:r>
          </a:p>
        </p:txBody>
      </p:sp>
    </p:spTree>
    <p:extLst>
      <p:ext uri="{BB962C8B-B14F-4D97-AF65-F5344CB8AC3E}">
        <p14:creationId xmlns:p14="http://schemas.microsoft.com/office/powerpoint/2010/main" val="1494139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889</TotalTime>
  <Words>654</Words>
  <Application>Microsoft Office PowerPoint</Application>
  <PresentationFormat>On-screen Show (4:3)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微軟正黑體</vt:lpstr>
      <vt:lpstr>Calibri</vt:lpstr>
      <vt:lpstr>Cambria Math</vt:lpstr>
      <vt:lpstr>Courier New</vt:lpstr>
      <vt:lpstr>Tw Cen MT</vt:lpstr>
      <vt:lpstr>Tw Cen MT Condensed</vt:lpstr>
      <vt:lpstr>Wingdings</vt:lpstr>
      <vt:lpstr>Wingdings 3</vt:lpstr>
      <vt:lpstr>Integral</vt:lpstr>
      <vt:lpstr>Programming assignment tutorial</vt:lpstr>
      <vt:lpstr>Overview</vt:lpstr>
      <vt:lpstr>The program</vt:lpstr>
      <vt:lpstr>Example run (1)</vt:lpstr>
      <vt:lpstr>Example run (2)</vt:lpstr>
      <vt:lpstr>Example run (3)</vt:lpstr>
      <vt:lpstr>Programming task 1</vt:lpstr>
      <vt:lpstr>Programming task 2 + Written task</vt:lpstr>
      <vt:lpstr>Example result</vt:lpstr>
      <vt:lpstr>Picking a compression algorithm</vt:lpstr>
      <vt:lpstr>Compress()</vt:lpstr>
      <vt:lpstr>Decompress()</vt:lpstr>
      <vt:lpstr>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Lam</dc:creator>
  <cp:lastModifiedBy>Kevin Lam</cp:lastModifiedBy>
  <cp:revision>215</cp:revision>
  <dcterms:created xsi:type="dcterms:W3CDTF">2016-10-23T05:36:03Z</dcterms:created>
  <dcterms:modified xsi:type="dcterms:W3CDTF">2017-11-13T15:12:32Z</dcterms:modified>
</cp:coreProperties>
</file>