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4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06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13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31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1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1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18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73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3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29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896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ED77-70CE-4AD4-A97A-7AF20165CB34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26C1-3FBA-4144-954D-C200FC10E6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8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</p:spPr>
        <p:txBody>
          <a:bodyPr/>
          <a:lstStyle/>
          <a:p>
            <a:r>
              <a:rPr lang="id-ID" dirty="0" smtClean="0"/>
              <a:t>APLIKASI INTEGRAL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573016"/>
            <a:ext cx="7624936" cy="1752600"/>
          </a:xfrm>
        </p:spPr>
        <p:txBody>
          <a:bodyPr/>
          <a:lstStyle/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Matakuliah : Kalkulus</a:t>
            </a:r>
          </a:p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Dosen Pengampu: Qurrota A’yun, M.Pd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id-ID" dirty="0" smtClean="0"/>
              <a:t>Volume benda putar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435280" cy="5400600"/>
              </a:xfrm>
            </p:spPr>
            <p:txBody>
              <a:bodyPr/>
              <a:lstStyle/>
              <a:p>
                <a:r>
                  <a:rPr lang="en-US" dirty="0" err="1"/>
                  <a:t>Menentukan</a:t>
                </a:r>
                <a:r>
                  <a:rPr lang="en-US" dirty="0"/>
                  <a:t> volume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putar</a:t>
                </a:r>
                <a:r>
                  <a:rPr lang="en-US" dirty="0"/>
                  <a:t>:</a:t>
                </a:r>
                <a:endParaRPr lang="id-ID" dirty="0"/>
              </a:p>
              <a:p>
                <a:pPr lvl="0"/>
                <a:r>
                  <a:rPr lang="en-US" dirty="0"/>
                  <a:t>Volume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putar</a:t>
                </a:r>
                <a:r>
                  <a:rPr lang="en-US" dirty="0"/>
                  <a:t> yang </a:t>
                </a:r>
                <a:r>
                  <a:rPr lang="en-US" dirty="0" err="1"/>
                  <a:t>terjadijikadaerah</a:t>
                </a:r>
                <a:r>
                  <a:rPr lang="en-US" dirty="0"/>
                  <a:t> yang di </a:t>
                </a:r>
                <a:r>
                  <a:rPr lang="en-US" dirty="0" err="1"/>
                  <a:t>batasiolehkurva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),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di </a:t>
                </a:r>
                <a:r>
                  <a:rPr lang="en-US" dirty="0" err="1"/>
                  <a:t>putar</a:t>
                </a:r>
                <a:r>
                  <a:rPr lang="en-US" dirty="0"/>
                  <a:t> </a:t>
                </a:r>
                <a:r>
                  <a:rPr lang="en-US" dirty="0" err="1"/>
                  <a:t>mengelilingi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id-ID" dirty="0"/>
              </a:p>
              <a:p>
                <a:r>
                  <a:rPr lang="en-US" dirty="0"/>
                  <a:t> </a:t>
                </a:r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nary>
                      <m:naryPr>
                        <m:limLoc m:val="undOvr"/>
                        <m:ctrlPr>
                          <a:rPr lang="id-ID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d-ID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id-ID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435280" cy="5400600"/>
              </a:xfrm>
              <a:blipFill rotWithShape="1">
                <a:blip r:embed="rId2"/>
                <a:stretch>
                  <a:fillRect l="-1590" t="-14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6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id-ID" b="1" dirty="0" smtClean="0"/>
              <a:t>Luas Daerah Bidang Datar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Macam-macam kurva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3568" y="2132856"/>
            <a:ext cx="1584176" cy="1872208"/>
            <a:chOff x="683568" y="2132856"/>
            <a:chExt cx="1584176" cy="1872208"/>
          </a:xfrm>
        </p:grpSpPr>
        <p:grpSp>
          <p:nvGrpSpPr>
            <p:cNvPr id="12" name="Group 11"/>
            <p:cNvGrpSpPr/>
            <p:nvPr/>
          </p:nvGrpSpPr>
          <p:grpSpPr>
            <a:xfrm>
              <a:off x="683568" y="2204864"/>
              <a:ext cx="1584176" cy="1800200"/>
              <a:chOff x="683568" y="2204864"/>
              <a:chExt cx="1584176" cy="1800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475656" y="2204864"/>
                <a:ext cx="0" cy="180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83568" y="3429000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c 15"/>
            <p:cNvSpPr/>
            <p:nvPr/>
          </p:nvSpPr>
          <p:spPr>
            <a:xfrm rot="10800000">
              <a:off x="1043608" y="2132856"/>
              <a:ext cx="864096" cy="1296144"/>
            </a:xfrm>
            <a:prstGeom prst="arc">
              <a:avLst>
                <a:gd name="adj1" fmla="val 9329555"/>
                <a:gd name="adj2" fmla="val 18205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63888" y="2205690"/>
            <a:ext cx="1584176" cy="1871382"/>
            <a:chOff x="2923519" y="2205690"/>
            <a:chExt cx="1584176" cy="1871382"/>
          </a:xfrm>
        </p:grpSpPr>
        <p:grpSp>
          <p:nvGrpSpPr>
            <p:cNvPr id="13" name="Group 12"/>
            <p:cNvGrpSpPr/>
            <p:nvPr/>
          </p:nvGrpSpPr>
          <p:grpSpPr>
            <a:xfrm>
              <a:off x="2923519" y="2205690"/>
              <a:ext cx="1584176" cy="1871382"/>
              <a:chOff x="683568" y="2204864"/>
              <a:chExt cx="1584176" cy="187138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1475656" y="2204864"/>
                <a:ext cx="1" cy="1871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3568" y="2780102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275856" y="2780928"/>
              <a:ext cx="864096" cy="1296144"/>
            </a:xfrm>
            <a:prstGeom prst="arc">
              <a:avLst>
                <a:gd name="adj1" fmla="val 9329555"/>
                <a:gd name="adj2" fmla="val 18205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00192" y="1844823"/>
            <a:ext cx="1584176" cy="1800200"/>
            <a:chOff x="5508104" y="1844823"/>
            <a:chExt cx="1584176" cy="1800200"/>
          </a:xfrm>
        </p:grpSpPr>
        <p:sp>
          <p:nvSpPr>
            <p:cNvPr id="11" name="Arc 10"/>
            <p:cNvSpPr/>
            <p:nvPr/>
          </p:nvSpPr>
          <p:spPr>
            <a:xfrm rot="10800000">
              <a:off x="5868144" y="1844824"/>
              <a:ext cx="864096" cy="1296144"/>
            </a:xfrm>
            <a:prstGeom prst="arc">
              <a:avLst>
                <a:gd name="adj1" fmla="val 9329555"/>
                <a:gd name="adj2" fmla="val 18205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508104" y="1844823"/>
              <a:ext cx="1584176" cy="1800200"/>
              <a:chOff x="683568" y="2204864"/>
              <a:chExt cx="1584176" cy="150016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475656" y="2204864"/>
                <a:ext cx="0" cy="15001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3568" y="3429000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83568" y="4581127"/>
            <a:ext cx="1584176" cy="2016225"/>
            <a:chOff x="683568" y="4581127"/>
            <a:chExt cx="1584176" cy="2016225"/>
          </a:xfrm>
        </p:grpSpPr>
        <p:sp>
          <p:nvSpPr>
            <p:cNvPr id="10" name="Arc 9"/>
            <p:cNvSpPr/>
            <p:nvPr/>
          </p:nvSpPr>
          <p:spPr>
            <a:xfrm>
              <a:off x="1035224" y="5301208"/>
              <a:ext cx="864096" cy="1296144"/>
            </a:xfrm>
            <a:prstGeom prst="arc">
              <a:avLst>
                <a:gd name="adj1" fmla="val 9329555"/>
                <a:gd name="adj2" fmla="val 18205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3568" y="4581127"/>
              <a:ext cx="1584176" cy="1728192"/>
              <a:chOff x="683568" y="2462035"/>
              <a:chExt cx="1584176" cy="154302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75656" y="2462035"/>
                <a:ext cx="0" cy="154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83568" y="3429000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3556185" y="4437112"/>
            <a:ext cx="1584176" cy="1800200"/>
            <a:chOff x="2915816" y="4437112"/>
            <a:chExt cx="1584176" cy="1800200"/>
          </a:xfrm>
        </p:grpSpPr>
        <p:grpSp>
          <p:nvGrpSpPr>
            <p:cNvPr id="27" name="Group 26"/>
            <p:cNvGrpSpPr/>
            <p:nvPr/>
          </p:nvGrpSpPr>
          <p:grpSpPr>
            <a:xfrm>
              <a:off x="2915816" y="4437112"/>
              <a:ext cx="1584176" cy="1800200"/>
              <a:chOff x="683568" y="2204864"/>
              <a:chExt cx="1584176" cy="1800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75656" y="2204864"/>
                <a:ext cx="0" cy="180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83568" y="3429000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Arc 29"/>
            <p:cNvSpPr/>
            <p:nvPr/>
          </p:nvSpPr>
          <p:spPr>
            <a:xfrm rot="10800000">
              <a:off x="3275856" y="4689140"/>
              <a:ext cx="864096" cy="1296144"/>
            </a:xfrm>
            <a:prstGeom prst="arc">
              <a:avLst>
                <a:gd name="adj1" fmla="val 9329555"/>
                <a:gd name="adj2" fmla="val 18205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00192" y="4581128"/>
            <a:ext cx="1584176" cy="2016224"/>
            <a:chOff x="5508104" y="4581128"/>
            <a:chExt cx="1584176" cy="2016224"/>
          </a:xfrm>
        </p:grpSpPr>
        <p:sp>
          <p:nvSpPr>
            <p:cNvPr id="31" name="Arc 30"/>
            <p:cNvSpPr/>
            <p:nvPr/>
          </p:nvSpPr>
          <p:spPr>
            <a:xfrm>
              <a:off x="5868144" y="5301208"/>
              <a:ext cx="864096" cy="1296144"/>
            </a:xfrm>
            <a:prstGeom prst="arc">
              <a:avLst>
                <a:gd name="adj1" fmla="val 9329555"/>
                <a:gd name="adj2" fmla="val 18205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508104" y="4581128"/>
              <a:ext cx="1584176" cy="1800202"/>
              <a:chOff x="683568" y="2504897"/>
              <a:chExt cx="1584176" cy="150016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475656" y="2504897"/>
                <a:ext cx="0" cy="1500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83568" y="2931885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84419" y="3707740"/>
                <a:ext cx="899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dirty="0" smtClean="0">
                          <a:latin typeface="Cambria Math"/>
                        </a:rPr>
                        <m:t>y</m:t>
                      </m:r>
                      <m:r>
                        <a:rPr lang="id-ID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419" y="3707740"/>
                <a:ext cx="899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2000" y="3635732"/>
                <a:ext cx="1072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dirty="0" smtClean="0">
                          <a:latin typeface="Cambria Math"/>
                        </a:rPr>
                        <m:t>y</m:t>
                      </m:r>
                      <m:r>
                        <a:rPr lang="id-ID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35732"/>
                <a:ext cx="10724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524328" y="2735632"/>
                <a:ext cx="1303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dirty="0" smtClean="0">
                          <a:latin typeface="Cambria Math"/>
                        </a:rPr>
                        <m:t>y</m:t>
                      </m:r>
                      <m:r>
                        <a:rPr lang="id-ID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b="0" i="1" dirty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735632"/>
                <a:ext cx="130330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36819" y="5075892"/>
                <a:ext cx="147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dirty="0" smtClean="0">
                          <a:latin typeface="Cambria Math"/>
                        </a:rPr>
                        <m:t>y</m:t>
                      </m:r>
                      <m:r>
                        <a:rPr lang="id-ID" i="1" dirty="0" smtClean="0">
                          <a:latin typeface="Cambria Math"/>
                        </a:rPr>
                        <m:t>=</m:t>
                      </m:r>
                      <m:r>
                        <a:rPr lang="id-ID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id-ID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b="0" i="1" dirty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19" y="5075892"/>
                <a:ext cx="147643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99992" y="5877272"/>
                <a:ext cx="1303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dirty="0" smtClean="0">
                          <a:latin typeface="Cambria Math"/>
                        </a:rPr>
                        <m:t>y</m:t>
                      </m:r>
                      <m:r>
                        <a:rPr lang="id-ID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b="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877272"/>
                <a:ext cx="130330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456459" y="5189159"/>
                <a:ext cx="147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dirty="0" smtClean="0">
                          <a:latin typeface="Cambria Math"/>
                        </a:rPr>
                        <m:t>y</m:t>
                      </m:r>
                      <m:r>
                        <a:rPr lang="id-ID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id-ID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id-ID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b="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459" y="5189159"/>
                <a:ext cx="147643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2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Daerah di </a:t>
                </a:r>
                <a:r>
                  <a:rPr lang="en-US" sz="2400" b="1" dirty="0" err="1"/>
                  <a:t>atas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sumbu</a:t>
                </a:r>
                <a:r>
                  <a:rPr lang="en-US" sz="2400" b="1" dirty="0"/>
                  <a:t>-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endParaRPr lang="id-ID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Misalnya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menentukan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sebuah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kurva</a:t>
                </a:r>
                <a:r>
                  <a:rPr lang="en-US" sz="2400" dirty="0"/>
                  <a:t> di </a:t>
                </a:r>
                <a:r>
                  <a:rPr lang="en-US" sz="2400" dirty="0" err="1"/>
                  <a:t>bidang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–</m:t>
                    </m:r>
                    <m:r>
                      <a:rPr lang="en-US" sz="2400" i="1"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misalkan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err="1"/>
                  <a:t>kontinu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tak-negatife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≤=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seperti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gambar</a:t>
                </a:r>
                <a:r>
                  <a:rPr lang="en-US" sz="2400" dirty="0"/>
                  <a:t> 1). </a:t>
                </a:r>
                <a:r>
                  <a:rPr lang="en-US" sz="2400" dirty="0" err="1"/>
                  <a:t>Tinjau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daerah</a:t>
                </a:r>
                <a:r>
                  <a:rPr lang="en-US" sz="2400" dirty="0"/>
                  <a:t> R yang </a:t>
                </a:r>
                <a:r>
                  <a:rPr lang="en-US" sz="2400" dirty="0" err="1"/>
                  <a:t>dibatasi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grafik-grafik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),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0</m:t>
                    </m:r>
                  </m:oMath>
                </a14:m>
                <a:r>
                  <a:rPr lang="en-US" sz="2400" dirty="0"/>
                  <a:t>. Kita </a:t>
                </a:r>
                <a:r>
                  <a:rPr lang="en-US" sz="2400" dirty="0" err="1"/>
                  <a:t>melihat</a:t>
                </a:r>
                <a:r>
                  <a:rPr lang="en-US" sz="2400" dirty="0"/>
                  <a:t> </a:t>
                </a:r>
                <a:r>
                  <a:rPr lang="en-US" sz="2400" i="1" dirty="0"/>
                  <a:t>R </a:t>
                </a:r>
                <a:r>
                  <a:rPr lang="en-US" sz="2400" dirty="0" err="1"/>
                  <a:t>sebagai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daerah</a:t>
                </a:r>
                <a:r>
                  <a:rPr lang="en-US" sz="2400" dirty="0"/>
                  <a:t> di </a:t>
                </a:r>
                <a:r>
                  <a:rPr lang="en-US" sz="2400" dirty="0" err="1"/>
                  <a:t>bawah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),</m:t>
                    </m:r>
                  </m:oMath>
                </a14:m>
                <a:r>
                  <a:rPr lang="en-US" sz="2400" dirty="0"/>
                  <a:t> di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luasnya</a:t>
                </a:r>
                <a:r>
                  <a:rPr lang="en-US" sz="2400" dirty="0"/>
                  <a:t>, A(R), </a:t>
                </a:r>
                <a:r>
                  <a:rPr lang="en-US" sz="2400" dirty="0" err="1"/>
                  <a:t>diberikan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 :</a:t>
                </a: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i="1" smtClean="0">
                        <a:latin typeface="Cambria Math"/>
                      </a:rPr>
                      <m:t>(</m:t>
                    </m:r>
                    <m:r>
                      <a:rPr lang="en-US" sz="2400" i="1" smtClean="0">
                        <a:latin typeface="Cambria Math"/>
                      </a:rPr>
                      <m:t>𝑅</m:t>
                    </m:r>
                    <m:r>
                      <a:rPr lang="en-US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id-ID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id-ID" sz="2400" dirty="0" smtClean="0"/>
              </a:p>
              <a:p>
                <a:pPr marL="0" indent="0" algn="ctr">
                  <a:buNone/>
                </a:pPr>
                <a:endParaRPr lang="id-ID" sz="2000" dirty="0"/>
              </a:p>
              <a:p>
                <a:pPr marL="0" indent="0" algn="ctr">
                  <a:buNone/>
                </a:pPr>
                <a:endParaRPr lang="id-ID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/>
                <a:stretch>
                  <a:fillRect l="-1111" t="-86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2"/>
          <a:stretch/>
        </p:blipFill>
        <p:spPr bwMode="auto">
          <a:xfrm>
            <a:off x="3419872" y="4474270"/>
            <a:ext cx="3024336" cy="20510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22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090" y="548680"/>
                <a:ext cx="8229600" cy="586551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Contoh</a:t>
                </a:r>
                <a:r>
                  <a:rPr lang="en-US" sz="2400" dirty="0"/>
                  <a:t>: </a:t>
                </a:r>
                <a:endParaRPr lang="id-ID" sz="2400" dirty="0" smtClean="0"/>
              </a:p>
              <a:p>
                <a:pPr marL="0" indent="0">
                  <a:buNone/>
                </a:pPr>
                <a:r>
                  <a:rPr lang="en-US" sz="2400" dirty="0" err="1" smtClean="0"/>
                  <a:t>Carilah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luas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daerah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𝑅</m:t>
                    </m:r>
                    <m:r>
                      <a:rPr lang="id-ID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id-ID" sz="2400" dirty="0" smtClean="0"/>
                  <a:t>dengan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di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x = -1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= 2</a:t>
                </a:r>
                <a:endParaRPr lang="id-ID" sz="2400" dirty="0" smtClean="0"/>
              </a:p>
              <a:p>
                <a:pPr marL="0" indent="0">
                  <a:buNone/>
                </a:pPr>
                <a:r>
                  <a:rPr lang="id-ID" sz="2400" b="1" dirty="0" smtClean="0"/>
                  <a:t>Jawab:</a:t>
                </a:r>
                <a:r>
                  <a:rPr lang="id-ID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𝑅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id-ID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sSup>
                          <m:sSup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/>
                      </a:rPr>
                      <m:t>+2) </m:t>
                    </m:r>
                    <m:r>
                      <a:rPr lang="en-US" sz="2400" i="1">
                        <a:latin typeface="Cambria Math"/>
                      </a:rPr>
                      <m:t>𝑑𝑥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sz="24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id-ID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    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32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16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+4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 </m:t>
                    </m:r>
                    <m:d>
                      <m:dPr>
                        <m:ctrlPr>
                          <a:rPr lang="id-ID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d-ID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=5,1</m:t>
                    </m:r>
                  </m:oMath>
                </a14:m>
                <a:endParaRPr lang="id-ID" sz="2400" dirty="0"/>
              </a:p>
              <a:p>
                <a:pPr marL="3322638" indent="0">
                  <a:buNone/>
                </a:pPr>
                <a:endParaRPr lang="id-ID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090" y="548680"/>
                <a:ext cx="8229600" cy="5865515"/>
              </a:xfrm>
              <a:blipFill rotWithShape="1">
                <a:blip r:embed="rId2"/>
                <a:stretch>
                  <a:fillRect l="-1185" t="-8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435280" cy="5937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Daerah di </a:t>
                </a:r>
                <a:r>
                  <a:rPr lang="en-US" sz="2400" b="1" dirty="0" err="1"/>
                  <a:t>Bawah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Sumbu</a:t>
                </a:r>
                <a:r>
                  <a:rPr lang="en-US" sz="2400" b="1" dirty="0"/>
                  <a:t>-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endParaRPr lang="id-ID" sz="2400" dirty="0" smtClean="0"/>
              </a:p>
              <a:p>
                <a:pPr marL="0" indent="0">
                  <a:buNone/>
                </a:pPr>
                <a:r>
                  <a:rPr lang="en-US" sz="2400" dirty="0" err="1"/>
                  <a:t>Luasnya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tak-negatif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Jika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grafik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terletak</a:t>
                </a:r>
                <a:r>
                  <a:rPr lang="en-US" sz="2400" dirty="0"/>
                  <a:t> di </a:t>
                </a:r>
                <a:r>
                  <a:rPr lang="en-US" sz="2400" dirty="0" err="1" smtClean="0"/>
                  <a:t>bawah</a:t>
                </a:r>
                <a:r>
                  <a:rPr lang="id-ID" sz="2400" dirty="0" smtClean="0"/>
                  <a:t> </a:t>
                </a:r>
                <a:r>
                  <a:rPr lang="en-US" sz="2400" dirty="0" err="1" smtClean="0"/>
                  <a:t>sumbu</a:t>
                </a:r>
                <a:r>
                  <a:rPr lang="en-US" sz="2400" dirty="0" smtClean="0"/>
                  <a:t>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maka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id-ID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negatif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sehingga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tidak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dapat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menyatakan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suatu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luas</a:t>
                </a:r>
                <a:r>
                  <a:rPr lang="en-US" sz="2400" dirty="0"/>
                  <a:t>.</a:t>
                </a:r>
                <a:endParaRPr lang="id-ID" sz="2400" dirty="0"/>
              </a:p>
              <a:p>
                <a:pPr marL="0" indent="0">
                  <a:buNone/>
                </a:pPr>
                <a:r>
                  <a:rPr lang="en-US" sz="2400" dirty="0" err="1" smtClean="0"/>
                  <a:t>Namun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demikian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tidak</a:t>
                </a:r>
                <a:r>
                  <a:rPr lang="en-US" sz="2400" dirty="0"/>
                  <a:t> lain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negatif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daerah</a:t>
                </a:r>
                <a:r>
                  <a:rPr lang="en-US" sz="2400" dirty="0"/>
                  <a:t> yang di </a:t>
                </a:r>
                <a:r>
                  <a:rPr lang="en-US" sz="2400" dirty="0" err="1"/>
                  <a:t>batasi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),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= ɑ,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0.</m:t>
                    </m:r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endParaRPr lang="id-ID" sz="2400" b="1" dirty="0" smtClean="0"/>
              </a:p>
              <a:p>
                <a:pPr marL="0" indent="0">
                  <a:buNone/>
                </a:pPr>
                <a:r>
                  <a:rPr lang="en-US" sz="2400" b="1" dirty="0" err="1" smtClean="0"/>
                  <a:t>Contoh</a:t>
                </a:r>
                <a:r>
                  <a:rPr lang="en-US" sz="2400" b="1" dirty="0"/>
                  <a:t>: </a:t>
                </a:r>
                <a:r>
                  <a:rPr lang="en-US" sz="2400" dirty="0" err="1"/>
                  <a:t>Carilah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daerah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yang di </a:t>
                </a:r>
                <a:r>
                  <a:rPr lang="en-US" sz="2400" dirty="0" err="1"/>
                  <a:t>batasi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sSup>
                      <m:sSupPr>
                        <m:ctrlPr>
                          <a:rPr lang="id-ID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2400" b="0" i="1" smtClean="0">
                        <a:latin typeface="Cambria Math"/>
                      </a:rPr>
                      <m:t>+2</m:t>
                    </m:r>
                    <m:r>
                      <a:rPr lang="id-ID" sz="2400" b="0" i="1" smtClean="0">
                        <a:latin typeface="Cambria Math"/>
                      </a:rPr>
                      <m:t>𝑥</m:t>
                    </m:r>
                    <m:r>
                      <a:rPr lang="id-ID" sz="2400" b="0" i="1" smtClean="0">
                        <a:latin typeface="Cambria Math"/>
                      </a:rPr>
                      <m:t>−15</m:t>
                    </m:r>
                  </m:oMath>
                </a14:m>
                <a:r>
                  <a:rPr lang="en-US" sz="2400" dirty="0"/>
                  <a:t>,  </a:t>
                </a:r>
                <a:r>
                  <a:rPr lang="en-US" sz="2400" dirty="0" err="1"/>
                  <a:t>sumbu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id-ID" sz="2400" dirty="0" smtClean="0"/>
                  <a:t> dengan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/>
                      </a:rPr>
                      <m:t>0&lt;</m:t>
                    </m:r>
                    <m:r>
                      <a:rPr lang="id-ID" sz="2400" b="0" i="1" smtClean="0">
                        <a:latin typeface="Cambria Math"/>
                      </a:rPr>
                      <m:t>𝑥</m:t>
                    </m:r>
                    <m:r>
                      <a:rPr lang="id-ID" sz="2400" b="0" i="1" smtClean="0">
                        <a:latin typeface="Cambria Math"/>
                      </a:rPr>
                      <m:t>&lt;3</m:t>
                    </m:r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r>
                  <a:rPr lang="en-US" sz="2400" b="1" dirty="0" err="1"/>
                  <a:t>penyelesaian</a:t>
                </a:r>
                <a:r>
                  <a:rPr lang="en-US" sz="2400" b="1" dirty="0"/>
                  <a:t>: </a:t>
                </a:r>
                <a:endParaRPr lang="id-ID" sz="2400" i="1" dirty="0" smtClean="0"/>
              </a:p>
              <a:p>
                <a:pPr marL="0" indent="0">
                  <a:buNone/>
                </a:pPr>
                <a:endParaRPr lang="id-ID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435280" cy="5937523"/>
              </a:xfrm>
              <a:blipFill rotWithShape="1">
                <a:blip r:embed="rId2"/>
                <a:stretch>
                  <a:fillRect l="-1084" t="-8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60648"/>
                <a:ext cx="8712968" cy="6336704"/>
              </a:xfrm>
            </p:spPr>
            <p:txBody>
              <a:bodyPr>
                <a:normAutofit fontScale="92500"/>
              </a:bodyPr>
              <a:lstStyle/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b="1" dirty="0"/>
                  <a:t>Daerah di </a:t>
                </a:r>
                <a:r>
                  <a:rPr lang="en-US" b="1" dirty="0" err="1"/>
                  <a:t>Antara</a:t>
                </a:r>
                <a:r>
                  <a:rPr lang="en-US" b="1" dirty="0"/>
                  <a:t> </a:t>
                </a:r>
                <a:r>
                  <a:rPr lang="en-US" b="1" dirty="0" err="1"/>
                  <a:t>Dua</a:t>
                </a:r>
                <a:r>
                  <a:rPr lang="en-US" b="1" dirty="0"/>
                  <a:t> </a:t>
                </a:r>
                <a:r>
                  <a:rPr lang="en-US" b="1" dirty="0" err="1"/>
                  <a:t>Kurva</a:t>
                </a:r>
                <a:r>
                  <a:rPr lang="en-US" b="1" dirty="0"/>
                  <a:t> </a:t>
                </a:r>
                <a:endParaRPr lang="id-ID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/>
                  <a:t>Tinjaulah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kurva-kurva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 ≤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ɑ ≤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≤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err="1"/>
                  <a:t>Kurva-kurva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interval </a:t>
                </a:r>
                <a:r>
                  <a:rPr lang="en-US" sz="2400" dirty="0" err="1"/>
                  <a:t>itu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menentukan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daerah</a:t>
                </a:r>
                <a:r>
                  <a:rPr lang="en-US" sz="2400" dirty="0"/>
                  <a:t> yang di </a:t>
                </a:r>
                <a:r>
                  <a:rPr lang="en-US" sz="2400" dirty="0" err="1"/>
                  <a:t>perlihatkan</a:t>
                </a:r>
                <a:r>
                  <a:rPr lang="en-US" sz="2400" dirty="0"/>
                  <a:t> </a:t>
                </a:r>
                <a:r>
                  <a:rPr lang="id-ID" sz="2400" dirty="0" smtClean="0"/>
                  <a:t>. </a:t>
                </a:r>
                <a:r>
                  <a:rPr lang="en-US" sz="2400" dirty="0" smtClean="0"/>
                  <a:t>Kita </a:t>
                </a:r>
                <a:r>
                  <a:rPr lang="en-US" sz="2400" dirty="0" err="1"/>
                  <a:t>gunakan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metode</a:t>
                </a:r>
                <a:r>
                  <a:rPr lang="en-US" sz="2400" dirty="0"/>
                  <a:t> iris, </a:t>
                </a:r>
                <a:r>
                  <a:rPr lang="en-US" sz="2400" dirty="0" err="1"/>
                  <a:t>aproksimasikan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integrasikan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mencari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luasnya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Yakinlah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memperhatikan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bahwa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)–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memberikan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tinggi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benar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irisan</a:t>
                </a:r>
                <a:r>
                  <a:rPr lang="en-US" sz="2400" dirty="0"/>
                  <a:t> tipis </a:t>
                </a:r>
                <a:r>
                  <a:rPr lang="en-US" sz="2400" dirty="0" err="1"/>
                  <a:t>tersebut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Walaupun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grafig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meluas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bawah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sumbu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err="1"/>
                  <a:t>sebab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kasus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negatif</a:t>
                </a:r>
                <a:r>
                  <a:rPr lang="en-US" sz="2400" dirty="0"/>
                  <a:t>; </a:t>
                </a:r>
                <a:r>
                  <a:rPr lang="en-US" sz="2400" dirty="0" err="1"/>
                  <a:t>Jadi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mengurangkan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 err="1"/>
                  <a:t>berarti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menambahkan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positif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Anda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dapat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memeriksa</a:t>
                </a:r>
                <a:r>
                  <a:rPr lang="id-ID" sz="2400" dirty="0" smtClean="0"/>
                  <a:t> </a:t>
                </a:r>
                <a:r>
                  <a:rPr lang="en-US" sz="2400" dirty="0" err="1" smtClean="0"/>
                  <a:t>bahwa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 – 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 err="1"/>
                  <a:t>juga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memberikan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tinggi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benar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sekalipun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 err="1"/>
                  <a:t>dua-duanya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negatif</a:t>
                </a:r>
                <a:r>
                  <a:rPr lang="en-US" sz="2400" dirty="0"/>
                  <a:t>.</a:t>
                </a:r>
                <a:endParaRPr lang="id-ID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60648"/>
                <a:ext cx="8712968" cy="6336704"/>
              </a:xfrm>
              <a:blipFill rotWithShape="1">
                <a:blip r:embed="rId2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1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676875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291264" cy="61926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err="1"/>
                  <a:t>Carilah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daerah</a:t>
                </a:r>
                <a:r>
                  <a:rPr lang="en-US" sz="2400" dirty="0"/>
                  <a:t> di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kurva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baseline="30000" dirty="0"/>
                  <a:t>4</a:t>
                </a:r>
                <a:r>
                  <a:rPr lang="en-US" sz="2400" i="1" baseline="300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 = 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–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i="1" baseline="300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endParaRPr lang="id-ID" sz="2400" dirty="0"/>
              </a:p>
              <a:p>
                <a:r>
                  <a:rPr lang="en-US" sz="2400" b="1" dirty="0" err="1"/>
                  <a:t>Penyelesaian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kita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mulai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mencari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titik-titik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potong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kurva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tersebut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itu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kita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perlu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menyelesaikan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–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baseline="300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baseline="30000" dirty="0"/>
                  <a:t>4</a:t>
                </a:r>
                <a:r>
                  <a:rPr lang="en-US" sz="2400" i="1" dirty="0"/>
                  <a:t>, </a:t>
                </a:r>
                <a:r>
                  <a:rPr lang="en-US" sz="2400" dirty="0" err="1"/>
                  <a:t>suatu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berderajat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empat</a:t>
                </a:r>
                <a:r>
                  <a:rPr lang="en-US" sz="2400" dirty="0"/>
                  <a:t>, yang </a:t>
                </a:r>
                <a:r>
                  <a:rPr lang="en-US" sz="2400" dirty="0" err="1"/>
                  <a:t>biasanya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sukar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dipecahkan</a:t>
                </a:r>
                <a:r>
                  <a:rPr lang="en-US" sz="2400" dirty="0"/>
                  <a:t>. Akan </a:t>
                </a:r>
                <a:r>
                  <a:rPr lang="en-US" sz="2400" dirty="0" err="1"/>
                  <a:t>tetapi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kasus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ini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= 0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= 1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penyelesaian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cukup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jelas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Sketsa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dearah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kita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beserta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aproksimasi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integral yang </a:t>
                </a:r>
                <a:r>
                  <a:rPr lang="en-US" sz="2400" dirty="0" err="1"/>
                  <a:t>bersangkutan</a:t>
                </a:r>
                <a:r>
                  <a:rPr lang="en-US" sz="2400" dirty="0"/>
                  <a:t>, di </a:t>
                </a:r>
                <a:r>
                  <a:rPr lang="en-US" sz="2400" dirty="0" err="1"/>
                  <a:t>perlihatkan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gambar</a:t>
                </a:r>
                <a:r>
                  <a:rPr lang="en-US" sz="2400" dirty="0"/>
                  <a:t> 8.</a:t>
                </a: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291264" cy="6192688"/>
              </a:xfrm>
              <a:blipFill rotWithShape="1">
                <a:blip r:embed="rId2"/>
                <a:stretch>
                  <a:fillRect l="-1029" t="-99" r="-1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35164"/>
            <a:ext cx="756084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/>
              <a:lstStyle/>
              <a:p>
                <a:r>
                  <a:rPr lang="en-US" dirty="0" err="1"/>
                  <a:t>Masih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pekerjaan</a:t>
                </a:r>
                <a:r>
                  <a:rPr lang="en-US" dirty="0"/>
                  <a:t> </a:t>
                </a:r>
                <a:r>
                  <a:rPr lang="en-US" dirty="0" err="1"/>
                  <a:t>lagi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/>
                  <a:t>mengitung</a:t>
                </a:r>
                <a:r>
                  <a:rPr lang="en-US" dirty="0"/>
                  <a:t> integral.</a:t>
                </a:r>
                <a:endParaRPr lang="id-ID" dirty="0"/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id-ID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id-ID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id-ID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id-ID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d-ID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 −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id-ID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d-ID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i="1" baseline="3000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i="1" baseline="3000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 baseline="3000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/>
                <a:stretch>
                  <a:fillRect l="-1630" t="-1402" r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0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751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APLIKASI INTEGRAL</vt:lpstr>
      <vt:lpstr>Luas Daerah Bidang Datar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Volume benda putar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INTEGRAL</dc:title>
  <dc:creator>DIMAS</dc:creator>
  <cp:lastModifiedBy>DIMAS</cp:lastModifiedBy>
  <cp:revision>13</cp:revision>
  <dcterms:created xsi:type="dcterms:W3CDTF">2019-05-01T21:04:45Z</dcterms:created>
  <dcterms:modified xsi:type="dcterms:W3CDTF">2019-05-03T03:54:24Z</dcterms:modified>
</cp:coreProperties>
</file>