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8" r:id="rId14"/>
    <p:sldId id="267"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A51B9-61D1-4858-8D83-D454D7C4BB04}" type="datetimeFigureOut">
              <a:rPr lang="en-IN" smtClean="0"/>
              <a:t>28-11-2022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0F232-9B68-4AD6-AC87-706670E56AB5}" type="slidenum">
              <a:rPr lang="en-IN" smtClean="0"/>
              <a:t>‹#›</a:t>
            </a:fld>
            <a:endParaRPr lang="en-IN"/>
          </a:p>
        </p:txBody>
      </p:sp>
    </p:spTree>
    <p:extLst>
      <p:ext uri="{BB962C8B-B14F-4D97-AF65-F5344CB8AC3E}">
        <p14:creationId xmlns:p14="http://schemas.microsoft.com/office/powerpoint/2010/main" val="57089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D99D-D574-C442-9988-97FE646B94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195BD5-BDB3-B26C-9C34-9235EEE69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B7756F-6E3B-A653-5B3C-C32C68FA3A86}"/>
              </a:ext>
            </a:extLst>
          </p:cNvPr>
          <p:cNvSpPr>
            <a:spLocks noGrp="1"/>
          </p:cNvSpPr>
          <p:nvPr>
            <p:ph type="dt" sz="half" idx="10"/>
          </p:nvPr>
        </p:nvSpPr>
        <p:spPr/>
        <p:txBody>
          <a:bodyPr/>
          <a:lstStyle/>
          <a:p>
            <a:fld id="{CA038948-7848-4FA4-A13A-A89072064CB7}" type="datetimeFigureOut">
              <a:rPr lang="en-IN" smtClean="0"/>
              <a:t>28-11-2022</a:t>
            </a:fld>
            <a:endParaRPr lang="en-IN"/>
          </a:p>
        </p:txBody>
      </p:sp>
      <p:sp>
        <p:nvSpPr>
          <p:cNvPr id="5" name="Footer Placeholder 4">
            <a:extLst>
              <a:ext uri="{FF2B5EF4-FFF2-40B4-BE49-F238E27FC236}">
                <a16:creationId xmlns:a16="http://schemas.microsoft.com/office/drawing/2014/main" id="{CC91009C-8E75-DB0B-CDAC-539AE209DD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0B054B-509D-7539-36DC-DD6A9FFC3EA6}"/>
              </a:ext>
            </a:extLst>
          </p:cNvPr>
          <p:cNvSpPr>
            <a:spLocks noGrp="1"/>
          </p:cNvSpPr>
          <p:nvPr>
            <p:ph type="sldNum" sz="quarter" idx="12"/>
          </p:nvPr>
        </p:nvSpPr>
        <p:spPr/>
        <p:txBody>
          <a:bodyPr/>
          <a:lstStyle/>
          <a:p>
            <a:fld id="{E7711F15-BCC5-4C93-A290-384977CB9CF4}" type="slidenum">
              <a:rPr lang="en-IN" smtClean="0"/>
              <a:t>‹#›</a:t>
            </a:fld>
            <a:endParaRPr lang="en-IN"/>
          </a:p>
        </p:txBody>
      </p:sp>
    </p:spTree>
    <p:extLst>
      <p:ext uri="{BB962C8B-B14F-4D97-AF65-F5344CB8AC3E}">
        <p14:creationId xmlns:p14="http://schemas.microsoft.com/office/powerpoint/2010/main" val="412727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96A2-649F-FE18-08AB-8B56E3D6AB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37A0EC-190F-259C-C5C1-178D409038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D73ADB-FC38-0C83-D9EA-0FE6AE1EF5EE}"/>
              </a:ext>
            </a:extLst>
          </p:cNvPr>
          <p:cNvSpPr>
            <a:spLocks noGrp="1"/>
          </p:cNvSpPr>
          <p:nvPr>
            <p:ph type="dt" sz="half" idx="10"/>
          </p:nvPr>
        </p:nvSpPr>
        <p:spPr/>
        <p:txBody>
          <a:bodyPr/>
          <a:lstStyle/>
          <a:p>
            <a:fld id="{CA038948-7848-4FA4-A13A-A89072064CB7}" type="datetimeFigureOut">
              <a:rPr lang="en-IN" smtClean="0"/>
              <a:t>28-11-2022</a:t>
            </a:fld>
            <a:endParaRPr lang="en-IN"/>
          </a:p>
        </p:txBody>
      </p:sp>
      <p:sp>
        <p:nvSpPr>
          <p:cNvPr id="5" name="Footer Placeholder 4">
            <a:extLst>
              <a:ext uri="{FF2B5EF4-FFF2-40B4-BE49-F238E27FC236}">
                <a16:creationId xmlns:a16="http://schemas.microsoft.com/office/drawing/2014/main" id="{2495DB34-28F2-71C0-193E-5F350A0CE9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A66C74-6840-93CD-A544-2886BBD6357C}"/>
              </a:ext>
            </a:extLst>
          </p:cNvPr>
          <p:cNvSpPr>
            <a:spLocks noGrp="1"/>
          </p:cNvSpPr>
          <p:nvPr>
            <p:ph type="sldNum" sz="quarter" idx="12"/>
          </p:nvPr>
        </p:nvSpPr>
        <p:spPr/>
        <p:txBody>
          <a:bodyPr/>
          <a:lstStyle/>
          <a:p>
            <a:fld id="{E7711F15-BCC5-4C93-A290-384977CB9CF4}" type="slidenum">
              <a:rPr lang="en-IN" smtClean="0"/>
              <a:t>‹#›</a:t>
            </a:fld>
            <a:endParaRPr lang="en-IN"/>
          </a:p>
        </p:txBody>
      </p:sp>
    </p:spTree>
    <p:extLst>
      <p:ext uri="{BB962C8B-B14F-4D97-AF65-F5344CB8AC3E}">
        <p14:creationId xmlns:p14="http://schemas.microsoft.com/office/powerpoint/2010/main" val="2110047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8A492-90AA-B7DD-DAA8-084C2939E9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F234B1-C6C7-9AC6-1EC4-F070F2CFA3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0083FE-C1AE-B512-4D38-2CC9FCD1BE7F}"/>
              </a:ext>
            </a:extLst>
          </p:cNvPr>
          <p:cNvSpPr>
            <a:spLocks noGrp="1"/>
          </p:cNvSpPr>
          <p:nvPr>
            <p:ph type="dt" sz="half" idx="10"/>
          </p:nvPr>
        </p:nvSpPr>
        <p:spPr/>
        <p:txBody>
          <a:bodyPr/>
          <a:lstStyle/>
          <a:p>
            <a:fld id="{CA038948-7848-4FA4-A13A-A89072064CB7}" type="datetimeFigureOut">
              <a:rPr lang="en-IN" smtClean="0"/>
              <a:t>28-11-2022</a:t>
            </a:fld>
            <a:endParaRPr lang="en-IN"/>
          </a:p>
        </p:txBody>
      </p:sp>
      <p:sp>
        <p:nvSpPr>
          <p:cNvPr id="5" name="Footer Placeholder 4">
            <a:extLst>
              <a:ext uri="{FF2B5EF4-FFF2-40B4-BE49-F238E27FC236}">
                <a16:creationId xmlns:a16="http://schemas.microsoft.com/office/drawing/2014/main" id="{D09CEDAE-1F8B-0544-B84D-7D79CCEF95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D4DA53-89E7-F75C-286F-E68A42F3C149}"/>
              </a:ext>
            </a:extLst>
          </p:cNvPr>
          <p:cNvSpPr>
            <a:spLocks noGrp="1"/>
          </p:cNvSpPr>
          <p:nvPr>
            <p:ph type="sldNum" sz="quarter" idx="12"/>
          </p:nvPr>
        </p:nvSpPr>
        <p:spPr/>
        <p:txBody>
          <a:bodyPr/>
          <a:lstStyle/>
          <a:p>
            <a:fld id="{E7711F15-BCC5-4C93-A290-384977CB9CF4}" type="slidenum">
              <a:rPr lang="en-IN" smtClean="0"/>
              <a:t>‹#›</a:t>
            </a:fld>
            <a:endParaRPr lang="en-IN"/>
          </a:p>
        </p:txBody>
      </p:sp>
    </p:spTree>
    <p:extLst>
      <p:ext uri="{BB962C8B-B14F-4D97-AF65-F5344CB8AC3E}">
        <p14:creationId xmlns:p14="http://schemas.microsoft.com/office/powerpoint/2010/main" val="408602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D339-99B6-626B-8F01-2FE40FCEFF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E3AF47-3939-C0A5-887E-02268BBE07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6A504C-07DA-25AD-84D8-1CFF9AD89785}"/>
              </a:ext>
            </a:extLst>
          </p:cNvPr>
          <p:cNvSpPr>
            <a:spLocks noGrp="1"/>
          </p:cNvSpPr>
          <p:nvPr>
            <p:ph type="dt" sz="half" idx="10"/>
          </p:nvPr>
        </p:nvSpPr>
        <p:spPr/>
        <p:txBody>
          <a:bodyPr/>
          <a:lstStyle/>
          <a:p>
            <a:fld id="{CA038948-7848-4FA4-A13A-A89072064CB7}" type="datetimeFigureOut">
              <a:rPr lang="en-IN" smtClean="0"/>
              <a:t>28-11-2022</a:t>
            </a:fld>
            <a:endParaRPr lang="en-IN"/>
          </a:p>
        </p:txBody>
      </p:sp>
      <p:sp>
        <p:nvSpPr>
          <p:cNvPr id="5" name="Footer Placeholder 4">
            <a:extLst>
              <a:ext uri="{FF2B5EF4-FFF2-40B4-BE49-F238E27FC236}">
                <a16:creationId xmlns:a16="http://schemas.microsoft.com/office/drawing/2014/main" id="{AA5C383D-8430-98CD-E481-4E5DB3090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D2E2C8-B4FE-D443-1A20-CBAAAF90602B}"/>
              </a:ext>
            </a:extLst>
          </p:cNvPr>
          <p:cNvSpPr>
            <a:spLocks noGrp="1"/>
          </p:cNvSpPr>
          <p:nvPr>
            <p:ph type="sldNum" sz="quarter" idx="12"/>
          </p:nvPr>
        </p:nvSpPr>
        <p:spPr/>
        <p:txBody>
          <a:bodyPr/>
          <a:lstStyle/>
          <a:p>
            <a:fld id="{E7711F15-BCC5-4C93-A290-384977CB9CF4}" type="slidenum">
              <a:rPr lang="en-IN" smtClean="0"/>
              <a:t>‹#›</a:t>
            </a:fld>
            <a:endParaRPr lang="en-IN"/>
          </a:p>
        </p:txBody>
      </p:sp>
    </p:spTree>
    <p:extLst>
      <p:ext uri="{BB962C8B-B14F-4D97-AF65-F5344CB8AC3E}">
        <p14:creationId xmlns:p14="http://schemas.microsoft.com/office/powerpoint/2010/main" val="2429494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7994-61F4-6F33-FB7A-B06A807006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696CA7-BF67-B029-AC7F-79EC951531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86FAB-6292-5DA8-EF9A-DDFCDFEF31A3}"/>
              </a:ext>
            </a:extLst>
          </p:cNvPr>
          <p:cNvSpPr>
            <a:spLocks noGrp="1"/>
          </p:cNvSpPr>
          <p:nvPr>
            <p:ph type="dt" sz="half" idx="10"/>
          </p:nvPr>
        </p:nvSpPr>
        <p:spPr/>
        <p:txBody>
          <a:bodyPr/>
          <a:lstStyle/>
          <a:p>
            <a:fld id="{CA038948-7848-4FA4-A13A-A89072064CB7}" type="datetimeFigureOut">
              <a:rPr lang="en-IN" smtClean="0"/>
              <a:t>28-11-2022</a:t>
            </a:fld>
            <a:endParaRPr lang="en-IN"/>
          </a:p>
        </p:txBody>
      </p:sp>
      <p:sp>
        <p:nvSpPr>
          <p:cNvPr id="5" name="Footer Placeholder 4">
            <a:extLst>
              <a:ext uri="{FF2B5EF4-FFF2-40B4-BE49-F238E27FC236}">
                <a16:creationId xmlns:a16="http://schemas.microsoft.com/office/drawing/2014/main" id="{ACA61263-5B95-F47C-A36B-DBC2F3E319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2E422F-8D80-714C-9A97-FAC1768DBB75}"/>
              </a:ext>
            </a:extLst>
          </p:cNvPr>
          <p:cNvSpPr>
            <a:spLocks noGrp="1"/>
          </p:cNvSpPr>
          <p:nvPr>
            <p:ph type="sldNum" sz="quarter" idx="12"/>
          </p:nvPr>
        </p:nvSpPr>
        <p:spPr/>
        <p:txBody>
          <a:bodyPr/>
          <a:lstStyle/>
          <a:p>
            <a:fld id="{E7711F15-BCC5-4C93-A290-384977CB9CF4}" type="slidenum">
              <a:rPr lang="en-IN" smtClean="0"/>
              <a:t>‹#›</a:t>
            </a:fld>
            <a:endParaRPr lang="en-IN"/>
          </a:p>
        </p:txBody>
      </p:sp>
    </p:spTree>
    <p:extLst>
      <p:ext uri="{BB962C8B-B14F-4D97-AF65-F5344CB8AC3E}">
        <p14:creationId xmlns:p14="http://schemas.microsoft.com/office/powerpoint/2010/main" val="374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E80F-DE98-C92C-D242-057D8F1EB0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1626C9-3E65-DD34-14C6-75AD2DB971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9277AA-104D-DE3E-4DF7-B021E98CB0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915007-A185-3F8A-CDC4-590AEE1C076B}"/>
              </a:ext>
            </a:extLst>
          </p:cNvPr>
          <p:cNvSpPr>
            <a:spLocks noGrp="1"/>
          </p:cNvSpPr>
          <p:nvPr>
            <p:ph type="dt" sz="half" idx="10"/>
          </p:nvPr>
        </p:nvSpPr>
        <p:spPr/>
        <p:txBody>
          <a:bodyPr/>
          <a:lstStyle/>
          <a:p>
            <a:fld id="{CA038948-7848-4FA4-A13A-A89072064CB7}" type="datetimeFigureOut">
              <a:rPr lang="en-IN" smtClean="0"/>
              <a:t>28-11-2022</a:t>
            </a:fld>
            <a:endParaRPr lang="en-IN"/>
          </a:p>
        </p:txBody>
      </p:sp>
      <p:sp>
        <p:nvSpPr>
          <p:cNvPr id="6" name="Footer Placeholder 5">
            <a:extLst>
              <a:ext uri="{FF2B5EF4-FFF2-40B4-BE49-F238E27FC236}">
                <a16:creationId xmlns:a16="http://schemas.microsoft.com/office/drawing/2014/main" id="{9B256891-5063-06BD-EFA3-00E36271FD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A89F67-D7C3-07AB-BCC1-B94D8F9D7F13}"/>
              </a:ext>
            </a:extLst>
          </p:cNvPr>
          <p:cNvSpPr>
            <a:spLocks noGrp="1"/>
          </p:cNvSpPr>
          <p:nvPr>
            <p:ph type="sldNum" sz="quarter" idx="12"/>
          </p:nvPr>
        </p:nvSpPr>
        <p:spPr/>
        <p:txBody>
          <a:bodyPr/>
          <a:lstStyle/>
          <a:p>
            <a:fld id="{E7711F15-BCC5-4C93-A290-384977CB9CF4}" type="slidenum">
              <a:rPr lang="en-IN" smtClean="0"/>
              <a:t>‹#›</a:t>
            </a:fld>
            <a:endParaRPr lang="en-IN"/>
          </a:p>
        </p:txBody>
      </p:sp>
    </p:spTree>
    <p:extLst>
      <p:ext uri="{BB962C8B-B14F-4D97-AF65-F5344CB8AC3E}">
        <p14:creationId xmlns:p14="http://schemas.microsoft.com/office/powerpoint/2010/main" val="250845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340C-7BA3-2433-31E6-3505CE4084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2E9771-E424-E0C5-51D2-59516441A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90213D-203E-B977-FACD-02E8373013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0B2BB7-68CE-F24C-3D32-FB7A3EF75D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D10549-E946-D10F-50BE-F06CD17021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F64894-4DD0-1FD5-1E61-593FA0592ADB}"/>
              </a:ext>
            </a:extLst>
          </p:cNvPr>
          <p:cNvSpPr>
            <a:spLocks noGrp="1"/>
          </p:cNvSpPr>
          <p:nvPr>
            <p:ph type="dt" sz="half" idx="10"/>
          </p:nvPr>
        </p:nvSpPr>
        <p:spPr/>
        <p:txBody>
          <a:bodyPr/>
          <a:lstStyle/>
          <a:p>
            <a:fld id="{CA038948-7848-4FA4-A13A-A89072064CB7}" type="datetimeFigureOut">
              <a:rPr lang="en-IN" smtClean="0"/>
              <a:t>28-11-2022</a:t>
            </a:fld>
            <a:endParaRPr lang="en-IN"/>
          </a:p>
        </p:txBody>
      </p:sp>
      <p:sp>
        <p:nvSpPr>
          <p:cNvPr id="8" name="Footer Placeholder 7">
            <a:extLst>
              <a:ext uri="{FF2B5EF4-FFF2-40B4-BE49-F238E27FC236}">
                <a16:creationId xmlns:a16="http://schemas.microsoft.com/office/drawing/2014/main" id="{4C5C1EBD-672D-351B-09C3-C5C57CDDA7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F9D3B2-DCE9-1E13-D7E2-8831B3BEEDD7}"/>
              </a:ext>
            </a:extLst>
          </p:cNvPr>
          <p:cNvSpPr>
            <a:spLocks noGrp="1"/>
          </p:cNvSpPr>
          <p:nvPr>
            <p:ph type="sldNum" sz="quarter" idx="12"/>
          </p:nvPr>
        </p:nvSpPr>
        <p:spPr/>
        <p:txBody>
          <a:bodyPr/>
          <a:lstStyle/>
          <a:p>
            <a:fld id="{E7711F15-BCC5-4C93-A290-384977CB9CF4}" type="slidenum">
              <a:rPr lang="en-IN" smtClean="0"/>
              <a:t>‹#›</a:t>
            </a:fld>
            <a:endParaRPr lang="en-IN"/>
          </a:p>
        </p:txBody>
      </p:sp>
    </p:spTree>
    <p:extLst>
      <p:ext uri="{BB962C8B-B14F-4D97-AF65-F5344CB8AC3E}">
        <p14:creationId xmlns:p14="http://schemas.microsoft.com/office/powerpoint/2010/main" val="423423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7E87-3634-206A-8AA9-3855643F74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33CE1B-24B1-4F9E-0AC1-34B23D3CDD02}"/>
              </a:ext>
            </a:extLst>
          </p:cNvPr>
          <p:cNvSpPr>
            <a:spLocks noGrp="1"/>
          </p:cNvSpPr>
          <p:nvPr>
            <p:ph type="dt" sz="half" idx="10"/>
          </p:nvPr>
        </p:nvSpPr>
        <p:spPr/>
        <p:txBody>
          <a:bodyPr/>
          <a:lstStyle/>
          <a:p>
            <a:fld id="{CA038948-7848-4FA4-A13A-A89072064CB7}" type="datetimeFigureOut">
              <a:rPr lang="en-IN" smtClean="0"/>
              <a:t>28-11-2022</a:t>
            </a:fld>
            <a:endParaRPr lang="en-IN"/>
          </a:p>
        </p:txBody>
      </p:sp>
      <p:sp>
        <p:nvSpPr>
          <p:cNvPr id="4" name="Footer Placeholder 3">
            <a:extLst>
              <a:ext uri="{FF2B5EF4-FFF2-40B4-BE49-F238E27FC236}">
                <a16:creationId xmlns:a16="http://schemas.microsoft.com/office/drawing/2014/main" id="{0C02400E-4C23-BA7A-4F6A-F0521F9B1A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706554-19F2-F7AC-6FC9-0B0C5B60F2E1}"/>
              </a:ext>
            </a:extLst>
          </p:cNvPr>
          <p:cNvSpPr>
            <a:spLocks noGrp="1"/>
          </p:cNvSpPr>
          <p:nvPr>
            <p:ph type="sldNum" sz="quarter" idx="12"/>
          </p:nvPr>
        </p:nvSpPr>
        <p:spPr/>
        <p:txBody>
          <a:bodyPr/>
          <a:lstStyle/>
          <a:p>
            <a:fld id="{E7711F15-BCC5-4C93-A290-384977CB9CF4}" type="slidenum">
              <a:rPr lang="en-IN" smtClean="0"/>
              <a:t>‹#›</a:t>
            </a:fld>
            <a:endParaRPr lang="en-IN"/>
          </a:p>
        </p:txBody>
      </p:sp>
    </p:spTree>
    <p:extLst>
      <p:ext uri="{BB962C8B-B14F-4D97-AF65-F5344CB8AC3E}">
        <p14:creationId xmlns:p14="http://schemas.microsoft.com/office/powerpoint/2010/main" val="112191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9B3836-DBE8-0138-ED98-018870BB5536}"/>
              </a:ext>
            </a:extLst>
          </p:cNvPr>
          <p:cNvSpPr>
            <a:spLocks noGrp="1"/>
          </p:cNvSpPr>
          <p:nvPr>
            <p:ph type="dt" sz="half" idx="10"/>
          </p:nvPr>
        </p:nvSpPr>
        <p:spPr/>
        <p:txBody>
          <a:bodyPr/>
          <a:lstStyle/>
          <a:p>
            <a:fld id="{CA038948-7848-4FA4-A13A-A89072064CB7}" type="datetimeFigureOut">
              <a:rPr lang="en-IN" smtClean="0"/>
              <a:t>28-11-2022</a:t>
            </a:fld>
            <a:endParaRPr lang="en-IN"/>
          </a:p>
        </p:txBody>
      </p:sp>
      <p:sp>
        <p:nvSpPr>
          <p:cNvPr id="3" name="Footer Placeholder 2">
            <a:extLst>
              <a:ext uri="{FF2B5EF4-FFF2-40B4-BE49-F238E27FC236}">
                <a16:creationId xmlns:a16="http://schemas.microsoft.com/office/drawing/2014/main" id="{04A4853C-3262-1D87-23F8-CD07E6B750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CA89F9-1320-913F-06D9-DE3F1F51951E}"/>
              </a:ext>
            </a:extLst>
          </p:cNvPr>
          <p:cNvSpPr>
            <a:spLocks noGrp="1"/>
          </p:cNvSpPr>
          <p:nvPr>
            <p:ph type="sldNum" sz="quarter" idx="12"/>
          </p:nvPr>
        </p:nvSpPr>
        <p:spPr/>
        <p:txBody>
          <a:bodyPr/>
          <a:lstStyle/>
          <a:p>
            <a:fld id="{E7711F15-BCC5-4C93-A290-384977CB9CF4}" type="slidenum">
              <a:rPr lang="en-IN" smtClean="0"/>
              <a:t>‹#›</a:t>
            </a:fld>
            <a:endParaRPr lang="en-IN"/>
          </a:p>
        </p:txBody>
      </p:sp>
    </p:spTree>
    <p:extLst>
      <p:ext uri="{BB962C8B-B14F-4D97-AF65-F5344CB8AC3E}">
        <p14:creationId xmlns:p14="http://schemas.microsoft.com/office/powerpoint/2010/main" val="392057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4DA3-6B28-3EBD-5A45-67B0A6C2F9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78C8B3-089E-AA50-4093-FF80F07B6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DCA9C8-86C2-A0A3-EF3A-7C7FFB668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C73D4-073A-EAA3-C577-3ECC5E3E08E1}"/>
              </a:ext>
            </a:extLst>
          </p:cNvPr>
          <p:cNvSpPr>
            <a:spLocks noGrp="1"/>
          </p:cNvSpPr>
          <p:nvPr>
            <p:ph type="dt" sz="half" idx="10"/>
          </p:nvPr>
        </p:nvSpPr>
        <p:spPr/>
        <p:txBody>
          <a:bodyPr/>
          <a:lstStyle/>
          <a:p>
            <a:fld id="{CA038948-7848-4FA4-A13A-A89072064CB7}" type="datetimeFigureOut">
              <a:rPr lang="en-IN" smtClean="0"/>
              <a:t>28-11-2022</a:t>
            </a:fld>
            <a:endParaRPr lang="en-IN"/>
          </a:p>
        </p:txBody>
      </p:sp>
      <p:sp>
        <p:nvSpPr>
          <p:cNvPr id="6" name="Footer Placeholder 5">
            <a:extLst>
              <a:ext uri="{FF2B5EF4-FFF2-40B4-BE49-F238E27FC236}">
                <a16:creationId xmlns:a16="http://schemas.microsoft.com/office/drawing/2014/main" id="{0064588E-19BD-7698-D91F-1CA19065AE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FAC3BE-E2FF-64E1-6031-C553F489E089}"/>
              </a:ext>
            </a:extLst>
          </p:cNvPr>
          <p:cNvSpPr>
            <a:spLocks noGrp="1"/>
          </p:cNvSpPr>
          <p:nvPr>
            <p:ph type="sldNum" sz="quarter" idx="12"/>
          </p:nvPr>
        </p:nvSpPr>
        <p:spPr/>
        <p:txBody>
          <a:bodyPr/>
          <a:lstStyle/>
          <a:p>
            <a:fld id="{E7711F15-BCC5-4C93-A290-384977CB9CF4}" type="slidenum">
              <a:rPr lang="en-IN" smtClean="0"/>
              <a:t>‹#›</a:t>
            </a:fld>
            <a:endParaRPr lang="en-IN"/>
          </a:p>
        </p:txBody>
      </p:sp>
    </p:spTree>
    <p:extLst>
      <p:ext uri="{BB962C8B-B14F-4D97-AF65-F5344CB8AC3E}">
        <p14:creationId xmlns:p14="http://schemas.microsoft.com/office/powerpoint/2010/main" val="317386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241A-07F4-F08F-5D17-2C69A3F76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933EB8-5516-FBBA-8CF1-848D79A167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C9838C-EA50-6FB1-1586-4A15D175C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306B4-25E2-17DF-4A23-414D35338810}"/>
              </a:ext>
            </a:extLst>
          </p:cNvPr>
          <p:cNvSpPr>
            <a:spLocks noGrp="1"/>
          </p:cNvSpPr>
          <p:nvPr>
            <p:ph type="dt" sz="half" idx="10"/>
          </p:nvPr>
        </p:nvSpPr>
        <p:spPr/>
        <p:txBody>
          <a:bodyPr/>
          <a:lstStyle/>
          <a:p>
            <a:fld id="{CA038948-7848-4FA4-A13A-A89072064CB7}" type="datetimeFigureOut">
              <a:rPr lang="en-IN" smtClean="0"/>
              <a:t>28-11-2022</a:t>
            </a:fld>
            <a:endParaRPr lang="en-IN"/>
          </a:p>
        </p:txBody>
      </p:sp>
      <p:sp>
        <p:nvSpPr>
          <p:cNvPr id="6" name="Footer Placeholder 5">
            <a:extLst>
              <a:ext uri="{FF2B5EF4-FFF2-40B4-BE49-F238E27FC236}">
                <a16:creationId xmlns:a16="http://schemas.microsoft.com/office/drawing/2014/main" id="{4C2398AF-1639-5693-92A7-9186C4BB5D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8A6B2A-7B13-61A2-1A1C-F6008DE01E0E}"/>
              </a:ext>
            </a:extLst>
          </p:cNvPr>
          <p:cNvSpPr>
            <a:spLocks noGrp="1"/>
          </p:cNvSpPr>
          <p:nvPr>
            <p:ph type="sldNum" sz="quarter" idx="12"/>
          </p:nvPr>
        </p:nvSpPr>
        <p:spPr/>
        <p:txBody>
          <a:bodyPr/>
          <a:lstStyle/>
          <a:p>
            <a:fld id="{E7711F15-BCC5-4C93-A290-384977CB9CF4}" type="slidenum">
              <a:rPr lang="en-IN" smtClean="0"/>
              <a:t>‹#›</a:t>
            </a:fld>
            <a:endParaRPr lang="en-IN"/>
          </a:p>
        </p:txBody>
      </p:sp>
    </p:spTree>
    <p:extLst>
      <p:ext uri="{BB962C8B-B14F-4D97-AF65-F5344CB8AC3E}">
        <p14:creationId xmlns:p14="http://schemas.microsoft.com/office/powerpoint/2010/main" val="380115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7BD0AF-13CC-839E-3D0B-E2C8B27CED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34A734-8DC6-AE9F-2A9A-6D0D44009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75A3E6-CBCE-9CB6-4CDA-765D37BB83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38948-7848-4FA4-A13A-A89072064CB7}" type="datetimeFigureOut">
              <a:rPr lang="en-IN" smtClean="0"/>
              <a:t>28-11-2022</a:t>
            </a:fld>
            <a:endParaRPr lang="en-IN"/>
          </a:p>
        </p:txBody>
      </p:sp>
      <p:sp>
        <p:nvSpPr>
          <p:cNvPr id="5" name="Footer Placeholder 4">
            <a:extLst>
              <a:ext uri="{FF2B5EF4-FFF2-40B4-BE49-F238E27FC236}">
                <a16:creationId xmlns:a16="http://schemas.microsoft.com/office/drawing/2014/main" id="{3CA22E09-9540-2719-9193-46DEE46CF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7C6525-6C3A-F64A-9165-D0EBDEA7DE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11F15-BCC5-4C93-A290-384977CB9CF4}" type="slidenum">
              <a:rPr lang="en-IN" smtClean="0"/>
              <a:t>‹#›</a:t>
            </a:fld>
            <a:endParaRPr lang="en-IN"/>
          </a:p>
        </p:txBody>
      </p:sp>
    </p:spTree>
    <p:extLst>
      <p:ext uri="{BB962C8B-B14F-4D97-AF65-F5344CB8AC3E}">
        <p14:creationId xmlns:p14="http://schemas.microsoft.com/office/powerpoint/2010/main" val="2695391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85B5-E433-424B-C96C-A847640F6C3A}"/>
              </a:ext>
            </a:extLst>
          </p:cNvPr>
          <p:cNvSpPr>
            <a:spLocks noGrp="1"/>
          </p:cNvSpPr>
          <p:nvPr>
            <p:ph type="ctrTitle"/>
          </p:nvPr>
        </p:nvSpPr>
        <p:spPr/>
        <p:txBody>
          <a:bodyPr/>
          <a:lstStyle/>
          <a:p>
            <a:r>
              <a:rPr lang="en-IN" dirty="0"/>
              <a:t>NUMERICAL METHODS</a:t>
            </a:r>
          </a:p>
        </p:txBody>
      </p:sp>
      <p:sp>
        <p:nvSpPr>
          <p:cNvPr id="3" name="Subtitle 2">
            <a:extLst>
              <a:ext uri="{FF2B5EF4-FFF2-40B4-BE49-F238E27FC236}">
                <a16:creationId xmlns:a16="http://schemas.microsoft.com/office/drawing/2014/main" id="{C0C37E48-D483-7DD3-CCF8-72840FA42C6A}"/>
              </a:ext>
            </a:extLst>
          </p:cNvPr>
          <p:cNvSpPr>
            <a:spLocks noGrp="1"/>
          </p:cNvSpPr>
          <p:nvPr>
            <p:ph type="subTitle" idx="1"/>
          </p:nvPr>
        </p:nvSpPr>
        <p:spPr>
          <a:xfrm>
            <a:off x="8412480" y="4901184"/>
            <a:ext cx="2255520" cy="356616"/>
          </a:xfrm>
        </p:spPr>
        <p:txBody>
          <a:bodyPr>
            <a:normAutofit fontScale="92500" lnSpcReduction="20000"/>
          </a:bodyPr>
          <a:lstStyle/>
          <a:p>
            <a:r>
              <a:rPr lang="en-IN" dirty="0"/>
              <a:t>Vijay Barai</a:t>
            </a:r>
          </a:p>
        </p:txBody>
      </p:sp>
    </p:spTree>
    <p:extLst>
      <p:ext uri="{BB962C8B-B14F-4D97-AF65-F5344CB8AC3E}">
        <p14:creationId xmlns:p14="http://schemas.microsoft.com/office/powerpoint/2010/main" val="514177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BAC7-981A-5C7D-AEBD-709894758A1B}"/>
              </a:ext>
            </a:extLst>
          </p:cNvPr>
          <p:cNvSpPr>
            <a:spLocks noGrp="1"/>
          </p:cNvSpPr>
          <p:nvPr>
            <p:ph type="title"/>
          </p:nvPr>
        </p:nvSpPr>
        <p:spPr/>
        <p:txBody>
          <a:bodyPr/>
          <a:lstStyle/>
          <a:p>
            <a:r>
              <a:rPr lang="en-IN" dirty="0"/>
              <a:t>BRACKETING METHODS </a:t>
            </a:r>
            <a:r>
              <a:rPr lang="en-IN" sz="2000" dirty="0"/>
              <a:t>(Finding Roots of  Equations)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87EEF3-1D52-C281-7427-06B090A9DEC4}"/>
                  </a:ext>
                </a:extLst>
              </p:cNvPr>
              <p:cNvSpPr>
                <a:spLocks noGrp="1"/>
              </p:cNvSpPr>
              <p:nvPr>
                <p:ph idx="1"/>
              </p:nvPr>
            </p:nvSpPr>
            <p:spPr/>
            <p:txBody>
              <a:bodyPr>
                <a:noAutofit/>
              </a:bodyPr>
              <a:lstStyle/>
              <a:p>
                <a:r>
                  <a:rPr lang="en-IN" sz="1800" dirty="0"/>
                  <a:t>Bisection Method</a:t>
                </a:r>
              </a:p>
              <a:p>
                <a:pPr lvl="1"/>
                <a:r>
                  <a:rPr lang="en-US" sz="1800" dirty="0"/>
                  <a:t>In the bisection method, if f(a)f(b)&lt;0, an estimate for the root of the equation f(x)=0 can be found as the average of a and b:</a:t>
                </a:r>
              </a:p>
              <a:p>
                <a:pPr marL="457200" lvl="1" indent="0">
                  <a:buNone/>
                </a:pPr>
                <a14:m>
                  <m:oMathPara xmlns:m="http://schemas.openxmlformats.org/officeDocument/2006/math">
                    <m:oMathParaPr>
                      <m:jc m:val="centerGroup"/>
                    </m:oMathParaPr>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𝑥</m:t>
                          </m:r>
                        </m:e>
                        <m:sub>
                          <m:r>
                            <a:rPr lang="en-IN" sz="1800" b="0" i="1" smtClean="0">
                              <a:latin typeface="Cambria Math" panose="02040503050406030204" pitchFamily="18" charset="0"/>
                            </a:rPr>
                            <m:t>𝑖</m:t>
                          </m:r>
                        </m:sub>
                      </m:sSub>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𝑎</m:t>
                          </m:r>
                          <m:r>
                            <a:rPr lang="en-IN" sz="1800" b="0" i="1" smtClean="0">
                              <a:latin typeface="Cambria Math" panose="02040503050406030204" pitchFamily="18" charset="0"/>
                            </a:rPr>
                            <m:t>+</m:t>
                          </m:r>
                          <m:r>
                            <a:rPr lang="en-IN" sz="1800" b="0" i="1" smtClean="0">
                              <a:latin typeface="Cambria Math" panose="02040503050406030204" pitchFamily="18" charset="0"/>
                            </a:rPr>
                            <m:t>𝑏</m:t>
                          </m:r>
                        </m:num>
                        <m:den>
                          <m:r>
                            <a:rPr lang="en-IN" sz="1800" b="0" i="1" smtClean="0">
                              <a:latin typeface="Cambria Math" panose="02040503050406030204" pitchFamily="18" charset="0"/>
                            </a:rPr>
                            <m:t>2</m:t>
                          </m:r>
                        </m:den>
                      </m:f>
                    </m:oMath>
                  </m:oMathPara>
                </a14:m>
                <a:endParaRPr lang="en-US" sz="1800" dirty="0"/>
              </a:p>
              <a:p>
                <a:pPr marL="457200" lvl="1" indent="0">
                  <a:buNone/>
                </a:pPr>
                <a:r>
                  <a:rPr lang="en-US" sz="1800" dirty="0"/>
                  <a:t>Upon evaluating f(</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𝑥</m:t>
                        </m:r>
                      </m:e>
                      <m:sub>
                        <m:r>
                          <a:rPr lang="en-IN" sz="1800" b="0" i="1" smtClean="0">
                            <a:latin typeface="Cambria Math" panose="02040503050406030204" pitchFamily="18" charset="0"/>
                          </a:rPr>
                          <m:t>𝑖</m:t>
                        </m:r>
                      </m:sub>
                    </m:sSub>
                  </m:oMath>
                </a14:m>
                <a:r>
                  <a:rPr lang="en-US" sz="1800" dirty="0"/>
                  <a:t>), the next iteration would be to set either a=</a:t>
                </a:r>
                <a:r>
                  <a:rPr lang="en-IN" sz="1800" b="0" dirty="0"/>
                  <a:t>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𝑥</m:t>
                        </m:r>
                      </m:e>
                      <m:sub>
                        <m:r>
                          <a:rPr lang="en-IN" sz="1800" b="0" i="1" smtClean="0">
                            <a:latin typeface="Cambria Math" panose="02040503050406030204" pitchFamily="18" charset="0"/>
                          </a:rPr>
                          <m:t>𝑖</m:t>
                        </m:r>
                      </m:sub>
                    </m:sSub>
                  </m:oMath>
                </a14:m>
                <a:r>
                  <a:rPr lang="en-US" sz="1800" dirty="0"/>
                  <a:t> or b=</a:t>
                </a:r>
                <a:r>
                  <a:rPr lang="en-IN" sz="1800" b="0" dirty="0"/>
                  <a:t>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𝑥</m:t>
                        </m:r>
                      </m:e>
                      <m:sub>
                        <m:r>
                          <a:rPr lang="en-IN" sz="1800" b="0" i="1" smtClean="0">
                            <a:latin typeface="Cambria Math" panose="02040503050406030204" pitchFamily="18" charset="0"/>
                          </a:rPr>
                          <m:t>𝑖</m:t>
                        </m:r>
                      </m:sub>
                    </m:sSub>
                  </m:oMath>
                </a14:m>
                <a:r>
                  <a:rPr lang="en-US" sz="1800" dirty="0"/>
                  <a:t> such that for the next iteration the root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𝑥</m:t>
                        </m:r>
                      </m:e>
                      <m:sub>
                        <m:r>
                          <a:rPr lang="en-IN" sz="1800" b="0" i="1" smtClean="0">
                            <a:latin typeface="Cambria Math" panose="02040503050406030204" pitchFamily="18" charset="0"/>
                          </a:rPr>
                          <m:t>𝑖</m:t>
                        </m:r>
                        <m:r>
                          <a:rPr lang="en-IN" sz="1800" b="0" i="1" smtClean="0">
                            <a:latin typeface="Cambria Math" panose="02040503050406030204" pitchFamily="18" charset="0"/>
                          </a:rPr>
                          <m:t>+</m:t>
                        </m:r>
                        <m:r>
                          <a:rPr lang="en-IN" sz="1800" b="0" i="1" smtClean="0">
                            <a:latin typeface="Cambria Math" panose="02040503050406030204" pitchFamily="18" charset="0"/>
                          </a:rPr>
                          <m:t>1</m:t>
                        </m:r>
                      </m:sub>
                    </m:sSub>
                    <m:r>
                      <a:rPr lang="en-IN" sz="1800" b="0" i="1" smtClean="0">
                        <a:latin typeface="Cambria Math" panose="02040503050406030204" pitchFamily="18" charset="0"/>
                      </a:rPr>
                      <m:t> </m:t>
                    </m:r>
                  </m:oMath>
                </a14:m>
                <a:r>
                  <a:rPr lang="en-US" sz="1800" dirty="0"/>
                  <a:t>is between a and b.</a:t>
                </a:r>
              </a:p>
              <a:p>
                <a:r>
                  <a:rPr lang="en-US" sz="1800" dirty="0"/>
                  <a:t>Step 1: Evaluate f(a) and f(b) to ensure that f(a) f(b)&lt;0. Otherwise, exit with an error.</a:t>
                </a:r>
                <a:br>
                  <a:rPr lang="en-US" sz="1800" dirty="0"/>
                </a:br>
                <a:r>
                  <a:rPr lang="en-US" sz="1800" dirty="0"/>
                  <a:t>Step 2: Calculate the value of the root in iteration </a:t>
                </a:r>
                <a:r>
                  <a:rPr lang="en-US" sz="1800" dirty="0" err="1"/>
                  <a:t>i</a:t>
                </a:r>
                <a:r>
                  <a:rPr lang="en-US" sz="1800" dirty="0"/>
                  <a:t> as xi=(</a:t>
                </a:r>
                <a:r>
                  <a:rPr lang="en-US" sz="1800" dirty="0" err="1"/>
                  <a:t>a+b</a:t>
                </a:r>
                <a:r>
                  <a:rPr lang="en-US" sz="1800" dirty="0"/>
                  <a:t>)/2 . </a:t>
                </a:r>
              </a:p>
              <a:p>
                <a:pPr marL="457200" lvl="1" indent="0">
                  <a:buNone/>
                </a:pPr>
                <a:r>
                  <a:rPr lang="en-US" sz="1800" dirty="0"/>
                  <a:t>Check which of the following applies:</a:t>
                </a:r>
              </a:p>
              <a:p>
                <a:pPr marL="457200" lvl="1" indent="0">
                  <a:buNone/>
                </a:pPr>
                <a:r>
                  <a:rPr lang="en-US" sz="1800" dirty="0"/>
                  <a:t>	If f(xi)=0, then the root has been found, the value of the error  Ꜫr =0. Exit.</a:t>
                </a:r>
              </a:p>
              <a:p>
                <a:pPr marL="457200" lvl="1" indent="0">
                  <a:buNone/>
                </a:pPr>
                <a:r>
                  <a:rPr lang="en-US" sz="1800" dirty="0"/>
                  <a:t>	If  f(xi)f(ai)&lt;0, then for the next iteration, x</a:t>
                </a:r>
                <a:r>
                  <a:rPr lang="en-US" sz="1800" baseline="-25000" dirty="0"/>
                  <a:t>i+1 </a:t>
                </a:r>
                <a:r>
                  <a:rPr lang="en-US" sz="1800" dirty="0"/>
                  <a:t>is bracketed between ai and xi. Ꜫr=(x</a:t>
                </a:r>
                <a:r>
                  <a:rPr lang="en-US" sz="1800" baseline="-25000" dirty="0"/>
                  <a:t>i+1</a:t>
                </a:r>
                <a:r>
                  <a:rPr lang="en-US" sz="1800" dirty="0"/>
                  <a:t>-x)/x</a:t>
                </a:r>
                <a:r>
                  <a:rPr lang="en-US" sz="1800" baseline="-25000" dirty="0"/>
                  <a:t>i+1</a:t>
                </a:r>
                <a:endParaRPr lang="en-US" sz="1800" dirty="0"/>
              </a:p>
              <a:p>
                <a:pPr marL="457200" lvl="1" indent="0">
                  <a:buNone/>
                </a:pPr>
                <a:r>
                  <a:rPr lang="en-US" sz="1800" dirty="0"/>
                  <a:t>	If  f(xi)f(bi)&lt;0, then for the next iteration, x</a:t>
                </a:r>
                <a:r>
                  <a:rPr lang="en-US" sz="1800" baseline="-25000" dirty="0"/>
                  <a:t>i+1 </a:t>
                </a:r>
                <a:r>
                  <a:rPr lang="en-US" sz="1800" dirty="0"/>
                  <a:t>is bracketed between  xi and bi. Ꜫr=(x</a:t>
                </a:r>
                <a:r>
                  <a:rPr lang="en-US" sz="1800" baseline="-25000" dirty="0"/>
                  <a:t>i+1</a:t>
                </a:r>
                <a:r>
                  <a:rPr lang="en-US" sz="1800" dirty="0"/>
                  <a:t>-x)/x</a:t>
                </a:r>
                <a:r>
                  <a:rPr lang="en-US" sz="1800" baseline="-25000" dirty="0"/>
                  <a:t>i+1</a:t>
                </a:r>
                <a:endParaRPr lang="en-US" sz="1800" dirty="0"/>
              </a:p>
              <a:p>
                <a:r>
                  <a:rPr lang="en-US" sz="1800" dirty="0"/>
                  <a:t>Step 3: Set  </a:t>
                </a:r>
                <a:r>
                  <a:rPr lang="en-US" sz="1800" dirty="0" err="1"/>
                  <a:t>i</a:t>
                </a:r>
                <a:r>
                  <a:rPr lang="en-US" sz="1800" dirty="0"/>
                  <a:t>=i+1. If </a:t>
                </a:r>
                <a:r>
                  <a:rPr lang="en-US" sz="1800" dirty="0" err="1"/>
                  <a:t>i</a:t>
                </a:r>
                <a:r>
                  <a:rPr lang="en-US" sz="1800" dirty="0"/>
                  <a:t> reaches the maximum number of iterations or if Ꜫr &lt;Ꜫs, then the iterations are stopped. Otherwise, return to step 2 with the new interval a</a:t>
                </a:r>
                <a:r>
                  <a:rPr lang="en-US" sz="1800" baseline="-25000" dirty="0"/>
                  <a:t>i+1  </a:t>
                </a:r>
                <a:r>
                  <a:rPr lang="en-US" sz="1800" dirty="0"/>
                  <a:t>and  b</a:t>
                </a:r>
                <a:r>
                  <a:rPr lang="en-US" sz="1800" baseline="-25000" dirty="0"/>
                  <a:t>i+1</a:t>
                </a:r>
                <a:r>
                  <a:rPr lang="en-US" sz="1800" dirty="0"/>
                  <a:t>.</a:t>
                </a:r>
              </a:p>
            </p:txBody>
          </p:sp>
        </mc:Choice>
        <mc:Fallback xmlns="">
          <p:sp>
            <p:nvSpPr>
              <p:cNvPr id="3" name="Content Placeholder 2">
                <a:extLst>
                  <a:ext uri="{FF2B5EF4-FFF2-40B4-BE49-F238E27FC236}">
                    <a16:creationId xmlns:a16="http://schemas.microsoft.com/office/drawing/2014/main" id="{8387EEF3-1D52-C281-7427-06B090A9DEC4}"/>
                  </a:ext>
                </a:extLst>
              </p:cNvPr>
              <p:cNvSpPr>
                <a:spLocks noGrp="1" noRot="1" noChangeAspect="1" noMove="1" noResize="1" noEditPoints="1" noAdjustHandles="1" noChangeArrowheads="1" noChangeShapeType="1" noTextEdit="1"/>
              </p:cNvSpPr>
              <p:nvPr>
                <p:ph idx="1"/>
              </p:nvPr>
            </p:nvSpPr>
            <p:spPr>
              <a:blipFill>
                <a:blip r:embed="rId2"/>
                <a:stretch>
                  <a:fillRect l="-406" t="-1261" r="-522" b="-3361"/>
                </a:stretch>
              </a:blipFill>
            </p:spPr>
            <p:txBody>
              <a:bodyPr/>
              <a:lstStyle/>
              <a:p>
                <a:r>
                  <a:rPr lang="en-IN">
                    <a:noFill/>
                  </a:rPr>
                  <a:t> </a:t>
                </a:r>
              </a:p>
            </p:txBody>
          </p:sp>
        </mc:Fallback>
      </mc:AlternateContent>
      <p:sp>
        <p:nvSpPr>
          <p:cNvPr id="52" name="AutoShape 48" descr="f(a)">
            <a:extLst>
              <a:ext uri="{FF2B5EF4-FFF2-40B4-BE49-F238E27FC236}">
                <a16:creationId xmlns:a16="http://schemas.microsoft.com/office/drawing/2014/main" id="{F9FBF122-2EBC-4C62-6BB0-5E321C56CC71}"/>
              </a:ext>
            </a:extLst>
          </p:cNvPr>
          <p:cNvSpPr>
            <a:spLocks noChangeAspect="1" noChangeArrowheads="1"/>
          </p:cNvSpPr>
          <p:nvPr/>
        </p:nvSpPr>
        <p:spPr bwMode="auto">
          <a:xfrm>
            <a:off x="1198563" y="-549275"/>
            <a:ext cx="2667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 name="AutoShape 49" descr="f(b)">
            <a:extLst>
              <a:ext uri="{FF2B5EF4-FFF2-40B4-BE49-F238E27FC236}">
                <a16:creationId xmlns:a16="http://schemas.microsoft.com/office/drawing/2014/main" id="{99A7DD24-2BCE-1ED9-D90C-5258B93F4305}"/>
              </a:ext>
            </a:extLst>
          </p:cNvPr>
          <p:cNvSpPr>
            <a:spLocks noChangeAspect="1" noChangeArrowheads="1"/>
          </p:cNvSpPr>
          <p:nvPr/>
        </p:nvSpPr>
        <p:spPr bwMode="auto">
          <a:xfrm>
            <a:off x="1908175" y="-549275"/>
            <a:ext cx="257175"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 name="AutoShape 50" descr="f(a)f(b)&lt;0">
            <a:extLst>
              <a:ext uri="{FF2B5EF4-FFF2-40B4-BE49-F238E27FC236}">
                <a16:creationId xmlns:a16="http://schemas.microsoft.com/office/drawing/2014/main" id="{8DB248FB-B4F8-5282-65A3-2CF6EEEB4453}"/>
              </a:ext>
            </a:extLst>
          </p:cNvPr>
          <p:cNvSpPr>
            <a:spLocks noChangeAspect="1" noChangeArrowheads="1"/>
          </p:cNvSpPr>
          <p:nvPr/>
        </p:nvSpPr>
        <p:spPr bwMode="auto">
          <a:xfrm>
            <a:off x="3295650" y="-549275"/>
            <a:ext cx="828675"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 name="AutoShape 51" descr="i">
            <a:extLst>
              <a:ext uri="{FF2B5EF4-FFF2-40B4-BE49-F238E27FC236}">
                <a16:creationId xmlns:a16="http://schemas.microsoft.com/office/drawing/2014/main" id="{95F91C00-B997-B4B2-37A0-09EC9201430E}"/>
              </a:ext>
            </a:extLst>
          </p:cNvPr>
          <p:cNvSpPr>
            <a:spLocks noChangeAspect="1" noChangeArrowheads="1"/>
          </p:cNvSpPr>
          <p:nvPr/>
        </p:nvSpPr>
        <p:spPr bwMode="auto">
          <a:xfrm>
            <a:off x="3370263" y="-365125"/>
            <a:ext cx="47625" cy="104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 name="AutoShape 52" descr="x_i=\frac{a_i+b_i}{2}">
            <a:extLst>
              <a:ext uri="{FF2B5EF4-FFF2-40B4-BE49-F238E27FC236}">
                <a16:creationId xmlns:a16="http://schemas.microsoft.com/office/drawing/2014/main" id="{75462DED-FB62-B3DB-DB90-A7E130764DF4}"/>
              </a:ext>
            </a:extLst>
          </p:cNvPr>
          <p:cNvSpPr>
            <a:spLocks noChangeAspect="1" noChangeArrowheads="1"/>
          </p:cNvSpPr>
          <p:nvPr/>
        </p:nvSpPr>
        <p:spPr bwMode="auto">
          <a:xfrm>
            <a:off x="3763963" y="-365125"/>
            <a:ext cx="6381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 name="AutoShape 53" descr="f(x_i)=0">
            <a:extLst>
              <a:ext uri="{FF2B5EF4-FFF2-40B4-BE49-F238E27FC236}">
                <a16:creationId xmlns:a16="http://schemas.microsoft.com/office/drawing/2014/main" id="{DCF7C8C3-298E-874B-6A55-E8A9A6F1012E}"/>
              </a:ext>
            </a:extLst>
          </p:cNvPr>
          <p:cNvSpPr>
            <a:spLocks noChangeAspect="1" noChangeArrowheads="1"/>
          </p:cNvSpPr>
          <p:nvPr/>
        </p:nvSpPr>
        <p:spPr bwMode="auto">
          <a:xfrm>
            <a:off x="304800" y="-182563"/>
            <a:ext cx="6096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 name="AutoShape 54" descr="\varepsilon_r=0">
            <a:extLst>
              <a:ext uri="{FF2B5EF4-FFF2-40B4-BE49-F238E27FC236}">
                <a16:creationId xmlns:a16="http://schemas.microsoft.com/office/drawing/2014/main" id="{453B1054-683E-B40D-8FD9-84630EB6F6F0}"/>
              </a:ext>
            </a:extLst>
          </p:cNvPr>
          <p:cNvSpPr>
            <a:spLocks noChangeAspect="1" noChangeArrowheads="1"/>
          </p:cNvSpPr>
          <p:nvPr/>
        </p:nvSpPr>
        <p:spPr bwMode="auto">
          <a:xfrm>
            <a:off x="4311650" y="-182563"/>
            <a:ext cx="409575" cy="1238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9" name="AutoShape 55" descr="f(x_i)f(a_i)&lt;0">
            <a:extLst>
              <a:ext uri="{FF2B5EF4-FFF2-40B4-BE49-F238E27FC236}">
                <a16:creationId xmlns:a16="http://schemas.microsoft.com/office/drawing/2014/main" id="{DBD00991-0ED8-89B1-0327-27791A3EF10A}"/>
              </a:ext>
            </a:extLst>
          </p:cNvPr>
          <p:cNvSpPr>
            <a:spLocks noChangeAspect="1" noChangeArrowheads="1"/>
          </p:cNvSpPr>
          <p:nvPr/>
        </p:nvSpPr>
        <p:spPr bwMode="auto">
          <a:xfrm>
            <a:off x="304800" y="0"/>
            <a:ext cx="942975"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0" name="AutoShape 56" descr="x_{i+1}">
            <a:extLst>
              <a:ext uri="{FF2B5EF4-FFF2-40B4-BE49-F238E27FC236}">
                <a16:creationId xmlns:a16="http://schemas.microsoft.com/office/drawing/2014/main" id="{C322B5D9-365E-3AB1-238C-4143E9A141E2}"/>
              </a:ext>
            </a:extLst>
          </p:cNvPr>
          <p:cNvSpPr>
            <a:spLocks noChangeAspect="1" noChangeArrowheads="1"/>
          </p:cNvSpPr>
          <p:nvPr/>
        </p:nvSpPr>
        <p:spPr bwMode="auto">
          <a:xfrm>
            <a:off x="3103563" y="0"/>
            <a:ext cx="266700" cy="104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1" name="AutoShape 57" descr="a_i">
            <a:extLst>
              <a:ext uri="{FF2B5EF4-FFF2-40B4-BE49-F238E27FC236}">
                <a16:creationId xmlns:a16="http://schemas.microsoft.com/office/drawing/2014/main" id="{2C902665-BE72-70D3-82A3-9365C19D4C3B}"/>
              </a:ext>
            </a:extLst>
          </p:cNvPr>
          <p:cNvSpPr>
            <a:spLocks noChangeAspect="1" noChangeArrowheads="1"/>
          </p:cNvSpPr>
          <p:nvPr/>
        </p:nvSpPr>
        <p:spPr bwMode="auto">
          <a:xfrm>
            <a:off x="4857750" y="0"/>
            <a:ext cx="114300" cy="85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2" name="AutoShape 58" descr="x_i">
            <a:extLst>
              <a:ext uri="{FF2B5EF4-FFF2-40B4-BE49-F238E27FC236}">
                <a16:creationId xmlns:a16="http://schemas.microsoft.com/office/drawing/2014/main" id="{C1895970-AE98-F29A-A584-67FB27DF6725}"/>
              </a:ext>
            </a:extLst>
          </p:cNvPr>
          <p:cNvSpPr>
            <a:spLocks noChangeAspect="1" noChangeArrowheads="1"/>
          </p:cNvSpPr>
          <p:nvPr/>
        </p:nvSpPr>
        <p:spPr bwMode="auto">
          <a:xfrm>
            <a:off x="5343525" y="0"/>
            <a:ext cx="123825" cy="85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3" name="AutoShape 59" descr="\varepsilon_r=\frac{x_{i+1}-x_{i}}{x_{i+1}}">
            <a:extLst>
              <a:ext uri="{FF2B5EF4-FFF2-40B4-BE49-F238E27FC236}">
                <a16:creationId xmlns:a16="http://schemas.microsoft.com/office/drawing/2014/main" id="{113EA7BB-7D01-2C39-037D-0F95B2A1AD04}"/>
              </a:ext>
            </a:extLst>
          </p:cNvPr>
          <p:cNvSpPr>
            <a:spLocks noChangeAspect="1" noChangeArrowheads="1"/>
          </p:cNvSpPr>
          <p:nvPr/>
        </p:nvSpPr>
        <p:spPr bwMode="auto">
          <a:xfrm>
            <a:off x="6408738" y="0"/>
            <a:ext cx="781050"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4" name="AutoShape 60" descr="f(x_i)f(b_i)&lt;0">
            <a:extLst>
              <a:ext uri="{FF2B5EF4-FFF2-40B4-BE49-F238E27FC236}">
                <a16:creationId xmlns:a16="http://schemas.microsoft.com/office/drawing/2014/main" id="{D9849EFA-9B7B-0ADD-61DF-DD6477E909BD}"/>
              </a:ext>
            </a:extLst>
          </p:cNvPr>
          <p:cNvSpPr>
            <a:spLocks noChangeAspect="1" noChangeArrowheads="1"/>
          </p:cNvSpPr>
          <p:nvPr/>
        </p:nvSpPr>
        <p:spPr bwMode="auto">
          <a:xfrm>
            <a:off x="304800" y="182563"/>
            <a:ext cx="923925"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5" name="AutoShape 61" descr="x_{i+1}">
            <a:extLst>
              <a:ext uri="{FF2B5EF4-FFF2-40B4-BE49-F238E27FC236}">
                <a16:creationId xmlns:a16="http://schemas.microsoft.com/office/drawing/2014/main" id="{B705D65E-4B82-7C21-AB9B-F642ED401D65}"/>
              </a:ext>
            </a:extLst>
          </p:cNvPr>
          <p:cNvSpPr>
            <a:spLocks noChangeAspect="1" noChangeArrowheads="1"/>
          </p:cNvSpPr>
          <p:nvPr/>
        </p:nvSpPr>
        <p:spPr bwMode="auto">
          <a:xfrm>
            <a:off x="3078163" y="182563"/>
            <a:ext cx="266700" cy="104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6" name="AutoShape 62" descr="x_i">
            <a:extLst>
              <a:ext uri="{FF2B5EF4-FFF2-40B4-BE49-F238E27FC236}">
                <a16:creationId xmlns:a16="http://schemas.microsoft.com/office/drawing/2014/main" id="{4F0559A5-319A-197D-714E-94B6F8369FBF}"/>
              </a:ext>
            </a:extLst>
          </p:cNvPr>
          <p:cNvSpPr>
            <a:spLocks noChangeAspect="1" noChangeArrowheads="1"/>
          </p:cNvSpPr>
          <p:nvPr/>
        </p:nvSpPr>
        <p:spPr bwMode="auto">
          <a:xfrm>
            <a:off x="4832350" y="182563"/>
            <a:ext cx="123825" cy="85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7" name="AutoShape 63" descr="b_i">
            <a:extLst>
              <a:ext uri="{FF2B5EF4-FFF2-40B4-BE49-F238E27FC236}">
                <a16:creationId xmlns:a16="http://schemas.microsoft.com/office/drawing/2014/main" id="{60BA6781-DD8F-A1C0-4BA5-949D32702EC6}"/>
              </a:ext>
            </a:extLst>
          </p:cNvPr>
          <p:cNvSpPr>
            <a:spLocks noChangeAspect="1" noChangeArrowheads="1"/>
          </p:cNvSpPr>
          <p:nvPr/>
        </p:nvSpPr>
        <p:spPr bwMode="auto">
          <a:xfrm>
            <a:off x="5332413" y="182563"/>
            <a:ext cx="104775" cy="1238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8" name="AutoShape 64" descr="\varepsilon_r=\frac{x_{i+1}-x_{i}}{x_{i+1}}">
            <a:extLst>
              <a:ext uri="{FF2B5EF4-FFF2-40B4-BE49-F238E27FC236}">
                <a16:creationId xmlns:a16="http://schemas.microsoft.com/office/drawing/2014/main" id="{1AB4CA97-59DF-A431-5BE6-D6E04E283F6E}"/>
              </a:ext>
            </a:extLst>
          </p:cNvPr>
          <p:cNvSpPr>
            <a:spLocks noChangeAspect="1" noChangeArrowheads="1"/>
          </p:cNvSpPr>
          <p:nvPr/>
        </p:nvSpPr>
        <p:spPr bwMode="auto">
          <a:xfrm>
            <a:off x="6392863" y="182563"/>
            <a:ext cx="781050"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9" name="AutoShape 65" descr="i=i+1">
            <a:extLst>
              <a:ext uri="{FF2B5EF4-FFF2-40B4-BE49-F238E27FC236}">
                <a16:creationId xmlns:a16="http://schemas.microsoft.com/office/drawing/2014/main" id="{20149C4C-EE35-7988-4A2D-B9F318B5B853}"/>
              </a:ext>
            </a:extLst>
          </p:cNvPr>
          <p:cNvSpPr>
            <a:spLocks noChangeAspect="1" noChangeArrowheads="1"/>
          </p:cNvSpPr>
          <p:nvPr/>
        </p:nvSpPr>
        <p:spPr bwMode="auto">
          <a:xfrm>
            <a:off x="836613" y="365125"/>
            <a:ext cx="552450" cy="1238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0" name="AutoShape 66" descr="i">
            <a:extLst>
              <a:ext uri="{FF2B5EF4-FFF2-40B4-BE49-F238E27FC236}">
                <a16:creationId xmlns:a16="http://schemas.microsoft.com/office/drawing/2014/main" id="{4BEB6C46-2627-7BCC-D06D-669706B7E24B}"/>
              </a:ext>
            </a:extLst>
          </p:cNvPr>
          <p:cNvSpPr>
            <a:spLocks noChangeAspect="1" noChangeArrowheads="1"/>
          </p:cNvSpPr>
          <p:nvPr/>
        </p:nvSpPr>
        <p:spPr bwMode="auto">
          <a:xfrm>
            <a:off x="1695450" y="365125"/>
            <a:ext cx="47625" cy="104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 name="AutoShape 67" descr="\varepsilon_r\leq \varepsilon_s">
            <a:extLst>
              <a:ext uri="{FF2B5EF4-FFF2-40B4-BE49-F238E27FC236}">
                <a16:creationId xmlns:a16="http://schemas.microsoft.com/office/drawing/2014/main" id="{2ADC15E0-EE3C-E0D6-7F26-7178EFAA212C}"/>
              </a:ext>
            </a:extLst>
          </p:cNvPr>
          <p:cNvSpPr>
            <a:spLocks noChangeAspect="1" noChangeArrowheads="1"/>
          </p:cNvSpPr>
          <p:nvPr/>
        </p:nvSpPr>
        <p:spPr bwMode="auto">
          <a:xfrm>
            <a:off x="5106988" y="365125"/>
            <a:ext cx="44767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 name="AutoShape 68" descr="a_{i+1}">
            <a:extLst>
              <a:ext uri="{FF2B5EF4-FFF2-40B4-BE49-F238E27FC236}">
                <a16:creationId xmlns:a16="http://schemas.microsoft.com/office/drawing/2014/main" id="{A450C56E-D91D-E9BE-9D6F-F33548CBF05D}"/>
              </a:ext>
            </a:extLst>
          </p:cNvPr>
          <p:cNvSpPr>
            <a:spLocks noChangeAspect="1" noChangeArrowheads="1"/>
          </p:cNvSpPr>
          <p:nvPr/>
        </p:nvSpPr>
        <p:spPr bwMode="auto">
          <a:xfrm>
            <a:off x="11129963" y="365125"/>
            <a:ext cx="257175" cy="104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 name="AutoShape 69" descr="b_{i+1}">
            <a:extLst>
              <a:ext uri="{FF2B5EF4-FFF2-40B4-BE49-F238E27FC236}">
                <a16:creationId xmlns:a16="http://schemas.microsoft.com/office/drawing/2014/main" id="{9FD7336E-EBE9-5992-91C3-35D3523C6F45}"/>
              </a:ext>
            </a:extLst>
          </p:cNvPr>
          <p:cNvSpPr>
            <a:spLocks noChangeAspect="1" noChangeArrowheads="1"/>
          </p:cNvSpPr>
          <p:nvPr/>
        </p:nvSpPr>
        <p:spPr bwMode="auto">
          <a:xfrm>
            <a:off x="11822113" y="365125"/>
            <a:ext cx="247650" cy="1428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27753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84E0-E4CD-AEA9-B59F-F757E4997FC3}"/>
              </a:ext>
            </a:extLst>
          </p:cNvPr>
          <p:cNvSpPr>
            <a:spLocks noGrp="1"/>
          </p:cNvSpPr>
          <p:nvPr>
            <p:ph type="title"/>
          </p:nvPr>
        </p:nvSpPr>
        <p:spPr/>
        <p:txBody>
          <a:bodyPr/>
          <a:lstStyle/>
          <a:p>
            <a:r>
              <a:rPr lang="en-IN" sz="4400" dirty="0"/>
              <a:t>Bisection Method</a:t>
            </a:r>
            <a:endParaRPr lang="en-IN" dirty="0"/>
          </a:p>
        </p:txBody>
      </p:sp>
      <p:pic>
        <p:nvPicPr>
          <p:cNvPr id="4" name="Picture 2" descr="images">
            <a:extLst>
              <a:ext uri="{FF2B5EF4-FFF2-40B4-BE49-F238E27FC236}">
                <a16:creationId xmlns:a16="http://schemas.microsoft.com/office/drawing/2014/main" id="{C739FF9C-471A-E1B1-D803-B9259271E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4" y="1807438"/>
            <a:ext cx="7756533" cy="3907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191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31C0-E521-B15D-94A1-4A984A406BE8}"/>
              </a:ext>
            </a:extLst>
          </p:cNvPr>
          <p:cNvSpPr>
            <a:spLocks noGrp="1"/>
          </p:cNvSpPr>
          <p:nvPr>
            <p:ph type="title"/>
          </p:nvPr>
        </p:nvSpPr>
        <p:spPr/>
        <p:txBody>
          <a:bodyPr/>
          <a:lstStyle/>
          <a:p>
            <a:r>
              <a:rPr lang="en-IN" sz="4400" dirty="0"/>
              <a:t>Bisection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5BAFC2-E852-68DA-DA1D-16A9084107BF}"/>
                  </a:ext>
                </a:extLst>
              </p:cNvPr>
              <p:cNvSpPr>
                <a:spLocks noGrp="1"/>
              </p:cNvSpPr>
              <p:nvPr>
                <p:ph idx="1"/>
              </p:nvPr>
            </p:nvSpPr>
            <p:spPr/>
            <p:txBody>
              <a:bodyPr/>
              <a:lstStyle/>
              <a:p>
                <a:r>
                  <a:rPr lang="en-IN" dirty="0"/>
                  <a:t>Example:</a:t>
                </a:r>
              </a:p>
              <a:p>
                <a:pPr lvl="1"/>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sin</m:t>
                        </m:r>
                      </m:fName>
                      <m:e>
                        <m:r>
                          <a:rPr lang="en-IN" b="0" i="1" smtClean="0">
                            <a:latin typeface="Cambria Math" panose="02040503050406030204" pitchFamily="18" charset="0"/>
                          </a:rPr>
                          <m:t>5</m:t>
                        </m:r>
                        <m:r>
                          <a:rPr lang="en-IN" b="0" i="1" smtClean="0">
                            <a:latin typeface="Cambria Math" panose="02040503050406030204" pitchFamily="18" charset="0"/>
                          </a:rPr>
                          <m:t>𝑥</m:t>
                        </m:r>
                      </m:e>
                    </m:func>
                    <m:r>
                      <a:rPr lang="en-IN" b="0" i="1" smtClean="0">
                        <a:latin typeface="Cambria Math" panose="02040503050406030204" pitchFamily="18" charset="0"/>
                      </a:rPr>
                      <m:t>+</m:t>
                    </m:r>
                    <m:r>
                      <a:rPr lang="en-IN" b="0" i="1" smtClean="0">
                        <a:latin typeface="Cambria Math" panose="02040503050406030204" pitchFamily="18" charset="0"/>
                      </a:rPr>
                      <m:t>𝑐𝑜𝑠</m:t>
                    </m:r>
                    <m:r>
                      <a:rPr lang="en-IN" b="0" i="1" smtClean="0">
                        <a:latin typeface="Cambria Math" panose="02040503050406030204" pitchFamily="18" charset="0"/>
                      </a:rPr>
                      <m:t>2</m:t>
                    </m:r>
                    <m:r>
                      <a:rPr lang="en-IN" b="0" i="1" smtClean="0">
                        <a:latin typeface="Cambria Math" panose="02040503050406030204" pitchFamily="18" charset="0"/>
                      </a:rPr>
                      <m:t>𝑥</m:t>
                    </m:r>
                  </m:oMath>
                </a14:m>
                <a:endParaRPr lang="en-IN" b="0" dirty="0"/>
              </a:p>
              <a:p>
                <a:pPr lvl="1"/>
                <a:r>
                  <a:rPr lang="en-IN" dirty="0"/>
                  <a:t>a=-0.6, b=-0.5</a:t>
                </a:r>
              </a:p>
              <a:p>
                <a:pPr lvl="1"/>
                <a:r>
                  <a:rPr lang="en-IN" dirty="0"/>
                  <a:t>a=-0.3, b=-0.2</a:t>
                </a:r>
              </a:p>
              <a:p>
                <a:pPr lvl="1"/>
                <a:r>
                  <a:rPr lang="en-IN" dirty="0"/>
                  <a:t>a=0.1, b=0.9</a:t>
                </a:r>
              </a:p>
              <a:p>
                <a:pPr lvl="1"/>
                <a:endParaRPr lang="en-IN" dirty="0"/>
              </a:p>
            </p:txBody>
          </p:sp>
        </mc:Choice>
        <mc:Fallback xmlns="">
          <p:sp>
            <p:nvSpPr>
              <p:cNvPr id="3" name="Content Placeholder 2">
                <a:extLst>
                  <a:ext uri="{FF2B5EF4-FFF2-40B4-BE49-F238E27FC236}">
                    <a16:creationId xmlns:a16="http://schemas.microsoft.com/office/drawing/2014/main" id="{995BAFC2-E852-68DA-DA1D-16A9084107B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pic>
        <p:nvPicPr>
          <p:cNvPr id="26" name="Picture 25">
            <a:extLst>
              <a:ext uri="{FF2B5EF4-FFF2-40B4-BE49-F238E27FC236}">
                <a16:creationId xmlns:a16="http://schemas.microsoft.com/office/drawing/2014/main" id="{F87E95A3-D329-9F57-08FA-F98B6BC1B4BC}"/>
              </a:ext>
            </a:extLst>
          </p:cNvPr>
          <p:cNvPicPr>
            <a:picLocks noChangeAspect="1"/>
          </p:cNvPicPr>
          <p:nvPr/>
        </p:nvPicPr>
        <p:blipFill rotWithShape="1">
          <a:blip r:embed="rId3"/>
          <a:srcRect t="62916"/>
          <a:stretch/>
        </p:blipFill>
        <p:spPr>
          <a:xfrm>
            <a:off x="925137" y="3805238"/>
            <a:ext cx="5037513" cy="2543175"/>
          </a:xfrm>
          <a:prstGeom prst="rect">
            <a:avLst/>
          </a:prstGeom>
        </p:spPr>
      </p:pic>
      <p:grpSp>
        <p:nvGrpSpPr>
          <p:cNvPr id="29" name="Group 28">
            <a:extLst>
              <a:ext uri="{FF2B5EF4-FFF2-40B4-BE49-F238E27FC236}">
                <a16:creationId xmlns:a16="http://schemas.microsoft.com/office/drawing/2014/main" id="{D52B76C2-0E57-E757-582E-5995C98ADD43}"/>
              </a:ext>
            </a:extLst>
          </p:cNvPr>
          <p:cNvGrpSpPr/>
          <p:nvPr/>
        </p:nvGrpSpPr>
        <p:grpSpPr>
          <a:xfrm>
            <a:off x="6229352" y="1690688"/>
            <a:ext cx="5363179" cy="3709987"/>
            <a:chOff x="5534025" y="1690688"/>
            <a:chExt cx="5868612" cy="4229100"/>
          </a:xfrm>
        </p:grpSpPr>
        <p:pic>
          <p:nvPicPr>
            <p:cNvPr id="24" name="Picture 23">
              <a:extLst>
                <a:ext uri="{FF2B5EF4-FFF2-40B4-BE49-F238E27FC236}">
                  <a16:creationId xmlns:a16="http://schemas.microsoft.com/office/drawing/2014/main" id="{75FE7D2F-E84E-CCD5-E0A1-B06162F6F886}"/>
                </a:ext>
              </a:extLst>
            </p:cNvPr>
            <p:cNvPicPr>
              <a:picLocks noChangeAspect="1"/>
            </p:cNvPicPr>
            <p:nvPr/>
          </p:nvPicPr>
          <p:blipFill rotWithShape="1">
            <a:blip r:embed="rId3"/>
            <a:srcRect b="38333"/>
            <a:stretch/>
          </p:blipFill>
          <p:spPr>
            <a:xfrm>
              <a:off x="6316287" y="1690688"/>
              <a:ext cx="5037513" cy="4229100"/>
            </a:xfrm>
            <a:prstGeom prst="rect">
              <a:avLst/>
            </a:prstGeom>
          </p:spPr>
        </p:pic>
        <p:pic>
          <p:nvPicPr>
            <p:cNvPr id="28" name="Picture 27">
              <a:extLst>
                <a:ext uri="{FF2B5EF4-FFF2-40B4-BE49-F238E27FC236}">
                  <a16:creationId xmlns:a16="http://schemas.microsoft.com/office/drawing/2014/main" id="{7D8BF32B-53C8-4E4B-21D0-914B849D5E1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534025" y="1727407"/>
              <a:ext cx="5868612" cy="4192381"/>
            </a:xfrm>
            <a:prstGeom prst="rect">
              <a:avLst/>
            </a:prstGeom>
          </p:spPr>
        </p:pic>
      </p:grpSp>
    </p:spTree>
    <p:extLst>
      <p:ext uri="{BB962C8B-B14F-4D97-AF65-F5344CB8AC3E}">
        <p14:creationId xmlns:p14="http://schemas.microsoft.com/office/powerpoint/2010/main" val="170017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2B2D-DBF8-D42C-689B-2FB6391F4F95}"/>
              </a:ext>
            </a:extLst>
          </p:cNvPr>
          <p:cNvSpPr>
            <a:spLocks noGrp="1"/>
          </p:cNvSpPr>
          <p:nvPr>
            <p:ph type="title"/>
          </p:nvPr>
        </p:nvSpPr>
        <p:spPr/>
        <p:txBody>
          <a:bodyPr/>
          <a:lstStyle/>
          <a:p>
            <a:r>
              <a:rPr lang="en-IN" sz="4400" dirty="0"/>
              <a:t>Bisection Method - Lab</a:t>
            </a:r>
            <a:endParaRPr lang="en-IN" dirty="0"/>
          </a:p>
        </p:txBody>
      </p:sp>
      <p:sp>
        <p:nvSpPr>
          <p:cNvPr id="3" name="Content Placeholder 2">
            <a:extLst>
              <a:ext uri="{FF2B5EF4-FFF2-40B4-BE49-F238E27FC236}">
                <a16:creationId xmlns:a16="http://schemas.microsoft.com/office/drawing/2014/main" id="{2E2DFD29-7E2E-45BA-D435-2C6F4BE655B9}"/>
              </a:ext>
            </a:extLst>
          </p:cNvPr>
          <p:cNvSpPr>
            <a:spLocks noGrp="1"/>
          </p:cNvSpPr>
          <p:nvPr>
            <p:ph idx="1"/>
          </p:nvPr>
        </p:nvSpPr>
        <p:spPr/>
        <p:txBody>
          <a:bodyPr/>
          <a:lstStyle/>
          <a:p>
            <a:r>
              <a:rPr lang="en-IN" dirty="0"/>
              <a:t>Open BRACKETING METHODS_Bisection.pdf</a:t>
            </a:r>
          </a:p>
        </p:txBody>
      </p:sp>
    </p:spTree>
    <p:extLst>
      <p:ext uri="{BB962C8B-B14F-4D97-AF65-F5344CB8AC3E}">
        <p14:creationId xmlns:p14="http://schemas.microsoft.com/office/powerpoint/2010/main" val="1039853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FEBE-8B1D-131D-3040-88CEAD4E183B}"/>
              </a:ext>
            </a:extLst>
          </p:cNvPr>
          <p:cNvSpPr>
            <a:spLocks noGrp="1"/>
          </p:cNvSpPr>
          <p:nvPr>
            <p:ph type="title"/>
          </p:nvPr>
        </p:nvSpPr>
        <p:spPr/>
        <p:txBody>
          <a:bodyPr/>
          <a:lstStyle/>
          <a:p>
            <a:r>
              <a:rPr lang="en-IN" dirty="0"/>
              <a:t>OPEN METHODS</a:t>
            </a:r>
          </a:p>
        </p:txBody>
      </p:sp>
      <p:sp>
        <p:nvSpPr>
          <p:cNvPr id="3" name="Content Placeholder 2">
            <a:extLst>
              <a:ext uri="{FF2B5EF4-FFF2-40B4-BE49-F238E27FC236}">
                <a16:creationId xmlns:a16="http://schemas.microsoft.com/office/drawing/2014/main" id="{5E7999E6-3ADF-1658-5E29-75E5E1F7B3DC}"/>
              </a:ext>
            </a:extLst>
          </p:cNvPr>
          <p:cNvSpPr>
            <a:spLocks noGrp="1"/>
          </p:cNvSpPr>
          <p:nvPr>
            <p:ph idx="1"/>
          </p:nvPr>
        </p:nvSpPr>
        <p:spPr/>
        <p:txBody>
          <a:bodyPr>
            <a:normAutofit/>
          </a:bodyPr>
          <a:lstStyle/>
          <a:p>
            <a:r>
              <a:rPr lang="en-US" sz="2400" dirty="0"/>
              <a:t>Open methods do not rely on having the root squeezed between two values, but rather rely on an initial guess and then apply an iterative process to get better estimates for the root</a:t>
            </a:r>
          </a:p>
          <a:p>
            <a:r>
              <a:rPr lang="en-US" sz="2400" dirty="0"/>
              <a:t>faster in convergence if they converge, but they don’t always converge</a:t>
            </a:r>
          </a:p>
          <a:p>
            <a:r>
              <a:rPr lang="en-US" sz="2400" dirty="0"/>
              <a:t>for solving multiple nonlinear equations, open methods are easier to implement than bracketing methods which cannot be easily extended to multi-dimensions.</a:t>
            </a:r>
          </a:p>
          <a:p>
            <a:pPr lvl="1"/>
            <a:r>
              <a:rPr lang="en-US" sz="2000" dirty="0"/>
              <a:t>Fixed-Point Iteration Method, </a:t>
            </a:r>
          </a:p>
          <a:p>
            <a:pPr lvl="1"/>
            <a:r>
              <a:rPr lang="en-US" sz="2000" dirty="0"/>
              <a:t>Newton Raphson Method, </a:t>
            </a:r>
          </a:p>
          <a:p>
            <a:pPr lvl="1"/>
            <a:r>
              <a:rPr lang="en-US" sz="2000" dirty="0"/>
              <a:t>Secant Method</a:t>
            </a:r>
            <a:endParaRPr lang="en-IN" sz="2000" dirty="0"/>
          </a:p>
        </p:txBody>
      </p:sp>
    </p:spTree>
    <p:extLst>
      <p:ext uri="{BB962C8B-B14F-4D97-AF65-F5344CB8AC3E}">
        <p14:creationId xmlns:p14="http://schemas.microsoft.com/office/powerpoint/2010/main" val="80674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0296D-A15C-59E9-5EEB-6FC4E1D2226E}"/>
              </a:ext>
            </a:extLst>
          </p:cNvPr>
          <p:cNvSpPr>
            <a:spLocks noGrp="1"/>
          </p:cNvSpPr>
          <p:nvPr>
            <p:ph type="title"/>
          </p:nvPr>
        </p:nvSpPr>
        <p:spPr/>
        <p:txBody>
          <a:bodyPr/>
          <a:lstStyle/>
          <a:p>
            <a:r>
              <a:rPr lang="en-IN" dirty="0"/>
              <a:t>Fixed-Point Iteration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7C32BB-2BA9-8612-4F95-C30E48BE7E6F}"/>
                  </a:ext>
                </a:extLst>
              </p:cNvPr>
              <p:cNvSpPr>
                <a:spLocks noGrp="1"/>
              </p:cNvSpPr>
              <p:nvPr>
                <p:ph idx="1"/>
              </p:nvPr>
            </p:nvSpPr>
            <p:spPr/>
            <p:txBody>
              <a:bodyPr>
                <a:normAutofit/>
              </a:bodyPr>
              <a:lstStyle/>
              <a:p>
                <a:r>
                  <a:rPr lang="en-US" dirty="0"/>
                  <a:t>The fixed-point iteration method relies on replacing the expression f(x)=0 with the expression x=g(x). Then, an initial guess for the root x</a:t>
                </a:r>
                <a:r>
                  <a:rPr lang="en-US" baseline="-25000" dirty="0"/>
                  <a:t>1</a:t>
                </a:r>
                <a:r>
                  <a:rPr lang="en-US" dirty="0"/>
                  <a:t> is assumed and input as an argument for the function g. The output g(x</a:t>
                </a:r>
                <a:r>
                  <a:rPr lang="en-US" baseline="-25000" dirty="0"/>
                  <a:t>1</a:t>
                </a:r>
                <a:r>
                  <a:rPr lang="en-US" dirty="0"/>
                  <a:t>) is then the estimate x</a:t>
                </a:r>
                <a:r>
                  <a:rPr lang="en-US" baseline="-25000" dirty="0"/>
                  <a:t>2</a:t>
                </a:r>
                <a:r>
                  <a:rPr lang="en-US" dirty="0"/>
                  <a:t>. The process is then iterated until the output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r>
                          <a:rPr lang="en-IN" b="0" i="1" smtClean="0">
                            <a:latin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𝑔</m:t>
                    </m:r>
                    <m:d>
                      <m:dPr>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e>
                    </m:d>
                    <m:r>
                      <a:rPr lang="en-IN" b="0" i="1" smtClean="0">
                        <a:latin typeface="Cambria Math" panose="02040503050406030204" pitchFamily="18" charset="0"/>
                        <a:ea typeface="Cambria Math" panose="02040503050406030204" pitchFamily="18" charset="0"/>
                      </a:rPr>
                      <m:t>. </m:t>
                    </m:r>
                  </m:oMath>
                </a14:m>
                <a:r>
                  <a:rPr lang="en-US" dirty="0"/>
                  <a:t>Assuming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0</m:t>
                        </m:r>
                      </m:sub>
                    </m:sSub>
                  </m:oMath>
                </a14:m>
                <a:r>
                  <a:rPr lang="en-US"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rPr>
                          <m:t>𝑠</m:t>
                        </m:r>
                      </m:sub>
                    </m:sSub>
                  </m:oMath>
                </a14:m>
                <a:r>
                  <a:rPr lang="en-US" dirty="0"/>
                  <a:t>, and maximum number of iterations N:</a:t>
                </a:r>
              </a:p>
              <a:p>
                <a:r>
                  <a:rPr lang="en-US" dirty="0"/>
                  <a:t>Set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𝑔</m:t>
                    </m:r>
                    <m:d>
                      <m:dPr>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e>
                    </m:d>
                  </m:oMath>
                </a14:m>
                <a:r>
                  <a:rPr lang="en-US" dirty="0"/>
                  <a:t>, and calculate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ea typeface="Cambria Math" panose="02040503050406030204" pitchFamily="18" charset="0"/>
                          </a:rPr>
                          <m:t>𝑟</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r>
                              <a:rPr lang="en-IN" b="0" i="1" smtClean="0">
                                <a:latin typeface="Cambria Math" panose="02040503050406030204" pitchFamily="18" charset="0"/>
                              </a:rPr>
                              <m:t>+1</m:t>
                            </m:r>
                          </m:sub>
                        </m:sSub>
                      </m:den>
                    </m:f>
                  </m:oMath>
                </a14:m>
                <a:r>
                  <a:rPr lang="en-US" dirty="0"/>
                  <a:t> and compare with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rPr>
                          <m:t>𝑠</m:t>
                        </m:r>
                      </m:sub>
                    </m:sSub>
                  </m:oMath>
                </a14:m>
                <a:r>
                  <a:rPr lang="en-US" dirty="0"/>
                  <a:t>. 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ea typeface="Cambria Math" panose="02040503050406030204" pitchFamily="18" charset="0"/>
                          </a:rPr>
                          <m:t>𝑟</m:t>
                        </m:r>
                      </m:sub>
                    </m:sSub>
                  </m:oMath>
                </a14:m>
                <a:r>
                  <a:rPr lang="en-US" dirty="0"/>
                  <a:t>&lt;=</a:t>
                </a:r>
                <a:r>
                  <a:rPr lang="en-IN" b="0"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rPr>
                          <m:t>𝑠</m:t>
                        </m:r>
                      </m:sub>
                    </m:sSub>
                  </m:oMath>
                </a14:m>
                <a:r>
                  <a:rPr lang="en-US" dirty="0"/>
                  <a:t> or if n=N, then stop the procedure, otherwise, repeat.</a:t>
                </a:r>
              </a:p>
              <a:p>
                <a:endParaRPr lang="en-IN" dirty="0"/>
              </a:p>
            </p:txBody>
          </p:sp>
        </mc:Choice>
        <mc:Fallback xmlns="">
          <p:sp>
            <p:nvSpPr>
              <p:cNvPr id="3" name="Content Placeholder 2">
                <a:extLst>
                  <a:ext uri="{FF2B5EF4-FFF2-40B4-BE49-F238E27FC236}">
                    <a16:creationId xmlns:a16="http://schemas.microsoft.com/office/drawing/2014/main" id="{2B7C32BB-2BA9-8612-4F95-C30E48BE7E6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591973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1C99-B38D-8238-7EE4-76AD1BD8C558}"/>
              </a:ext>
            </a:extLst>
          </p:cNvPr>
          <p:cNvSpPr>
            <a:spLocks noGrp="1"/>
          </p:cNvSpPr>
          <p:nvPr>
            <p:ph type="title"/>
          </p:nvPr>
        </p:nvSpPr>
        <p:spPr/>
        <p:txBody>
          <a:bodyPr/>
          <a:lstStyle/>
          <a:p>
            <a:r>
              <a:rPr lang="en-IN" dirty="0"/>
              <a:t>Fixed-Point Iteration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BD8066-F7B8-DDD8-18AB-A381D581F6E1}"/>
                  </a:ext>
                </a:extLst>
              </p:cNvPr>
              <p:cNvSpPr>
                <a:spLocks noGrp="1"/>
              </p:cNvSpPr>
              <p:nvPr>
                <p:ph idx="1"/>
              </p:nvPr>
            </p:nvSpPr>
            <p:spPr>
              <a:xfrm>
                <a:off x="838199" y="1825625"/>
                <a:ext cx="7934325" cy="4351338"/>
              </a:xfrm>
            </p:spPr>
            <p:txBody>
              <a:bodyPr/>
              <a:lstStyle/>
              <a:p>
                <a:r>
                  <a:rPr lang="en-IN" dirty="0"/>
                  <a:t>Example : </a:t>
                </a:r>
                <a:r>
                  <a:rPr lang="en-US" dirty="0"/>
                  <a:t>Consider the function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𝑐𝑜𝑠𝑥</m:t>
                    </m:r>
                    <m:r>
                      <a:rPr lang="en-IN" b="0" i="1" smtClean="0">
                        <a:latin typeface="Cambria Math" panose="02040503050406030204" pitchFamily="18" charset="0"/>
                      </a:rPr>
                      <m:t>−</m:t>
                    </m:r>
                    <m:r>
                      <a:rPr lang="en-IN" b="0" i="1" smtClean="0">
                        <a:latin typeface="Cambria Math" panose="02040503050406030204" pitchFamily="18" charset="0"/>
                      </a:rPr>
                      <m:t>𝑥</m:t>
                    </m:r>
                  </m:oMath>
                </a14:m>
                <a:r>
                  <a:rPr lang="en-US" dirty="0"/>
                  <a:t>. We wish to find the root of the equation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 </m:t>
                    </m:r>
                  </m:oMath>
                </a14:m>
                <a:r>
                  <a:rPr lang="en-US" dirty="0"/>
                  <a:t>=0, i.e., </a:t>
                </a:r>
                <a14:m>
                  <m:oMath xmlns:m="http://schemas.openxmlformats.org/officeDocument/2006/math">
                    <m:r>
                      <a:rPr lang="en-IN" b="0" i="1" smtClean="0">
                        <a:latin typeface="Cambria Math" panose="02040503050406030204" pitchFamily="18" charset="0"/>
                      </a:rPr>
                      <m:t>𝑐𝑜𝑠𝑥</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=0</m:t>
                    </m:r>
                  </m:oMath>
                </a14:m>
                <a:r>
                  <a:rPr lang="en-US" dirty="0"/>
                  <a:t>. The expression can be rearranged to the fixed-point iteration form </a:t>
                </a:r>
                <a14:m>
                  <m:oMath xmlns:m="http://schemas.openxmlformats.org/officeDocument/2006/math">
                    <m:r>
                      <m:rPr>
                        <m:sty m:val="p"/>
                      </m:rPr>
                      <a:rPr lang="en-IN" b="0" i="0" smtClean="0">
                        <a:latin typeface="Cambria Math" panose="02040503050406030204" pitchFamily="18" charset="0"/>
                      </a:rPr>
                      <m:t>x</m:t>
                    </m:r>
                    <m:r>
                      <a:rPr lang="en-IN" b="0" i="0" smtClean="0">
                        <a:latin typeface="Cambria Math" panose="02040503050406030204" pitchFamily="18" charset="0"/>
                      </a:rPr>
                      <m:t>=</m:t>
                    </m:r>
                    <m:r>
                      <a:rPr lang="en-IN" b="0" i="1" smtClean="0">
                        <a:latin typeface="Cambria Math" panose="02040503050406030204" pitchFamily="18" charset="0"/>
                      </a:rPr>
                      <m:t>𝑐𝑜𝑠𝑥</m:t>
                    </m:r>
                    <m:r>
                      <a:rPr lang="en-IN" b="0" i="1" smtClean="0">
                        <a:latin typeface="Cambria Math" panose="02040503050406030204" pitchFamily="18" charset="0"/>
                      </a:rPr>
                      <m:t> </m:t>
                    </m:r>
                  </m:oMath>
                </a14:m>
                <a:r>
                  <a:rPr lang="en-US" dirty="0"/>
                  <a:t>and an initial guess</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0</m:t>
                        </m:r>
                      </m:sub>
                    </m:sSub>
                    <m:r>
                      <a:rPr lang="en-IN" b="0" i="1" smtClean="0">
                        <a:latin typeface="Cambria Math" panose="02040503050406030204" pitchFamily="18" charset="0"/>
                      </a:rPr>
                      <m:t>=0.1 </m:t>
                    </m:r>
                  </m:oMath>
                </a14:m>
                <a:r>
                  <a:rPr lang="en-US" dirty="0"/>
                  <a:t>can be used. The tolerance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rPr>
                          <m:t>𝑠</m:t>
                        </m:r>
                      </m:sub>
                    </m:sSub>
                  </m:oMath>
                </a14:m>
                <a:r>
                  <a:rPr lang="en-US" dirty="0"/>
                  <a:t> is set to 0.001.</a:t>
                </a:r>
                <a:endParaRPr lang="en-IN" dirty="0"/>
              </a:p>
            </p:txBody>
          </p:sp>
        </mc:Choice>
        <mc:Fallback xmlns="">
          <p:sp>
            <p:nvSpPr>
              <p:cNvPr id="3" name="Content Placeholder 2">
                <a:extLst>
                  <a:ext uri="{FF2B5EF4-FFF2-40B4-BE49-F238E27FC236}">
                    <a16:creationId xmlns:a16="http://schemas.microsoft.com/office/drawing/2014/main" id="{EEBD8066-F7B8-DDD8-18AB-A381D581F6E1}"/>
                  </a:ext>
                </a:extLst>
              </p:cNvPr>
              <p:cNvSpPr>
                <a:spLocks noGrp="1" noRot="1" noChangeAspect="1" noMove="1" noResize="1" noEditPoints="1" noAdjustHandles="1" noChangeArrowheads="1" noChangeShapeType="1" noTextEdit="1"/>
              </p:cNvSpPr>
              <p:nvPr>
                <p:ph idx="1"/>
              </p:nvPr>
            </p:nvSpPr>
            <p:spPr>
              <a:xfrm>
                <a:off x="838199" y="1825625"/>
                <a:ext cx="7934325" cy="4351338"/>
              </a:xfrm>
              <a:blipFill>
                <a:blip r:embed="rId2"/>
                <a:stretch>
                  <a:fillRect l="-1306" t="-2241" r="-307"/>
                </a:stretch>
              </a:blipFill>
            </p:spPr>
            <p:txBody>
              <a:bodyPr/>
              <a:lstStyle/>
              <a:p>
                <a:r>
                  <a:rPr lang="en-IN">
                    <a:noFill/>
                  </a:rPr>
                  <a:t> </a:t>
                </a:r>
              </a:p>
            </p:txBody>
          </p:sp>
        </mc:Fallback>
      </mc:AlternateContent>
      <p:graphicFrame>
        <p:nvGraphicFramePr>
          <p:cNvPr id="7" name="Table 6">
            <a:extLst>
              <a:ext uri="{FF2B5EF4-FFF2-40B4-BE49-F238E27FC236}">
                <a16:creationId xmlns:a16="http://schemas.microsoft.com/office/drawing/2014/main" id="{D5D0BB22-F8F0-5F09-2760-57CE6FE87277}"/>
              </a:ext>
            </a:extLst>
          </p:cNvPr>
          <p:cNvGraphicFramePr>
            <a:graphicFrameLocks noGrp="1"/>
          </p:cNvGraphicFramePr>
          <p:nvPr>
            <p:extLst>
              <p:ext uri="{D42A27DB-BD31-4B8C-83A1-F6EECF244321}">
                <p14:modId xmlns:p14="http://schemas.microsoft.com/office/powerpoint/2010/main" val="3030085440"/>
              </p:ext>
            </p:extLst>
          </p:nvPr>
        </p:nvGraphicFramePr>
        <p:xfrm>
          <a:off x="9353549" y="1690688"/>
          <a:ext cx="2000250" cy="4191000"/>
        </p:xfrm>
        <a:graphic>
          <a:graphicData uri="http://schemas.openxmlformats.org/drawingml/2006/table">
            <a:tbl>
              <a:tblPr>
                <a:tableStyleId>{5940675A-B579-460E-94D1-54222C63F5DA}</a:tableStyleId>
              </a:tblPr>
              <a:tblGrid>
                <a:gridCol w="666750">
                  <a:extLst>
                    <a:ext uri="{9D8B030D-6E8A-4147-A177-3AD203B41FA5}">
                      <a16:colId xmlns:a16="http://schemas.microsoft.com/office/drawing/2014/main" val="268543936"/>
                    </a:ext>
                  </a:extLst>
                </a:gridCol>
                <a:gridCol w="666750">
                  <a:extLst>
                    <a:ext uri="{9D8B030D-6E8A-4147-A177-3AD203B41FA5}">
                      <a16:colId xmlns:a16="http://schemas.microsoft.com/office/drawing/2014/main" val="2747287038"/>
                    </a:ext>
                  </a:extLst>
                </a:gridCol>
                <a:gridCol w="666750">
                  <a:extLst>
                    <a:ext uri="{9D8B030D-6E8A-4147-A177-3AD203B41FA5}">
                      <a16:colId xmlns:a16="http://schemas.microsoft.com/office/drawing/2014/main" val="2194148419"/>
                    </a:ext>
                  </a:extLst>
                </a:gridCol>
              </a:tblGrid>
              <a:tr h="190500">
                <a:tc>
                  <a:txBody>
                    <a:bodyPr/>
                    <a:lstStyle/>
                    <a:p>
                      <a:pPr algn="l" fontAlgn="b"/>
                      <a:r>
                        <a:rPr lang="en-IN" sz="1100" b="0" u="none" strike="noStrike">
                          <a:solidFill>
                            <a:srgbClr val="000000"/>
                          </a:solidFill>
                          <a:effectLst/>
                        </a:rPr>
                        <a:t>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estimate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e_r</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3454460"/>
                  </a:ext>
                </a:extLst>
              </a:tr>
              <a:tr h="190500">
                <a:tc>
                  <a:txBody>
                    <a:bodyPr/>
                    <a:lstStyle/>
                    <a:p>
                      <a:pPr algn="l" fontAlgn="b"/>
                      <a:r>
                        <a:rPr lang="en-IN" sz="1100" b="0" u="none" strike="noStrike">
                          <a:solidFill>
                            <a:srgbClr val="000000"/>
                          </a:solidFill>
                          <a:effectLst/>
                        </a:rPr>
                        <a:t>x0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3706790"/>
                  </a:ext>
                </a:extLst>
              </a:tr>
              <a:tr h="190500">
                <a:tc>
                  <a:txBody>
                    <a:bodyPr/>
                    <a:lstStyle/>
                    <a:p>
                      <a:pPr algn="l" fontAlgn="b"/>
                      <a:r>
                        <a:rPr lang="en-IN" sz="1100" b="0" u="none" strike="noStrike">
                          <a:solidFill>
                            <a:srgbClr val="000000"/>
                          </a:solidFill>
                          <a:effectLst/>
                        </a:rPr>
                        <a:t>x1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0.995004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0.899498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7396188"/>
                  </a:ext>
                </a:extLst>
              </a:tr>
              <a:tr h="190500">
                <a:tc>
                  <a:txBody>
                    <a:bodyPr/>
                    <a:lstStyle/>
                    <a:p>
                      <a:pPr algn="l" fontAlgn="b"/>
                      <a:r>
                        <a:rPr lang="en-IN" sz="1100" b="0" u="none" strike="noStrike">
                          <a:solidFill>
                            <a:srgbClr val="000000"/>
                          </a:solidFill>
                          <a:effectLst/>
                        </a:rPr>
                        <a:t>x2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0.544499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-0.82737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0542371"/>
                  </a:ext>
                </a:extLst>
              </a:tr>
              <a:tr h="190500">
                <a:tc>
                  <a:txBody>
                    <a:bodyPr/>
                    <a:lstStyle/>
                    <a:p>
                      <a:pPr algn="l" fontAlgn="b"/>
                      <a:r>
                        <a:rPr lang="en-IN" sz="1100" b="0" u="none" strike="noStrike">
                          <a:solidFill>
                            <a:srgbClr val="000000"/>
                          </a:solidFill>
                          <a:effectLst/>
                        </a:rPr>
                        <a:t>x3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0.855387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0.363447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323855"/>
                  </a:ext>
                </a:extLst>
              </a:tr>
              <a:tr h="190500">
                <a:tc>
                  <a:txBody>
                    <a:bodyPr/>
                    <a:lstStyle/>
                    <a:p>
                      <a:pPr algn="l" fontAlgn="b"/>
                      <a:r>
                        <a:rPr lang="en-IN" sz="1100" b="0" u="none" strike="noStrike">
                          <a:solidFill>
                            <a:srgbClr val="000000"/>
                          </a:solidFill>
                          <a:effectLst/>
                        </a:rPr>
                        <a:t>x4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0.655927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-0.30409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5650354"/>
                  </a:ext>
                </a:extLst>
              </a:tr>
              <a:tr h="190500">
                <a:tc>
                  <a:txBody>
                    <a:bodyPr/>
                    <a:lstStyle/>
                    <a:p>
                      <a:pPr algn="l" fontAlgn="b"/>
                      <a:r>
                        <a:rPr lang="en-IN" sz="1100" b="0" u="none" strike="noStrike">
                          <a:solidFill>
                            <a:srgbClr val="000000"/>
                          </a:solidFill>
                          <a:effectLst/>
                        </a:rPr>
                        <a:t>x5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0.792483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0.172315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9805153"/>
                  </a:ext>
                </a:extLst>
              </a:tr>
              <a:tr h="190500">
                <a:tc>
                  <a:txBody>
                    <a:bodyPr/>
                    <a:lstStyle/>
                    <a:p>
                      <a:pPr algn="l" fontAlgn="b"/>
                      <a:r>
                        <a:rPr lang="en-IN" sz="1100" b="0" u="none" strike="noStrike">
                          <a:solidFill>
                            <a:srgbClr val="000000"/>
                          </a:solidFill>
                          <a:effectLst/>
                        </a:rPr>
                        <a:t>x6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0.702079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-0.12877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3037193"/>
                  </a:ext>
                </a:extLst>
              </a:tr>
              <a:tr h="190500">
                <a:tc>
                  <a:txBody>
                    <a:bodyPr/>
                    <a:lstStyle/>
                    <a:p>
                      <a:pPr algn="l" fontAlgn="b"/>
                      <a:r>
                        <a:rPr lang="en-IN" sz="1100" b="0" u="none" strike="noStrike">
                          <a:solidFill>
                            <a:srgbClr val="000000"/>
                          </a:solidFill>
                          <a:effectLst/>
                        </a:rPr>
                        <a:t>x7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0.763501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0.080448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3496052"/>
                  </a:ext>
                </a:extLst>
              </a:tr>
              <a:tr h="190500">
                <a:tc>
                  <a:txBody>
                    <a:bodyPr/>
                    <a:lstStyle/>
                    <a:p>
                      <a:pPr algn="l" fontAlgn="b"/>
                      <a:r>
                        <a:rPr lang="en-IN" sz="1100" b="0" u="none" strike="noStrike">
                          <a:solidFill>
                            <a:srgbClr val="000000"/>
                          </a:solidFill>
                          <a:effectLst/>
                        </a:rPr>
                        <a:t>x8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0.72242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-0.05687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92585"/>
                  </a:ext>
                </a:extLst>
              </a:tr>
              <a:tr h="190500">
                <a:tc>
                  <a:txBody>
                    <a:bodyPr/>
                    <a:lstStyle/>
                    <a:p>
                      <a:pPr algn="l" fontAlgn="b"/>
                      <a:r>
                        <a:rPr lang="en-IN" sz="1100" b="0" u="none" strike="noStrike">
                          <a:solidFill>
                            <a:srgbClr val="000000"/>
                          </a:solidFill>
                          <a:effectLst/>
                        </a:rPr>
                        <a:t>x9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0.750208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0.037041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8902223"/>
                  </a:ext>
                </a:extLst>
              </a:tr>
              <a:tr h="190500">
                <a:tc>
                  <a:txBody>
                    <a:bodyPr/>
                    <a:lstStyle/>
                    <a:p>
                      <a:pPr algn="l" fontAlgn="b"/>
                      <a:r>
                        <a:rPr lang="en-IN" sz="1100" b="0" u="none" strike="noStrike">
                          <a:solidFill>
                            <a:srgbClr val="000000"/>
                          </a:solidFill>
                          <a:effectLst/>
                        </a:rPr>
                        <a:t>x10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0.731547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-0.02551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9856489"/>
                  </a:ext>
                </a:extLst>
              </a:tr>
              <a:tr h="190500">
                <a:tc>
                  <a:txBody>
                    <a:bodyPr/>
                    <a:lstStyle/>
                    <a:p>
                      <a:pPr algn="l" fontAlgn="b"/>
                      <a:r>
                        <a:rPr lang="en-IN" sz="1100" b="0" u="none" strike="noStrike">
                          <a:solidFill>
                            <a:srgbClr val="000000"/>
                          </a:solidFill>
                          <a:effectLst/>
                        </a:rPr>
                        <a:t>x11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0.744142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0.016925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8972360"/>
                  </a:ext>
                </a:extLst>
              </a:tr>
              <a:tr h="190500">
                <a:tc>
                  <a:txBody>
                    <a:bodyPr/>
                    <a:lstStyle/>
                    <a:p>
                      <a:pPr algn="l" fontAlgn="b"/>
                      <a:r>
                        <a:rPr lang="en-IN" sz="1100" b="0" u="none" strike="noStrike">
                          <a:solidFill>
                            <a:srgbClr val="000000"/>
                          </a:solidFill>
                          <a:effectLst/>
                        </a:rPr>
                        <a:t>x12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0.735669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-0.01152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47276"/>
                  </a:ext>
                </a:extLst>
              </a:tr>
              <a:tr h="190500">
                <a:tc>
                  <a:txBody>
                    <a:bodyPr/>
                    <a:lstStyle/>
                    <a:p>
                      <a:pPr algn="l" fontAlgn="b"/>
                      <a:r>
                        <a:rPr lang="en-IN" sz="1100" b="0" u="none" strike="noStrike">
                          <a:solidFill>
                            <a:srgbClr val="000000"/>
                          </a:solidFill>
                          <a:effectLst/>
                        </a:rPr>
                        <a:t>x13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0.741382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0.007705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9523316"/>
                  </a:ext>
                </a:extLst>
              </a:tr>
              <a:tr h="190500">
                <a:tc>
                  <a:txBody>
                    <a:bodyPr/>
                    <a:lstStyle/>
                    <a:p>
                      <a:pPr algn="l" fontAlgn="b"/>
                      <a:r>
                        <a:rPr lang="en-IN" sz="1100" b="0" u="none" strike="noStrike">
                          <a:solidFill>
                            <a:srgbClr val="000000"/>
                          </a:solidFill>
                          <a:effectLst/>
                        </a:rPr>
                        <a:t>x14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0.737536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-0.00521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6607952"/>
                  </a:ext>
                </a:extLst>
              </a:tr>
              <a:tr h="190500">
                <a:tc>
                  <a:txBody>
                    <a:bodyPr/>
                    <a:lstStyle/>
                    <a:p>
                      <a:pPr algn="l" fontAlgn="b"/>
                      <a:r>
                        <a:rPr lang="en-IN" sz="1100" b="0" u="none" strike="noStrike">
                          <a:solidFill>
                            <a:srgbClr val="000000"/>
                          </a:solidFill>
                          <a:effectLst/>
                        </a:rPr>
                        <a:t>x15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0.740128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0.003501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1947899"/>
                  </a:ext>
                </a:extLst>
              </a:tr>
              <a:tr h="190500">
                <a:tc>
                  <a:txBody>
                    <a:bodyPr/>
                    <a:lstStyle/>
                    <a:p>
                      <a:pPr algn="l" fontAlgn="b"/>
                      <a:r>
                        <a:rPr lang="en-IN" sz="1100" b="0" u="none" strike="noStrike">
                          <a:solidFill>
                            <a:srgbClr val="000000"/>
                          </a:solidFill>
                          <a:effectLst/>
                        </a:rPr>
                        <a:t>x16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0.738383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-0.00236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104567"/>
                  </a:ext>
                </a:extLst>
              </a:tr>
              <a:tr h="190500">
                <a:tc>
                  <a:txBody>
                    <a:bodyPr/>
                    <a:lstStyle/>
                    <a:p>
                      <a:pPr algn="l" fontAlgn="b"/>
                      <a:r>
                        <a:rPr lang="en-IN" sz="1100" b="0" u="none" strike="noStrike">
                          <a:solidFill>
                            <a:srgbClr val="000000"/>
                          </a:solidFill>
                          <a:effectLst/>
                        </a:rPr>
                        <a:t>x17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0.739558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0.00159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4247293"/>
                  </a:ext>
                </a:extLst>
              </a:tr>
              <a:tr h="190500">
                <a:tc>
                  <a:txBody>
                    <a:bodyPr/>
                    <a:lstStyle/>
                    <a:p>
                      <a:pPr algn="l" fontAlgn="b"/>
                      <a:r>
                        <a:rPr lang="en-IN" sz="1100" b="0" u="none" strike="noStrike">
                          <a:solidFill>
                            <a:srgbClr val="000000"/>
                          </a:solidFill>
                          <a:effectLst/>
                        </a:rPr>
                        <a:t>x18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0.738766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-0.00107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7409341"/>
                  </a:ext>
                </a:extLst>
              </a:tr>
              <a:tr h="190500">
                <a:tc>
                  <a:txBody>
                    <a:bodyPr/>
                    <a:lstStyle/>
                    <a:p>
                      <a:pPr algn="l" fontAlgn="b"/>
                      <a:r>
                        <a:rPr lang="en-IN" sz="1100" b="0" u="none" strike="noStrike">
                          <a:solidFill>
                            <a:srgbClr val="000000"/>
                          </a:solidFill>
                          <a:effectLst/>
                        </a:rPr>
                        <a:t>x19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0.7393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0.000722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8824422"/>
                  </a:ext>
                </a:extLst>
              </a:tr>
              <a:tr h="190500">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8663131"/>
                  </a:ext>
                </a:extLst>
              </a:tr>
            </a:tbl>
          </a:graphicData>
        </a:graphic>
      </p:graphicFrame>
    </p:spTree>
    <p:extLst>
      <p:ext uri="{BB962C8B-B14F-4D97-AF65-F5344CB8AC3E}">
        <p14:creationId xmlns:p14="http://schemas.microsoft.com/office/powerpoint/2010/main" val="1313554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34CC-D315-FA96-E7D3-6924BF48DA0A}"/>
              </a:ext>
            </a:extLst>
          </p:cNvPr>
          <p:cNvSpPr>
            <a:spLocks noGrp="1"/>
          </p:cNvSpPr>
          <p:nvPr>
            <p:ph type="title"/>
          </p:nvPr>
        </p:nvSpPr>
        <p:spPr/>
        <p:txBody>
          <a:bodyPr/>
          <a:lstStyle/>
          <a:p>
            <a:r>
              <a:rPr lang="en-IN" dirty="0"/>
              <a:t>Roots of Polynomials</a:t>
            </a:r>
          </a:p>
        </p:txBody>
      </p:sp>
      <p:sp>
        <p:nvSpPr>
          <p:cNvPr id="3" name="Content Placeholder 2">
            <a:extLst>
              <a:ext uri="{FF2B5EF4-FFF2-40B4-BE49-F238E27FC236}">
                <a16:creationId xmlns:a16="http://schemas.microsoft.com/office/drawing/2014/main" id="{E297E410-E755-82AF-B7EE-CA34AC5E1157}"/>
              </a:ext>
            </a:extLst>
          </p:cNvPr>
          <p:cNvSpPr>
            <a:spLocks noGrp="1"/>
          </p:cNvSpPr>
          <p:nvPr>
            <p:ph idx="1"/>
          </p:nvPr>
        </p:nvSpPr>
        <p:spPr/>
        <p:txBody>
          <a:bodyPr/>
          <a:lstStyle/>
          <a:p>
            <a:r>
              <a:rPr lang="en-US" dirty="0"/>
              <a:t>Roots of a polynomial refer to the values of a variable for which the given polynomial is equal to zero. If a is the root of the polynomial f(x), then f(a) = 0</a:t>
            </a:r>
          </a:p>
          <a:p>
            <a:r>
              <a:rPr lang="en-US" dirty="0"/>
              <a:t>Number of roots of any polynomial is depended on the degree of that polynomial. N=2, 2</a:t>
            </a:r>
            <a:r>
              <a:rPr lang="en-US" baseline="30000" dirty="0"/>
              <a:t>nd</a:t>
            </a:r>
            <a:r>
              <a:rPr lang="en-US" dirty="0"/>
              <a:t> degree polynomial will have 2 roots</a:t>
            </a:r>
          </a:p>
          <a:p>
            <a:r>
              <a:rPr lang="en-US" dirty="0"/>
              <a:t> </a:t>
            </a:r>
            <a:endParaRPr lang="en-IN" dirty="0"/>
          </a:p>
        </p:txBody>
      </p:sp>
    </p:spTree>
    <p:extLst>
      <p:ext uri="{BB962C8B-B14F-4D97-AF65-F5344CB8AC3E}">
        <p14:creationId xmlns:p14="http://schemas.microsoft.com/office/powerpoint/2010/main" val="3476950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0414-AA06-9047-79AB-250FFEE0ED3C}"/>
              </a:ext>
            </a:extLst>
          </p:cNvPr>
          <p:cNvSpPr>
            <a:spLocks noGrp="1"/>
          </p:cNvSpPr>
          <p:nvPr>
            <p:ph type="title"/>
          </p:nvPr>
        </p:nvSpPr>
        <p:spPr/>
        <p:txBody>
          <a:bodyPr/>
          <a:lstStyle/>
          <a:p>
            <a:r>
              <a:rPr lang="en-IN" dirty="0"/>
              <a:t>Muller’s Method</a:t>
            </a:r>
          </a:p>
        </p:txBody>
      </p:sp>
      <p:sp>
        <p:nvSpPr>
          <p:cNvPr id="3" name="Content Placeholder 2">
            <a:extLst>
              <a:ext uri="{FF2B5EF4-FFF2-40B4-BE49-F238E27FC236}">
                <a16:creationId xmlns:a16="http://schemas.microsoft.com/office/drawing/2014/main" id="{C163C4B3-7405-167A-BD00-B922ADB9963C}"/>
              </a:ext>
            </a:extLst>
          </p:cNvPr>
          <p:cNvSpPr>
            <a:spLocks noGrp="1"/>
          </p:cNvSpPr>
          <p:nvPr>
            <p:ph idx="1"/>
          </p:nvPr>
        </p:nvSpPr>
        <p:spPr/>
        <p:txBody>
          <a:bodyPr>
            <a:normAutofit/>
          </a:bodyPr>
          <a:lstStyle/>
          <a:p>
            <a:r>
              <a:rPr lang="en-US" sz="2400" dirty="0"/>
              <a:t>Muller Method is a root-finding algorithm for finding the root of a equation of the form, f(x)=0</a:t>
            </a:r>
          </a:p>
          <a:p>
            <a:r>
              <a:rPr lang="en-US" sz="2400" dirty="0"/>
              <a:t>It begins with three initial assumptions of the root, and then constructing a parabola through these three points, and takes the intersection of the x-axis with the parabola to be the next approximation. This process continues until a root with the desired level of accuracy is found .</a:t>
            </a:r>
            <a:endParaRPr lang="en-IN" sz="2400" dirty="0"/>
          </a:p>
        </p:txBody>
      </p:sp>
    </p:spTree>
    <p:extLst>
      <p:ext uri="{BB962C8B-B14F-4D97-AF65-F5344CB8AC3E}">
        <p14:creationId xmlns:p14="http://schemas.microsoft.com/office/powerpoint/2010/main" val="430425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EE9A-FF48-5B3E-54DF-A6F7D3AD6EEC}"/>
              </a:ext>
            </a:extLst>
          </p:cNvPr>
          <p:cNvSpPr>
            <a:spLocks noGrp="1"/>
          </p:cNvSpPr>
          <p:nvPr>
            <p:ph type="title"/>
          </p:nvPr>
        </p:nvSpPr>
        <p:spPr/>
        <p:txBody>
          <a:bodyPr/>
          <a:lstStyle/>
          <a:p>
            <a:r>
              <a:rPr lang="en-IN" dirty="0"/>
              <a:t>Muller’s Method : Algorithm</a:t>
            </a:r>
          </a:p>
        </p:txBody>
      </p:sp>
      <p:sp>
        <p:nvSpPr>
          <p:cNvPr id="3" name="Content Placeholder 2">
            <a:extLst>
              <a:ext uri="{FF2B5EF4-FFF2-40B4-BE49-F238E27FC236}">
                <a16:creationId xmlns:a16="http://schemas.microsoft.com/office/drawing/2014/main" id="{9271ED33-AEF2-19E5-A55B-CAE940F9B6DA}"/>
              </a:ext>
            </a:extLst>
          </p:cNvPr>
          <p:cNvSpPr>
            <a:spLocks noGrp="1"/>
          </p:cNvSpPr>
          <p:nvPr>
            <p:ph idx="1"/>
          </p:nvPr>
        </p:nvSpPr>
        <p:spPr>
          <a:xfrm>
            <a:off x="838200" y="1825625"/>
            <a:ext cx="7305676" cy="4351338"/>
          </a:xfrm>
        </p:spPr>
        <p:txBody>
          <a:bodyPr>
            <a:normAutofit fontScale="92500" lnSpcReduction="10000"/>
          </a:bodyPr>
          <a:lstStyle/>
          <a:p>
            <a:pPr marL="457200" indent="-457200">
              <a:buAutoNum type="arabicPeriod"/>
            </a:pPr>
            <a:r>
              <a:rPr lang="en-US" sz="2400" dirty="0"/>
              <a:t>Assume any three distinct initial roots of the function, let it be x0, x1 and x2.</a:t>
            </a:r>
          </a:p>
          <a:p>
            <a:pPr marL="457200" indent="-457200">
              <a:buAutoNum type="arabicPeriod"/>
            </a:pPr>
            <a:r>
              <a:rPr lang="en-US" sz="2400" dirty="0"/>
              <a:t>Now, draw a 2</a:t>
            </a:r>
            <a:r>
              <a:rPr lang="en-US" sz="2400" baseline="30000" dirty="0"/>
              <a:t>nd</a:t>
            </a:r>
            <a:r>
              <a:rPr lang="en-US" sz="2400" dirty="0"/>
              <a:t> degree polynomial, i.e., a parabola, through the values of function f(x) for these points – x0, x1 and x2.  The equation of the parabola, p(x) is </a:t>
            </a:r>
          </a:p>
          <a:p>
            <a:pPr marL="457200" lvl="1" indent="0">
              <a:buNone/>
            </a:pPr>
            <a:r>
              <a:rPr lang="en-US" sz="2000" dirty="0">
                <a:latin typeface="Courier New" panose="02070309020205020404" pitchFamily="49" charset="0"/>
                <a:cs typeface="Courier New" panose="02070309020205020404" pitchFamily="49" charset="0"/>
              </a:rPr>
              <a:t>p(x)=</a:t>
            </a:r>
            <a:r>
              <a:rPr lang="en-US" sz="2000" dirty="0" err="1">
                <a:latin typeface="Courier New" panose="02070309020205020404" pitchFamily="49" charset="0"/>
                <a:cs typeface="Courier New" panose="02070309020205020404" pitchFamily="49" charset="0"/>
              </a:rPr>
              <a:t>c+b</a:t>
            </a:r>
            <a:r>
              <a:rPr lang="en-US" sz="2000" dirty="0">
                <a:latin typeface="Courier New" panose="02070309020205020404" pitchFamily="49" charset="0"/>
                <a:cs typeface="Courier New" panose="02070309020205020404" pitchFamily="49" charset="0"/>
              </a:rPr>
              <a:t>(x–x</a:t>
            </a:r>
            <a:r>
              <a:rPr lang="en-US" sz="2000" baseline="-25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)+a(x–x</a:t>
            </a:r>
            <a:r>
              <a:rPr lang="en-US" sz="2000" baseline="-25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a:t>
            </a:r>
            <a:r>
              <a:rPr lang="en-US" sz="2000" baseline="30000" dirty="0">
                <a:latin typeface="Courier New" panose="02070309020205020404" pitchFamily="49" charset="0"/>
                <a:cs typeface="Courier New" panose="02070309020205020404" pitchFamily="49" charset="0"/>
              </a:rPr>
              <a:t>2</a:t>
            </a:r>
            <a:r>
              <a:rPr lang="en-US" sz="2000" dirty="0"/>
              <a:t>, where a, b, c –constants</a:t>
            </a:r>
          </a:p>
          <a:p>
            <a:pPr marL="457200" indent="-457200">
              <a:buAutoNum type="arabicPeriod"/>
            </a:pPr>
            <a:r>
              <a:rPr lang="en-US" sz="2400" dirty="0"/>
              <a:t>After drawing the parabola, then find the intersection of this parabola with the x-axis, let us say x3</a:t>
            </a:r>
          </a:p>
          <a:p>
            <a:pPr marL="457200" indent="-457200">
              <a:buAutoNum type="arabicPeriod"/>
            </a:pPr>
            <a:r>
              <a:rPr lang="en-US" sz="2400" dirty="0"/>
              <a:t>If x</a:t>
            </a:r>
            <a:r>
              <a:rPr lang="en-US" sz="2400" baseline="-25000" dirty="0"/>
              <a:t>3</a:t>
            </a:r>
            <a:r>
              <a:rPr lang="en-US" sz="2400" dirty="0"/>
              <a:t>  is very close to x</a:t>
            </a:r>
            <a:r>
              <a:rPr lang="en-US" sz="2400" baseline="-25000" dirty="0"/>
              <a:t>2</a:t>
            </a:r>
            <a:r>
              <a:rPr lang="en-US" sz="2400" dirty="0"/>
              <a:t>  within the permittable error, then x</a:t>
            </a:r>
            <a:r>
              <a:rPr lang="en-US" sz="2400" baseline="-25000" dirty="0"/>
              <a:t>3</a:t>
            </a:r>
            <a:r>
              <a:rPr lang="en-US" sz="2400" dirty="0"/>
              <a:t>  becomes the root of f(x), otherwise, keep repeating the process of finding the next x</a:t>
            </a:r>
            <a:r>
              <a:rPr lang="en-US" sz="2400" baseline="-25000" dirty="0"/>
              <a:t>3</a:t>
            </a:r>
            <a:r>
              <a:rPr lang="en-US" sz="2400" dirty="0"/>
              <a:t>  , with previous x</a:t>
            </a:r>
            <a:r>
              <a:rPr lang="en-US" sz="2400" baseline="-25000" dirty="0"/>
              <a:t>1</a:t>
            </a:r>
            <a:r>
              <a:rPr lang="en-US" sz="2400" dirty="0"/>
              <a:t>  , x</a:t>
            </a:r>
            <a:r>
              <a:rPr lang="en-US" sz="2400" baseline="-25000" dirty="0"/>
              <a:t>2</a:t>
            </a:r>
            <a:r>
              <a:rPr lang="en-US" sz="2400" dirty="0"/>
              <a:t>  and x</a:t>
            </a:r>
            <a:r>
              <a:rPr lang="en-US" sz="2400" baseline="-25000" dirty="0"/>
              <a:t>3</a:t>
            </a:r>
            <a:r>
              <a:rPr lang="en-US" sz="2400" dirty="0"/>
              <a:t>  as the new x</a:t>
            </a:r>
            <a:r>
              <a:rPr lang="en-US" sz="2400" baseline="-25000" dirty="0"/>
              <a:t>0</a:t>
            </a:r>
            <a:r>
              <a:rPr lang="en-US" sz="2400" dirty="0"/>
              <a:t> , x</a:t>
            </a:r>
            <a:r>
              <a:rPr lang="en-US" sz="2400" baseline="-25000" dirty="0"/>
              <a:t>1</a:t>
            </a:r>
            <a:r>
              <a:rPr lang="en-US" sz="2400" dirty="0"/>
              <a:t>  and x</a:t>
            </a:r>
            <a:r>
              <a:rPr lang="en-US" sz="2400" baseline="-25000" dirty="0"/>
              <a:t>2</a:t>
            </a:r>
            <a:r>
              <a:rPr lang="en-US" sz="2400" dirty="0"/>
              <a:t> </a:t>
            </a:r>
          </a:p>
          <a:p>
            <a:pPr marL="0" indent="0">
              <a:buNone/>
            </a:pPr>
            <a:r>
              <a:rPr lang="en-US" sz="2400" dirty="0"/>
              <a:t>      </a:t>
            </a:r>
          </a:p>
          <a:p>
            <a:pPr marL="457200" indent="-457200">
              <a:buFont typeface="Arial" panose="020B0604020202020204" pitchFamily="34" charset="0"/>
              <a:buAutoNum type="arabicPeriod"/>
            </a:pPr>
            <a:endParaRPr lang="en-IN" sz="2400" dirty="0"/>
          </a:p>
        </p:txBody>
      </p:sp>
      <p:pic>
        <p:nvPicPr>
          <p:cNvPr id="7170" name="Picture 2">
            <a:extLst>
              <a:ext uri="{FF2B5EF4-FFF2-40B4-BE49-F238E27FC236}">
                <a16:creationId xmlns:a16="http://schemas.microsoft.com/office/drawing/2014/main" id="{83E70E5B-35D0-2D06-3A4F-1310C7B001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24" r="4348" b="3906"/>
          <a:stretch/>
        </p:blipFill>
        <p:spPr bwMode="auto">
          <a:xfrm>
            <a:off x="8143876" y="1825625"/>
            <a:ext cx="3562350" cy="340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6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105-EE23-DC7D-9B93-30D74C448DF9}"/>
              </a:ext>
            </a:extLst>
          </p:cNvPr>
          <p:cNvSpPr>
            <a:spLocks noGrp="1"/>
          </p:cNvSpPr>
          <p:nvPr>
            <p:ph type="title"/>
          </p:nvPr>
        </p:nvSpPr>
        <p:spPr/>
        <p:txBody>
          <a:bodyPr/>
          <a:lstStyle/>
          <a:p>
            <a:r>
              <a:rPr lang="en-IN" dirty="0"/>
              <a:t>Session 15 </a:t>
            </a:r>
          </a:p>
        </p:txBody>
      </p:sp>
      <p:sp>
        <p:nvSpPr>
          <p:cNvPr id="3" name="Content Placeholder 2">
            <a:extLst>
              <a:ext uri="{FF2B5EF4-FFF2-40B4-BE49-F238E27FC236}">
                <a16:creationId xmlns:a16="http://schemas.microsoft.com/office/drawing/2014/main" id="{1223D8D6-37B0-93F8-439C-B65117AF4495}"/>
              </a:ext>
            </a:extLst>
          </p:cNvPr>
          <p:cNvSpPr>
            <a:spLocks noGrp="1"/>
          </p:cNvSpPr>
          <p:nvPr>
            <p:ph idx="1"/>
          </p:nvPr>
        </p:nvSpPr>
        <p:spPr/>
        <p:txBody>
          <a:bodyPr/>
          <a:lstStyle/>
          <a:p>
            <a:r>
              <a:rPr lang="en-US" dirty="0"/>
              <a:t>Introduction and Approximations </a:t>
            </a:r>
          </a:p>
          <a:p>
            <a:r>
              <a:rPr lang="en-US" dirty="0"/>
              <a:t>Accuracy and Precision </a:t>
            </a:r>
          </a:p>
          <a:p>
            <a:r>
              <a:rPr lang="en-US" dirty="0"/>
              <a:t>Truncation Errors </a:t>
            </a:r>
          </a:p>
          <a:p>
            <a:r>
              <a:rPr lang="en-US" dirty="0"/>
              <a:t>Round-Off Errors </a:t>
            </a:r>
          </a:p>
          <a:p>
            <a:r>
              <a:rPr lang="en-US" dirty="0"/>
              <a:t>Error Propagation</a:t>
            </a:r>
          </a:p>
          <a:p>
            <a:endParaRPr lang="en-IN" dirty="0"/>
          </a:p>
        </p:txBody>
      </p:sp>
    </p:spTree>
    <p:extLst>
      <p:ext uri="{BB962C8B-B14F-4D97-AF65-F5344CB8AC3E}">
        <p14:creationId xmlns:p14="http://schemas.microsoft.com/office/powerpoint/2010/main" val="3248679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4885-C55B-0E6C-F478-B7EC89539DB9}"/>
              </a:ext>
            </a:extLst>
          </p:cNvPr>
          <p:cNvSpPr>
            <a:spLocks noGrp="1"/>
          </p:cNvSpPr>
          <p:nvPr>
            <p:ph type="title"/>
          </p:nvPr>
        </p:nvSpPr>
        <p:spPr/>
        <p:txBody>
          <a:bodyPr/>
          <a:lstStyle/>
          <a:p>
            <a:r>
              <a:rPr lang="en-IN" dirty="0"/>
              <a:t>Session 17</a:t>
            </a:r>
          </a:p>
        </p:txBody>
      </p:sp>
      <p:sp>
        <p:nvSpPr>
          <p:cNvPr id="3" name="Content Placeholder 2">
            <a:extLst>
              <a:ext uri="{FF2B5EF4-FFF2-40B4-BE49-F238E27FC236}">
                <a16:creationId xmlns:a16="http://schemas.microsoft.com/office/drawing/2014/main" id="{87FE1607-FEC5-705E-C0FF-27E7E3CBF0BE}"/>
              </a:ext>
            </a:extLst>
          </p:cNvPr>
          <p:cNvSpPr>
            <a:spLocks noGrp="1"/>
          </p:cNvSpPr>
          <p:nvPr>
            <p:ph idx="1"/>
          </p:nvPr>
        </p:nvSpPr>
        <p:spPr/>
        <p:txBody>
          <a:bodyPr/>
          <a:lstStyle/>
          <a:p>
            <a:r>
              <a:rPr lang="en-IN" dirty="0"/>
              <a:t>Linear Algebraic Equations</a:t>
            </a:r>
          </a:p>
          <a:p>
            <a:r>
              <a:rPr lang="en-IN" dirty="0"/>
              <a:t>Gauss Elimination, Matrix Inversion, LU Decomposition</a:t>
            </a:r>
          </a:p>
          <a:p>
            <a:r>
              <a:rPr lang="en-IN" dirty="0"/>
              <a:t>Regression, Linear Regression</a:t>
            </a:r>
          </a:p>
          <a:p>
            <a:r>
              <a:rPr lang="en-IN" dirty="0"/>
              <a:t>Linear Least Squares </a:t>
            </a:r>
          </a:p>
          <a:p>
            <a:r>
              <a:rPr lang="en-IN" dirty="0"/>
              <a:t>Nonlinear Regression, Interpolation </a:t>
            </a:r>
          </a:p>
          <a:p>
            <a:r>
              <a:rPr lang="en-IN" dirty="0"/>
              <a:t>Newton’s Divided-Difference Interpolating Polynomials </a:t>
            </a:r>
          </a:p>
          <a:p>
            <a:r>
              <a:rPr lang="en-IN" dirty="0"/>
              <a:t>Inverse Interpolation </a:t>
            </a:r>
          </a:p>
          <a:p>
            <a:endParaRPr lang="en-IN" dirty="0"/>
          </a:p>
        </p:txBody>
      </p:sp>
    </p:spTree>
    <p:extLst>
      <p:ext uri="{BB962C8B-B14F-4D97-AF65-F5344CB8AC3E}">
        <p14:creationId xmlns:p14="http://schemas.microsoft.com/office/powerpoint/2010/main" val="3511395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69DE-1897-7CFB-56F8-ADE929E3ADF7}"/>
              </a:ext>
            </a:extLst>
          </p:cNvPr>
          <p:cNvSpPr>
            <a:spLocks noGrp="1"/>
          </p:cNvSpPr>
          <p:nvPr>
            <p:ph type="title"/>
          </p:nvPr>
        </p:nvSpPr>
        <p:spPr/>
        <p:txBody>
          <a:bodyPr/>
          <a:lstStyle/>
          <a:p>
            <a:r>
              <a:rPr lang="en-IN" dirty="0"/>
              <a:t>Linear Algebraic Equations</a:t>
            </a:r>
          </a:p>
        </p:txBody>
      </p:sp>
      <p:sp>
        <p:nvSpPr>
          <p:cNvPr id="3" name="Content Placeholder 2">
            <a:extLst>
              <a:ext uri="{FF2B5EF4-FFF2-40B4-BE49-F238E27FC236}">
                <a16:creationId xmlns:a16="http://schemas.microsoft.com/office/drawing/2014/main" id="{D5192CFC-1A3A-7CBE-D62D-7BADC424B5DC}"/>
              </a:ext>
            </a:extLst>
          </p:cNvPr>
          <p:cNvSpPr>
            <a:spLocks noGrp="1"/>
          </p:cNvSpPr>
          <p:nvPr>
            <p:ph idx="1"/>
          </p:nvPr>
        </p:nvSpPr>
        <p:spPr/>
        <p:txBody>
          <a:bodyPr>
            <a:normAutofit/>
          </a:bodyPr>
          <a:lstStyle/>
          <a:p>
            <a:r>
              <a:rPr lang="en-US" sz="2400" dirty="0"/>
              <a:t>Linear algebraic equations are equations of the first order.</a:t>
            </a:r>
          </a:p>
          <a:p>
            <a:endParaRPr lang="en-IN" sz="2400" dirty="0"/>
          </a:p>
        </p:txBody>
      </p:sp>
      <p:graphicFrame>
        <p:nvGraphicFramePr>
          <p:cNvPr id="4" name="Table 3">
            <a:extLst>
              <a:ext uri="{FF2B5EF4-FFF2-40B4-BE49-F238E27FC236}">
                <a16:creationId xmlns:a16="http://schemas.microsoft.com/office/drawing/2014/main" id="{34F38776-A211-C521-5E11-61446DDA6B57}"/>
              </a:ext>
            </a:extLst>
          </p:cNvPr>
          <p:cNvGraphicFramePr>
            <a:graphicFrameLocks noGrp="1"/>
          </p:cNvGraphicFramePr>
          <p:nvPr>
            <p:extLst>
              <p:ext uri="{D42A27DB-BD31-4B8C-83A1-F6EECF244321}">
                <p14:modId xmlns:p14="http://schemas.microsoft.com/office/powerpoint/2010/main" val="3040495946"/>
              </p:ext>
            </p:extLst>
          </p:nvPr>
        </p:nvGraphicFramePr>
        <p:xfrm>
          <a:off x="1206622" y="2357279"/>
          <a:ext cx="6635505" cy="3688080"/>
        </p:xfrm>
        <a:graphic>
          <a:graphicData uri="http://schemas.openxmlformats.org/drawingml/2006/table">
            <a:tbl>
              <a:tblPr/>
              <a:tblGrid>
                <a:gridCol w="2211835">
                  <a:extLst>
                    <a:ext uri="{9D8B030D-6E8A-4147-A177-3AD203B41FA5}">
                      <a16:colId xmlns:a16="http://schemas.microsoft.com/office/drawing/2014/main" val="886613444"/>
                    </a:ext>
                  </a:extLst>
                </a:gridCol>
                <a:gridCol w="2211835">
                  <a:extLst>
                    <a:ext uri="{9D8B030D-6E8A-4147-A177-3AD203B41FA5}">
                      <a16:colId xmlns:a16="http://schemas.microsoft.com/office/drawing/2014/main" val="1120768652"/>
                    </a:ext>
                  </a:extLst>
                </a:gridCol>
                <a:gridCol w="2211835">
                  <a:extLst>
                    <a:ext uri="{9D8B030D-6E8A-4147-A177-3AD203B41FA5}">
                      <a16:colId xmlns:a16="http://schemas.microsoft.com/office/drawing/2014/main" val="47627378"/>
                    </a:ext>
                  </a:extLst>
                </a:gridCol>
              </a:tblGrid>
              <a:tr h="0">
                <a:tc>
                  <a:txBody>
                    <a:bodyPr/>
                    <a:lstStyle/>
                    <a:p>
                      <a:r>
                        <a:rPr lang="en-IN" b="1">
                          <a:effectLst/>
                        </a:rPr>
                        <a:t>Linear Equation</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b="1">
                          <a:effectLst/>
                        </a:rPr>
                        <a:t>General Form</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b="1">
                          <a:effectLst/>
                        </a:rPr>
                        <a:t>Example</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01646815"/>
                  </a:ext>
                </a:extLst>
              </a:tr>
              <a:tr h="0">
                <a:tc>
                  <a:txBody>
                    <a:bodyPr/>
                    <a:lstStyle/>
                    <a:p>
                      <a:r>
                        <a:rPr lang="en-IN" b="0">
                          <a:effectLst/>
                        </a:rPr>
                        <a:t>Slope intercept form</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b="0">
                          <a:effectLst/>
                        </a:rPr>
                        <a:t>y = mx + b</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b="0">
                          <a:effectLst/>
                        </a:rPr>
                        <a:t>y + 2x = 3</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05309454"/>
                  </a:ext>
                </a:extLst>
              </a:tr>
              <a:tr h="0">
                <a:tc>
                  <a:txBody>
                    <a:bodyPr/>
                    <a:lstStyle/>
                    <a:p>
                      <a:r>
                        <a:rPr lang="en-IN" b="0">
                          <a:effectLst/>
                        </a:rPr>
                        <a:t>Point–slope form</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s-ES" b="0">
                          <a:effectLst/>
                        </a:rPr>
                        <a:t>y – y</a:t>
                      </a:r>
                      <a:r>
                        <a:rPr lang="es-ES" b="0" baseline="-25000">
                          <a:effectLst/>
                        </a:rPr>
                        <a:t>1</a:t>
                      </a:r>
                      <a:r>
                        <a:rPr lang="es-ES" b="0">
                          <a:effectLst/>
                        </a:rPr>
                        <a:t> = m(x – x</a:t>
                      </a:r>
                      <a:r>
                        <a:rPr lang="es-ES" b="0" baseline="-25000">
                          <a:effectLst/>
                        </a:rPr>
                        <a:t>1</a:t>
                      </a:r>
                      <a:r>
                        <a:rPr lang="es-ES" b="0">
                          <a:effectLst/>
                        </a:rPr>
                        <a:t> )</a:t>
                      </a:r>
                      <a:endParaRPr lang="es-ES">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s-ES" b="0">
                          <a:effectLst/>
                        </a:rPr>
                        <a:t>y – 3 = 6(x – 2)</a:t>
                      </a:r>
                      <a:endParaRPr lang="es-ES">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6195023"/>
                  </a:ext>
                </a:extLst>
              </a:tr>
              <a:tr h="0">
                <a:tc>
                  <a:txBody>
                    <a:bodyPr/>
                    <a:lstStyle/>
                    <a:p>
                      <a:r>
                        <a:rPr lang="en-IN" b="0">
                          <a:effectLst/>
                        </a:rPr>
                        <a:t>General Form</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b="0">
                          <a:effectLst/>
                        </a:rPr>
                        <a:t>Ax + By + C = 0</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b="0">
                          <a:effectLst/>
                        </a:rPr>
                        <a:t>2x + 3y – 6 = 0</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18263695"/>
                  </a:ext>
                </a:extLst>
              </a:tr>
              <a:tr h="0">
                <a:tc>
                  <a:txBody>
                    <a:bodyPr/>
                    <a:lstStyle/>
                    <a:p>
                      <a:r>
                        <a:rPr lang="en-IN" b="0">
                          <a:effectLst/>
                        </a:rPr>
                        <a:t>Intercept form</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s-ES" b="0">
                          <a:effectLst/>
                        </a:rPr>
                        <a:t>x/a + y/b = 1</a:t>
                      </a:r>
                      <a:endParaRPr lang="es-ES">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s-ES" b="0">
                          <a:effectLst/>
                        </a:rPr>
                        <a:t>x/2 + y/3 = 1</a:t>
                      </a:r>
                      <a:endParaRPr lang="es-ES">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27996615"/>
                  </a:ext>
                </a:extLst>
              </a:tr>
              <a:tr h="0">
                <a:tc>
                  <a:txBody>
                    <a:bodyPr/>
                    <a:lstStyle/>
                    <a:p>
                      <a:r>
                        <a:rPr lang="en-IN" b="0">
                          <a:effectLst/>
                        </a:rPr>
                        <a:t>As a Function</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0">
                          <a:effectLst/>
                        </a:rPr>
                        <a:t>f(x) instead of y</a:t>
                      </a:r>
                      <a:endParaRPr lang="en-US">
                        <a:effectLst/>
                      </a:endParaRPr>
                    </a:p>
                    <a:p>
                      <a:r>
                        <a:rPr lang="en-US" b="0">
                          <a:effectLst/>
                        </a:rPr>
                        <a:t>f(x) = x + C</a:t>
                      </a:r>
                      <a:endParaRPr lang="en-US">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b="0">
                          <a:effectLst/>
                        </a:rPr>
                        <a:t>f(x) = x + 3</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93641283"/>
                  </a:ext>
                </a:extLst>
              </a:tr>
              <a:tr h="0">
                <a:tc>
                  <a:txBody>
                    <a:bodyPr/>
                    <a:lstStyle/>
                    <a:p>
                      <a:r>
                        <a:rPr lang="en-IN" b="0">
                          <a:effectLst/>
                        </a:rPr>
                        <a:t>The Identity Function</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b="0">
                          <a:effectLst/>
                        </a:rPr>
                        <a:t>f(x) = x</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b="0">
                          <a:effectLst/>
                        </a:rPr>
                        <a:t>f(x) = 3x</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06521471"/>
                  </a:ext>
                </a:extLst>
              </a:tr>
              <a:tr h="0">
                <a:tc>
                  <a:txBody>
                    <a:bodyPr/>
                    <a:lstStyle/>
                    <a:p>
                      <a:r>
                        <a:rPr lang="en-IN" b="0">
                          <a:effectLst/>
                        </a:rPr>
                        <a:t>Constant Functions</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b="0">
                          <a:effectLst/>
                        </a:rPr>
                        <a:t>f(x) = C</a:t>
                      </a:r>
                      <a:endParaRPr lang="en-IN">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b="0" dirty="0">
                          <a:effectLst/>
                        </a:rPr>
                        <a:t>f(x) = 6</a:t>
                      </a:r>
                      <a:endParaRPr lang="en-IN" dirty="0">
                        <a:effectLst/>
                      </a:endParaRPr>
                    </a:p>
                  </a:txBody>
                  <a:tcPr marL="104775" marR="104775"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26526605"/>
                  </a:ext>
                </a:extLst>
              </a:tr>
            </a:tbl>
          </a:graphicData>
        </a:graphic>
      </p:graphicFrame>
    </p:spTree>
    <p:extLst>
      <p:ext uri="{BB962C8B-B14F-4D97-AF65-F5344CB8AC3E}">
        <p14:creationId xmlns:p14="http://schemas.microsoft.com/office/powerpoint/2010/main" val="737090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0B296-E4E8-431A-B068-7278BCC60BA4}"/>
              </a:ext>
            </a:extLst>
          </p:cNvPr>
          <p:cNvSpPr>
            <a:spLocks noGrp="1"/>
          </p:cNvSpPr>
          <p:nvPr>
            <p:ph type="title"/>
          </p:nvPr>
        </p:nvSpPr>
        <p:spPr/>
        <p:txBody>
          <a:bodyPr/>
          <a:lstStyle/>
          <a:p>
            <a:r>
              <a:rPr lang="en-IN" dirty="0"/>
              <a:t>Linear Algebraic Equations - Lab</a:t>
            </a:r>
          </a:p>
        </p:txBody>
      </p:sp>
      <p:sp>
        <p:nvSpPr>
          <p:cNvPr id="3" name="Content Placeholder 2">
            <a:extLst>
              <a:ext uri="{FF2B5EF4-FFF2-40B4-BE49-F238E27FC236}">
                <a16:creationId xmlns:a16="http://schemas.microsoft.com/office/drawing/2014/main" id="{D7DD6839-BE85-B83D-1CAA-A01DC6721CAD}"/>
              </a:ext>
            </a:extLst>
          </p:cNvPr>
          <p:cNvSpPr>
            <a:spLocks noGrp="1"/>
          </p:cNvSpPr>
          <p:nvPr>
            <p:ph idx="1"/>
          </p:nvPr>
        </p:nvSpPr>
        <p:spPr/>
        <p:txBody>
          <a:bodyPr/>
          <a:lstStyle/>
          <a:p>
            <a:r>
              <a:rPr lang="en-IN" dirty="0"/>
              <a:t>Using python plot all the form of “Linear Algebraic Equations”</a:t>
            </a:r>
          </a:p>
        </p:txBody>
      </p:sp>
    </p:spTree>
    <p:extLst>
      <p:ext uri="{BB962C8B-B14F-4D97-AF65-F5344CB8AC3E}">
        <p14:creationId xmlns:p14="http://schemas.microsoft.com/office/powerpoint/2010/main" val="2170851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9A22-06C0-C797-6EAD-1CE39155E8DF}"/>
              </a:ext>
            </a:extLst>
          </p:cNvPr>
          <p:cNvSpPr>
            <a:spLocks noGrp="1"/>
          </p:cNvSpPr>
          <p:nvPr>
            <p:ph type="title"/>
          </p:nvPr>
        </p:nvSpPr>
        <p:spPr/>
        <p:txBody>
          <a:bodyPr/>
          <a:lstStyle/>
          <a:p>
            <a:r>
              <a:rPr lang="en-IN" dirty="0"/>
              <a:t>Gauss elimination method</a:t>
            </a:r>
          </a:p>
        </p:txBody>
      </p:sp>
      <p:sp>
        <p:nvSpPr>
          <p:cNvPr id="3" name="Content Placeholder 2">
            <a:extLst>
              <a:ext uri="{FF2B5EF4-FFF2-40B4-BE49-F238E27FC236}">
                <a16:creationId xmlns:a16="http://schemas.microsoft.com/office/drawing/2014/main" id="{40113C42-B9E3-46E2-1433-58F8E1B868E5}"/>
              </a:ext>
            </a:extLst>
          </p:cNvPr>
          <p:cNvSpPr>
            <a:spLocks noGrp="1"/>
          </p:cNvSpPr>
          <p:nvPr>
            <p:ph idx="1"/>
          </p:nvPr>
        </p:nvSpPr>
        <p:spPr/>
        <p:txBody>
          <a:bodyPr>
            <a:normAutofit lnSpcReduction="10000"/>
          </a:bodyPr>
          <a:lstStyle/>
          <a:p>
            <a:r>
              <a:rPr lang="en-US" sz="2400" dirty="0"/>
              <a:t>Gauss elimination method is used to solve a system of linear equations.</a:t>
            </a:r>
          </a:p>
          <a:p>
            <a:r>
              <a:rPr lang="en-US" sz="2400" dirty="0"/>
              <a:t>Gaussian elimination method is known as the row reduction algorithm for solving linear equations systems. It consists of a sequence of operations performed on the corresponding matrix of coefficients</a:t>
            </a:r>
          </a:p>
          <a:p>
            <a:r>
              <a:rPr lang="en-US" sz="2400" dirty="0"/>
              <a:t>Perform sequence of elementary row operations to transform the matrix till we get 0s (i.e., zeros) on the lower left-hand corner of the matrix as much as possible.</a:t>
            </a:r>
          </a:p>
          <a:p>
            <a:r>
              <a:rPr lang="en-US" sz="2400" dirty="0"/>
              <a:t>elementary row operations:</a:t>
            </a:r>
          </a:p>
          <a:p>
            <a:r>
              <a:rPr lang="en-US" sz="2400" dirty="0"/>
              <a:t>Swapping two rows:  R2 ↔ R3</a:t>
            </a:r>
          </a:p>
          <a:p>
            <a:r>
              <a:rPr lang="en-US" sz="2400" dirty="0"/>
              <a:t>Multiplying a row : R1 → kR2 ; k&lt;&gt;0</a:t>
            </a:r>
          </a:p>
          <a:p>
            <a:r>
              <a:rPr lang="en-US" sz="2400" dirty="0"/>
              <a:t>Adding a multiple of one row to another row : R2 → R2 + 3R1</a:t>
            </a:r>
            <a:endParaRPr lang="en-IN" sz="2400" dirty="0"/>
          </a:p>
        </p:txBody>
      </p:sp>
    </p:spTree>
    <p:extLst>
      <p:ext uri="{BB962C8B-B14F-4D97-AF65-F5344CB8AC3E}">
        <p14:creationId xmlns:p14="http://schemas.microsoft.com/office/powerpoint/2010/main" val="194777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732B-4A2C-E551-D963-780CB7D6E23B}"/>
              </a:ext>
            </a:extLst>
          </p:cNvPr>
          <p:cNvSpPr>
            <a:spLocks noGrp="1"/>
          </p:cNvSpPr>
          <p:nvPr>
            <p:ph type="title"/>
          </p:nvPr>
        </p:nvSpPr>
        <p:spPr/>
        <p:txBody>
          <a:bodyPr/>
          <a:lstStyle/>
          <a:p>
            <a:r>
              <a:rPr lang="en-IN" dirty="0"/>
              <a:t>Gauss elimination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2E1EA1-7345-C139-099C-C9B892778C1B}"/>
                  </a:ext>
                </a:extLst>
              </p:cNvPr>
              <p:cNvSpPr>
                <a:spLocks noGrp="1"/>
              </p:cNvSpPr>
              <p:nvPr>
                <p:ph idx="1"/>
              </p:nvPr>
            </p:nvSpPr>
            <p:spPr>
              <a:xfrm>
                <a:off x="838200" y="1825625"/>
                <a:ext cx="3438525" cy="4351338"/>
              </a:xfrm>
            </p:spPr>
            <p:txBody>
              <a:bodyPr>
                <a:normAutofit/>
              </a:bodyPr>
              <a:lstStyle/>
              <a:p>
                <a:pPr marL="0" indent="0" algn="l">
                  <a:buNone/>
                </a:pPr>
                <a:r>
                  <a:rPr lang="es-ES" b="0" i="0" dirty="0">
                    <a:solidFill>
                      <a:srgbClr val="333333"/>
                    </a:solidFill>
                    <a:effectLst/>
                    <a:latin typeface="Roboto" panose="02000000000000000000" pitchFamily="2" charset="0"/>
                  </a:rPr>
                  <a:t>4x – 5y = -6</a:t>
                </a:r>
              </a:p>
              <a:p>
                <a:pPr marL="0" indent="0" algn="l">
                  <a:buNone/>
                </a:pPr>
                <a:r>
                  <a:rPr lang="es-ES" b="0" i="0" dirty="0">
                    <a:solidFill>
                      <a:srgbClr val="333333"/>
                    </a:solidFill>
                    <a:effectLst/>
                    <a:latin typeface="Roboto" panose="02000000000000000000" pitchFamily="2" charset="0"/>
                  </a:rPr>
                  <a:t>2x – 2y = 1</a:t>
                </a:r>
              </a:p>
              <a:p>
                <a14:m>
                  <m:oMath xmlns:m="http://schemas.openxmlformats.org/officeDocument/2006/math">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4</m:t>
                              </m:r>
                            </m:e>
                            <m:e>
                              <m:r>
                                <a:rPr lang="en-IN" b="0" i="1" smtClean="0">
                                  <a:latin typeface="Cambria Math" panose="02040503050406030204" pitchFamily="18" charset="0"/>
                                </a:rPr>
                                <m:t>−5</m:t>
                              </m:r>
                            </m:e>
                            <m:e>
                              <m:r>
                                <a:rPr lang="en-IN" b="0" i="1" smtClean="0">
                                  <a:latin typeface="Cambria Math" panose="02040503050406030204" pitchFamily="18" charset="0"/>
                                </a:rPr>
                                <m:t>−6</m:t>
                              </m:r>
                            </m:e>
                          </m:mr>
                          <m:mr>
                            <m:e>
                              <m:r>
                                <a:rPr lang="en-IN" b="0" i="1" smtClean="0">
                                  <a:highlight>
                                    <a:srgbClr val="FFFF00"/>
                                  </a:highlight>
                                  <a:latin typeface="Cambria Math" panose="02040503050406030204" pitchFamily="18" charset="0"/>
                                </a:rPr>
                                <m:t>2</m:t>
                              </m:r>
                            </m:e>
                            <m:e>
                              <m:r>
                                <a:rPr lang="en-IN" b="0" i="1" smtClean="0">
                                  <a:latin typeface="Cambria Math" panose="02040503050406030204" pitchFamily="18" charset="0"/>
                                </a:rPr>
                                <m:t>−2</m:t>
                              </m:r>
                            </m:e>
                            <m:e>
                              <m:r>
                                <a:rPr lang="en-IN" b="0" i="1" smtClean="0">
                                  <a:latin typeface="Cambria Math" panose="02040503050406030204" pitchFamily="18" charset="0"/>
                                </a:rPr>
                                <m:t>1</m:t>
                              </m:r>
                            </m:e>
                          </m:mr>
                        </m:m>
                      </m:e>
                    </m:d>
                  </m:oMath>
                </a14:m>
                <a:endParaRPr lang="en-IN" dirty="0"/>
              </a:p>
              <a:p>
                <a:pPr marL="0" indent="0">
                  <a:buNone/>
                </a:pPr>
                <a:r>
                  <a:rPr lang="en-IN" sz="2000" dirty="0">
                    <a:latin typeface="Courier New" panose="02070309020205020404" pitchFamily="49" charset="0"/>
                    <a:cs typeface="Courier New" panose="02070309020205020404" pitchFamily="49" charset="0"/>
                  </a:rPr>
                  <a:t>R2&lt;-&gt; R1</a:t>
                </a:r>
              </a:p>
              <a:p>
                <a14:m>
                  <m:oMath xmlns:m="http://schemas.openxmlformats.org/officeDocument/2006/math">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a:rPr lang="en-IN" b="0" i="1" smtClean="0">
                                  <a:latin typeface="Cambria Math" panose="02040503050406030204" pitchFamily="18" charset="0"/>
                                </a:rPr>
                                <m:t>2</m:t>
                              </m:r>
                            </m:e>
                            <m:e>
                              <m:r>
                                <a:rPr lang="en-IN" b="0" i="1" smtClean="0">
                                  <a:latin typeface="Cambria Math" panose="02040503050406030204" pitchFamily="18" charset="0"/>
                                </a:rPr>
                                <m:t>−2</m:t>
                              </m:r>
                            </m:e>
                            <m:e>
                              <m:r>
                                <a:rPr lang="en-IN" b="0" i="1" smtClean="0">
                                  <a:latin typeface="Cambria Math" panose="02040503050406030204" pitchFamily="18" charset="0"/>
                                </a:rPr>
                                <m:t>1</m:t>
                              </m:r>
                            </m:e>
                          </m:mr>
                          <m:mr>
                            <m:e>
                              <m:r>
                                <a:rPr lang="en-IN" b="0" i="1" smtClean="0">
                                  <a:highlight>
                                    <a:srgbClr val="FFFF00"/>
                                  </a:highlight>
                                  <a:latin typeface="Cambria Math" panose="02040503050406030204" pitchFamily="18" charset="0"/>
                                </a:rPr>
                                <m:t>4</m:t>
                              </m:r>
                            </m:e>
                            <m:e>
                              <m:r>
                                <a:rPr lang="en-IN" b="0" i="1" smtClean="0">
                                  <a:latin typeface="Cambria Math" panose="02040503050406030204" pitchFamily="18" charset="0"/>
                                </a:rPr>
                                <m:t>−5</m:t>
                              </m:r>
                            </m:e>
                            <m:e>
                              <m:r>
                                <a:rPr lang="en-IN" b="0" i="1" smtClean="0">
                                  <a:latin typeface="Cambria Math" panose="02040503050406030204" pitchFamily="18" charset="0"/>
                                </a:rPr>
                                <m:t>−6</m:t>
                              </m:r>
                            </m:e>
                          </m:mr>
                        </m:m>
                      </m:e>
                    </m:d>
                  </m:oMath>
                </a14:m>
                <a:endParaRPr lang="en-IN" dirty="0"/>
              </a:p>
              <a:p>
                <a:pPr marL="0" indent="0">
                  <a:buNone/>
                </a:pPr>
                <a:r>
                  <a:rPr lang="en-IN" sz="2800" dirty="0">
                    <a:latin typeface="Courier New" panose="02070309020205020404" pitchFamily="49" charset="0"/>
                    <a:cs typeface="Courier New" panose="02070309020205020404" pitchFamily="49" charset="0"/>
                  </a:rPr>
                  <a:t>R2-&gt; R2-2*R1</a:t>
                </a:r>
              </a:p>
              <a:p>
                <a14:m>
                  <m:oMath xmlns:m="http://schemas.openxmlformats.org/officeDocument/2006/math">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2</m:t>
                              </m:r>
                            </m:e>
                            <m:e>
                              <m:r>
                                <a:rPr lang="en-IN" b="0" i="1" smtClean="0">
                                  <a:latin typeface="Cambria Math" panose="02040503050406030204" pitchFamily="18" charset="0"/>
                                </a:rPr>
                                <m:t>−2</m:t>
                              </m:r>
                            </m:e>
                            <m:e>
                              <m:r>
                                <a:rPr lang="en-IN" b="0" i="1" smtClean="0">
                                  <a:latin typeface="Cambria Math" panose="02040503050406030204" pitchFamily="18" charset="0"/>
                                </a:rPr>
                                <m:t>1</m:t>
                              </m:r>
                            </m:e>
                          </m:mr>
                          <m:mr>
                            <m:e>
                              <m:r>
                                <a:rPr lang="en-IN" b="0" i="1" smtClean="0">
                                  <a:highlight>
                                    <a:srgbClr val="FFFF00"/>
                                  </a:highlight>
                                  <a:latin typeface="Cambria Math" panose="02040503050406030204" pitchFamily="18" charset="0"/>
                                </a:rPr>
                                <m:t>0</m:t>
                              </m:r>
                            </m:e>
                            <m:e>
                              <m:r>
                                <a:rPr lang="en-IN" b="0" i="1" smtClean="0">
                                  <a:latin typeface="Cambria Math" panose="02040503050406030204" pitchFamily="18" charset="0"/>
                                </a:rPr>
                                <m:t>−1</m:t>
                              </m:r>
                            </m:e>
                            <m:e>
                              <m:r>
                                <a:rPr lang="en-IN" b="0" i="1" smtClean="0">
                                  <a:latin typeface="Cambria Math" panose="02040503050406030204" pitchFamily="18" charset="0"/>
                                </a:rPr>
                                <m:t>−8</m:t>
                              </m:r>
                            </m:e>
                          </m:mr>
                        </m:m>
                      </m:e>
                    </m:d>
                  </m:oMath>
                </a14:m>
                <a:endParaRPr lang="en-IN" dirty="0"/>
              </a:p>
              <a:p>
                <a:pPr marL="0" indent="0">
                  <a:buNone/>
                </a:pPr>
                <a:endParaRPr lang="en-IN" sz="2800" dirty="0">
                  <a:latin typeface="Courier New" panose="02070309020205020404" pitchFamily="49" charset="0"/>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FD2E1EA1-7345-C139-099C-C9B892778C1B}"/>
                  </a:ext>
                </a:extLst>
              </p:cNvPr>
              <p:cNvSpPr>
                <a:spLocks noGrp="1" noRot="1" noChangeAspect="1" noMove="1" noResize="1" noEditPoints="1" noAdjustHandles="1" noChangeArrowheads="1" noChangeShapeType="1" noTextEdit="1"/>
              </p:cNvSpPr>
              <p:nvPr>
                <p:ph idx="1"/>
              </p:nvPr>
            </p:nvSpPr>
            <p:spPr>
              <a:xfrm>
                <a:off x="838200" y="1825625"/>
                <a:ext cx="3438525" cy="4351338"/>
              </a:xfrm>
              <a:blipFill>
                <a:blip r:embed="rId2"/>
                <a:stretch>
                  <a:fillRect l="-3723" t="-2381"/>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id="{726B6C8E-3623-1CAE-EBE5-21C46E521AD1}"/>
              </a:ext>
            </a:extLst>
          </p:cNvPr>
          <p:cNvCxnSpPr/>
          <p:nvPr/>
        </p:nvCxnSpPr>
        <p:spPr>
          <a:xfrm>
            <a:off x="2514600" y="2790825"/>
            <a:ext cx="0" cy="933450"/>
          </a:xfrm>
          <a:prstGeom prst="line">
            <a:avLst/>
          </a:prstGeom>
        </p:spPr>
        <p:style>
          <a:lnRef idx="3">
            <a:schemeClr val="accent5"/>
          </a:lnRef>
          <a:fillRef idx="0">
            <a:schemeClr val="accent5"/>
          </a:fillRef>
          <a:effectRef idx="2">
            <a:schemeClr val="accent5"/>
          </a:effectRef>
          <a:fontRef idx="minor">
            <a:schemeClr val="tx1"/>
          </a:fontRef>
        </p:style>
      </p:cxnSp>
      <p:cxnSp>
        <p:nvCxnSpPr>
          <p:cNvPr id="6" name="Straight Connector 5">
            <a:extLst>
              <a:ext uri="{FF2B5EF4-FFF2-40B4-BE49-F238E27FC236}">
                <a16:creationId xmlns:a16="http://schemas.microsoft.com/office/drawing/2014/main" id="{B5196A37-6177-911F-199F-10A183BFF60C}"/>
              </a:ext>
            </a:extLst>
          </p:cNvPr>
          <p:cNvCxnSpPr/>
          <p:nvPr/>
        </p:nvCxnSpPr>
        <p:spPr>
          <a:xfrm>
            <a:off x="2505075" y="3952875"/>
            <a:ext cx="0" cy="933450"/>
          </a:xfrm>
          <a:prstGeom prst="line">
            <a:avLst/>
          </a:prstGeom>
        </p:spPr>
        <p:style>
          <a:lnRef idx="3">
            <a:schemeClr val="accent5"/>
          </a:lnRef>
          <a:fillRef idx="0">
            <a:schemeClr val="accent5"/>
          </a:fillRef>
          <a:effectRef idx="2">
            <a:schemeClr val="accent5"/>
          </a:effectRef>
          <a:fontRef idx="minor">
            <a:schemeClr val="tx1"/>
          </a:fontRef>
        </p:style>
      </p:cxnSp>
      <p:cxnSp>
        <p:nvCxnSpPr>
          <p:cNvPr id="7" name="Straight Connector 6">
            <a:extLst>
              <a:ext uri="{FF2B5EF4-FFF2-40B4-BE49-F238E27FC236}">
                <a16:creationId xmlns:a16="http://schemas.microsoft.com/office/drawing/2014/main" id="{4F5E1B64-52B9-4449-7B53-A84E96D4C560}"/>
              </a:ext>
            </a:extLst>
          </p:cNvPr>
          <p:cNvCxnSpPr/>
          <p:nvPr/>
        </p:nvCxnSpPr>
        <p:spPr>
          <a:xfrm>
            <a:off x="2505075" y="5243513"/>
            <a:ext cx="0" cy="933450"/>
          </a:xfrm>
          <a:prstGeom prst="line">
            <a:avLst/>
          </a:prstGeom>
        </p:spPr>
        <p:style>
          <a:lnRef idx="3">
            <a:schemeClr val="accent5"/>
          </a:lnRef>
          <a:fillRef idx="0">
            <a:schemeClr val="accent5"/>
          </a:fillRef>
          <a:effectRef idx="2">
            <a:schemeClr val="accent5"/>
          </a:effectRef>
          <a:fontRef idx="minor">
            <a:schemeClr val="tx1"/>
          </a:fontRef>
        </p:style>
      </p:cxnSp>
      <p:sp>
        <p:nvSpPr>
          <p:cNvPr id="8" name="Content Placeholder 2">
            <a:extLst>
              <a:ext uri="{FF2B5EF4-FFF2-40B4-BE49-F238E27FC236}">
                <a16:creationId xmlns:a16="http://schemas.microsoft.com/office/drawing/2014/main" id="{5473CC1D-FBC2-2EFC-DD88-3223748851F3}"/>
              </a:ext>
            </a:extLst>
          </p:cNvPr>
          <p:cNvSpPr txBox="1">
            <a:spLocks/>
          </p:cNvSpPr>
          <p:nvPr/>
        </p:nvSpPr>
        <p:spPr>
          <a:xfrm>
            <a:off x="6105525" y="1825625"/>
            <a:ext cx="52482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latin typeface="Courier New" panose="02070309020205020404" pitchFamily="49" charset="0"/>
                <a:cs typeface="Courier New" panose="02070309020205020404" pitchFamily="49" charset="0"/>
              </a:rPr>
              <a:t>2x-2y=1   ; -y=-8=&gt;</a:t>
            </a:r>
            <a:r>
              <a:rPr lang="en-IN" dirty="0">
                <a:highlight>
                  <a:srgbClr val="C0C0C0"/>
                </a:highlight>
                <a:latin typeface="Courier New" panose="02070309020205020404" pitchFamily="49" charset="0"/>
                <a:cs typeface="Courier New" panose="02070309020205020404" pitchFamily="49" charset="0"/>
              </a:rPr>
              <a:t>y=8</a:t>
            </a:r>
          </a:p>
          <a:p>
            <a:pPr marL="0" indent="0">
              <a:buFont typeface="Arial" panose="020B0604020202020204" pitchFamily="34" charset="0"/>
              <a:buNone/>
            </a:pPr>
            <a:r>
              <a:rPr lang="en-IN" dirty="0">
                <a:latin typeface="Courier New" panose="02070309020205020404" pitchFamily="49" charset="0"/>
                <a:cs typeface="Courier New" panose="02070309020205020404" pitchFamily="49" charset="0"/>
              </a:rPr>
              <a:t>2x-2*8=1</a:t>
            </a:r>
          </a:p>
          <a:p>
            <a:pPr marL="0" indent="0">
              <a:buFont typeface="Arial" panose="020B0604020202020204" pitchFamily="34" charset="0"/>
              <a:buNone/>
            </a:pPr>
            <a:r>
              <a:rPr lang="en-IN" dirty="0">
                <a:latin typeface="Courier New" panose="02070309020205020404" pitchFamily="49" charset="0"/>
                <a:cs typeface="Courier New" panose="02070309020205020404" pitchFamily="49" charset="0"/>
              </a:rPr>
              <a:t>2x=17</a:t>
            </a:r>
          </a:p>
          <a:p>
            <a:pPr marL="0" indent="0">
              <a:buFont typeface="Arial" panose="020B0604020202020204" pitchFamily="34" charset="0"/>
              <a:buNone/>
            </a:pPr>
            <a:r>
              <a:rPr lang="en-IN" dirty="0">
                <a:highlight>
                  <a:srgbClr val="C0C0C0"/>
                </a:highlight>
                <a:latin typeface="Courier New" panose="02070309020205020404" pitchFamily="49" charset="0"/>
                <a:cs typeface="Courier New" panose="02070309020205020404" pitchFamily="49" charset="0"/>
              </a:rPr>
              <a:t>x=8.5</a:t>
            </a:r>
          </a:p>
          <a:p>
            <a:pPr marL="0" indent="0">
              <a:buFont typeface="Arial" panose="020B0604020202020204" pitchFamily="34" charset="0"/>
              <a:buNone/>
            </a:pPr>
            <a:endParaRPr lang="en-IN"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2966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29AD-2C68-C5AC-0CE6-89CBCF60A814}"/>
              </a:ext>
            </a:extLst>
          </p:cNvPr>
          <p:cNvSpPr>
            <a:spLocks noGrp="1"/>
          </p:cNvSpPr>
          <p:nvPr>
            <p:ph type="title"/>
          </p:nvPr>
        </p:nvSpPr>
        <p:spPr/>
        <p:txBody>
          <a:bodyPr/>
          <a:lstStyle/>
          <a:p>
            <a:r>
              <a:rPr lang="en-IN" dirty="0"/>
              <a:t>Gauss elimination and LU decomposition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A78ABA-9C8D-1F4A-ADEE-AA794C696481}"/>
                  </a:ext>
                </a:extLst>
              </p:cNvPr>
              <p:cNvSpPr txBox="1"/>
              <p:nvPr/>
            </p:nvSpPr>
            <p:spPr>
              <a:xfrm>
                <a:off x="949738" y="1690688"/>
                <a:ext cx="1566326" cy="10095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𝐴</m:t>
                      </m:r>
                      <m:r>
                        <a:rPr lang="en-IN"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3</m:t>
                                </m:r>
                              </m:e>
                              <m:e>
                                <m:r>
                                  <a:rPr lang="en-IN" b="0" i="1" smtClean="0">
                                    <a:latin typeface="Cambria Math" panose="02040503050406030204" pitchFamily="18" charset="0"/>
                                  </a:rPr>
                                  <m:t>2</m:t>
                                </m:r>
                              </m:e>
                              <m:e>
                                <m:r>
                                  <a:rPr lang="en-IN" b="0" i="1" smtClean="0">
                                    <a:latin typeface="Cambria Math" panose="02040503050406030204" pitchFamily="18" charset="0"/>
                                  </a:rPr>
                                  <m:t>4</m:t>
                                </m:r>
                              </m:e>
                            </m:mr>
                            <m:mr>
                              <m:e>
                                <m:r>
                                  <a:rPr lang="en-IN" b="0" i="1" smtClean="0">
                                    <a:latin typeface="Cambria Math" panose="02040503050406030204" pitchFamily="18" charset="0"/>
                                  </a:rPr>
                                  <m:t>2</m:t>
                                </m:r>
                              </m:e>
                              <m:e>
                                <m:r>
                                  <a:rPr lang="en-IN" b="0" i="1" smtClean="0">
                                    <a:latin typeface="Cambria Math" panose="02040503050406030204" pitchFamily="18" charset="0"/>
                                  </a:rPr>
                                  <m:t>0</m:t>
                                </m:r>
                              </m:e>
                              <m:e>
                                <m:r>
                                  <a:rPr lang="en-IN" b="0" i="1" smtClean="0">
                                    <a:latin typeface="Cambria Math" panose="02040503050406030204" pitchFamily="18" charset="0"/>
                                  </a:rPr>
                                  <m:t>2</m:t>
                                </m:r>
                              </m:e>
                            </m:mr>
                            <m:mr>
                              <m:e>
                                <m:r>
                                  <a:rPr lang="en-IN" b="0" i="1" smtClean="0">
                                    <a:latin typeface="Cambria Math" panose="02040503050406030204" pitchFamily="18" charset="0"/>
                                  </a:rPr>
                                  <m:t>4</m:t>
                                </m:r>
                              </m:e>
                              <m:e>
                                <m:r>
                                  <a:rPr lang="en-IN" b="0" i="1" smtClean="0">
                                    <a:latin typeface="Cambria Math" panose="02040503050406030204" pitchFamily="18" charset="0"/>
                                  </a:rPr>
                                  <m:t>2</m:t>
                                </m:r>
                              </m:e>
                              <m:e>
                                <m:r>
                                  <a:rPr lang="en-IN" b="0" i="1" smtClean="0">
                                    <a:latin typeface="Cambria Math" panose="02040503050406030204" pitchFamily="18" charset="0"/>
                                  </a:rPr>
                                  <m:t>3</m:t>
                                </m:r>
                              </m:e>
                            </m:mr>
                          </m:m>
                        </m:e>
                      </m:d>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E7A78ABA-9C8D-1F4A-ADEE-AA794C696481}"/>
                  </a:ext>
                </a:extLst>
              </p:cNvPr>
              <p:cNvSpPr txBox="1">
                <a:spLocks noRot="1" noChangeAspect="1" noMove="1" noResize="1" noEditPoints="1" noAdjustHandles="1" noChangeArrowheads="1" noChangeShapeType="1" noTextEdit="1"/>
              </p:cNvSpPr>
              <p:nvPr/>
            </p:nvSpPr>
            <p:spPr>
              <a:xfrm>
                <a:off x="949738" y="1690688"/>
                <a:ext cx="1566326" cy="1009572"/>
              </a:xfrm>
              <a:prstGeom prst="rect">
                <a:avLst/>
              </a:prstGeom>
              <a:blipFill>
                <a:blip r:embed="rId2"/>
                <a:stretch>
                  <a:fillRect/>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35E0A688-4DE4-0326-7E39-5DE0DFC292B0}"/>
              </a:ext>
            </a:extLst>
          </p:cNvPr>
          <p:cNvSpPr txBox="1"/>
          <p:nvPr/>
        </p:nvSpPr>
        <p:spPr>
          <a:xfrm>
            <a:off x="2819400" y="1826142"/>
            <a:ext cx="2809875" cy="369332"/>
          </a:xfrm>
          <a:prstGeom prst="rect">
            <a:avLst/>
          </a:prstGeom>
          <a:noFill/>
        </p:spPr>
        <p:txBody>
          <a:bodyPr wrap="square">
            <a:spAutoFit/>
          </a:bodyPr>
          <a:lstStyle/>
          <a:p>
            <a:r>
              <a:rPr lang="pt-BR" b="0" i="1" dirty="0">
                <a:solidFill>
                  <a:srgbClr val="000000"/>
                </a:solidFill>
                <a:effectLst/>
                <a:latin typeface="Times New Roman" panose="02020603050405020304" pitchFamily="18" charset="0"/>
              </a:rPr>
              <a:t>R</a:t>
            </a:r>
            <a:r>
              <a:rPr lang="pt-BR" b="0" i="0" dirty="0">
                <a:solidFill>
                  <a:srgbClr val="000000"/>
                </a:solidFill>
                <a:effectLst/>
                <a:latin typeface="Times New Roman" panose="02020603050405020304" pitchFamily="18" charset="0"/>
              </a:rPr>
              <a:t>2←</a:t>
            </a:r>
            <a:r>
              <a:rPr lang="pt-BR" b="0" i="1" dirty="0">
                <a:solidFill>
                  <a:srgbClr val="000000"/>
                </a:solidFill>
                <a:effectLst/>
                <a:latin typeface="Times New Roman" panose="02020603050405020304" pitchFamily="18" charset="0"/>
              </a:rPr>
              <a:t>R</a:t>
            </a:r>
            <a:r>
              <a:rPr lang="pt-BR" b="0" i="0" dirty="0">
                <a:solidFill>
                  <a:srgbClr val="000000"/>
                </a:solidFill>
                <a:effectLst/>
                <a:latin typeface="Times New Roman" panose="02020603050405020304" pitchFamily="18" charset="0"/>
              </a:rPr>
              <a:t>2-</a:t>
            </a:r>
            <a:r>
              <a:rPr lang="pt-BR" b="0" i="0" dirty="0">
                <a:effectLst/>
                <a:latin typeface="Times New Roman" panose="02020603050405020304" pitchFamily="18" charset="0"/>
              </a:rPr>
              <a:t>(2/3)</a:t>
            </a:r>
            <a:r>
              <a:rPr lang="pt-BR" b="0" i="0" dirty="0">
                <a:solidFill>
                  <a:srgbClr val="000000"/>
                </a:solidFill>
                <a:effectLst/>
                <a:latin typeface="Times New Roman" panose="02020603050405020304" pitchFamily="18" charset="0"/>
              </a:rPr>
              <a:t>×</a:t>
            </a:r>
            <a:r>
              <a:rPr lang="pt-BR" b="0" i="1" dirty="0">
                <a:solidFill>
                  <a:srgbClr val="000000"/>
                </a:solidFill>
                <a:effectLst/>
                <a:latin typeface="Times New Roman" panose="02020603050405020304" pitchFamily="18" charset="0"/>
              </a:rPr>
              <a:t>R</a:t>
            </a:r>
            <a:r>
              <a:rPr lang="pt-BR" b="0" i="0" dirty="0">
                <a:solidFill>
                  <a:srgbClr val="000000"/>
                </a:solidFill>
                <a:effectLst/>
                <a:latin typeface="Times New Roman" panose="02020603050405020304" pitchFamily="18" charset="0"/>
              </a:rPr>
              <a:t>1</a:t>
            </a:r>
            <a:r>
              <a:rPr lang="pt-BR" b="0" i="0" dirty="0">
                <a:solidFill>
                  <a:srgbClr val="000000"/>
                </a:solidFill>
                <a:effectLst/>
                <a:latin typeface="Arial" panose="020B0604020202020204" pitchFamily="34" charset="0"/>
              </a:rPr>
              <a:t> </a:t>
            </a:r>
            <a:r>
              <a:rPr lang="pt-BR" b="0" i="0" dirty="0">
                <a:solidFill>
                  <a:srgbClr val="000000"/>
                </a:solidFill>
                <a:effectLst/>
                <a:latin typeface="Times New Roman" panose="02020603050405020304" pitchFamily="18" charset="0"/>
              </a:rPr>
              <a:t>[</a:t>
            </a:r>
            <a:r>
              <a:rPr lang="pt-BR" b="0" i="1" dirty="0">
                <a:solidFill>
                  <a:srgbClr val="000000"/>
                </a:solidFill>
                <a:effectLst/>
                <a:latin typeface="Times New Roman" panose="02020603050405020304" pitchFamily="18" charset="0"/>
              </a:rPr>
              <a:t>L</a:t>
            </a:r>
            <a:r>
              <a:rPr lang="pt-BR" b="0" i="0" baseline="-25000" dirty="0">
                <a:solidFill>
                  <a:srgbClr val="000000"/>
                </a:solidFill>
                <a:effectLst/>
                <a:latin typeface="Times New Roman" panose="02020603050405020304" pitchFamily="18" charset="0"/>
              </a:rPr>
              <a:t>2,1</a:t>
            </a:r>
            <a:r>
              <a:rPr lang="pt-BR" b="0" i="0" dirty="0">
                <a:solidFill>
                  <a:srgbClr val="000000"/>
                </a:solidFill>
                <a:effectLst/>
                <a:latin typeface="Times New Roman" panose="02020603050405020304" pitchFamily="18" charset="0"/>
              </a:rPr>
              <a:t>=</a:t>
            </a:r>
            <a:r>
              <a:rPr lang="pt-BR" b="0" i="0" dirty="0">
                <a:solidFill>
                  <a:srgbClr val="0000FF"/>
                </a:solidFill>
                <a:effectLst/>
                <a:latin typeface="Times New Roman" panose="02020603050405020304" pitchFamily="18" charset="0"/>
              </a:rPr>
              <a:t>2/3</a:t>
            </a:r>
            <a:r>
              <a:rPr lang="pt-BR" b="0" i="0" dirty="0">
                <a:solidFill>
                  <a:srgbClr val="000000"/>
                </a:solidFill>
                <a:effectLst/>
                <a:latin typeface="Times New Roman" panose="02020603050405020304" pitchFamily="18" charset="0"/>
              </a:rPr>
              <a:t>]</a:t>
            </a:r>
            <a:endParaRPr lang="en-IN"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A152EC4-DB5A-121F-7D1B-BC442529BF8A}"/>
                  </a:ext>
                </a:extLst>
              </p:cNvPr>
              <p:cNvSpPr txBox="1"/>
              <p:nvPr/>
            </p:nvSpPr>
            <p:spPr>
              <a:xfrm>
                <a:off x="949738" y="2700260"/>
                <a:ext cx="2400722" cy="10166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𝐴</m:t>
                      </m:r>
                      <m:r>
                        <a:rPr lang="en-IN"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3</m:t>
                                </m:r>
                              </m:e>
                              <m:e>
                                <m:r>
                                  <a:rPr lang="en-IN" b="0" i="1" smtClean="0">
                                    <a:latin typeface="Cambria Math" panose="02040503050406030204" pitchFamily="18" charset="0"/>
                                  </a:rPr>
                                  <m:t>2</m:t>
                                </m:r>
                              </m:e>
                              <m:e>
                                <m:r>
                                  <a:rPr lang="en-IN" b="0" i="1" smtClean="0">
                                    <a:latin typeface="Cambria Math" panose="02040503050406030204" pitchFamily="18" charset="0"/>
                                  </a:rPr>
                                  <m:t>4</m:t>
                                </m:r>
                              </m:e>
                            </m:mr>
                            <m:mr>
                              <m:e>
                                <m:r>
                                  <a:rPr lang="en-IN" b="0" i="1" smtClean="0">
                                    <a:solidFill>
                                      <a:srgbClr val="FF0000"/>
                                    </a:solidFill>
                                    <a:highlight>
                                      <a:srgbClr val="FFFF00"/>
                                    </a:highlight>
                                    <a:latin typeface="Cambria Math" panose="02040503050406030204" pitchFamily="18" charset="0"/>
                                  </a:rPr>
                                  <m:t>0</m:t>
                                </m:r>
                              </m:e>
                              <m:e>
                                <m:r>
                                  <a:rPr lang="en-IN" b="0" i="1" smtClean="0">
                                    <a:solidFill>
                                      <a:srgbClr val="FF0000"/>
                                    </a:solidFill>
                                    <a:latin typeface="Cambria Math" panose="02040503050406030204" pitchFamily="18" charset="0"/>
                                  </a:rPr>
                                  <m:t>−4/3</m:t>
                                </m:r>
                              </m:e>
                              <m:e>
                                <m:r>
                                  <a:rPr lang="en-IN" b="0" i="1" smtClean="0">
                                    <a:solidFill>
                                      <a:srgbClr val="FF0000"/>
                                    </a:solidFill>
                                    <a:latin typeface="Cambria Math" panose="02040503050406030204" pitchFamily="18" charset="0"/>
                                  </a:rPr>
                                  <m:t>−2/3</m:t>
                                </m:r>
                              </m:e>
                            </m:mr>
                            <m:mr>
                              <m:e>
                                <m:r>
                                  <a:rPr lang="en-IN" b="0" i="1" smtClean="0">
                                    <a:latin typeface="Cambria Math" panose="02040503050406030204" pitchFamily="18" charset="0"/>
                                  </a:rPr>
                                  <m:t>4</m:t>
                                </m:r>
                              </m:e>
                              <m:e>
                                <m:r>
                                  <a:rPr lang="en-IN" b="0" i="1" smtClean="0">
                                    <a:latin typeface="Cambria Math" panose="02040503050406030204" pitchFamily="18" charset="0"/>
                                  </a:rPr>
                                  <m:t>2</m:t>
                                </m:r>
                              </m:e>
                              <m:e>
                                <m:r>
                                  <a:rPr lang="en-IN" b="0" i="1" smtClean="0">
                                    <a:latin typeface="Cambria Math" panose="02040503050406030204" pitchFamily="18" charset="0"/>
                                  </a:rPr>
                                  <m:t>3</m:t>
                                </m:r>
                              </m:e>
                            </m:mr>
                          </m:m>
                        </m:e>
                      </m:d>
                    </m:oMath>
                  </m:oMathPara>
                </a14:m>
                <a:endParaRPr lang="en-IN" dirty="0"/>
              </a:p>
              <a:p>
                <a:endParaRPr lang="en-IN" dirty="0"/>
              </a:p>
            </p:txBody>
          </p:sp>
        </mc:Choice>
        <mc:Fallback xmlns="">
          <p:sp>
            <p:nvSpPr>
              <p:cNvPr id="9" name="TextBox 8">
                <a:extLst>
                  <a:ext uri="{FF2B5EF4-FFF2-40B4-BE49-F238E27FC236}">
                    <a16:creationId xmlns:a16="http://schemas.microsoft.com/office/drawing/2014/main" id="{CA152EC4-DB5A-121F-7D1B-BC442529BF8A}"/>
                  </a:ext>
                </a:extLst>
              </p:cNvPr>
              <p:cNvSpPr txBox="1">
                <a:spLocks noRot="1" noChangeAspect="1" noMove="1" noResize="1" noEditPoints="1" noAdjustHandles="1" noChangeArrowheads="1" noChangeShapeType="1" noTextEdit="1"/>
              </p:cNvSpPr>
              <p:nvPr/>
            </p:nvSpPr>
            <p:spPr>
              <a:xfrm>
                <a:off x="949738" y="2700260"/>
                <a:ext cx="2400722" cy="1016689"/>
              </a:xfrm>
              <a:prstGeom prst="rect">
                <a:avLst/>
              </a:prstGeom>
              <a:blipFill>
                <a:blip r:embed="rId3"/>
                <a:stretch>
                  <a:fillRect/>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C85CCAB3-2EAE-EA01-4B18-EEFC73AF8C90}"/>
              </a:ext>
            </a:extLst>
          </p:cNvPr>
          <p:cNvSpPr txBox="1"/>
          <p:nvPr/>
        </p:nvSpPr>
        <p:spPr>
          <a:xfrm>
            <a:off x="3350460" y="2839272"/>
            <a:ext cx="2945565" cy="369332"/>
          </a:xfrm>
          <a:prstGeom prst="rect">
            <a:avLst/>
          </a:prstGeom>
          <a:noFill/>
        </p:spPr>
        <p:txBody>
          <a:bodyPr wrap="square">
            <a:spAutoFit/>
          </a:bodyPr>
          <a:lstStyle/>
          <a:p>
            <a:r>
              <a:rPr lang="pt-BR" b="0" i="1" dirty="0">
                <a:solidFill>
                  <a:srgbClr val="000000"/>
                </a:solidFill>
                <a:effectLst/>
                <a:latin typeface="Times New Roman" panose="02020603050405020304" pitchFamily="18" charset="0"/>
              </a:rPr>
              <a:t>R</a:t>
            </a:r>
            <a:r>
              <a:rPr lang="pt-BR" b="0" i="0" dirty="0">
                <a:solidFill>
                  <a:srgbClr val="000000"/>
                </a:solidFill>
                <a:effectLst/>
                <a:latin typeface="Times New Roman" panose="02020603050405020304" pitchFamily="18" charset="0"/>
              </a:rPr>
              <a:t>3←</a:t>
            </a:r>
            <a:r>
              <a:rPr lang="pt-BR" b="0" i="1" dirty="0">
                <a:solidFill>
                  <a:srgbClr val="000000"/>
                </a:solidFill>
                <a:effectLst/>
                <a:latin typeface="Times New Roman" panose="02020603050405020304" pitchFamily="18" charset="0"/>
              </a:rPr>
              <a:t>R</a:t>
            </a:r>
            <a:r>
              <a:rPr lang="pt-BR" b="0" i="0" dirty="0">
                <a:solidFill>
                  <a:srgbClr val="000000"/>
                </a:solidFill>
                <a:effectLst/>
                <a:latin typeface="Times New Roman" panose="02020603050405020304" pitchFamily="18" charset="0"/>
              </a:rPr>
              <a:t>3-</a:t>
            </a:r>
            <a:r>
              <a:rPr lang="pt-BR" b="0" i="0" dirty="0">
                <a:effectLst/>
                <a:latin typeface="Times New Roman" panose="02020603050405020304" pitchFamily="18" charset="0"/>
              </a:rPr>
              <a:t>(4/3)</a:t>
            </a:r>
            <a:r>
              <a:rPr lang="pt-BR" b="0" i="0" dirty="0">
                <a:solidFill>
                  <a:srgbClr val="000000"/>
                </a:solidFill>
                <a:effectLst/>
                <a:latin typeface="Times New Roman" panose="02020603050405020304" pitchFamily="18" charset="0"/>
              </a:rPr>
              <a:t>×</a:t>
            </a:r>
            <a:r>
              <a:rPr lang="pt-BR" b="0" i="1" dirty="0">
                <a:solidFill>
                  <a:srgbClr val="000000"/>
                </a:solidFill>
                <a:effectLst/>
                <a:latin typeface="Times New Roman" panose="02020603050405020304" pitchFamily="18" charset="0"/>
              </a:rPr>
              <a:t>R</a:t>
            </a:r>
            <a:r>
              <a:rPr lang="pt-BR" b="0" i="0" dirty="0">
                <a:solidFill>
                  <a:srgbClr val="000000"/>
                </a:solidFill>
                <a:effectLst/>
                <a:latin typeface="Times New Roman" panose="02020603050405020304" pitchFamily="18" charset="0"/>
              </a:rPr>
              <a:t>1</a:t>
            </a:r>
            <a:r>
              <a:rPr lang="pt-BR" b="0" i="0" dirty="0">
                <a:solidFill>
                  <a:srgbClr val="000000"/>
                </a:solidFill>
                <a:effectLst/>
                <a:latin typeface="Arial" panose="020B0604020202020204" pitchFamily="34" charset="0"/>
              </a:rPr>
              <a:t> </a:t>
            </a:r>
            <a:r>
              <a:rPr lang="pt-BR" b="0" i="0" dirty="0">
                <a:solidFill>
                  <a:srgbClr val="000000"/>
                </a:solidFill>
                <a:effectLst/>
                <a:latin typeface="Times New Roman" panose="02020603050405020304" pitchFamily="18" charset="0"/>
              </a:rPr>
              <a:t>[∴</a:t>
            </a:r>
            <a:r>
              <a:rPr lang="pt-BR" b="0" i="1" dirty="0">
                <a:solidFill>
                  <a:srgbClr val="000000"/>
                </a:solidFill>
                <a:effectLst/>
                <a:latin typeface="Times New Roman" panose="02020603050405020304" pitchFamily="18" charset="0"/>
              </a:rPr>
              <a:t>L</a:t>
            </a:r>
            <a:r>
              <a:rPr lang="pt-BR" b="0" i="0" baseline="-25000" dirty="0">
                <a:solidFill>
                  <a:srgbClr val="000000"/>
                </a:solidFill>
                <a:effectLst/>
                <a:latin typeface="Times New Roman" panose="02020603050405020304" pitchFamily="18" charset="0"/>
              </a:rPr>
              <a:t>3,1</a:t>
            </a:r>
            <a:r>
              <a:rPr lang="pt-BR" b="0" i="0" dirty="0">
                <a:solidFill>
                  <a:srgbClr val="000000"/>
                </a:solidFill>
                <a:effectLst/>
                <a:latin typeface="Times New Roman" panose="02020603050405020304" pitchFamily="18" charset="0"/>
              </a:rPr>
              <a:t>=</a:t>
            </a:r>
            <a:r>
              <a:rPr lang="pt-BR" b="0" i="0" dirty="0">
                <a:solidFill>
                  <a:srgbClr val="0000FF"/>
                </a:solidFill>
                <a:effectLst/>
                <a:latin typeface="Times New Roman" panose="02020603050405020304" pitchFamily="18" charset="0"/>
              </a:rPr>
              <a:t>4/3</a:t>
            </a:r>
            <a:r>
              <a:rPr lang="pt-BR" b="0" i="0" dirty="0">
                <a:solidFill>
                  <a:srgbClr val="000000"/>
                </a:solidFill>
                <a:effectLst/>
                <a:latin typeface="Times New Roman" panose="02020603050405020304" pitchFamily="18" charset="0"/>
              </a:rPr>
              <a:t>]</a:t>
            </a:r>
            <a:endParaRPr lang="en-IN"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CA00AC-A34E-4008-CCC0-DC78003FB89E}"/>
                  </a:ext>
                </a:extLst>
              </p:cNvPr>
              <p:cNvSpPr txBox="1"/>
              <p:nvPr/>
            </p:nvSpPr>
            <p:spPr>
              <a:xfrm>
                <a:off x="901776" y="3579422"/>
                <a:ext cx="2496646" cy="11573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𝐴</m:t>
                      </m:r>
                      <m:r>
                        <a:rPr lang="en-IN"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3</m:t>
                                </m:r>
                              </m:e>
                              <m:e>
                                <m:r>
                                  <a:rPr lang="en-IN" b="0" i="1" smtClean="0">
                                    <a:latin typeface="Cambria Math" panose="02040503050406030204" pitchFamily="18" charset="0"/>
                                  </a:rPr>
                                  <m:t>2</m:t>
                                </m:r>
                              </m:e>
                              <m:e>
                                <m:r>
                                  <a:rPr lang="en-IN" b="0" i="1" smtClean="0">
                                    <a:latin typeface="Cambria Math" panose="02040503050406030204" pitchFamily="18" charset="0"/>
                                  </a:rPr>
                                  <m:t>4</m:t>
                                </m:r>
                              </m:e>
                            </m:mr>
                            <m:mr>
                              <m:e>
                                <m:r>
                                  <a:rPr lang="en-IN" b="0" i="1" smtClean="0">
                                    <a:solidFill>
                                      <a:schemeClr val="tx1"/>
                                    </a:solidFill>
                                    <a:latin typeface="Cambria Math" panose="02040503050406030204" pitchFamily="18" charset="0"/>
                                  </a:rPr>
                                  <m:t>0</m:t>
                                </m:r>
                              </m:e>
                              <m:e>
                                <m:r>
                                  <a:rPr lang="en-IN" b="0" i="1" smtClean="0">
                                    <a:solidFill>
                                      <a:schemeClr val="tx1"/>
                                    </a:solidFill>
                                    <a:latin typeface="Cambria Math" panose="02040503050406030204" pitchFamily="18" charset="0"/>
                                  </a:rPr>
                                  <m:t>−4/3</m:t>
                                </m:r>
                              </m:e>
                              <m:e>
                                <m:r>
                                  <a:rPr lang="en-IN" b="0" i="1" smtClean="0">
                                    <a:solidFill>
                                      <a:schemeClr val="tx1"/>
                                    </a:solidFill>
                                    <a:latin typeface="Cambria Math" panose="02040503050406030204" pitchFamily="18" charset="0"/>
                                  </a:rPr>
                                  <m:t>−2/3</m:t>
                                </m:r>
                              </m:e>
                            </m:mr>
                            <m:mr>
                              <m:e>
                                <m:r>
                                  <a:rPr lang="en-IN" b="0" i="1" smtClean="0">
                                    <a:solidFill>
                                      <a:srgbClr val="FF0000"/>
                                    </a:solidFill>
                                    <a:highlight>
                                      <a:srgbClr val="FFFF00"/>
                                    </a:highlight>
                                    <a:latin typeface="Cambria Math" panose="02040503050406030204" pitchFamily="18" charset="0"/>
                                  </a:rPr>
                                  <m:t>0</m:t>
                                </m:r>
                              </m:e>
                              <m:e>
                                <m:r>
                                  <a:rPr lang="en-IN" b="0" i="1" smtClean="0">
                                    <a:solidFill>
                                      <a:srgbClr val="FF0000"/>
                                    </a:solidFill>
                                    <a:latin typeface="Cambria Math" panose="02040503050406030204" pitchFamily="18" charset="0"/>
                                  </a:rPr>
                                  <m:t>−2/3</m:t>
                                </m:r>
                              </m:e>
                              <m:e>
                                <m:r>
                                  <a:rPr lang="en-IN" b="0" i="1" smtClean="0">
                                    <a:solidFill>
                                      <a:srgbClr val="FF0000"/>
                                    </a:solidFill>
                                    <a:latin typeface="Cambria Math" panose="02040503050406030204" pitchFamily="18" charset="0"/>
                                  </a:rPr>
                                  <m:t>−7/3</m:t>
                                </m:r>
                              </m:e>
                            </m:mr>
                          </m:m>
                        </m:e>
                      </m:d>
                    </m:oMath>
                  </m:oMathPara>
                </a14:m>
                <a:endParaRPr lang="en-IN" dirty="0"/>
              </a:p>
              <a:p>
                <a:endParaRPr lang="en-IN" dirty="0"/>
              </a:p>
            </p:txBody>
          </p:sp>
        </mc:Choice>
        <mc:Fallback xmlns="">
          <p:sp>
            <p:nvSpPr>
              <p:cNvPr id="12" name="TextBox 11">
                <a:extLst>
                  <a:ext uri="{FF2B5EF4-FFF2-40B4-BE49-F238E27FC236}">
                    <a16:creationId xmlns:a16="http://schemas.microsoft.com/office/drawing/2014/main" id="{31CA00AC-A34E-4008-CCC0-DC78003FB89E}"/>
                  </a:ext>
                </a:extLst>
              </p:cNvPr>
              <p:cNvSpPr txBox="1">
                <a:spLocks noRot="1" noChangeAspect="1" noMove="1" noResize="1" noEditPoints="1" noAdjustHandles="1" noChangeArrowheads="1" noChangeShapeType="1" noTextEdit="1"/>
              </p:cNvSpPr>
              <p:nvPr/>
            </p:nvSpPr>
            <p:spPr>
              <a:xfrm>
                <a:off x="901776" y="3579422"/>
                <a:ext cx="2496646" cy="1157368"/>
              </a:xfrm>
              <a:prstGeom prst="rect">
                <a:avLst/>
              </a:prstGeom>
              <a:blipFill>
                <a:blip r:embed="rId4"/>
                <a:stretch>
                  <a:fillRect/>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6912FDEB-0DCE-7A17-1987-378D292980F8}"/>
              </a:ext>
            </a:extLst>
          </p:cNvPr>
          <p:cNvSpPr txBox="1"/>
          <p:nvPr/>
        </p:nvSpPr>
        <p:spPr>
          <a:xfrm>
            <a:off x="3398422" y="3788774"/>
            <a:ext cx="3211591" cy="369332"/>
          </a:xfrm>
          <a:prstGeom prst="rect">
            <a:avLst/>
          </a:prstGeom>
          <a:noFill/>
        </p:spPr>
        <p:txBody>
          <a:bodyPr wrap="square">
            <a:spAutoFit/>
          </a:bodyPr>
          <a:lstStyle/>
          <a:p>
            <a:r>
              <a:rPr lang="pt-BR" b="0" i="1" dirty="0">
                <a:solidFill>
                  <a:srgbClr val="000000"/>
                </a:solidFill>
                <a:effectLst/>
                <a:latin typeface="Times New Roman" panose="02020603050405020304" pitchFamily="18" charset="0"/>
              </a:rPr>
              <a:t>R</a:t>
            </a:r>
            <a:r>
              <a:rPr lang="pt-BR" b="0" i="0" dirty="0">
                <a:solidFill>
                  <a:srgbClr val="000000"/>
                </a:solidFill>
                <a:effectLst/>
                <a:latin typeface="Times New Roman" panose="02020603050405020304" pitchFamily="18" charset="0"/>
              </a:rPr>
              <a:t>3←</a:t>
            </a:r>
            <a:r>
              <a:rPr lang="pt-BR" b="0" i="1" dirty="0">
                <a:solidFill>
                  <a:srgbClr val="000000"/>
                </a:solidFill>
                <a:effectLst/>
                <a:latin typeface="Times New Roman" panose="02020603050405020304" pitchFamily="18" charset="0"/>
              </a:rPr>
              <a:t>R</a:t>
            </a:r>
            <a:r>
              <a:rPr lang="pt-BR" b="0" i="0" dirty="0">
                <a:solidFill>
                  <a:srgbClr val="000000"/>
                </a:solidFill>
                <a:effectLst/>
                <a:latin typeface="Times New Roman" panose="02020603050405020304" pitchFamily="18" charset="0"/>
              </a:rPr>
              <a:t>3-</a:t>
            </a:r>
            <a:r>
              <a:rPr lang="pt-BR" b="0" i="0" dirty="0">
                <a:effectLst/>
                <a:latin typeface="Times New Roman" panose="02020603050405020304" pitchFamily="18" charset="0"/>
              </a:rPr>
              <a:t>(1/2)</a:t>
            </a:r>
            <a:r>
              <a:rPr lang="pt-BR" b="0" i="0" dirty="0">
                <a:solidFill>
                  <a:srgbClr val="000000"/>
                </a:solidFill>
                <a:effectLst/>
                <a:latin typeface="Times New Roman" panose="02020603050405020304" pitchFamily="18" charset="0"/>
              </a:rPr>
              <a:t>×</a:t>
            </a:r>
            <a:r>
              <a:rPr lang="pt-BR" b="0" i="1" dirty="0">
                <a:solidFill>
                  <a:srgbClr val="000000"/>
                </a:solidFill>
                <a:effectLst/>
                <a:latin typeface="Times New Roman" panose="02020603050405020304" pitchFamily="18" charset="0"/>
              </a:rPr>
              <a:t>R</a:t>
            </a:r>
            <a:r>
              <a:rPr lang="pt-BR" b="0" i="0" dirty="0">
                <a:solidFill>
                  <a:srgbClr val="000000"/>
                </a:solidFill>
                <a:effectLst/>
                <a:latin typeface="Times New Roman" panose="02020603050405020304" pitchFamily="18" charset="0"/>
              </a:rPr>
              <a:t>2</a:t>
            </a:r>
            <a:r>
              <a:rPr lang="pt-BR" b="0" i="0" dirty="0">
                <a:solidFill>
                  <a:srgbClr val="000000"/>
                </a:solidFill>
                <a:effectLst/>
                <a:latin typeface="Arial" panose="020B0604020202020204" pitchFamily="34" charset="0"/>
              </a:rPr>
              <a:t> </a:t>
            </a:r>
            <a:r>
              <a:rPr lang="pt-BR" b="0" i="0" dirty="0">
                <a:solidFill>
                  <a:srgbClr val="000000"/>
                </a:solidFill>
                <a:effectLst/>
                <a:latin typeface="Times New Roman" panose="02020603050405020304" pitchFamily="18" charset="0"/>
              </a:rPr>
              <a:t>[∴</a:t>
            </a:r>
            <a:r>
              <a:rPr lang="pt-BR" b="0" i="1" dirty="0">
                <a:solidFill>
                  <a:srgbClr val="000000"/>
                </a:solidFill>
                <a:effectLst/>
                <a:latin typeface="Times New Roman" panose="02020603050405020304" pitchFamily="18" charset="0"/>
              </a:rPr>
              <a:t>L</a:t>
            </a:r>
            <a:r>
              <a:rPr lang="pt-BR" b="0" i="0" baseline="-25000" dirty="0">
                <a:solidFill>
                  <a:srgbClr val="000000"/>
                </a:solidFill>
                <a:effectLst/>
                <a:latin typeface="Times New Roman" panose="02020603050405020304" pitchFamily="18" charset="0"/>
              </a:rPr>
              <a:t>3,2</a:t>
            </a:r>
            <a:r>
              <a:rPr lang="pt-BR" b="0" i="0" dirty="0">
                <a:solidFill>
                  <a:srgbClr val="000000"/>
                </a:solidFill>
                <a:effectLst/>
                <a:latin typeface="Times New Roman" panose="02020603050405020304" pitchFamily="18" charset="0"/>
              </a:rPr>
              <a:t>=</a:t>
            </a:r>
            <a:r>
              <a:rPr lang="pt-BR" b="0" i="0" dirty="0">
                <a:solidFill>
                  <a:srgbClr val="0000FF"/>
                </a:solidFill>
                <a:effectLst/>
                <a:latin typeface="Times New Roman" panose="02020603050405020304" pitchFamily="18" charset="0"/>
              </a:rPr>
              <a:t>1/2</a:t>
            </a:r>
            <a:r>
              <a:rPr lang="pt-BR" b="0" i="0" dirty="0">
                <a:solidFill>
                  <a:srgbClr val="000000"/>
                </a:solidFill>
                <a:effectLst/>
                <a:latin typeface="Times New Roman" panose="02020603050405020304" pitchFamily="18" charset="0"/>
              </a:rPr>
              <a:t>]</a:t>
            </a:r>
            <a:endParaRPr lang="en-IN"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E98425A-0F74-2759-A70A-60DFC08F6A95}"/>
                  </a:ext>
                </a:extLst>
              </p:cNvPr>
              <p:cNvSpPr txBox="1"/>
              <p:nvPr/>
            </p:nvSpPr>
            <p:spPr>
              <a:xfrm>
                <a:off x="901776" y="4587252"/>
                <a:ext cx="2468048" cy="10166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𝐴</m:t>
                      </m:r>
                      <m:r>
                        <a:rPr lang="en-IN"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3</m:t>
                                </m:r>
                              </m:e>
                              <m:e>
                                <m:r>
                                  <a:rPr lang="en-IN" b="0" i="1" smtClean="0">
                                    <a:latin typeface="Cambria Math" panose="02040503050406030204" pitchFamily="18" charset="0"/>
                                  </a:rPr>
                                  <m:t>2</m:t>
                                </m:r>
                              </m:e>
                              <m:e>
                                <m:r>
                                  <a:rPr lang="en-IN" b="0" i="1" smtClean="0">
                                    <a:latin typeface="Cambria Math" panose="02040503050406030204" pitchFamily="18" charset="0"/>
                                  </a:rPr>
                                  <m:t>4</m:t>
                                </m:r>
                              </m:e>
                            </m:mr>
                            <m:mr>
                              <m:e>
                                <m:r>
                                  <a:rPr lang="en-IN" b="0" i="1" smtClean="0">
                                    <a:solidFill>
                                      <a:schemeClr val="tx1"/>
                                    </a:solidFill>
                                    <a:latin typeface="Cambria Math" panose="02040503050406030204" pitchFamily="18" charset="0"/>
                                  </a:rPr>
                                  <m:t>0</m:t>
                                </m:r>
                              </m:e>
                              <m:e>
                                <m:r>
                                  <a:rPr lang="en-IN" b="0" i="1" smtClean="0">
                                    <a:solidFill>
                                      <a:schemeClr val="tx1"/>
                                    </a:solidFill>
                                    <a:latin typeface="Cambria Math" panose="02040503050406030204" pitchFamily="18" charset="0"/>
                                  </a:rPr>
                                  <m:t>−4/3</m:t>
                                </m:r>
                              </m:e>
                              <m:e>
                                <m:r>
                                  <a:rPr lang="en-IN" b="0" i="1" smtClean="0">
                                    <a:solidFill>
                                      <a:schemeClr val="tx1"/>
                                    </a:solidFill>
                                    <a:latin typeface="Cambria Math" panose="02040503050406030204" pitchFamily="18" charset="0"/>
                                  </a:rPr>
                                  <m:t>−2/3</m:t>
                                </m:r>
                              </m:e>
                            </m:mr>
                            <m:mr>
                              <m:e>
                                <m:r>
                                  <a:rPr lang="en-IN" b="0" i="1" smtClean="0">
                                    <a:solidFill>
                                      <a:srgbClr val="FF0000"/>
                                    </a:solidFill>
                                    <a:highlight>
                                      <a:srgbClr val="FFFF00"/>
                                    </a:highlight>
                                    <a:latin typeface="Cambria Math" panose="02040503050406030204" pitchFamily="18" charset="0"/>
                                  </a:rPr>
                                  <m:t>0</m:t>
                                </m:r>
                              </m:e>
                              <m:e>
                                <m:r>
                                  <a:rPr lang="en-IN" b="0" i="1" smtClean="0">
                                    <a:solidFill>
                                      <a:srgbClr val="FF0000"/>
                                    </a:solidFill>
                                    <a:highlight>
                                      <a:srgbClr val="FFFF00"/>
                                    </a:highlight>
                                    <a:latin typeface="Cambria Math" panose="02040503050406030204" pitchFamily="18" charset="0"/>
                                  </a:rPr>
                                  <m:t>0</m:t>
                                </m:r>
                              </m:e>
                              <m:e>
                                <m:r>
                                  <a:rPr lang="en-IN" b="0" i="1" smtClean="0">
                                    <a:solidFill>
                                      <a:srgbClr val="FF0000"/>
                                    </a:solidFill>
                                    <a:latin typeface="Cambria Math" panose="02040503050406030204" pitchFamily="18" charset="0"/>
                                  </a:rPr>
                                  <m:t>−2</m:t>
                                </m:r>
                              </m:e>
                            </m:mr>
                          </m:m>
                        </m:e>
                      </m:d>
                    </m:oMath>
                  </m:oMathPara>
                </a14:m>
                <a:endParaRPr lang="en-IN" dirty="0"/>
              </a:p>
              <a:p>
                <a:endParaRPr lang="en-IN" dirty="0"/>
              </a:p>
            </p:txBody>
          </p:sp>
        </mc:Choice>
        <mc:Fallback xmlns="">
          <p:sp>
            <p:nvSpPr>
              <p:cNvPr id="15" name="TextBox 14">
                <a:extLst>
                  <a:ext uri="{FF2B5EF4-FFF2-40B4-BE49-F238E27FC236}">
                    <a16:creationId xmlns:a16="http://schemas.microsoft.com/office/drawing/2014/main" id="{AE98425A-0F74-2759-A70A-60DFC08F6A95}"/>
                  </a:ext>
                </a:extLst>
              </p:cNvPr>
              <p:cNvSpPr txBox="1">
                <a:spLocks noRot="1" noChangeAspect="1" noMove="1" noResize="1" noEditPoints="1" noAdjustHandles="1" noChangeArrowheads="1" noChangeShapeType="1" noTextEdit="1"/>
              </p:cNvSpPr>
              <p:nvPr/>
            </p:nvSpPr>
            <p:spPr>
              <a:xfrm>
                <a:off x="901776" y="4587252"/>
                <a:ext cx="2468048" cy="1016689"/>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B8CDA7-4C00-277A-3A23-67F68CE829ED}"/>
                  </a:ext>
                </a:extLst>
              </p:cNvPr>
              <p:cNvSpPr txBox="1"/>
              <p:nvPr/>
            </p:nvSpPr>
            <p:spPr>
              <a:xfrm>
                <a:off x="901776" y="5595082"/>
                <a:ext cx="2534092" cy="10166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𝑈</m:t>
                      </m:r>
                      <m:r>
                        <a:rPr lang="en-IN"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3"/>
                                    <m:mcJc m:val="center"/>
                                  </m:mcPr>
                                </m:mc>
                              </m:mcs>
                              <m:ctrlPr>
                                <a:rPr lang="en-IN" i="1" smtClean="0">
                                  <a:solidFill>
                                    <a:schemeClr val="tx1">
                                      <a:lumMod val="95000"/>
                                      <a:lumOff val="5000"/>
                                    </a:schemeClr>
                                  </a:solidFill>
                                  <a:latin typeface="Cambria Math" panose="02040503050406030204" pitchFamily="18" charset="0"/>
                                </a:rPr>
                              </m:ctrlPr>
                            </m:mPr>
                            <m:mr>
                              <m:e>
                                <m:r>
                                  <m:rPr>
                                    <m:brk m:alnAt="7"/>
                                  </m:rPr>
                                  <a:rPr lang="en-IN" b="0" i="1" smtClean="0">
                                    <a:solidFill>
                                      <a:schemeClr val="tx1">
                                        <a:lumMod val="95000"/>
                                        <a:lumOff val="5000"/>
                                      </a:schemeClr>
                                    </a:solidFill>
                                    <a:latin typeface="Cambria Math" panose="02040503050406030204" pitchFamily="18" charset="0"/>
                                  </a:rPr>
                                  <m:t>3</m:t>
                                </m:r>
                              </m:e>
                              <m:e>
                                <m:r>
                                  <a:rPr lang="en-IN" b="0" i="1" smtClean="0">
                                    <a:solidFill>
                                      <a:schemeClr val="tx1">
                                        <a:lumMod val="95000"/>
                                        <a:lumOff val="5000"/>
                                      </a:schemeClr>
                                    </a:solidFill>
                                    <a:latin typeface="Cambria Math" panose="02040503050406030204" pitchFamily="18" charset="0"/>
                                  </a:rPr>
                                  <m:t>2</m:t>
                                </m:r>
                              </m:e>
                              <m:e>
                                <m:r>
                                  <a:rPr lang="en-IN" b="0" i="1" smtClean="0">
                                    <a:solidFill>
                                      <a:schemeClr val="tx1">
                                        <a:lumMod val="95000"/>
                                        <a:lumOff val="5000"/>
                                      </a:schemeClr>
                                    </a:solidFill>
                                    <a:latin typeface="Cambria Math" panose="02040503050406030204" pitchFamily="18" charset="0"/>
                                  </a:rPr>
                                  <m:t>4</m:t>
                                </m:r>
                              </m:e>
                            </m:mr>
                            <m:mr>
                              <m:e>
                                <m:r>
                                  <a:rPr lang="en-IN" b="0" i="1" smtClean="0">
                                    <a:solidFill>
                                      <a:schemeClr val="tx1">
                                        <a:lumMod val="95000"/>
                                        <a:lumOff val="5000"/>
                                      </a:schemeClr>
                                    </a:solidFill>
                                    <a:latin typeface="Cambria Math" panose="02040503050406030204" pitchFamily="18" charset="0"/>
                                  </a:rPr>
                                  <m:t>0</m:t>
                                </m:r>
                              </m:e>
                              <m:e>
                                <m:r>
                                  <a:rPr lang="en-IN" b="0" i="1" smtClean="0">
                                    <a:solidFill>
                                      <a:schemeClr val="tx1">
                                        <a:lumMod val="95000"/>
                                        <a:lumOff val="5000"/>
                                      </a:schemeClr>
                                    </a:solidFill>
                                    <a:latin typeface="Cambria Math" panose="02040503050406030204" pitchFamily="18" charset="0"/>
                                  </a:rPr>
                                  <m:t>−4/3</m:t>
                                </m:r>
                              </m:e>
                              <m:e>
                                <m:r>
                                  <a:rPr lang="en-IN" b="0" i="1" smtClean="0">
                                    <a:solidFill>
                                      <a:schemeClr val="tx1">
                                        <a:lumMod val="95000"/>
                                        <a:lumOff val="5000"/>
                                      </a:schemeClr>
                                    </a:solidFill>
                                    <a:latin typeface="Cambria Math" panose="02040503050406030204" pitchFamily="18" charset="0"/>
                                  </a:rPr>
                                  <m:t>−2/3</m:t>
                                </m:r>
                              </m:e>
                            </m:mr>
                            <m:mr>
                              <m:e>
                                <m:r>
                                  <a:rPr lang="en-IN" b="0" i="1" smtClean="0">
                                    <a:solidFill>
                                      <a:schemeClr val="tx1">
                                        <a:lumMod val="95000"/>
                                        <a:lumOff val="5000"/>
                                      </a:schemeClr>
                                    </a:solidFill>
                                    <a:latin typeface="Cambria Math" panose="02040503050406030204" pitchFamily="18" charset="0"/>
                                  </a:rPr>
                                  <m:t>0</m:t>
                                </m:r>
                              </m:e>
                              <m:e>
                                <m:r>
                                  <a:rPr lang="en-IN" b="0" i="1" smtClean="0">
                                    <a:solidFill>
                                      <a:schemeClr val="tx1">
                                        <a:lumMod val="95000"/>
                                        <a:lumOff val="5000"/>
                                      </a:schemeClr>
                                    </a:solidFill>
                                    <a:latin typeface="Cambria Math" panose="02040503050406030204" pitchFamily="18" charset="0"/>
                                  </a:rPr>
                                  <m:t>0</m:t>
                                </m:r>
                              </m:e>
                              <m:e>
                                <m:r>
                                  <a:rPr lang="en-IN" b="0" i="1" smtClean="0">
                                    <a:solidFill>
                                      <a:schemeClr val="tx1">
                                        <a:lumMod val="95000"/>
                                        <a:lumOff val="5000"/>
                                      </a:schemeClr>
                                    </a:solidFill>
                                    <a:latin typeface="Cambria Math" panose="02040503050406030204" pitchFamily="18" charset="0"/>
                                  </a:rPr>
                                  <m:t>−2</m:t>
                                </m:r>
                              </m:e>
                            </m:mr>
                          </m:m>
                        </m:e>
                      </m:d>
                    </m:oMath>
                  </m:oMathPara>
                </a14:m>
                <a:endParaRPr lang="en-IN" dirty="0"/>
              </a:p>
              <a:p>
                <a:endParaRPr lang="en-IN" dirty="0"/>
              </a:p>
            </p:txBody>
          </p:sp>
        </mc:Choice>
        <mc:Fallback xmlns="">
          <p:sp>
            <p:nvSpPr>
              <p:cNvPr id="16" name="TextBox 15">
                <a:extLst>
                  <a:ext uri="{FF2B5EF4-FFF2-40B4-BE49-F238E27FC236}">
                    <a16:creationId xmlns:a16="http://schemas.microsoft.com/office/drawing/2014/main" id="{43B8CDA7-4C00-277A-3A23-67F68CE829ED}"/>
                  </a:ext>
                </a:extLst>
              </p:cNvPr>
              <p:cNvSpPr txBox="1">
                <a:spLocks noRot="1" noChangeAspect="1" noMove="1" noResize="1" noEditPoints="1" noAdjustHandles="1" noChangeArrowheads="1" noChangeShapeType="1" noTextEdit="1"/>
              </p:cNvSpPr>
              <p:nvPr/>
            </p:nvSpPr>
            <p:spPr>
              <a:xfrm>
                <a:off x="901776" y="5595082"/>
                <a:ext cx="2534092" cy="1016689"/>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699E4B7-B280-D8AA-D08D-A871DD0B460A}"/>
                  </a:ext>
                </a:extLst>
              </p:cNvPr>
              <p:cNvSpPr txBox="1"/>
              <p:nvPr/>
            </p:nvSpPr>
            <p:spPr>
              <a:xfrm>
                <a:off x="3398422" y="5595081"/>
                <a:ext cx="2037033" cy="11573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𝐿</m:t>
                      </m:r>
                      <m:r>
                        <a:rPr lang="en-IN"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3"/>
                                    <m:mcJc m:val="center"/>
                                  </m:mcPr>
                                </m:mc>
                              </m:mcs>
                              <m:ctrlPr>
                                <a:rPr lang="en-IN" i="1" smtClean="0">
                                  <a:solidFill>
                                    <a:schemeClr val="tx1">
                                      <a:lumMod val="95000"/>
                                      <a:lumOff val="5000"/>
                                    </a:schemeClr>
                                  </a:solidFill>
                                  <a:latin typeface="Cambria Math" panose="02040503050406030204" pitchFamily="18" charset="0"/>
                                </a:rPr>
                              </m:ctrlPr>
                            </m:mPr>
                            <m:mr>
                              <m:e>
                                <m:r>
                                  <a:rPr lang="en-IN" b="0" i="1" smtClean="0">
                                    <a:solidFill>
                                      <a:schemeClr val="tx1">
                                        <a:lumMod val="95000"/>
                                        <a:lumOff val="5000"/>
                                      </a:schemeClr>
                                    </a:solidFill>
                                    <a:latin typeface="Cambria Math" panose="02040503050406030204" pitchFamily="18" charset="0"/>
                                  </a:rPr>
                                  <m:t>1</m:t>
                                </m:r>
                              </m:e>
                              <m:e>
                                <m:r>
                                  <a:rPr lang="en-IN" b="0" i="1" smtClean="0">
                                    <a:solidFill>
                                      <a:schemeClr val="tx1">
                                        <a:lumMod val="95000"/>
                                        <a:lumOff val="5000"/>
                                      </a:schemeClr>
                                    </a:solidFill>
                                    <a:latin typeface="Cambria Math" panose="02040503050406030204" pitchFamily="18" charset="0"/>
                                  </a:rPr>
                                  <m:t>0</m:t>
                                </m:r>
                              </m:e>
                              <m:e>
                                <m:r>
                                  <a:rPr lang="en-IN" b="0" i="1" smtClean="0">
                                    <a:solidFill>
                                      <a:schemeClr val="tx1">
                                        <a:lumMod val="95000"/>
                                        <a:lumOff val="5000"/>
                                      </a:schemeClr>
                                    </a:solidFill>
                                    <a:latin typeface="Cambria Math" panose="02040503050406030204" pitchFamily="18" charset="0"/>
                                  </a:rPr>
                                  <m:t>0</m:t>
                                </m:r>
                              </m:e>
                            </m:mr>
                            <m:mr>
                              <m:e>
                                <m:r>
                                  <a:rPr lang="en-IN" b="0" i="1" smtClean="0">
                                    <a:solidFill>
                                      <a:schemeClr val="accent1"/>
                                    </a:solidFill>
                                    <a:latin typeface="Cambria Math" panose="02040503050406030204" pitchFamily="18" charset="0"/>
                                  </a:rPr>
                                  <m:t>2/3</m:t>
                                </m:r>
                              </m:e>
                              <m:e>
                                <m:r>
                                  <a:rPr lang="en-IN" b="0" i="1" smtClean="0">
                                    <a:solidFill>
                                      <a:schemeClr val="tx1">
                                        <a:lumMod val="95000"/>
                                        <a:lumOff val="5000"/>
                                      </a:schemeClr>
                                    </a:solidFill>
                                    <a:latin typeface="Cambria Math" panose="02040503050406030204" pitchFamily="18" charset="0"/>
                                  </a:rPr>
                                  <m:t>1</m:t>
                                </m:r>
                              </m:e>
                              <m:e>
                                <m:r>
                                  <a:rPr lang="en-IN" b="0" i="1" smtClean="0">
                                    <a:solidFill>
                                      <a:schemeClr val="tx1">
                                        <a:lumMod val="95000"/>
                                        <a:lumOff val="5000"/>
                                      </a:schemeClr>
                                    </a:solidFill>
                                    <a:latin typeface="Cambria Math" panose="02040503050406030204" pitchFamily="18" charset="0"/>
                                  </a:rPr>
                                  <m:t>0</m:t>
                                </m:r>
                              </m:e>
                            </m:mr>
                            <m:mr>
                              <m:e>
                                <m:r>
                                  <a:rPr lang="en-IN" b="0" i="1" smtClean="0">
                                    <a:solidFill>
                                      <a:schemeClr val="accent1"/>
                                    </a:solidFill>
                                    <a:latin typeface="Cambria Math" panose="02040503050406030204" pitchFamily="18" charset="0"/>
                                  </a:rPr>
                                  <m:t>4/3</m:t>
                                </m:r>
                              </m:e>
                              <m:e>
                                <m:r>
                                  <a:rPr lang="en-IN" b="0" i="1" smtClean="0">
                                    <a:solidFill>
                                      <a:schemeClr val="accent1"/>
                                    </a:solidFill>
                                    <a:latin typeface="Cambria Math" panose="02040503050406030204" pitchFamily="18" charset="0"/>
                                  </a:rPr>
                                  <m:t>1/2</m:t>
                                </m:r>
                              </m:e>
                              <m:e>
                                <m:r>
                                  <a:rPr lang="en-IN" b="0" i="1" smtClean="0">
                                    <a:solidFill>
                                      <a:schemeClr val="tx1">
                                        <a:lumMod val="95000"/>
                                        <a:lumOff val="5000"/>
                                      </a:schemeClr>
                                    </a:solidFill>
                                    <a:latin typeface="Cambria Math" panose="02040503050406030204" pitchFamily="18" charset="0"/>
                                  </a:rPr>
                                  <m:t>1</m:t>
                                </m:r>
                              </m:e>
                            </m:mr>
                          </m:m>
                        </m:e>
                      </m:d>
                    </m:oMath>
                  </m:oMathPara>
                </a14:m>
                <a:endParaRPr lang="en-IN" dirty="0"/>
              </a:p>
              <a:p>
                <a:endParaRPr lang="en-IN" dirty="0"/>
              </a:p>
            </p:txBody>
          </p:sp>
        </mc:Choice>
        <mc:Fallback xmlns="">
          <p:sp>
            <p:nvSpPr>
              <p:cNvPr id="17" name="TextBox 16">
                <a:extLst>
                  <a:ext uri="{FF2B5EF4-FFF2-40B4-BE49-F238E27FC236}">
                    <a16:creationId xmlns:a16="http://schemas.microsoft.com/office/drawing/2014/main" id="{7699E4B7-B280-D8AA-D08D-A871DD0B460A}"/>
                  </a:ext>
                </a:extLst>
              </p:cNvPr>
              <p:cNvSpPr txBox="1">
                <a:spLocks noRot="1" noChangeAspect="1" noMove="1" noResize="1" noEditPoints="1" noAdjustHandles="1" noChangeArrowheads="1" noChangeShapeType="1" noTextEdit="1"/>
              </p:cNvSpPr>
              <p:nvPr/>
            </p:nvSpPr>
            <p:spPr>
              <a:xfrm>
                <a:off x="3398422" y="5595081"/>
                <a:ext cx="2037033" cy="1157368"/>
              </a:xfrm>
              <a:prstGeom prst="rect">
                <a:avLst/>
              </a:prstGeom>
              <a:blipFill>
                <a:blip r:embed="rId7"/>
                <a:stretch>
                  <a:fillRect/>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44D43519-C61B-AE8F-B735-0928FF9324BB}"/>
              </a:ext>
            </a:extLst>
          </p:cNvPr>
          <p:cNvSpPr txBox="1"/>
          <p:nvPr/>
        </p:nvSpPr>
        <p:spPr>
          <a:xfrm>
            <a:off x="6896099" y="1826142"/>
            <a:ext cx="4065711"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LU decomposition for A is</a:t>
            </a:r>
            <a:endParaRPr lang="en-IN"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F3331BE-38B5-DE2D-E89E-9EABDD5EF979}"/>
                  </a:ext>
                </a:extLst>
              </p:cNvPr>
              <p:cNvSpPr txBox="1"/>
              <p:nvPr/>
            </p:nvSpPr>
            <p:spPr>
              <a:xfrm>
                <a:off x="6896099" y="2425233"/>
                <a:ext cx="5235600" cy="1157368"/>
              </a:xfrm>
              <a:prstGeom prst="rect">
                <a:avLst/>
              </a:prstGeom>
              <a:noFill/>
            </p:spPr>
            <p:txBody>
              <a:bodyPr wrap="square" lIns="0" tIns="0" rIns="0" bIns="0" rtlCol="0">
                <a:spAutoFit/>
              </a:bodyPr>
              <a:lstStyle/>
              <a:p>
                <a14:m>
                  <m:oMath xmlns:m="http://schemas.openxmlformats.org/officeDocument/2006/math">
                    <m:r>
                      <a:rPr lang="en-IN" i="1" smtClean="0">
                        <a:solidFill>
                          <a:schemeClr val="tx1"/>
                        </a:solidFill>
                        <a:latin typeface="Cambria Math" panose="02040503050406030204" pitchFamily="18" charset="0"/>
                      </a:rPr>
                      <m:t>𝐴</m:t>
                    </m:r>
                    <m:r>
                      <a:rPr lang="en-IN" i="1" smtClean="0">
                        <a:solidFill>
                          <a:schemeClr val="tx1"/>
                        </a:solidFill>
                        <a:latin typeface="Cambria Math" panose="02040503050406030204" pitchFamily="18" charset="0"/>
                      </a:rPr>
                      <m:t>=</m:t>
                    </m:r>
                    <m:d>
                      <m:dPr>
                        <m:begChr m:val="["/>
                        <m:endChr m:val="]"/>
                        <m:ctrlPr>
                          <a:rPr lang="en-IN" i="1" smtClean="0">
                            <a:solidFill>
                              <a:schemeClr val="tx1"/>
                            </a:solidFill>
                            <a:latin typeface="Cambria Math" panose="02040503050406030204" pitchFamily="18" charset="0"/>
                          </a:rPr>
                        </m:ctrlPr>
                      </m:dPr>
                      <m:e>
                        <m:m>
                          <m:mPr>
                            <m:mcs>
                              <m:mc>
                                <m:mcPr>
                                  <m:count m:val="3"/>
                                  <m:mcJc m:val="center"/>
                                </m:mcPr>
                              </m:mc>
                            </m:mcs>
                            <m:ctrlPr>
                              <a:rPr lang="en-IN" i="1" smtClean="0">
                                <a:solidFill>
                                  <a:schemeClr val="tx1"/>
                                </a:solidFill>
                                <a:latin typeface="Cambria Math" panose="02040503050406030204" pitchFamily="18" charset="0"/>
                              </a:rPr>
                            </m:ctrlPr>
                          </m:mPr>
                          <m:mr>
                            <m:e>
                              <m:r>
                                <m:rPr>
                                  <m:brk m:alnAt="7"/>
                                </m:rPr>
                                <a:rPr lang="en-IN" b="0" i="1" smtClean="0">
                                  <a:solidFill>
                                    <a:schemeClr val="tx1"/>
                                  </a:solidFill>
                                  <a:latin typeface="Cambria Math" panose="02040503050406030204" pitchFamily="18" charset="0"/>
                                </a:rPr>
                                <m:t>3</m:t>
                              </m:r>
                            </m:e>
                            <m:e>
                              <m:r>
                                <a:rPr lang="en-IN" b="0" i="1" smtClean="0">
                                  <a:solidFill>
                                    <a:schemeClr val="tx1"/>
                                  </a:solidFill>
                                  <a:latin typeface="Cambria Math" panose="02040503050406030204" pitchFamily="18" charset="0"/>
                                </a:rPr>
                                <m:t>2</m:t>
                              </m:r>
                            </m:e>
                            <m:e>
                              <m:r>
                                <a:rPr lang="en-IN" b="0" i="1" smtClean="0">
                                  <a:solidFill>
                                    <a:schemeClr val="tx1"/>
                                  </a:solidFill>
                                  <a:latin typeface="Cambria Math" panose="02040503050406030204" pitchFamily="18" charset="0"/>
                                </a:rPr>
                                <m:t>4</m:t>
                              </m:r>
                            </m:e>
                          </m:mr>
                          <m:mr>
                            <m:e>
                              <m:r>
                                <a:rPr lang="en-IN" b="0" i="1" smtClean="0">
                                  <a:solidFill>
                                    <a:schemeClr val="tx1"/>
                                  </a:solidFill>
                                  <a:latin typeface="Cambria Math" panose="02040503050406030204" pitchFamily="18" charset="0"/>
                                </a:rPr>
                                <m:t>2</m:t>
                              </m:r>
                            </m:e>
                            <m:e>
                              <m:r>
                                <a:rPr lang="en-IN" b="0" i="1" smtClean="0">
                                  <a:solidFill>
                                    <a:schemeClr val="tx1"/>
                                  </a:solidFill>
                                  <a:latin typeface="Cambria Math" panose="02040503050406030204" pitchFamily="18" charset="0"/>
                                </a:rPr>
                                <m:t>0</m:t>
                              </m:r>
                            </m:e>
                            <m:e>
                              <m:r>
                                <a:rPr lang="en-IN" b="0" i="1" smtClean="0">
                                  <a:solidFill>
                                    <a:schemeClr val="tx1"/>
                                  </a:solidFill>
                                  <a:latin typeface="Cambria Math" panose="02040503050406030204" pitchFamily="18" charset="0"/>
                                </a:rPr>
                                <m:t>2</m:t>
                              </m:r>
                            </m:e>
                          </m:mr>
                          <m:mr>
                            <m:e>
                              <m:r>
                                <a:rPr lang="en-IN" b="0" i="1" smtClean="0">
                                  <a:solidFill>
                                    <a:schemeClr val="tx1"/>
                                  </a:solidFill>
                                  <a:latin typeface="Cambria Math" panose="02040503050406030204" pitchFamily="18" charset="0"/>
                                </a:rPr>
                                <m:t>4</m:t>
                              </m:r>
                            </m:e>
                            <m:e>
                              <m:r>
                                <a:rPr lang="en-IN" b="0" i="1" smtClean="0">
                                  <a:solidFill>
                                    <a:schemeClr val="tx1"/>
                                  </a:solidFill>
                                  <a:latin typeface="Cambria Math" panose="02040503050406030204" pitchFamily="18" charset="0"/>
                                </a:rPr>
                                <m:t>2</m:t>
                              </m:r>
                            </m:e>
                            <m:e>
                              <m:r>
                                <a:rPr lang="en-IN" b="0" i="1" smtClean="0">
                                  <a:solidFill>
                                    <a:schemeClr val="tx1"/>
                                  </a:solidFill>
                                  <a:latin typeface="Cambria Math" panose="02040503050406030204" pitchFamily="18" charset="0"/>
                                </a:rPr>
                                <m:t>3</m:t>
                              </m:r>
                            </m:e>
                          </m:mr>
                        </m:m>
                      </m:e>
                    </m:d>
                  </m:oMath>
                </a14:m>
                <a:r>
                  <a:rPr lang="en-IN" dirty="0">
                    <a:solidFill>
                      <a:schemeClr val="tx1"/>
                    </a:solidFill>
                  </a:rPr>
                  <a:t>= </a:t>
                </a:r>
                <a14:m>
                  <m:oMath xmlns:m="http://schemas.openxmlformats.org/officeDocument/2006/math">
                    <m:d>
                      <m:dPr>
                        <m:begChr m:val="["/>
                        <m:endChr m:val="]"/>
                        <m:ctrlPr>
                          <a:rPr lang="en-IN" i="1" smtClean="0">
                            <a:solidFill>
                              <a:schemeClr val="tx1"/>
                            </a:solidFill>
                            <a:latin typeface="Cambria Math" panose="02040503050406030204" pitchFamily="18" charset="0"/>
                          </a:rPr>
                        </m:ctrlPr>
                      </m:dPr>
                      <m:e>
                        <m:m>
                          <m:mPr>
                            <m:mcs>
                              <m:mc>
                                <m:mcPr>
                                  <m:count m:val="3"/>
                                  <m:mcJc m:val="center"/>
                                </m:mcPr>
                              </m:mc>
                            </m:mcs>
                            <m:ctrlPr>
                              <a:rPr lang="en-IN" i="1" smtClean="0">
                                <a:solidFill>
                                  <a:schemeClr val="tx1"/>
                                </a:solidFill>
                                <a:latin typeface="Cambria Math" panose="02040503050406030204" pitchFamily="18" charset="0"/>
                              </a:rPr>
                            </m:ctrlPr>
                          </m:mPr>
                          <m:mr>
                            <m:e>
                              <m:r>
                                <a:rPr lang="en-IN" b="0" i="1" smtClean="0">
                                  <a:solidFill>
                                    <a:schemeClr val="tx1"/>
                                  </a:solidFill>
                                  <a:latin typeface="Cambria Math" panose="02040503050406030204" pitchFamily="18" charset="0"/>
                                </a:rPr>
                                <m:t>1</m:t>
                              </m:r>
                            </m:e>
                            <m:e>
                              <m:r>
                                <a:rPr lang="en-IN" b="0" i="1" smtClean="0">
                                  <a:solidFill>
                                    <a:schemeClr val="tx1"/>
                                  </a:solidFill>
                                  <a:latin typeface="Cambria Math" panose="02040503050406030204" pitchFamily="18" charset="0"/>
                                </a:rPr>
                                <m:t>0</m:t>
                              </m:r>
                            </m:e>
                            <m:e>
                              <m:r>
                                <a:rPr lang="en-IN" b="0" i="1" smtClean="0">
                                  <a:solidFill>
                                    <a:schemeClr val="tx1"/>
                                  </a:solidFill>
                                  <a:latin typeface="Cambria Math" panose="02040503050406030204" pitchFamily="18" charset="0"/>
                                </a:rPr>
                                <m:t>0</m:t>
                              </m:r>
                            </m:e>
                          </m:mr>
                          <m:mr>
                            <m:e>
                              <m:r>
                                <a:rPr lang="en-IN" b="0" i="1" smtClean="0">
                                  <a:solidFill>
                                    <a:schemeClr val="tx1"/>
                                  </a:solidFill>
                                  <a:latin typeface="Cambria Math" panose="02040503050406030204" pitchFamily="18" charset="0"/>
                                </a:rPr>
                                <m:t>2/3</m:t>
                              </m:r>
                            </m:e>
                            <m:e>
                              <m:r>
                                <a:rPr lang="en-IN" b="0" i="1" smtClean="0">
                                  <a:solidFill>
                                    <a:schemeClr val="tx1"/>
                                  </a:solidFill>
                                  <a:latin typeface="Cambria Math" panose="02040503050406030204" pitchFamily="18" charset="0"/>
                                </a:rPr>
                                <m:t>1</m:t>
                              </m:r>
                            </m:e>
                            <m:e>
                              <m:r>
                                <a:rPr lang="en-IN" b="0" i="1" smtClean="0">
                                  <a:solidFill>
                                    <a:schemeClr val="tx1"/>
                                  </a:solidFill>
                                  <a:latin typeface="Cambria Math" panose="02040503050406030204" pitchFamily="18" charset="0"/>
                                </a:rPr>
                                <m:t>0</m:t>
                              </m:r>
                            </m:e>
                          </m:mr>
                          <m:mr>
                            <m:e>
                              <m:r>
                                <a:rPr lang="en-IN" b="0" i="1" smtClean="0">
                                  <a:solidFill>
                                    <a:schemeClr val="tx1"/>
                                  </a:solidFill>
                                  <a:latin typeface="Cambria Math" panose="02040503050406030204" pitchFamily="18" charset="0"/>
                                </a:rPr>
                                <m:t>4/3</m:t>
                              </m:r>
                            </m:e>
                            <m:e>
                              <m:r>
                                <a:rPr lang="en-IN" b="0" i="1" smtClean="0">
                                  <a:solidFill>
                                    <a:schemeClr val="tx1"/>
                                  </a:solidFill>
                                  <a:latin typeface="Cambria Math" panose="02040503050406030204" pitchFamily="18" charset="0"/>
                                </a:rPr>
                                <m:t>1/2</m:t>
                              </m:r>
                            </m:e>
                            <m:e>
                              <m:r>
                                <a:rPr lang="en-IN" b="0" i="1" smtClean="0">
                                  <a:solidFill>
                                    <a:schemeClr val="tx1"/>
                                  </a:solidFill>
                                  <a:latin typeface="Cambria Math" panose="02040503050406030204" pitchFamily="18" charset="0"/>
                                </a:rPr>
                                <m:t>1</m:t>
                              </m:r>
                            </m:e>
                          </m:mr>
                        </m:m>
                      </m:e>
                    </m:d>
                    <m:r>
                      <a:rPr lang="en-IN" b="0" i="1" smtClean="0">
                        <a:solidFill>
                          <a:schemeClr val="tx1"/>
                        </a:solidFill>
                        <a:latin typeface="Cambria Math" panose="02040503050406030204" pitchFamily="18" charset="0"/>
                      </a:rPr>
                      <m:t>𝑥</m:t>
                    </m:r>
                    <m:d>
                      <m:dPr>
                        <m:begChr m:val="["/>
                        <m:endChr m:val="]"/>
                        <m:ctrlPr>
                          <a:rPr lang="en-IN" i="1" smtClean="0">
                            <a:latin typeface="Cambria Math" panose="02040503050406030204" pitchFamily="18" charset="0"/>
                          </a:rPr>
                        </m:ctrlPr>
                      </m:dPr>
                      <m:e>
                        <m:m>
                          <m:mPr>
                            <m:mcs>
                              <m:mc>
                                <m:mcPr>
                                  <m:count m:val="3"/>
                                  <m:mcJc m:val="center"/>
                                </m:mcPr>
                              </m:mc>
                            </m:mcs>
                            <m:ctrlPr>
                              <a:rPr lang="en-IN" i="1" smtClean="0">
                                <a:solidFill>
                                  <a:schemeClr val="tx1">
                                    <a:lumMod val="95000"/>
                                    <a:lumOff val="5000"/>
                                  </a:schemeClr>
                                </a:solidFill>
                                <a:latin typeface="Cambria Math" panose="02040503050406030204" pitchFamily="18" charset="0"/>
                              </a:rPr>
                            </m:ctrlPr>
                          </m:mPr>
                          <m:mr>
                            <m:e>
                              <m:r>
                                <m:rPr>
                                  <m:brk m:alnAt="7"/>
                                </m:rPr>
                                <a:rPr lang="en-IN" b="0" i="1" smtClean="0">
                                  <a:solidFill>
                                    <a:schemeClr val="tx1">
                                      <a:lumMod val="95000"/>
                                      <a:lumOff val="5000"/>
                                    </a:schemeClr>
                                  </a:solidFill>
                                  <a:latin typeface="Cambria Math" panose="02040503050406030204" pitchFamily="18" charset="0"/>
                                </a:rPr>
                                <m:t>3</m:t>
                              </m:r>
                            </m:e>
                            <m:e>
                              <m:r>
                                <a:rPr lang="en-IN" b="0" i="1" smtClean="0">
                                  <a:solidFill>
                                    <a:schemeClr val="tx1">
                                      <a:lumMod val="95000"/>
                                      <a:lumOff val="5000"/>
                                    </a:schemeClr>
                                  </a:solidFill>
                                  <a:latin typeface="Cambria Math" panose="02040503050406030204" pitchFamily="18" charset="0"/>
                                </a:rPr>
                                <m:t>2</m:t>
                              </m:r>
                            </m:e>
                            <m:e>
                              <m:r>
                                <a:rPr lang="en-IN" b="0" i="1" smtClean="0">
                                  <a:solidFill>
                                    <a:schemeClr val="tx1">
                                      <a:lumMod val="95000"/>
                                      <a:lumOff val="5000"/>
                                    </a:schemeClr>
                                  </a:solidFill>
                                  <a:latin typeface="Cambria Math" panose="02040503050406030204" pitchFamily="18" charset="0"/>
                                </a:rPr>
                                <m:t>4</m:t>
                              </m:r>
                            </m:e>
                          </m:mr>
                          <m:mr>
                            <m:e>
                              <m:r>
                                <a:rPr lang="en-IN" b="0" i="1" smtClean="0">
                                  <a:solidFill>
                                    <a:schemeClr val="tx1">
                                      <a:lumMod val="95000"/>
                                      <a:lumOff val="5000"/>
                                    </a:schemeClr>
                                  </a:solidFill>
                                  <a:latin typeface="Cambria Math" panose="02040503050406030204" pitchFamily="18" charset="0"/>
                                </a:rPr>
                                <m:t>0</m:t>
                              </m:r>
                            </m:e>
                            <m:e>
                              <m:r>
                                <a:rPr lang="en-IN" b="0" i="1" smtClean="0">
                                  <a:solidFill>
                                    <a:schemeClr val="tx1">
                                      <a:lumMod val="95000"/>
                                      <a:lumOff val="5000"/>
                                    </a:schemeClr>
                                  </a:solidFill>
                                  <a:latin typeface="Cambria Math" panose="02040503050406030204" pitchFamily="18" charset="0"/>
                                </a:rPr>
                                <m:t>−4/3</m:t>
                              </m:r>
                            </m:e>
                            <m:e>
                              <m:r>
                                <a:rPr lang="en-IN" b="0" i="1" smtClean="0">
                                  <a:solidFill>
                                    <a:schemeClr val="tx1">
                                      <a:lumMod val="95000"/>
                                      <a:lumOff val="5000"/>
                                    </a:schemeClr>
                                  </a:solidFill>
                                  <a:latin typeface="Cambria Math" panose="02040503050406030204" pitchFamily="18" charset="0"/>
                                </a:rPr>
                                <m:t>−2/3</m:t>
                              </m:r>
                            </m:e>
                          </m:mr>
                          <m:mr>
                            <m:e>
                              <m:r>
                                <a:rPr lang="en-IN" b="0" i="1" smtClean="0">
                                  <a:solidFill>
                                    <a:schemeClr val="tx1">
                                      <a:lumMod val="95000"/>
                                      <a:lumOff val="5000"/>
                                    </a:schemeClr>
                                  </a:solidFill>
                                  <a:latin typeface="Cambria Math" panose="02040503050406030204" pitchFamily="18" charset="0"/>
                                </a:rPr>
                                <m:t>0</m:t>
                              </m:r>
                            </m:e>
                            <m:e>
                              <m:r>
                                <a:rPr lang="en-IN" b="0" i="1" smtClean="0">
                                  <a:solidFill>
                                    <a:schemeClr val="tx1">
                                      <a:lumMod val="95000"/>
                                      <a:lumOff val="5000"/>
                                    </a:schemeClr>
                                  </a:solidFill>
                                  <a:latin typeface="Cambria Math" panose="02040503050406030204" pitchFamily="18" charset="0"/>
                                </a:rPr>
                                <m:t>0</m:t>
                              </m:r>
                            </m:e>
                            <m:e>
                              <m:r>
                                <a:rPr lang="en-IN" b="0" i="1" smtClean="0">
                                  <a:solidFill>
                                    <a:schemeClr val="tx1">
                                      <a:lumMod val="95000"/>
                                      <a:lumOff val="5000"/>
                                    </a:schemeClr>
                                  </a:solidFill>
                                  <a:latin typeface="Cambria Math" panose="02040503050406030204" pitchFamily="18" charset="0"/>
                                </a:rPr>
                                <m:t>−2</m:t>
                              </m:r>
                            </m:e>
                          </m:mr>
                        </m:m>
                      </m:e>
                    </m:d>
                  </m:oMath>
                </a14:m>
                <a:endParaRPr lang="en-IN" dirty="0">
                  <a:solidFill>
                    <a:schemeClr val="tx1"/>
                  </a:solidFill>
                </a:endParaRPr>
              </a:p>
              <a:p>
                <a:endParaRPr lang="en-IN" dirty="0">
                  <a:solidFill>
                    <a:schemeClr val="tx1"/>
                  </a:solidFill>
                </a:endParaRPr>
              </a:p>
            </p:txBody>
          </p:sp>
        </mc:Choice>
        <mc:Fallback xmlns="">
          <p:sp>
            <p:nvSpPr>
              <p:cNvPr id="21" name="TextBox 20">
                <a:extLst>
                  <a:ext uri="{FF2B5EF4-FFF2-40B4-BE49-F238E27FC236}">
                    <a16:creationId xmlns:a16="http://schemas.microsoft.com/office/drawing/2014/main" id="{2F3331BE-38B5-DE2D-E89E-9EABDD5EF979}"/>
                  </a:ext>
                </a:extLst>
              </p:cNvPr>
              <p:cNvSpPr txBox="1">
                <a:spLocks noRot="1" noChangeAspect="1" noMove="1" noResize="1" noEditPoints="1" noAdjustHandles="1" noChangeArrowheads="1" noChangeShapeType="1" noTextEdit="1"/>
              </p:cNvSpPr>
              <p:nvPr/>
            </p:nvSpPr>
            <p:spPr>
              <a:xfrm>
                <a:off x="6896099" y="2425233"/>
                <a:ext cx="5235600" cy="1157368"/>
              </a:xfrm>
              <a:prstGeom prst="rect">
                <a:avLst/>
              </a:prstGeom>
              <a:blipFill>
                <a:blip r:embed="rId8"/>
                <a:stretch>
                  <a:fillRect/>
                </a:stretch>
              </a:blipFill>
            </p:spPr>
            <p:txBody>
              <a:bodyPr/>
              <a:lstStyle/>
              <a:p>
                <a:r>
                  <a:rPr lang="en-IN">
                    <a:noFill/>
                  </a:rPr>
                  <a:t> </a:t>
                </a:r>
              </a:p>
            </p:txBody>
          </p:sp>
        </mc:Fallback>
      </mc:AlternateContent>
      <p:sp>
        <p:nvSpPr>
          <p:cNvPr id="22" name="Left Brace 21">
            <a:extLst>
              <a:ext uri="{FF2B5EF4-FFF2-40B4-BE49-F238E27FC236}">
                <a16:creationId xmlns:a16="http://schemas.microsoft.com/office/drawing/2014/main" id="{E7EB1E25-64D0-4AE4-BC22-32D17945A739}"/>
              </a:ext>
            </a:extLst>
          </p:cNvPr>
          <p:cNvSpPr/>
          <p:nvPr/>
        </p:nvSpPr>
        <p:spPr>
          <a:xfrm rot="16200000">
            <a:off x="10125758" y="1874931"/>
            <a:ext cx="408210" cy="3419475"/>
          </a:xfrm>
          <a:prstGeom prst="leftBrace">
            <a:avLst>
              <a:gd name="adj1" fmla="val 65909"/>
              <a:gd name="adj2" fmla="val 5055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 name="TextBox 22">
            <a:extLst>
              <a:ext uri="{FF2B5EF4-FFF2-40B4-BE49-F238E27FC236}">
                <a16:creationId xmlns:a16="http://schemas.microsoft.com/office/drawing/2014/main" id="{16DAB438-0A03-7599-DD3B-56083C29F05E}"/>
              </a:ext>
            </a:extLst>
          </p:cNvPr>
          <p:cNvSpPr txBox="1"/>
          <p:nvPr/>
        </p:nvSpPr>
        <p:spPr>
          <a:xfrm>
            <a:off x="10065177" y="3716949"/>
            <a:ext cx="529371" cy="369332"/>
          </a:xfrm>
          <a:prstGeom prst="rect">
            <a:avLst/>
          </a:prstGeom>
          <a:noFill/>
        </p:spPr>
        <p:txBody>
          <a:bodyPr wrap="square">
            <a:spAutoFit/>
          </a:bodyPr>
          <a:lstStyle/>
          <a:p>
            <a:r>
              <a:rPr lang="pt-BR" i="1" dirty="0">
                <a:solidFill>
                  <a:srgbClr val="000000"/>
                </a:solidFill>
                <a:latin typeface="Times New Roman" panose="02020603050405020304" pitchFamily="18" charset="0"/>
              </a:rPr>
              <a:t>LU</a:t>
            </a:r>
            <a:endParaRPr lang="en-IN" dirty="0"/>
          </a:p>
        </p:txBody>
      </p:sp>
    </p:spTree>
    <p:extLst>
      <p:ext uri="{BB962C8B-B14F-4D97-AF65-F5344CB8AC3E}">
        <p14:creationId xmlns:p14="http://schemas.microsoft.com/office/powerpoint/2010/main" val="3182007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C15E-0616-FADD-6BAA-F4718CF8EC40}"/>
              </a:ext>
            </a:extLst>
          </p:cNvPr>
          <p:cNvSpPr>
            <a:spLocks noGrp="1"/>
          </p:cNvSpPr>
          <p:nvPr>
            <p:ph type="title"/>
          </p:nvPr>
        </p:nvSpPr>
        <p:spPr/>
        <p:txBody>
          <a:bodyPr/>
          <a:lstStyle/>
          <a:p>
            <a:r>
              <a:rPr lang="en-IN" dirty="0"/>
              <a:t>Linear Regression using Least Squares Error</a:t>
            </a:r>
          </a:p>
        </p:txBody>
      </p:sp>
      <p:sp>
        <p:nvSpPr>
          <p:cNvPr id="3" name="Content Placeholder 2">
            <a:extLst>
              <a:ext uri="{FF2B5EF4-FFF2-40B4-BE49-F238E27FC236}">
                <a16:creationId xmlns:a16="http://schemas.microsoft.com/office/drawing/2014/main" id="{73162760-467B-9233-2283-7A8F2D686704}"/>
              </a:ext>
            </a:extLst>
          </p:cNvPr>
          <p:cNvSpPr>
            <a:spLocks noGrp="1"/>
          </p:cNvSpPr>
          <p:nvPr>
            <p:ph idx="1"/>
          </p:nvPr>
        </p:nvSpPr>
        <p:spPr>
          <a:xfrm>
            <a:off x="838200" y="1825625"/>
            <a:ext cx="7014606" cy="4351338"/>
          </a:xfrm>
        </p:spPr>
        <p:txBody>
          <a:bodyPr>
            <a:normAutofit fontScale="92500" lnSpcReduction="20000"/>
          </a:bodyPr>
          <a:lstStyle/>
          <a:p>
            <a:r>
              <a:rPr lang="en-IN" sz="2000" dirty="0"/>
              <a:t>Quadratic Loss Function</a:t>
            </a:r>
          </a:p>
          <a:p>
            <a:endParaRPr lang="en-IN" sz="2000" dirty="0"/>
          </a:p>
          <a:p>
            <a:r>
              <a:rPr lang="en-IN" sz="2000" dirty="0"/>
              <a:t>Least Squares method loss function</a:t>
            </a:r>
          </a:p>
          <a:p>
            <a:pPr marL="0" indent="0">
              <a:buNone/>
            </a:pPr>
            <a:r>
              <a:rPr lang="en-IN" sz="1500" i="1" dirty="0">
                <a:latin typeface="Courier New" panose="02070309020205020404" pitchFamily="49" charset="0"/>
                <a:cs typeface="Courier New" panose="02070309020205020404" pitchFamily="49" charset="0"/>
              </a:rPr>
              <a:t>(</a:t>
            </a:r>
            <a:r>
              <a:rPr lang="en-US" sz="1500" i="1" dirty="0">
                <a:latin typeface="Courier New" panose="02070309020205020404" pitchFamily="49" charset="0"/>
                <a:cs typeface="Courier New" panose="02070309020205020404" pitchFamily="49" charset="0"/>
              </a:rPr>
              <a:t>partial derivative of L, equating it to 0 and then finding an expression for m and c</a:t>
            </a:r>
            <a:r>
              <a:rPr lang="en-IN" sz="1500" i="1" dirty="0">
                <a:latin typeface="Courier New" panose="02070309020205020404" pitchFamily="49" charset="0"/>
                <a:cs typeface="Courier New" panose="02070309020205020404" pitchFamily="49" charset="0"/>
              </a:rPr>
              <a:t>)</a:t>
            </a:r>
          </a:p>
          <a:p>
            <a:endParaRPr lang="en-IN" sz="2000" dirty="0"/>
          </a:p>
          <a:p>
            <a:endParaRPr lang="en-IN" sz="2000" dirty="0"/>
          </a:p>
          <a:p>
            <a:endParaRPr lang="en-IN" sz="2000" dirty="0"/>
          </a:p>
          <a:p>
            <a:endParaRPr lang="en-IN" sz="2000" dirty="0"/>
          </a:p>
          <a:p>
            <a:r>
              <a:rPr lang="en-IN" sz="2000" dirty="0"/>
              <a:t> </a:t>
            </a:r>
            <a:r>
              <a:rPr lang="en-US" sz="2000" dirty="0"/>
              <a:t>x̅ is the mean of all the values in the input X</a:t>
            </a:r>
          </a:p>
          <a:p>
            <a:r>
              <a:rPr lang="en-US" sz="2000" dirty="0"/>
              <a:t>ȳ is the mean of all the values in the output Y</a:t>
            </a:r>
          </a:p>
          <a:p>
            <a:r>
              <a:rPr lang="en-US" sz="2000" dirty="0"/>
              <a:t>m = slop of predicted line</a:t>
            </a:r>
          </a:p>
          <a:p>
            <a:r>
              <a:rPr lang="en-US" sz="2000" dirty="0"/>
              <a:t>c = y intercept of predicted line</a:t>
            </a:r>
            <a:endParaRPr lang="en-IN" sz="2000" dirty="0"/>
          </a:p>
        </p:txBody>
      </p:sp>
      <p:pic>
        <p:nvPicPr>
          <p:cNvPr id="11270" name="Picture 6">
            <a:extLst>
              <a:ext uri="{FF2B5EF4-FFF2-40B4-BE49-F238E27FC236}">
                <a16:creationId xmlns:a16="http://schemas.microsoft.com/office/drawing/2014/main" id="{E9CB486E-DC4F-3908-DD2F-6D49132F3F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56" r="8975" b="8547"/>
          <a:stretch/>
        </p:blipFill>
        <p:spPr bwMode="auto">
          <a:xfrm>
            <a:off x="4000500" y="1825625"/>
            <a:ext cx="1800225" cy="67945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B98381AF-3E3C-9E32-7132-1E06393689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99" t="13238" r="11286" b="13428"/>
          <a:stretch/>
        </p:blipFill>
        <p:spPr bwMode="auto">
          <a:xfrm>
            <a:off x="7852806" y="1690688"/>
            <a:ext cx="3500994" cy="254317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25ABFBF0-6696-15BD-A382-ABD89D3BDE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6833" y="3080142"/>
            <a:ext cx="2527558" cy="131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090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F7E5-F494-52B6-0472-95A3FD208EB2}"/>
              </a:ext>
            </a:extLst>
          </p:cNvPr>
          <p:cNvSpPr>
            <a:spLocks noGrp="1"/>
          </p:cNvSpPr>
          <p:nvPr>
            <p:ph type="title"/>
          </p:nvPr>
        </p:nvSpPr>
        <p:spPr/>
        <p:txBody>
          <a:bodyPr/>
          <a:lstStyle/>
          <a:p>
            <a:r>
              <a:rPr lang="en-IN" dirty="0"/>
              <a:t>Lab: Linear Regression using Least Squares Error</a:t>
            </a:r>
          </a:p>
        </p:txBody>
      </p:sp>
      <p:pic>
        <p:nvPicPr>
          <p:cNvPr id="17" name="Content Placeholder 16" descr="Chart, scatter chart">
            <a:extLst>
              <a:ext uri="{FF2B5EF4-FFF2-40B4-BE49-F238E27FC236}">
                <a16:creationId xmlns:a16="http://schemas.microsoft.com/office/drawing/2014/main" id="{6382C90A-A18F-0892-DFEC-D6757B8CF5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2487375"/>
            <a:ext cx="5801784" cy="4351338"/>
          </a:xfrm>
        </p:spPr>
      </p:pic>
      <p:sp>
        <p:nvSpPr>
          <p:cNvPr id="19" name="TextBox 18">
            <a:extLst>
              <a:ext uri="{FF2B5EF4-FFF2-40B4-BE49-F238E27FC236}">
                <a16:creationId xmlns:a16="http://schemas.microsoft.com/office/drawing/2014/main" id="{ACC7FD12-38BC-AB5F-CC14-9BC4987562B4}"/>
              </a:ext>
            </a:extLst>
          </p:cNvPr>
          <p:cNvSpPr txBox="1"/>
          <p:nvPr/>
        </p:nvSpPr>
        <p:spPr>
          <a:xfrm>
            <a:off x="838200" y="1904365"/>
            <a:ext cx="6096000" cy="369332"/>
          </a:xfrm>
          <a:prstGeom prst="rect">
            <a:avLst/>
          </a:prstGeom>
          <a:noFill/>
        </p:spPr>
        <p:txBody>
          <a:bodyPr wrap="square">
            <a:spAutoFit/>
          </a:bodyPr>
          <a:lstStyle/>
          <a:p>
            <a:r>
              <a:rPr lang="en-IN" dirty="0"/>
              <a:t>Session 17_Lab_Linear Regression using Least Squares.pdf</a:t>
            </a:r>
          </a:p>
        </p:txBody>
      </p:sp>
    </p:spTree>
    <p:extLst>
      <p:ext uri="{BB962C8B-B14F-4D97-AF65-F5344CB8AC3E}">
        <p14:creationId xmlns:p14="http://schemas.microsoft.com/office/powerpoint/2010/main" val="3828275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EBBC-844D-2AAE-3ADF-780B6CC44888}"/>
              </a:ext>
            </a:extLst>
          </p:cNvPr>
          <p:cNvSpPr>
            <a:spLocks noGrp="1"/>
          </p:cNvSpPr>
          <p:nvPr>
            <p:ph type="title"/>
          </p:nvPr>
        </p:nvSpPr>
        <p:spPr/>
        <p:txBody>
          <a:bodyPr/>
          <a:lstStyle/>
          <a:p>
            <a:r>
              <a:rPr lang="en-IN" dirty="0"/>
              <a:t>Nonlinear Regression, Interpolation</a:t>
            </a:r>
          </a:p>
        </p:txBody>
      </p:sp>
      <p:sp>
        <p:nvSpPr>
          <p:cNvPr id="3" name="Content Placeholder 2">
            <a:extLst>
              <a:ext uri="{FF2B5EF4-FFF2-40B4-BE49-F238E27FC236}">
                <a16:creationId xmlns:a16="http://schemas.microsoft.com/office/drawing/2014/main" id="{3169715E-F9EB-56E3-874F-99A0DDFDAC40}"/>
              </a:ext>
            </a:extLst>
          </p:cNvPr>
          <p:cNvSpPr>
            <a:spLocks noGrp="1"/>
          </p:cNvSpPr>
          <p:nvPr>
            <p:ph idx="1"/>
          </p:nvPr>
        </p:nvSpPr>
        <p:spPr>
          <a:xfrm>
            <a:off x="838200" y="1825625"/>
            <a:ext cx="5257800" cy="4351338"/>
          </a:xfrm>
        </p:spPr>
        <p:txBody>
          <a:bodyPr>
            <a:normAutofit/>
          </a:bodyPr>
          <a:lstStyle/>
          <a:p>
            <a:r>
              <a:rPr lang="en-US" sz="2400" dirty="0"/>
              <a:t>Polynomial interpolation is the procedure of fitting a polynomial of degree n to a set of n+1 data points</a:t>
            </a:r>
          </a:p>
          <a:p>
            <a:r>
              <a:rPr lang="en-US" sz="2400" dirty="0"/>
              <a:t>Polynomial interpolation relies on the fact that for every n+1 data points, there is a unique polynomial of degree n that passes through these n+1 data points</a:t>
            </a:r>
          </a:p>
          <a:p>
            <a:endParaRPr lang="en-IN" sz="2400" dirty="0"/>
          </a:p>
        </p:txBody>
      </p:sp>
      <p:pic>
        <p:nvPicPr>
          <p:cNvPr id="12290" name="Picture 2" descr="Figure 1. Polynomial Interpolation for 2, 3, 4, and 5 data points.">
            <a:extLst>
              <a:ext uri="{FF2B5EF4-FFF2-40B4-BE49-F238E27FC236}">
                <a16:creationId xmlns:a16="http://schemas.microsoft.com/office/drawing/2014/main" id="{87F2A088-BBD6-7252-88C1-AEACD20BE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829968" cy="395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2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DFF1-5BDF-0D80-7E9A-723B3EFF682F}"/>
              </a:ext>
            </a:extLst>
          </p:cNvPr>
          <p:cNvSpPr>
            <a:spLocks noGrp="1"/>
          </p:cNvSpPr>
          <p:nvPr>
            <p:ph type="title"/>
          </p:nvPr>
        </p:nvSpPr>
        <p:spPr/>
        <p:txBody>
          <a:bodyPr/>
          <a:lstStyle/>
          <a:p>
            <a:r>
              <a:rPr lang="en-IN" dirty="0"/>
              <a:t>Lab - Interpolation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197BE0-BE73-2F47-3AF8-97C9D49E6479}"/>
                  </a:ext>
                </a:extLst>
              </p:cNvPr>
              <p:cNvSpPr>
                <a:spLocks noGrp="1"/>
              </p:cNvSpPr>
              <p:nvPr>
                <p:ph idx="1"/>
              </p:nvPr>
            </p:nvSpPr>
            <p:spPr/>
            <p:txBody>
              <a:bodyPr>
                <a:normAutofit lnSpcReduction="10000"/>
              </a:bodyPr>
              <a:lstStyle/>
              <a:p>
                <a:r>
                  <a:rPr lang="en-US" sz="2400" dirty="0"/>
                  <a:t>Find polynomial that would fit the data points (1,1.1), (2,2.1), (3,5), (3.4,7)</a:t>
                </a:r>
              </a:p>
              <a:p>
                <a:r>
                  <a:rPr lang="en-US" sz="2400" dirty="0"/>
                  <a:t>There are four data points, so, we can fit a 3</a:t>
                </a:r>
                <a:r>
                  <a:rPr lang="en-US" sz="2400" baseline="30000" dirty="0"/>
                  <a:t>rd</a:t>
                </a:r>
                <a:r>
                  <a:rPr lang="en-US" sz="2400" dirty="0"/>
                  <a:t> degree polynomial</a:t>
                </a:r>
              </a:p>
              <a:p>
                <a:r>
                  <a:rPr lang="en-US" sz="2400" dirty="0"/>
                  <a:t>Session 17_Lab_Polynomial interpolation.pdf</a:t>
                </a:r>
              </a:p>
              <a:p>
                <a:endParaRPr lang="en-US" sz="2400" dirty="0"/>
              </a:p>
              <a:p>
                <a:endParaRPr lang="en-US" sz="2400" dirty="0"/>
              </a:p>
              <a:p>
                <a:endParaRPr lang="en-US" sz="2400" dirty="0"/>
              </a:p>
              <a:p>
                <a:endParaRPr lang="en-US" sz="2400" dirty="0"/>
              </a:p>
              <a:p>
                <a:endParaRPr lang="en-US" sz="2400" dirty="0"/>
              </a:p>
              <a:p>
                <a:endParaRPr lang="en-IN" sz="2400" b="0" i="1" dirty="0">
                  <a:latin typeface="Cambria Math" panose="02040503050406030204" pitchFamily="18" charset="0"/>
                </a:endParaRPr>
              </a:p>
              <a:p>
                <a14:m>
                  <m:oMath xmlns:m="http://schemas.openxmlformats.org/officeDocument/2006/math">
                    <m:r>
                      <a:rPr lang="en-IN" sz="2400" b="0" i="1" smtClean="0">
                        <a:latin typeface="Cambria Math" panose="02040503050406030204" pitchFamily="18" charset="0"/>
                      </a:rPr>
                      <m:t>𝑀</m:t>
                    </m:r>
                    <m:r>
                      <a:rPr lang="en-US" sz="2400" i="1" smtClean="0">
                        <a:latin typeface="Cambria Math" panose="02040503050406030204" pitchFamily="18" charset="0"/>
                      </a:rPr>
                      <m:t>𝐴</m:t>
                    </m:r>
                    <m:r>
                      <a:rPr lang="en-US" sz="2400" i="1" smtClean="0">
                        <a:latin typeface="Cambria Math" panose="02040503050406030204" pitchFamily="18" charset="0"/>
                      </a:rPr>
                      <m:t>=</m:t>
                    </m:r>
                    <m:r>
                      <a:rPr lang="en-IN" sz="2400" b="0" i="1" smtClean="0">
                        <a:latin typeface="Cambria Math" panose="02040503050406030204" pitchFamily="18" charset="0"/>
                      </a:rPr>
                      <m:t>𝑌</m:t>
                    </m:r>
                    <m:r>
                      <a:rPr lang="en-IN" sz="2400" b="0" i="1" smtClean="0">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𝑌</m:t>
                    </m:r>
                    <m:r>
                      <a:rPr lang="en-IN" sz="2400" b="0" i="1" smtClean="0">
                        <a:latin typeface="Cambria Math" panose="02040503050406030204" pitchFamily="18" charset="0"/>
                      </a:rPr>
                      <m:t>∗</m:t>
                    </m:r>
                    <m:r>
                      <a:rPr lang="en-IN" sz="2400" b="0" i="1" smtClean="0">
                        <a:latin typeface="Cambria Math" panose="02040503050406030204" pitchFamily="18" charset="0"/>
                      </a:rPr>
                      <m:t>𝑀</m:t>
                    </m:r>
                    <m:r>
                      <a:rPr lang="en-IN" sz="2400" b="0" i="1" smtClean="0">
                        <a:latin typeface="Cambria Math" panose="02040503050406030204" pitchFamily="18" charset="0"/>
                      </a:rPr>
                      <m:t>′</m:t>
                    </m:r>
                  </m:oMath>
                </a14:m>
                <a:endParaRPr lang="en-US" sz="2400" dirty="0"/>
              </a:p>
              <a:p>
                <a:endParaRPr lang="en-IN" sz="2400" dirty="0"/>
              </a:p>
            </p:txBody>
          </p:sp>
        </mc:Choice>
        <mc:Fallback xmlns="">
          <p:sp>
            <p:nvSpPr>
              <p:cNvPr id="3" name="Content Placeholder 2">
                <a:extLst>
                  <a:ext uri="{FF2B5EF4-FFF2-40B4-BE49-F238E27FC236}">
                    <a16:creationId xmlns:a16="http://schemas.microsoft.com/office/drawing/2014/main" id="{82197BE0-BE73-2F47-3AF8-97C9D49E6479}"/>
                  </a:ext>
                </a:extLst>
              </p:cNvPr>
              <p:cNvSpPr>
                <a:spLocks noGrp="1" noRot="1" noChangeAspect="1" noMove="1" noResize="1" noEditPoints="1" noAdjustHandles="1" noChangeArrowheads="1" noChangeShapeType="1" noTextEdit="1"/>
              </p:cNvSpPr>
              <p:nvPr>
                <p:ph idx="1"/>
              </p:nvPr>
            </p:nvSpPr>
            <p:spPr>
              <a:blipFill>
                <a:blip r:embed="rId2"/>
                <a:stretch>
                  <a:fillRect l="-812" t="-2661"/>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FF06A61D-DB41-9329-FCB3-F0E16B35F20B}"/>
              </a:ext>
            </a:extLst>
          </p:cNvPr>
          <p:cNvPicPr>
            <a:picLocks noChangeAspect="1"/>
          </p:cNvPicPr>
          <p:nvPr/>
        </p:nvPicPr>
        <p:blipFill>
          <a:blip r:embed="rId3"/>
          <a:stretch>
            <a:fillRect/>
          </a:stretch>
        </p:blipFill>
        <p:spPr>
          <a:xfrm>
            <a:off x="2304811" y="2994692"/>
            <a:ext cx="5572903" cy="1819529"/>
          </a:xfrm>
          <a:prstGeom prst="rect">
            <a:avLst/>
          </a:prstGeom>
        </p:spPr>
      </p:pic>
      <p:pic>
        <p:nvPicPr>
          <p:cNvPr id="12" name="Picture 11">
            <a:extLst>
              <a:ext uri="{FF2B5EF4-FFF2-40B4-BE49-F238E27FC236}">
                <a16:creationId xmlns:a16="http://schemas.microsoft.com/office/drawing/2014/main" id="{CB4562BA-2549-9440-BDFF-281B680BA097}"/>
              </a:ext>
            </a:extLst>
          </p:cNvPr>
          <p:cNvPicPr>
            <a:picLocks noChangeAspect="1"/>
          </p:cNvPicPr>
          <p:nvPr/>
        </p:nvPicPr>
        <p:blipFill>
          <a:blip r:embed="rId4"/>
          <a:stretch>
            <a:fillRect/>
          </a:stretch>
        </p:blipFill>
        <p:spPr>
          <a:xfrm>
            <a:off x="2857261" y="4907249"/>
            <a:ext cx="4877481" cy="476316"/>
          </a:xfrm>
          <a:prstGeom prst="rect">
            <a:avLst/>
          </a:prstGeom>
        </p:spPr>
      </p:pic>
    </p:spTree>
    <p:extLst>
      <p:ext uri="{BB962C8B-B14F-4D97-AF65-F5344CB8AC3E}">
        <p14:creationId xmlns:p14="http://schemas.microsoft.com/office/powerpoint/2010/main" val="121125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4D64-EFE1-62FF-0F85-2C014DFA8C59}"/>
              </a:ext>
            </a:extLst>
          </p:cNvPr>
          <p:cNvSpPr>
            <a:spLocks noGrp="1"/>
          </p:cNvSpPr>
          <p:nvPr>
            <p:ph type="title"/>
          </p:nvPr>
        </p:nvSpPr>
        <p:spPr/>
        <p:txBody>
          <a:bodyPr/>
          <a:lstStyle/>
          <a:p>
            <a:r>
              <a:rPr lang="en-US" dirty="0"/>
              <a:t>Approximations</a:t>
            </a:r>
            <a:endParaRPr lang="en-IN" dirty="0"/>
          </a:p>
        </p:txBody>
      </p:sp>
      <p:sp>
        <p:nvSpPr>
          <p:cNvPr id="3" name="Content Placeholder 2">
            <a:extLst>
              <a:ext uri="{FF2B5EF4-FFF2-40B4-BE49-F238E27FC236}">
                <a16:creationId xmlns:a16="http://schemas.microsoft.com/office/drawing/2014/main" id="{3101E2A7-A3B6-5512-25B5-37CB90F16EEC}"/>
              </a:ext>
            </a:extLst>
          </p:cNvPr>
          <p:cNvSpPr>
            <a:spLocks noGrp="1"/>
          </p:cNvSpPr>
          <p:nvPr>
            <p:ph idx="1"/>
          </p:nvPr>
        </p:nvSpPr>
        <p:spPr>
          <a:xfrm>
            <a:off x="838200" y="1825625"/>
            <a:ext cx="5733525" cy="4351338"/>
          </a:xfrm>
        </p:spPr>
        <p:txBody>
          <a:bodyPr/>
          <a:lstStyle/>
          <a:p>
            <a:r>
              <a:rPr lang="en-IN" dirty="0"/>
              <a:t>Find solution of problem approximately because exact solution can not be find or not exist</a:t>
            </a:r>
          </a:p>
          <a:p>
            <a:r>
              <a:rPr lang="en-IN" dirty="0"/>
              <a:t> </a:t>
            </a:r>
          </a:p>
        </p:txBody>
      </p:sp>
      <p:pic>
        <p:nvPicPr>
          <p:cNvPr id="1028" name="Picture 4" descr="Normal Distribution - Explained Simply (part 1) - YouTube">
            <a:extLst>
              <a:ext uri="{FF2B5EF4-FFF2-40B4-BE49-F238E27FC236}">
                <a16:creationId xmlns:a16="http://schemas.microsoft.com/office/drawing/2014/main" id="{9BB605DC-DA48-D1A2-4095-4EBE6B2754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13" t="19266" r="12843" b="6422"/>
          <a:stretch/>
        </p:blipFill>
        <p:spPr bwMode="auto">
          <a:xfrm>
            <a:off x="6934318" y="1690688"/>
            <a:ext cx="4056888" cy="22507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906CD6D-AD1B-56CA-533D-F41B428F234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tretch>
            <a:fillRect/>
          </a:stretch>
        </p:blipFill>
        <p:spPr>
          <a:xfrm>
            <a:off x="7085302" y="4210060"/>
            <a:ext cx="3754919" cy="2107292"/>
          </a:xfrm>
          <a:prstGeom prst="rect">
            <a:avLst/>
          </a:prstGeom>
        </p:spPr>
      </p:pic>
      <p:sp>
        <p:nvSpPr>
          <p:cNvPr id="6" name="TextBox 5">
            <a:extLst>
              <a:ext uri="{FF2B5EF4-FFF2-40B4-BE49-F238E27FC236}">
                <a16:creationId xmlns:a16="http://schemas.microsoft.com/office/drawing/2014/main" id="{A4079946-43C3-E234-4C2D-DF413AF4062D}"/>
              </a:ext>
            </a:extLst>
          </p:cNvPr>
          <p:cNvSpPr txBox="1"/>
          <p:nvPr/>
        </p:nvSpPr>
        <p:spPr>
          <a:xfrm>
            <a:off x="8140623" y="3902283"/>
            <a:ext cx="1644278" cy="307777"/>
          </a:xfrm>
          <a:prstGeom prst="rect">
            <a:avLst/>
          </a:prstGeom>
          <a:noFill/>
        </p:spPr>
        <p:txBody>
          <a:bodyPr wrap="square" rtlCol="0">
            <a:spAutoFit/>
          </a:bodyPr>
          <a:lstStyle/>
          <a:p>
            <a:r>
              <a:rPr lang="en-IN" sz="1400" dirty="0"/>
              <a:t>Normal Distribution</a:t>
            </a:r>
          </a:p>
        </p:txBody>
      </p:sp>
      <p:sp>
        <p:nvSpPr>
          <p:cNvPr id="7" name="TextBox 6">
            <a:extLst>
              <a:ext uri="{FF2B5EF4-FFF2-40B4-BE49-F238E27FC236}">
                <a16:creationId xmlns:a16="http://schemas.microsoft.com/office/drawing/2014/main" id="{258D8CA6-2279-C6C2-1F24-C52F6704BCDC}"/>
              </a:ext>
            </a:extLst>
          </p:cNvPr>
          <p:cNvSpPr txBox="1"/>
          <p:nvPr/>
        </p:nvSpPr>
        <p:spPr>
          <a:xfrm>
            <a:off x="7593122" y="6317352"/>
            <a:ext cx="2739278" cy="307777"/>
          </a:xfrm>
          <a:prstGeom prst="rect">
            <a:avLst/>
          </a:prstGeom>
          <a:noFill/>
        </p:spPr>
        <p:txBody>
          <a:bodyPr wrap="square" rtlCol="0">
            <a:spAutoFit/>
          </a:bodyPr>
          <a:lstStyle/>
          <a:p>
            <a:r>
              <a:rPr lang="en-IN" sz="1400" dirty="0"/>
              <a:t>1000 Simultaneous linear equation</a:t>
            </a:r>
          </a:p>
        </p:txBody>
      </p:sp>
    </p:spTree>
    <p:extLst>
      <p:ext uri="{BB962C8B-B14F-4D97-AF65-F5344CB8AC3E}">
        <p14:creationId xmlns:p14="http://schemas.microsoft.com/office/powerpoint/2010/main" val="2452331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EF9C-5357-EE0D-966E-671E70F37E5B}"/>
              </a:ext>
            </a:extLst>
          </p:cNvPr>
          <p:cNvSpPr>
            <a:spLocks noGrp="1"/>
          </p:cNvSpPr>
          <p:nvPr>
            <p:ph type="title"/>
          </p:nvPr>
        </p:nvSpPr>
        <p:spPr/>
        <p:txBody>
          <a:bodyPr/>
          <a:lstStyle/>
          <a:p>
            <a:r>
              <a:rPr lang="en-IN" dirty="0"/>
              <a:t>Newton Interpolating Polynomials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E3FC3F-6984-8A54-DE0C-FE649063494D}"/>
                  </a:ext>
                </a:extLst>
              </p:cNvPr>
              <p:cNvSpPr>
                <a:spLocks noGrp="1"/>
              </p:cNvSpPr>
              <p:nvPr>
                <p:ph idx="1"/>
              </p:nvPr>
            </p:nvSpPr>
            <p:spPr/>
            <p:txBody>
              <a:bodyPr>
                <a:normAutofit fontScale="92500"/>
              </a:bodyPr>
              <a:lstStyle/>
              <a:p>
                <a:r>
                  <a:rPr lang="en-US" sz="2400" dirty="0"/>
                  <a:t>for fitting a polynomial of degree n through n+1 data points (</a:t>
                </a:r>
                <a:r>
                  <a:rPr lang="en-US" sz="2400" dirty="0" err="1"/>
                  <a:t>x_i,y_i</a:t>
                </a:r>
                <a:r>
                  <a:rPr lang="en-US" sz="2400" dirty="0"/>
                  <a:t>) with 1 ≤ </a:t>
                </a:r>
                <a:r>
                  <a:rPr lang="en-US" sz="2400" dirty="0" err="1"/>
                  <a:t>i</a:t>
                </a:r>
                <a:r>
                  <a:rPr lang="en-US" sz="2400" dirty="0"/>
                  <a:t> ≤ n+1:</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𝑓</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e>
                      </m:d>
                      <m:r>
                        <a:rPr lang="en-IN" sz="2000" b="0" i="1" smtClean="0">
                          <a:latin typeface="Cambria Math" panose="02040503050406030204" pitchFamily="18" charset="0"/>
                        </a:rPr>
                        <m:t>=</m:t>
                      </m:r>
                      <m:r>
                        <a:rPr lang="en-IN" sz="2000" b="0" i="1" smtClean="0">
                          <a:latin typeface="Cambria Math" panose="02040503050406030204" pitchFamily="18" charset="0"/>
                        </a:rPr>
                        <m:t>𝑏</m:t>
                      </m:r>
                      <m:r>
                        <a:rPr lang="en-IN" sz="2000" b="0" i="1" baseline="-25000" smtClean="0">
                          <a:latin typeface="Cambria Math" panose="02040503050406030204" pitchFamily="18" charset="0"/>
                        </a:rPr>
                        <m:t>1</m:t>
                      </m:r>
                      <m:r>
                        <a:rPr lang="en-IN" sz="2000" b="0" i="1" smtClean="0">
                          <a:latin typeface="Cambria Math" panose="02040503050406030204" pitchFamily="18" charset="0"/>
                        </a:rPr>
                        <m:t>+</m:t>
                      </m:r>
                      <m:r>
                        <a:rPr lang="en-IN" sz="2000" b="0" i="1" smtClean="0">
                          <a:latin typeface="Cambria Math" panose="02040503050406030204" pitchFamily="18" charset="0"/>
                        </a:rPr>
                        <m:t>𝑏</m:t>
                      </m:r>
                      <m:r>
                        <a:rPr lang="en-IN" sz="2000" b="0" i="1" baseline="-25000" smtClean="0">
                          <a:latin typeface="Cambria Math" panose="02040503050406030204" pitchFamily="18" charset="0"/>
                        </a:rPr>
                        <m:t>2</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baseline="-25000" smtClean="0">
                              <a:latin typeface="Cambria Math" panose="02040503050406030204" pitchFamily="18" charset="0"/>
                            </a:rPr>
                            <m:t>1</m:t>
                          </m:r>
                        </m:e>
                      </m:d>
                      <m:r>
                        <a:rPr lang="en-IN" sz="2000" b="0" i="1" smtClean="0">
                          <a:latin typeface="Cambria Math" panose="02040503050406030204" pitchFamily="18" charset="0"/>
                        </a:rPr>
                        <m:t>+</m:t>
                      </m:r>
                      <m:r>
                        <a:rPr lang="en-IN" sz="2000" b="0" i="1" smtClean="0">
                          <a:latin typeface="Cambria Math" panose="02040503050406030204" pitchFamily="18" charset="0"/>
                        </a:rPr>
                        <m:t>𝑏</m:t>
                      </m:r>
                      <m:r>
                        <a:rPr lang="en-IN" sz="2000" b="0" i="1" baseline="-25000" smtClean="0">
                          <a:latin typeface="Cambria Math" panose="02040503050406030204" pitchFamily="18" charset="0"/>
                        </a:rPr>
                        <m:t>3</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baseline="-25000" smtClean="0">
                              <a:latin typeface="Cambria Math" panose="02040503050406030204" pitchFamily="18" charset="0"/>
                            </a:rPr>
                            <m:t>1</m:t>
                          </m:r>
                        </m:e>
                      </m:d>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baseline="-25000" smtClean="0">
                              <a:latin typeface="Cambria Math" panose="02040503050406030204" pitchFamily="18" charset="0"/>
                            </a:rPr>
                            <m:t>2</m:t>
                          </m:r>
                        </m:e>
                      </m:d>
                      <m:r>
                        <a:rPr lang="en-IN" sz="2000" b="0" i="1" smtClean="0">
                          <a:latin typeface="Cambria Math" panose="02040503050406030204" pitchFamily="18" charset="0"/>
                        </a:rPr>
                        <m:t>+…+</m:t>
                      </m:r>
                      <m:r>
                        <a:rPr lang="en-IN" sz="2000" b="0" i="1" smtClean="0">
                          <a:latin typeface="Cambria Math" panose="02040503050406030204" pitchFamily="18" charset="0"/>
                        </a:rPr>
                        <m:t>𝑏𝑛</m:t>
                      </m:r>
                      <m:r>
                        <a:rPr lang="en-IN" sz="2000" b="0" i="1" smtClean="0">
                          <a:latin typeface="Cambria Math" panose="02040503050406030204" pitchFamily="18" charset="0"/>
                        </a:rPr>
                        <m:t>+1</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baseline="-25000" smtClean="0">
                              <a:latin typeface="Cambria Math" panose="02040503050406030204" pitchFamily="18" charset="0"/>
                            </a:rPr>
                            <m:t>1</m:t>
                          </m:r>
                        </m:e>
                      </m:d>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baseline="-25000" smtClean="0">
                              <a:latin typeface="Cambria Math" panose="02040503050406030204" pitchFamily="18" charset="0"/>
                            </a:rPr>
                            <m:t>2</m:t>
                          </m:r>
                        </m:e>
                      </m:d>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𝑥𝑛</m:t>
                      </m:r>
                      <m:r>
                        <a:rPr lang="en-IN" sz="2000" b="0" i="1" smtClean="0">
                          <a:latin typeface="Cambria Math" panose="02040503050406030204" pitchFamily="18" charset="0"/>
                        </a:rPr>
                        <m:t>)</m:t>
                      </m:r>
                    </m:oMath>
                  </m:oMathPara>
                </a14:m>
                <a:endParaRPr lang="en-IN" sz="2400" dirty="0"/>
              </a:p>
              <a:p>
                <a:pPr marL="0" indent="0">
                  <a:buNone/>
                </a:pPr>
                <a:r>
                  <a:rPr lang="en-US" sz="2400" dirty="0"/>
                  <a:t>where the coefficients b</a:t>
                </a:r>
                <a:r>
                  <a:rPr lang="en-US" sz="2400" baseline="-25000" dirty="0"/>
                  <a:t>i</a:t>
                </a:r>
                <a:r>
                  <a:rPr lang="en-US" sz="2400" dirty="0"/>
                  <a:t> are defined recursively using the divided differences as follows:</a:t>
                </a:r>
              </a:p>
              <a:p>
                <a:pPr marL="0" indent="0">
                  <a:buNone/>
                </a:pPr>
                <a:endParaRPr lang="en-US" sz="2400" dirty="0"/>
              </a:p>
              <a:p>
                <a:pPr marL="0" indent="0">
                  <a:buNone/>
                </a:pPr>
                <a14:m>
                  <m:oMathPara xmlns:m="http://schemas.openxmlformats.org/officeDocument/2006/math">
                    <m:oMathParaPr>
                      <m:jc m:val="left"/>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1</m:t>
                          </m:r>
                        </m:sub>
                      </m:sSub>
                    </m:oMath>
                  </m:oMathPara>
                </a14:m>
                <a:endParaRPr lang="en-IN" sz="2400" dirty="0"/>
              </a:p>
              <a:p>
                <a:pPr marL="0" indent="0">
                  <a:buNone/>
                </a:pPr>
                <a14:m>
                  <m:oMathPara xmlns:m="http://schemas.openxmlformats.org/officeDocument/2006/math">
                    <m:oMathParaPr>
                      <m:jc m:val="left"/>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b="0" i="1" smtClean="0">
                                  <a:latin typeface="Cambria Math" panose="02040503050406030204" pitchFamily="18" charset="0"/>
                                </a:rPr>
                                <m:t>2−</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1</m:t>
                              </m:r>
                            </m:sub>
                          </m:sSub>
                        </m:num>
                        <m:den>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m:t>
                              </m:r>
                              <m:r>
                                <a:rPr lang="en-IN" sz="2400" i="1">
                                  <a:latin typeface="Cambria Math" panose="02040503050406030204" pitchFamily="18" charset="0"/>
                                </a:rPr>
                                <m:t>−</m:t>
                              </m:r>
                            </m:sub>
                          </m:sSub>
                          <m:sSub>
                            <m:sSubPr>
                              <m:ctrlPr>
                                <a:rPr lang="en-IN" sz="2400" i="1">
                                  <a:latin typeface="Cambria Math" panose="02040503050406030204" pitchFamily="18" charset="0"/>
                                </a:rPr>
                              </m:ctrlPr>
                            </m:sSubPr>
                            <m:e>
                              <m:r>
                                <a:rPr lang="en-IN" sz="2400" b="0" i="1" smtClean="0">
                                  <a:latin typeface="Cambria Math" panose="02040503050406030204" pitchFamily="18" charset="0"/>
                                </a:rPr>
                                <m:t>𝑥</m:t>
                              </m:r>
                            </m:e>
                            <m:sub>
                              <m:r>
                                <a:rPr lang="en-IN" sz="2400" i="1">
                                  <a:latin typeface="Cambria Math" panose="02040503050406030204" pitchFamily="18" charset="0"/>
                                </a:rPr>
                                <m:t>1</m:t>
                              </m:r>
                            </m:sub>
                          </m:sSub>
                        </m:den>
                      </m:f>
                    </m:oMath>
                  </m:oMathPara>
                </a14:m>
                <a:endParaRPr lang="en-IN" sz="2400" dirty="0"/>
              </a:p>
              <a:p>
                <a:pPr marL="0" indent="0">
                  <a:buNone/>
                </a:pPr>
                <a14:m>
                  <m:oMathPara xmlns:m="http://schemas.openxmlformats.org/officeDocument/2006/math">
                    <m:oMathParaPr>
                      <m:jc m:val="left"/>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2</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b="0" i="1" smtClean="0">
                                  <a:latin typeface="Cambria Math" panose="02040503050406030204" pitchFamily="18" charset="0"/>
                                </a:rPr>
                                <m:t>3</m:t>
                              </m:r>
                            </m:sub>
                          </m:sSub>
                        </m:e>
                      </m:d>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b="0" i="1" smtClean="0">
                                      <a:latin typeface="Cambria Math" panose="02040503050406030204" pitchFamily="18" charset="0"/>
                                    </a:rPr>
                                    <m:t>2</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b="0" i="1" smtClean="0">
                                      <a:latin typeface="Cambria Math" panose="02040503050406030204" pitchFamily="18" charset="0"/>
                                    </a:rPr>
                                    <m:t>3</m:t>
                                  </m:r>
                                </m:sub>
                              </m:sSub>
                            </m:e>
                          </m:d>
                          <m:r>
                            <a:rPr lang="en-IN" sz="2400" b="0" i="1" smtClean="0">
                              <a:latin typeface="Cambria Math" panose="02040503050406030204" pitchFamily="18" charset="0"/>
                            </a:rPr>
                            <m:t>−</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2</m:t>
                              </m:r>
                            </m:sub>
                          </m:sSub>
                          <m:r>
                            <a:rPr lang="en-IN" sz="2400" i="1">
                              <a:latin typeface="Cambria Math" panose="02040503050406030204" pitchFamily="18" charset="0"/>
                            </a:rPr>
                            <m:t>]</m:t>
                          </m:r>
                        </m:num>
                        <m:den>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b="0" i="1" smtClean="0">
                                  <a:latin typeface="Cambria Math" panose="02040503050406030204" pitchFamily="18" charset="0"/>
                                </a:rPr>
                                <m:t>3</m:t>
                              </m:r>
                              <m:r>
                                <a:rPr lang="en-IN" sz="2400" i="1">
                                  <a:latin typeface="Cambria Math" panose="02040503050406030204" pitchFamily="18" charset="0"/>
                                </a:rPr>
                                <m:t>−</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1</m:t>
                              </m:r>
                            </m:sub>
                          </m:sSub>
                        </m:den>
                      </m:f>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f>
                            <m:fPr>
                              <m:ctrlPr>
                                <a:rPr lang="en-IN" sz="2400" i="1">
                                  <a:latin typeface="Cambria Math" panose="02040503050406030204" pitchFamily="18" charset="0"/>
                                </a:rPr>
                              </m:ctrlPr>
                            </m:fPr>
                            <m:num>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b="0" i="1" smtClean="0">
                                      <a:latin typeface="Cambria Math" panose="02040503050406030204" pitchFamily="18" charset="0"/>
                                    </a:rPr>
                                    <m:t>3</m:t>
                                  </m:r>
                                  <m:r>
                                    <a:rPr lang="en-IN" sz="2400" i="1">
                                      <a:latin typeface="Cambria Math" panose="02040503050406030204" pitchFamily="18" charset="0"/>
                                    </a:rPr>
                                    <m:t>−</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b="0" i="1" smtClean="0">
                                      <a:latin typeface="Cambria Math" panose="02040503050406030204" pitchFamily="18" charset="0"/>
                                    </a:rPr>
                                    <m:t>2</m:t>
                                  </m:r>
                                </m:sub>
                              </m:sSub>
                            </m:num>
                            <m:den>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b="0" i="1" smtClean="0">
                                      <a:latin typeface="Cambria Math" panose="02040503050406030204" pitchFamily="18" charset="0"/>
                                    </a:rPr>
                                    <m:t>3</m:t>
                                  </m:r>
                                  <m:r>
                                    <a:rPr lang="en-IN" sz="2400" i="1">
                                      <a:latin typeface="Cambria Math" panose="02040503050406030204" pitchFamily="18" charset="0"/>
                                    </a:rPr>
                                    <m:t>−</m:t>
                                  </m:r>
                                </m:sub>
                              </m:sSub>
                              <m:sSub>
                                <m:sSubPr>
                                  <m:ctrlPr>
                                    <a:rPr lang="en-IN" sz="2400" i="1" smtClean="0">
                                      <a:latin typeface="Cambria Math" panose="02040503050406030204" pitchFamily="18" charset="0"/>
                                    </a:rPr>
                                  </m:ctrlPr>
                                </m:sSubPr>
                                <m:e>
                                  <m:r>
                                    <a:rPr lang="en-IN" sz="2400" i="1">
                                      <a:latin typeface="Cambria Math" panose="02040503050406030204" pitchFamily="18" charset="0"/>
                                    </a:rPr>
                                    <m:t>𝑥</m:t>
                                  </m:r>
                                </m:e>
                                <m:sub>
                                  <m:r>
                                    <a:rPr lang="en-IN" sz="2400" b="0" i="1" smtClean="0">
                                      <a:latin typeface="Cambria Math" panose="02040503050406030204" pitchFamily="18" charset="0"/>
                                    </a:rPr>
                                    <m:t>2</m:t>
                                  </m:r>
                                </m:sub>
                              </m:sSub>
                            </m:den>
                          </m:f>
                          <m:r>
                            <a:rPr lang="en-IN" sz="2400" b="0" i="1" smtClean="0">
                              <a:latin typeface="Cambria Math" panose="02040503050406030204" pitchFamily="18" charset="0"/>
                            </a:rPr>
                            <m:t> −</m:t>
                          </m:r>
                          <m:f>
                            <m:fPr>
                              <m:ctrlPr>
                                <a:rPr lang="en-IN" sz="2400" i="1">
                                  <a:latin typeface="Cambria Math" panose="02040503050406030204" pitchFamily="18" charset="0"/>
                                </a:rPr>
                              </m:ctrlPr>
                            </m:fPr>
                            <m:num>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2−</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1</m:t>
                                  </m:r>
                                </m:sub>
                              </m:sSub>
                            </m:num>
                            <m:den>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2</m:t>
                                  </m:r>
                                  <m:r>
                                    <a:rPr lang="en-IN" sz="2400" i="1">
                                      <a:latin typeface="Cambria Math" panose="02040503050406030204" pitchFamily="18" charset="0"/>
                                    </a:rPr>
                                    <m:t>−</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1</m:t>
                                  </m:r>
                                </m:sub>
                              </m:sSub>
                            </m:den>
                          </m:f>
                        </m:num>
                        <m:den>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3</m:t>
                              </m:r>
                              <m:r>
                                <a:rPr lang="en-IN" sz="2400" i="1">
                                  <a:latin typeface="Cambria Math" panose="02040503050406030204" pitchFamily="18" charset="0"/>
                                </a:rPr>
                                <m:t>−</m:t>
                              </m:r>
                            </m:sub>
                          </m:sSub>
                          <m:sSub>
                            <m:sSubPr>
                              <m:ctrlPr>
                                <a:rPr lang="en-IN" sz="2400" i="1">
                                  <a:latin typeface="Cambria Math" panose="02040503050406030204" pitchFamily="18" charset="0"/>
                                </a:rPr>
                              </m:ctrlPr>
                            </m:sSubPr>
                            <m:e>
                              <m:r>
                                <a:rPr lang="en-IN" sz="2400" b="0" i="1" smtClean="0">
                                  <a:latin typeface="Cambria Math" panose="02040503050406030204" pitchFamily="18" charset="0"/>
                                </a:rPr>
                                <m:t>𝑥</m:t>
                              </m:r>
                            </m:e>
                            <m:sub>
                              <m:r>
                                <a:rPr lang="en-IN" sz="2400" i="1">
                                  <a:latin typeface="Cambria Math" panose="02040503050406030204" pitchFamily="18" charset="0"/>
                                </a:rPr>
                                <m:t>1</m:t>
                              </m:r>
                            </m:sub>
                          </m:sSub>
                        </m:den>
                      </m:f>
                    </m:oMath>
                  </m:oMathPara>
                </a14:m>
                <a:endParaRPr lang="en-IN" sz="2400" dirty="0"/>
              </a:p>
              <a:p>
                <a:pPr marL="0" indent="0">
                  <a:buNone/>
                </a:pP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m:t>
                    </m:r>
                  </m:oMath>
                </a14:m>
                <a:r>
                  <a:rPr lang="en-IN" sz="2400" dirty="0"/>
                  <a:t> </a:t>
                </a:r>
                <a14:m>
                  <m:oMath xmlns:m="http://schemas.openxmlformats.org/officeDocument/2006/math">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2</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3</m:t>
                            </m:r>
                          </m:sub>
                        </m:sSub>
                        <m:r>
                          <a:rPr lang="en-IN" sz="2400" b="0" i="1" smtClean="0">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b="0" i="1" smtClean="0">
                                <a:latin typeface="Cambria Math" panose="02040503050406030204" pitchFamily="18" charset="0"/>
                              </a:rPr>
                              <m:t>𝑛</m:t>
                            </m:r>
                          </m:sub>
                        </m:sSub>
                      </m:e>
                    </m:d>
                    <m:r>
                      <a:rPr lang="en-IN" sz="2400" b="0" i="1" smtClean="0">
                        <a:latin typeface="Cambria Math" panose="02040503050406030204" pitchFamily="18" charset="0"/>
                      </a:rPr>
                      <m:t>=</m:t>
                    </m:r>
                    <m:f>
                      <m:fPr>
                        <m:ctrlPr>
                          <a:rPr lang="en-IN" sz="2400" i="1">
                            <a:latin typeface="Cambria Math" panose="02040503050406030204" pitchFamily="18" charset="0"/>
                          </a:rPr>
                        </m:ctrlPr>
                      </m:fPr>
                      <m:num>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2</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3</m:t>
                                </m:r>
                              </m:sub>
                            </m:sSub>
                            <m:r>
                              <a:rPr lang="en-IN" sz="2400" b="0" i="1" smtClean="0">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b="0" i="1" smtClean="0">
                                    <a:latin typeface="Cambria Math" panose="02040503050406030204" pitchFamily="18" charset="0"/>
                                  </a:rPr>
                                  <m:t>𝑛</m:t>
                                </m:r>
                                <m:r>
                                  <a:rPr lang="en-IN" sz="2400" b="0" i="1" smtClean="0">
                                    <a:latin typeface="Cambria Math" panose="02040503050406030204" pitchFamily="18" charset="0"/>
                                  </a:rPr>
                                  <m:t>+1</m:t>
                                </m:r>
                              </m:sub>
                            </m:sSub>
                          </m:e>
                        </m:d>
                        <m:r>
                          <a:rPr lang="en-IN" sz="2400" i="1">
                            <a:latin typeface="Cambria Math" panose="02040503050406030204" pitchFamily="18" charset="0"/>
                          </a:rPr>
                          <m:t>−</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2</m:t>
                            </m:r>
                          </m:sub>
                        </m:sSub>
                        <m:r>
                          <a:rPr lang="en-IN" sz="2400" b="0" i="1" smtClean="0">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b="0" i="1" smtClean="0">
                                <a:latin typeface="Cambria Math" panose="02040503050406030204" pitchFamily="18" charset="0"/>
                              </a:rPr>
                              <m:t>𝑛</m:t>
                            </m:r>
                          </m:sub>
                        </m:sSub>
                        <m:r>
                          <a:rPr lang="en-IN" sz="2400" i="1">
                            <a:latin typeface="Cambria Math" panose="02040503050406030204" pitchFamily="18" charset="0"/>
                          </a:rPr>
                          <m:t>]</m:t>
                        </m:r>
                      </m:num>
                      <m:den>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b="0" i="1" smtClean="0">
                                <a:latin typeface="Cambria Math" panose="02040503050406030204" pitchFamily="18" charset="0"/>
                              </a:rPr>
                              <m:t>𝑛</m:t>
                            </m:r>
                            <m:r>
                              <a:rPr lang="en-IN" sz="2400" b="0" i="1" smtClean="0">
                                <a:latin typeface="Cambria Math" panose="02040503050406030204" pitchFamily="18" charset="0"/>
                              </a:rPr>
                              <m:t>+1−</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1</m:t>
                            </m:r>
                          </m:sub>
                        </m:sSub>
                      </m:den>
                    </m:f>
                  </m:oMath>
                </a14:m>
                <a:endParaRPr lang="en-IN" sz="2400" dirty="0"/>
              </a:p>
            </p:txBody>
          </p:sp>
        </mc:Choice>
        <mc:Fallback>
          <p:sp>
            <p:nvSpPr>
              <p:cNvPr id="3" name="Content Placeholder 2">
                <a:extLst>
                  <a:ext uri="{FF2B5EF4-FFF2-40B4-BE49-F238E27FC236}">
                    <a16:creationId xmlns:a16="http://schemas.microsoft.com/office/drawing/2014/main" id="{5AE3FC3F-6984-8A54-DE0C-FE649063494D}"/>
                  </a:ext>
                </a:extLst>
              </p:cNvPr>
              <p:cNvSpPr>
                <a:spLocks noGrp="1" noRot="1" noChangeAspect="1" noMove="1" noResize="1" noEditPoints="1" noAdjustHandles="1" noChangeArrowheads="1" noChangeShapeType="1" noTextEdit="1"/>
              </p:cNvSpPr>
              <p:nvPr>
                <p:ph idx="1"/>
              </p:nvPr>
            </p:nvSpPr>
            <p:spPr>
              <a:blipFill>
                <a:blip r:embed="rId2"/>
                <a:stretch>
                  <a:fillRect l="-754" t="-1681"/>
                </a:stretch>
              </a:blipFill>
            </p:spPr>
            <p:txBody>
              <a:bodyPr/>
              <a:lstStyle/>
              <a:p>
                <a:r>
                  <a:rPr lang="en-IN">
                    <a:noFill/>
                  </a:rPr>
                  <a:t> </a:t>
                </a:r>
              </a:p>
            </p:txBody>
          </p:sp>
        </mc:Fallback>
      </mc:AlternateContent>
    </p:spTree>
    <p:extLst>
      <p:ext uri="{BB962C8B-B14F-4D97-AF65-F5344CB8AC3E}">
        <p14:creationId xmlns:p14="http://schemas.microsoft.com/office/powerpoint/2010/main" val="2831990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7EDD-0631-B715-9BF8-95E5099C3E94}"/>
              </a:ext>
            </a:extLst>
          </p:cNvPr>
          <p:cNvSpPr>
            <a:spLocks noGrp="1"/>
          </p:cNvSpPr>
          <p:nvPr>
            <p:ph type="title"/>
          </p:nvPr>
        </p:nvSpPr>
        <p:spPr/>
        <p:txBody>
          <a:bodyPr/>
          <a:lstStyle/>
          <a:p>
            <a:r>
              <a:rPr lang="en-IN" dirty="0"/>
              <a:t>Newton Interpolating Polynomials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23A981-F7B3-B14F-0F0D-F81DAE711473}"/>
                  </a:ext>
                </a:extLst>
              </p:cNvPr>
              <p:cNvSpPr>
                <a:spLocks noGrp="1"/>
              </p:cNvSpPr>
              <p:nvPr>
                <p:ph idx="1"/>
              </p:nvPr>
            </p:nvSpPr>
            <p:spPr/>
            <p:txBody>
              <a:bodyPr>
                <a:normAutofit/>
              </a:bodyPr>
              <a:lstStyle/>
              <a:p>
                <a:r>
                  <a:rPr lang="en-IN" sz="2400" dirty="0"/>
                  <a:t>Example1 : </a:t>
                </a:r>
                <a:r>
                  <a:rPr lang="en-US" sz="2400" dirty="0"/>
                  <a:t>Using Newton’s interpolating polynomials, find the interpolating polynomial to the data: (1,1),(2,5).</a:t>
                </a:r>
              </a:p>
              <a:p>
                <a:pPr marL="0" indent="0">
                  <a:buNone/>
                </a:pPr>
                <a:r>
                  <a:rPr lang="en-IN" sz="2400" dirty="0"/>
                  <a:t>  =&gt;  (x1,y1)=(1,1)	(x2,y2)=(2,5)</a:t>
                </a:r>
              </a:p>
              <a:p>
                <a:pPr marL="0" indent="0">
                  <a:buNone/>
                </a:pPr>
                <a:endParaRPr lang="en-IN" sz="2400" dirty="0"/>
              </a:p>
              <a:p>
                <a:pPr marL="457200" lvl="1" indent="0">
                  <a:buNone/>
                </a:pPr>
                <a14:m>
                  <m:oMathPara xmlns:m="http://schemas.openxmlformats.org/officeDocument/2006/math">
                    <m:oMathParaPr>
                      <m:jc m:val="left"/>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𝑏</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=1</m:t>
                      </m:r>
                    </m:oMath>
                  </m:oMathPara>
                </a14:m>
                <a:endParaRPr lang="en-IN" sz="2000" dirty="0"/>
              </a:p>
              <a:p>
                <a:pPr marL="457200" lvl="1" indent="0">
                  <a:buNone/>
                </a:pPr>
                <a14:m>
                  <m:oMathPara xmlns:m="http://schemas.openxmlformats.org/officeDocument/2006/math">
                    <m:oMathParaPr>
                      <m:jc m:val="left"/>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𝑏</m:t>
                          </m:r>
                        </m:e>
                        <m:sub>
                          <m:r>
                            <a:rPr lang="en-IN" sz="2000" b="0" i="1" smtClean="0">
                              <a:latin typeface="Cambria Math" panose="02040503050406030204" pitchFamily="18" charset="0"/>
                            </a:rPr>
                            <m:t>2</m:t>
                          </m:r>
                        </m:sub>
                      </m:sSub>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b="0" i="1" smtClean="0">
                                  <a:latin typeface="Cambria Math" panose="02040503050406030204" pitchFamily="18" charset="0"/>
                                </a:rPr>
                                <m:t>2−</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1</m:t>
                              </m:r>
                            </m:sub>
                          </m:sSub>
                        </m:num>
                        <m:den>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2</m:t>
                              </m:r>
                              <m:r>
                                <a:rPr lang="en-IN" sz="2000" i="1">
                                  <a:latin typeface="Cambria Math" panose="02040503050406030204" pitchFamily="18" charset="0"/>
                                </a:rPr>
                                <m:t>−</m:t>
                              </m:r>
                            </m:sub>
                          </m:sSub>
                          <m:sSub>
                            <m:sSubPr>
                              <m:ctrlPr>
                                <a:rPr lang="en-IN" sz="2000" i="1">
                                  <a:latin typeface="Cambria Math" panose="02040503050406030204" pitchFamily="18" charset="0"/>
                                </a:rPr>
                              </m:ctrlPr>
                            </m:sSubPr>
                            <m:e>
                              <m:r>
                                <a:rPr lang="en-IN" sz="2000" b="0" i="1" smtClean="0">
                                  <a:latin typeface="Cambria Math" panose="02040503050406030204" pitchFamily="18" charset="0"/>
                                </a:rPr>
                                <m:t>𝑥</m:t>
                              </m:r>
                            </m:e>
                            <m:sub>
                              <m:r>
                                <a:rPr lang="en-IN" sz="2000" i="1">
                                  <a:latin typeface="Cambria Math" panose="02040503050406030204" pitchFamily="18" charset="0"/>
                                </a:rPr>
                                <m:t>1</m:t>
                              </m:r>
                            </m:sub>
                          </m:sSub>
                        </m:den>
                      </m:f>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5−1</m:t>
                          </m:r>
                        </m:num>
                        <m:den>
                          <m:r>
                            <a:rPr lang="en-IN" sz="2000" b="0" i="1" smtClean="0">
                              <a:latin typeface="Cambria Math" panose="02040503050406030204" pitchFamily="18" charset="0"/>
                            </a:rPr>
                            <m:t>2−1</m:t>
                          </m:r>
                        </m:den>
                      </m:f>
                      <m:r>
                        <a:rPr lang="en-IN" sz="2000" b="0" i="1" smtClean="0">
                          <a:latin typeface="Cambria Math" panose="02040503050406030204" pitchFamily="18" charset="0"/>
                        </a:rPr>
                        <m:t>=4</m:t>
                      </m:r>
                    </m:oMath>
                  </m:oMathPara>
                </a14:m>
                <a:endParaRPr lang="en-IN" sz="2000" dirty="0"/>
              </a:p>
              <a:p>
                <a:pPr marL="457200" lvl="1" indent="0">
                  <a:buNone/>
                </a:pPr>
                <a:endParaRPr lang="en-IN" sz="2000" dirty="0"/>
              </a:p>
              <a:p>
                <a:pPr marL="457200" lvl="1" indent="0">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𝑦</m:t>
                      </m:r>
                      <m:r>
                        <a:rPr lang="en-IN" sz="2000" b="0" i="1" smtClean="0">
                          <a:latin typeface="Cambria Math" panose="02040503050406030204" pitchFamily="18" charset="0"/>
                        </a:rPr>
                        <m:t>=</m:t>
                      </m:r>
                      <m:r>
                        <a:rPr lang="en-IN" sz="2000" b="0" i="1" smtClean="0">
                          <a:latin typeface="Cambria Math" panose="02040503050406030204" pitchFamily="18" charset="0"/>
                        </a:rPr>
                        <m:t>1+4</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−1</m:t>
                          </m:r>
                        </m:e>
                      </m:d>
                      <m:r>
                        <a:rPr lang="en-IN" sz="2000" b="0" i="1" smtClean="0">
                          <a:latin typeface="Cambria Math" panose="02040503050406030204" pitchFamily="18" charset="0"/>
                        </a:rPr>
                        <m:t>=1+4</m:t>
                      </m:r>
                      <m:r>
                        <a:rPr lang="en-IN" sz="2000" b="0" i="1" smtClean="0">
                          <a:latin typeface="Cambria Math" panose="02040503050406030204" pitchFamily="18" charset="0"/>
                        </a:rPr>
                        <m:t>𝑥</m:t>
                      </m:r>
                      <m:r>
                        <a:rPr lang="en-IN" sz="2000" b="0" i="1" smtClean="0">
                          <a:latin typeface="Cambria Math" panose="02040503050406030204" pitchFamily="18" charset="0"/>
                        </a:rPr>
                        <m:t>−4=</m:t>
                      </m:r>
                      <m:r>
                        <a:rPr lang="en-IN" sz="2000" b="1" i="1" smtClean="0">
                          <a:latin typeface="Cambria Math" panose="02040503050406030204" pitchFamily="18" charset="0"/>
                        </a:rPr>
                        <m:t>−</m:t>
                      </m:r>
                      <m:r>
                        <a:rPr lang="en-IN" sz="2000" b="1" i="1" smtClean="0">
                          <a:latin typeface="Cambria Math" panose="02040503050406030204" pitchFamily="18" charset="0"/>
                        </a:rPr>
                        <m:t>𝟑</m:t>
                      </m:r>
                      <m:r>
                        <a:rPr lang="en-IN" sz="2000" b="1" i="1" smtClean="0">
                          <a:latin typeface="Cambria Math" panose="02040503050406030204" pitchFamily="18" charset="0"/>
                        </a:rPr>
                        <m:t>+</m:t>
                      </m:r>
                      <m:r>
                        <a:rPr lang="en-IN" sz="2000" b="1" i="1" smtClean="0">
                          <a:latin typeface="Cambria Math" panose="02040503050406030204" pitchFamily="18" charset="0"/>
                        </a:rPr>
                        <m:t>𝟒</m:t>
                      </m:r>
                      <m:r>
                        <a:rPr lang="en-IN" sz="2000" b="1" i="1" smtClean="0">
                          <a:latin typeface="Cambria Math" panose="02040503050406030204" pitchFamily="18" charset="0"/>
                        </a:rPr>
                        <m:t>𝒙</m:t>
                      </m:r>
                    </m:oMath>
                  </m:oMathPara>
                </a14:m>
                <a:endParaRPr lang="en-IN" sz="2000" b="1" dirty="0"/>
              </a:p>
            </p:txBody>
          </p:sp>
        </mc:Choice>
        <mc:Fallback>
          <p:sp>
            <p:nvSpPr>
              <p:cNvPr id="3" name="Content Placeholder 2">
                <a:extLst>
                  <a:ext uri="{FF2B5EF4-FFF2-40B4-BE49-F238E27FC236}">
                    <a16:creationId xmlns:a16="http://schemas.microsoft.com/office/drawing/2014/main" id="{1D23A981-F7B3-B14F-0F0D-F81DAE711473}"/>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IN">
                    <a:noFill/>
                  </a:rPr>
                  <a:t> </a:t>
                </a:r>
              </a:p>
            </p:txBody>
          </p:sp>
        </mc:Fallback>
      </mc:AlternateContent>
    </p:spTree>
    <p:extLst>
      <p:ext uri="{BB962C8B-B14F-4D97-AF65-F5344CB8AC3E}">
        <p14:creationId xmlns:p14="http://schemas.microsoft.com/office/powerpoint/2010/main" val="1868682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2709-E3C8-7ACE-FD22-C309639556E4}"/>
              </a:ext>
            </a:extLst>
          </p:cNvPr>
          <p:cNvSpPr>
            <a:spLocks noGrp="1"/>
          </p:cNvSpPr>
          <p:nvPr>
            <p:ph type="title"/>
          </p:nvPr>
        </p:nvSpPr>
        <p:spPr/>
        <p:txBody>
          <a:bodyPr/>
          <a:lstStyle/>
          <a:p>
            <a:r>
              <a:rPr lang="en-IN" dirty="0"/>
              <a:t>Newton Interpolating Polynomials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C0CCF8-0192-77EB-84DE-85E86D333E29}"/>
                  </a:ext>
                </a:extLst>
              </p:cNvPr>
              <p:cNvSpPr>
                <a:spLocks noGrp="1"/>
              </p:cNvSpPr>
              <p:nvPr>
                <p:ph idx="1"/>
              </p:nvPr>
            </p:nvSpPr>
            <p:spPr/>
            <p:txBody>
              <a:bodyPr>
                <a:normAutofit fontScale="92500" lnSpcReduction="20000"/>
              </a:bodyPr>
              <a:lstStyle/>
              <a:p>
                <a:r>
                  <a:rPr lang="en-IN" sz="2400" dirty="0"/>
                  <a:t>Example2 : </a:t>
                </a:r>
                <a:r>
                  <a:rPr lang="en-US" sz="2400" dirty="0"/>
                  <a:t>find the interpolating polynomial to the data: (1,1),(2,5),(3,2)</a:t>
                </a:r>
              </a:p>
              <a:p>
                <a:pPr marL="0" indent="0">
                  <a:buNone/>
                </a:pPr>
                <a:r>
                  <a:rPr lang="en-US" sz="2400" dirty="0"/>
                  <a:t>(x1,y1)= (1,1),  	 (x2,y2)= (2,5),		 (x3,y3)= (3,2)</a:t>
                </a:r>
              </a:p>
              <a:p>
                <a:pPr marL="0" indent="0">
                  <a:buNone/>
                </a:pPr>
                <a:endParaRPr lang="en-US" sz="2400" dirty="0"/>
              </a:p>
              <a:p>
                <a:pPr marL="457200" lvl="1" indent="0">
                  <a:buNone/>
                </a:pPr>
                <a14:m>
                  <m:oMathPara xmlns:m="http://schemas.openxmlformats.org/officeDocument/2006/math">
                    <m:oMathParaPr>
                      <m:jc m:val="left"/>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=1</m:t>
                      </m:r>
                    </m:oMath>
                  </m:oMathPara>
                </a14:m>
                <a:endParaRPr lang="en-IN" sz="2400" dirty="0"/>
              </a:p>
              <a:p>
                <a:pPr marL="457200" lvl="1" indent="0">
                  <a:buNone/>
                </a:pPr>
                <a:endParaRPr lang="en-IN" sz="2400" dirty="0"/>
              </a:p>
              <a:p>
                <a:pPr marL="457200" lvl="1" indent="0">
                  <a:buNone/>
                </a:pPr>
                <a14:m>
                  <m:oMathPara xmlns:m="http://schemas.openxmlformats.org/officeDocument/2006/math">
                    <m:oMathParaPr>
                      <m:jc m:val="left"/>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b="0" i="1" smtClean="0">
                                  <a:latin typeface="Cambria Math" panose="02040503050406030204" pitchFamily="18" charset="0"/>
                                </a:rPr>
                                <m:t>2−</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1</m:t>
                              </m:r>
                            </m:sub>
                          </m:sSub>
                        </m:num>
                        <m:den>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m:t>
                              </m:r>
                              <m:r>
                                <a:rPr lang="en-IN" sz="2400" i="1">
                                  <a:latin typeface="Cambria Math" panose="02040503050406030204" pitchFamily="18" charset="0"/>
                                </a:rPr>
                                <m:t>−</m:t>
                              </m:r>
                            </m:sub>
                          </m:sSub>
                          <m:sSub>
                            <m:sSubPr>
                              <m:ctrlPr>
                                <a:rPr lang="en-IN" sz="2400" i="1">
                                  <a:latin typeface="Cambria Math" panose="02040503050406030204" pitchFamily="18" charset="0"/>
                                </a:rPr>
                              </m:ctrlPr>
                            </m:sSubPr>
                            <m:e>
                              <m:r>
                                <a:rPr lang="en-IN" sz="2400" b="0" i="1" smtClean="0">
                                  <a:latin typeface="Cambria Math" panose="02040503050406030204" pitchFamily="18" charset="0"/>
                                </a:rPr>
                                <m:t>𝑥</m:t>
                              </m:r>
                            </m:e>
                            <m:sub>
                              <m:r>
                                <a:rPr lang="en-IN" sz="2400" i="1">
                                  <a:latin typeface="Cambria Math" panose="02040503050406030204" pitchFamily="18" charset="0"/>
                                </a:rPr>
                                <m:t>1</m:t>
                              </m:r>
                            </m:sub>
                          </m:sSub>
                        </m:den>
                      </m:f>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5−1</m:t>
                          </m:r>
                        </m:num>
                        <m:den>
                          <m:r>
                            <a:rPr lang="en-IN" sz="2400" b="0" i="1" smtClean="0">
                              <a:latin typeface="Cambria Math" panose="02040503050406030204" pitchFamily="18" charset="0"/>
                            </a:rPr>
                            <m:t>2−1</m:t>
                          </m:r>
                        </m:den>
                      </m:f>
                      <m:r>
                        <a:rPr lang="en-IN" sz="2400" b="0" i="1" smtClean="0">
                          <a:latin typeface="Cambria Math" panose="02040503050406030204" pitchFamily="18" charset="0"/>
                        </a:rPr>
                        <m:t>=4</m:t>
                      </m:r>
                    </m:oMath>
                  </m:oMathPara>
                </a14:m>
                <a:endParaRPr lang="en-IN" sz="2400" b="0" dirty="0"/>
              </a:p>
              <a:p>
                <a:pPr marL="457200" lvl="1" indent="0">
                  <a:buNone/>
                </a:pPr>
                <a:endParaRPr lang="en-IN" sz="2400" dirty="0"/>
              </a:p>
              <a:p>
                <a:pPr marL="457200" lvl="1" indent="0">
                  <a:buNone/>
                </a:pPr>
                <a14:m>
                  <m:oMathPara xmlns:m="http://schemas.openxmlformats.org/officeDocument/2006/math">
                    <m:oMathParaPr>
                      <m:jc m:val="left"/>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m:t>
                      </m:r>
                      <m:f>
                        <m:fPr>
                          <m:ctrlPr>
                            <a:rPr lang="en-IN" i="1">
                              <a:latin typeface="Cambria Math" panose="02040503050406030204" pitchFamily="18" charset="0"/>
                            </a:rPr>
                          </m:ctrlPr>
                        </m:fPr>
                        <m:num>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3</m:t>
                                  </m:r>
                                  <m:r>
                                    <a:rPr lang="en-IN" i="1">
                                      <a:latin typeface="Cambria Math" panose="02040503050406030204" pitchFamily="18" charset="0"/>
                                    </a:rPr>
                                    <m:t>−</m:t>
                                  </m:r>
                                </m:sub>
                              </m:sSub>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num>
                            <m:den>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r>
                                    <a:rPr lang="en-IN" i="1">
                                      <a:latin typeface="Cambria Math" panose="02040503050406030204" pitchFamily="18" charset="0"/>
                                    </a:rPr>
                                    <m:t>−</m:t>
                                  </m:r>
                                </m:sub>
                              </m:sSub>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den>
                          </m:f>
                          <m:r>
                            <a:rPr lang="en-IN" i="1">
                              <a:latin typeface="Cambria Math" panose="02040503050406030204" pitchFamily="18" charset="0"/>
                            </a:rPr>
                            <m:t> −</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num>
                            <m:den>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den>
                          </m:f>
                        </m:num>
                        <m:den>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r>
                                <a:rPr lang="en-IN" i="1">
                                  <a:latin typeface="Cambria Math" panose="02040503050406030204" pitchFamily="18" charset="0"/>
                                </a:rPr>
                                <m:t>−</m:t>
                              </m:r>
                            </m:sub>
                          </m:sSub>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den>
                      </m:f>
                      <m:r>
                        <a:rPr lang="en-IN" sz="2400" b="0" i="1" smtClean="0">
                          <a:latin typeface="Cambria Math" panose="02040503050406030204" pitchFamily="18" charset="0"/>
                        </a:rPr>
                        <m:t>=</m:t>
                      </m:r>
                      <m:f>
                        <m:fPr>
                          <m:ctrlPr>
                            <a:rPr lang="en-IN" i="1">
                              <a:latin typeface="Cambria Math" panose="02040503050406030204" pitchFamily="18" charset="0"/>
                            </a:rPr>
                          </m:ctrlPr>
                        </m:fPr>
                        <m:num>
                          <m:f>
                            <m:fPr>
                              <m:ctrlPr>
                                <a:rPr lang="en-IN" i="1">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5</m:t>
                              </m:r>
                            </m:num>
                            <m:den>
                              <m:r>
                                <a:rPr lang="en-IN" b="0" i="1" smtClean="0">
                                  <a:latin typeface="Cambria Math" panose="02040503050406030204" pitchFamily="18" charset="0"/>
                                </a:rPr>
                                <m:t>3−2</m:t>
                              </m:r>
                            </m:den>
                          </m:f>
                          <m:r>
                            <a:rPr lang="en-IN" i="1">
                              <a:latin typeface="Cambria Math" panose="02040503050406030204" pitchFamily="18" charset="0"/>
                            </a:rPr>
                            <m:t> −</m:t>
                          </m:r>
                          <m:f>
                            <m:fPr>
                              <m:ctrlPr>
                                <a:rPr lang="en-IN" i="1">
                                  <a:latin typeface="Cambria Math" panose="02040503050406030204" pitchFamily="18" charset="0"/>
                                </a:rPr>
                              </m:ctrlPr>
                            </m:fPr>
                            <m:num>
                              <m:r>
                                <a:rPr lang="en-IN" b="0" i="1" smtClean="0">
                                  <a:latin typeface="Cambria Math" panose="02040503050406030204" pitchFamily="18" charset="0"/>
                                </a:rPr>
                                <m:t>5−1</m:t>
                              </m:r>
                            </m:num>
                            <m:den>
                              <m:r>
                                <a:rPr lang="en-IN" b="0" i="1" smtClean="0">
                                  <a:latin typeface="Cambria Math" panose="02040503050406030204" pitchFamily="18" charset="0"/>
                                </a:rPr>
                                <m:t>2−1</m:t>
                              </m:r>
                            </m:den>
                          </m:f>
                        </m:num>
                        <m:den>
                          <m:r>
                            <a:rPr lang="en-IN" b="0" i="1" smtClean="0">
                              <a:latin typeface="Cambria Math" panose="02040503050406030204" pitchFamily="18" charset="0"/>
                            </a:rPr>
                            <m:t>3−1</m:t>
                          </m:r>
                        </m:den>
                      </m:f>
                      <m:r>
                        <a:rPr lang="en-IN" sz="2400" b="0" i="1" smtClean="0">
                          <a:latin typeface="Cambria Math" panose="02040503050406030204" pitchFamily="18" charset="0"/>
                        </a:rPr>
                        <m:t>=</m:t>
                      </m:r>
                      <m:r>
                        <a:rPr lang="en-IN" sz="2400" b="0" i="1" smtClean="0">
                          <a:latin typeface="Cambria Math" panose="02040503050406030204" pitchFamily="18" charset="0"/>
                        </a:rPr>
                        <m:t>−3.5</m:t>
                      </m:r>
                    </m:oMath>
                  </m:oMathPara>
                </a14:m>
                <a:endParaRPr lang="en-IN" sz="2400" dirty="0"/>
              </a:p>
              <a:p>
                <a:pPr marL="457200" lvl="1" indent="0">
                  <a:buNone/>
                </a:pPr>
                <a:endParaRPr lang="en-IN" sz="2400" dirty="0"/>
              </a:p>
              <a:p>
                <a:pPr marL="457200" lvl="1" indent="0">
                  <a:buNone/>
                </a:pPr>
                <a:endParaRPr lang="en-IN" sz="2400" dirty="0"/>
              </a:p>
              <a:p>
                <a:pPr marL="457200" lvl="1" indent="0">
                  <a:buNone/>
                </a:pPr>
                <a14:m>
                  <m:oMathPara xmlns:m="http://schemas.openxmlformats.org/officeDocument/2006/math">
                    <m:oMathParaPr>
                      <m:jc m:val="left"/>
                    </m:oMathParaPr>
                    <m:oMath xmlns:m="http://schemas.openxmlformats.org/officeDocument/2006/math">
                      <m:r>
                        <a:rPr lang="en-IN" sz="2400" b="0" i="1" smtClean="0">
                          <a:latin typeface="Cambria Math" panose="02040503050406030204" pitchFamily="18" charset="0"/>
                        </a:rPr>
                        <m:t>𝑦</m:t>
                      </m:r>
                      <m:r>
                        <a:rPr lang="en-IN" sz="2400" b="0" i="1" smtClean="0">
                          <a:latin typeface="Cambria Math" panose="02040503050406030204" pitchFamily="18" charset="0"/>
                        </a:rPr>
                        <m:t>=1+4</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r>
                            <a:rPr lang="en-IN" sz="2400" b="0" i="1" smtClean="0">
                              <a:latin typeface="Cambria Math" panose="02040503050406030204" pitchFamily="18" charset="0"/>
                            </a:rPr>
                            <m:t>−1</m:t>
                          </m:r>
                        </m:e>
                      </m:d>
                      <m:r>
                        <a:rPr lang="en-IN" sz="2400" b="0" i="1" smtClean="0">
                          <a:latin typeface="Cambria Math" panose="02040503050406030204" pitchFamily="18" charset="0"/>
                        </a:rPr>
                        <m:t>−3.5</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r>
                            <a:rPr lang="en-IN" sz="2400" b="0" i="1" smtClean="0">
                              <a:latin typeface="Cambria Math" panose="02040503050406030204" pitchFamily="18" charset="0"/>
                            </a:rPr>
                            <m:t>−1</m:t>
                          </m:r>
                        </m:e>
                      </m:d>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r>
                            <a:rPr lang="en-IN" sz="2400" b="0" i="1" smtClean="0">
                              <a:latin typeface="Cambria Math" panose="02040503050406030204" pitchFamily="18" charset="0"/>
                            </a:rPr>
                            <m:t>−2</m:t>
                          </m:r>
                        </m:e>
                      </m:d>
                      <m:r>
                        <a:rPr lang="en-IN" sz="2400" b="0" i="1" smtClean="0">
                          <a:latin typeface="Cambria Math" panose="02040503050406030204" pitchFamily="18" charset="0"/>
                        </a:rPr>
                        <m:t>=</m:t>
                      </m:r>
                      <m:r>
                        <a:rPr lang="en-IN" sz="2400" b="0" i="1" smtClean="0">
                          <a:latin typeface="Cambria Math" panose="02040503050406030204" pitchFamily="18" charset="0"/>
                        </a:rPr>
                        <m:t>−3.5</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𝑥</m:t>
                          </m:r>
                        </m:e>
                        <m:sup>
                          <m:r>
                            <a:rPr lang="en-IN" sz="2400" b="0" i="1" smtClean="0">
                              <a:latin typeface="Cambria Math" panose="02040503050406030204" pitchFamily="18" charset="0"/>
                            </a:rPr>
                            <m:t>2</m:t>
                          </m:r>
                        </m:sup>
                      </m:sSup>
                      <m:r>
                        <a:rPr lang="en-IN" sz="2400" b="0" i="1" smtClean="0">
                          <a:latin typeface="Cambria Math" panose="02040503050406030204" pitchFamily="18" charset="0"/>
                        </a:rPr>
                        <m:t>+14.5</m:t>
                      </m:r>
                      <m:r>
                        <a:rPr lang="en-IN" sz="2400" b="0" i="1" smtClean="0">
                          <a:latin typeface="Cambria Math" panose="02040503050406030204" pitchFamily="18" charset="0"/>
                        </a:rPr>
                        <m:t>𝑥</m:t>
                      </m:r>
                      <m:r>
                        <a:rPr lang="en-IN" sz="2400" b="0" i="1" smtClean="0">
                          <a:latin typeface="Cambria Math" panose="02040503050406030204" pitchFamily="18" charset="0"/>
                        </a:rPr>
                        <m:t>−10</m:t>
                      </m:r>
                    </m:oMath>
                  </m:oMathPara>
                </a14:m>
                <a:endParaRPr lang="en-IN" sz="2400" b="1" dirty="0"/>
              </a:p>
              <a:p>
                <a:pPr marL="0" indent="0">
                  <a:buNone/>
                </a:pPr>
                <a:endParaRPr lang="en-US" sz="2400" dirty="0"/>
              </a:p>
              <a:p>
                <a:pPr marL="0" indent="0">
                  <a:buNone/>
                </a:pPr>
                <a:endParaRPr lang="en-IN" sz="2400" dirty="0"/>
              </a:p>
            </p:txBody>
          </p:sp>
        </mc:Choice>
        <mc:Fallback>
          <p:sp>
            <p:nvSpPr>
              <p:cNvPr id="3" name="Content Placeholder 2">
                <a:extLst>
                  <a:ext uri="{FF2B5EF4-FFF2-40B4-BE49-F238E27FC236}">
                    <a16:creationId xmlns:a16="http://schemas.microsoft.com/office/drawing/2014/main" id="{0CC0CCF8-0192-77EB-84DE-85E86D333E29}"/>
                  </a:ext>
                </a:extLst>
              </p:cNvPr>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IN">
                    <a:noFill/>
                  </a:rPr>
                  <a:t> </a:t>
                </a:r>
              </a:p>
            </p:txBody>
          </p:sp>
        </mc:Fallback>
      </mc:AlternateContent>
    </p:spTree>
    <p:extLst>
      <p:ext uri="{BB962C8B-B14F-4D97-AF65-F5344CB8AC3E}">
        <p14:creationId xmlns:p14="http://schemas.microsoft.com/office/powerpoint/2010/main" val="370847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7650-BF77-1CD2-5BF0-62664FB25670}"/>
              </a:ext>
            </a:extLst>
          </p:cNvPr>
          <p:cNvSpPr>
            <a:spLocks noGrp="1"/>
          </p:cNvSpPr>
          <p:nvPr>
            <p:ph type="title"/>
          </p:nvPr>
        </p:nvSpPr>
        <p:spPr/>
        <p:txBody>
          <a:bodyPr/>
          <a:lstStyle/>
          <a:p>
            <a:r>
              <a:rPr lang="en-IN" dirty="0"/>
              <a:t>Inverse Interpolation</a:t>
            </a:r>
          </a:p>
        </p:txBody>
      </p:sp>
      <p:sp>
        <p:nvSpPr>
          <p:cNvPr id="3" name="Content Placeholder 2">
            <a:extLst>
              <a:ext uri="{FF2B5EF4-FFF2-40B4-BE49-F238E27FC236}">
                <a16:creationId xmlns:a16="http://schemas.microsoft.com/office/drawing/2014/main" id="{16127D6E-FC26-04AB-93B1-AAC0CD13E17C}"/>
              </a:ext>
            </a:extLst>
          </p:cNvPr>
          <p:cNvSpPr>
            <a:spLocks noGrp="1"/>
          </p:cNvSpPr>
          <p:nvPr>
            <p:ph idx="1"/>
          </p:nvPr>
        </p:nvSpPr>
        <p:spPr/>
        <p:txBody>
          <a:bodyPr/>
          <a:lstStyle/>
          <a:p>
            <a:r>
              <a:rPr lang="en-US" dirty="0"/>
              <a:t> It is defined as the process of finding the value of the argument corresponding to a given value of the function lying between two tabulated functional values</a:t>
            </a:r>
          </a:p>
          <a:p>
            <a:pPr marL="0" indent="0">
              <a:buNone/>
            </a:pPr>
            <a:endParaRPr lang="en-US" dirty="0"/>
          </a:p>
          <a:p>
            <a:pPr lvl="1"/>
            <a:r>
              <a:rPr lang="en-US" dirty="0"/>
              <a:t>Lagrange’s inverse interpolation formula</a:t>
            </a:r>
          </a:p>
          <a:p>
            <a:pPr lvl="1"/>
            <a:r>
              <a:rPr lang="en-US" dirty="0"/>
              <a:t>Successive approximation method or iteration method</a:t>
            </a:r>
          </a:p>
          <a:p>
            <a:pPr lvl="1"/>
            <a:r>
              <a:rPr lang="en-US" dirty="0"/>
              <a:t>Reversion of series method</a:t>
            </a:r>
            <a:endParaRPr lang="en-IN" dirty="0"/>
          </a:p>
        </p:txBody>
      </p:sp>
    </p:spTree>
    <p:extLst>
      <p:ext uri="{BB962C8B-B14F-4D97-AF65-F5344CB8AC3E}">
        <p14:creationId xmlns:p14="http://schemas.microsoft.com/office/powerpoint/2010/main" val="3952075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9CAA-7B05-2B02-E511-073508BE746E}"/>
              </a:ext>
            </a:extLst>
          </p:cNvPr>
          <p:cNvSpPr>
            <a:spLocks noGrp="1"/>
          </p:cNvSpPr>
          <p:nvPr>
            <p:ph type="title"/>
          </p:nvPr>
        </p:nvSpPr>
        <p:spPr/>
        <p:txBody>
          <a:bodyPr>
            <a:normAutofit/>
          </a:bodyPr>
          <a:lstStyle/>
          <a:p>
            <a:r>
              <a:rPr lang="en-IN" dirty="0"/>
              <a:t>Lagrange’s Inverse Interpolation Formula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F118A0-8A3C-E491-8F42-6757DB91C0E7}"/>
                  </a:ext>
                </a:extLst>
              </p:cNvPr>
              <p:cNvSpPr>
                <a:spLocks noGrp="1"/>
              </p:cNvSpPr>
              <p:nvPr>
                <p:ph idx="1"/>
              </p:nvPr>
            </p:nvSpPr>
            <p:spPr/>
            <p:txBody>
              <a:bodyPr>
                <a:normAutofit/>
              </a:bodyPr>
              <a:lstStyle/>
              <a:p>
                <a:r>
                  <a:rPr lang="en-US" sz="2400" dirty="0"/>
                  <a:t>Given a set of values </a:t>
                </a:r>
                <a14:m>
                  <m:oMath xmlns:m="http://schemas.openxmlformats.org/officeDocument/2006/math">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i="1">
                                <a:latin typeface="Cambria Math" panose="02040503050406030204" pitchFamily="18" charset="0"/>
                              </a:rPr>
                            </m:ctrlPr>
                          </m:sSubPr>
                          <m:e>
                            <m:r>
                              <a:rPr lang="en-IN" sz="2400" b="0" i="1" smtClean="0">
                                <a:latin typeface="Cambria Math" panose="02040503050406030204" pitchFamily="18" charset="0"/>
                              </a:rPr>
                              <m:t>𝑦</m:t>
                            </m:r>
                          </m:e>
                          <m:sub>
                            <m:r>
                              <a:rPr lang="en-IN" sz="2400" i="1">
                                <a:latin typeface="Cambria Math" panose="02040503050406030204" pitchFamily="18" charset="0"/>
                              </a:rPr>
                              <m:t>1</m:t>
                            </m:r>
                          </m:sub>
                        </m:sSub>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b="0" i="1" smtClean="0">
                                <a:latin typeface="Cambria Math" panose="02040503050406030204" pitchFamily="18" charset="0"/>
                              </a:rPr>
                              <m:t>2</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b="0" i="1" smtClean="0">
                                <a:latin typeface="Cambria Math" panose="02040503050406030204" pitchFamily="18" charset="0"/>
                              </a:rPr>
                              <m:t>2</m:t>
                            </m:r>
                          </m:sub>
                        </m:sSub>
                      </m:e>
                    </m:d>
                    <m:r>
                      <a:rPr lang="en-IN" sz="2400" b="0" i="1" smtClean="0">
                        <a:latin typeface="Cambria Math" panose="02040503050406030204" pitchFamily="18" charset="0"/>
                      </a:rPr>
                      <m:t>,…,</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b="0" i="1" smtClean="0">
                            <a:latin typeface="Cambria Math" panose="02040503050406030204" pitchFamily="18" charset="0"/>
                          </a:rPr>
                          <m:t>𝑛</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b="0" i="1" smtClean="0">
                            <a:latin typeface="Cambria Math" panose="02040503050406030204" pitchFamily="18" charset="0"/>
                          </a:rPr>
                          <m:t>𝑛</m:t>
                        </m:r>
                      </m:sub>
                    </m:sSub>
                    <m:r>
                      <a:rPr lang="en-IN" sz="2400" i="1">
                        <a:latin typeface="Cambria Math" panose="02040503050406030204" pitchFamily="18" charset="0"/>
                      </a:rPr>
                      <m:t>)</m:t>
                    </m:r>
                  </m:oMath>
                </a14:m>
                <a:r>
                  <a:rPr lang="en-US" sz="2400" dirty="0"/>
                  <a:t> treating y as the independent variable and x as the dependent variable</a:t>
                </a:r>
              </a:p>
              <a:p>
                <a:r>
                  <a:rPr lang="en-US" sz="2400" dirty="0"/>
                  <a:t>Formula</a:t>
                </a:r>
              </a:p>
              <a:p>
                <a:endParaRPr lang="en-US" sz="2400" dirty="0"/>
              </a:p>
              <a:p>
                <a:pPr marL="0" indent="0">
                  <a:buNone/>
                </a:pPr>
                <a:r>
                  <a:rPr lang="en-US" sz="2400" dirty="0"/>
                  <a:t>	</a:t>
                </a:r>
                <a:endParaRPr lang="en-US" sz="2000" dirty="0"/>
              </a:p>
              <a:p>
                <a:endParaRPr lang="en-US" sz="2400" dirty="0"/>
              </a:p>
              <a:p>
                <a:endParaRPr lang="en-IN" sz="2400" dirty="0"/>
              </a:p>
            </p:txBody>
          </p:sp>
        </mc:Choice>
        <mc:Fallback>
          <p:sp>
            <p:nvSpPr>
              <p:cNvPr id="3" name="Content Placeholder 2">
                <a:extLst>
                  <a:ext uri="{FF2B5EF4-FFF2-40B4-BE49-F238E27FC236}">
                    <a16:creationId xmlns:a16="http://schemas.microsoft.com/office/drawing/2014/main" id="{8DF118A0-8A3C-E491-8F42-6757DB91C0E7}"/>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27DDD30A-33F9-73FB-5BA4-9B155D9B4E43}"/>
              </a:ext>
            </a:extLst>
          </p:cNvPr>
          <p:cNvPicPr>
            <a:picLocks noChangeAspect="1"/>
          </p:cNvPicPr>
          <p:nvPr/>
        </p:nvPicPr>
        <p:blipFill>
          <a:blip r:embed="rId3"/>
          <a:stretch>
            <a:fillRect/>
          </a:stretch>
        </p:blipFill>
        <p:spPr>
          <a:xfrm>
            <a:off x="2580881" y="3429000"/>
            <a:ext cx="6699678" cy="2071015"/>
          </a:xfrm>
          <a:prstGeom prst="rect">
            <a:avLst/>
          </a:prstGeom>
        </p:spPr>
      </p:pic>
    </p:spTree>
    <p:extLst>
      <p:ext uri="{BB962C8B-B14F-4D97-AF65-F5344CB8AC3E}">
        <p14:creationId xmlns:p14="http://schemas.microsoft.com/office/powerpoint/2010/main" val="1741628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E368-F507-F733-7203-546E9791F098}"/>
              </a:ext>
            </a:extLst>
          </p:cNvPr>
          <p:cNvSpPr>
            <a:spLocks noGrp="1"/>
          </p:cNvSpPr>
          <p:nvPr>
            <p:ph type="title"/>
          </p:nvPr>
        </p:nvSpPr>
        <p:spPr/>
        <p:txBody>
          <a:bodyPr/>
          <a:lstStyle/>
          <a:p>
            <a:r>
              <a:rPr lang="en-IN" dirty="0"/>
              <a:t>Accuracy and Precision</a:t>
            </a:r>
          </a:p>
        </p:txBody>
      </p:sp>
      <p:sp>
        <p:nvSpPr>
          <p:cNvPr id="3" name="Content Placeholder 2">
            <a:extLst>
              <a:ext uri="{FF2B5EF4-FFF2-40B4-BE49-F238E27FC236}">
                <a16:creationId xmlns:a16="http://schemas.microsoft.com/office/drawing/2014/main" id="{E49DCB66-0DFE-7452-A589-7F454A38A2B5}"/>
              </a:ext>
            </a:extLst>
          </p:cNvPr>
          <p:cNvSpPr>
            <a:spLocks noGrp="1"/>
          </p:cNvSpPr>
          <p:nvPr>
            <p:ph idx="1"/>
          </p:nvPr>
        </p:nvSpPr>
        <p:spPr/>
        <p:txBody>
          <a:bodyPr/>
          <a:lstStyle/>
          <a:p>
            <a:r>
              <a:rPr lang="en-IN" dirty="0"/>
              <a:t>Accuracy : </a:t>
            </a:r>
            <a:r>
              <a:rPr lang="en-IN" sz="2400" dirty="0"/>
              <a:t>It </a:t>
            </a:r>
            <a:r>
              <a:rPr lang="en-US" sz="2400" dirty="0"/>
              <a:t>refers to how close a measurement is to the true value.</a:t>
            </a:r>
            <a:endParaRPr lang="en-US" dirty="0"/>
          </a:p>
          <a:p>
            <a:pPr lvl="1"/>
            <a:r>
              <a:rPr lang="en-US" dirty="0"/>
              <a:t>ISO says accurate measurement has no systematic error and no random error</a:t>
            </a:r>
          </a:p>
          <a:p>
            <a:pPr lvl="1"/>
            <a:r>
              <a:rPr lang="en-US" dirty="0"/>
              <a:t>Example: </a:t>
            </a:r>
            <a:r>
              <a:rPr lang="en-US" sz="1800" dirty="0">
                <a:solidFill>
                  <a:schemeClr val="bg1">
                    <a:lumMod val="50000"/>
                  </a:schemeClr>
                </a:solidFill>
                <a:latin typeface="Courier New" panose="02070309020205020404" pitchFamily="49" charset="0"/>
                <a:cs typeface="Courier New" panose="02070309020205020404" pitchFamily="49" charset="0"/>
              </a:rPr>
              <a:t>If the player always makes a basket, even though he strikes different portions of the rim.</a:t>
            </a:r>
          </a:p>
          <a:p>
            <a:r>
              <a:rPr lang="en-IN" dirty="0"/>
              <a:t>Precision : </a:t>
            </a:r>
            <a:r>
              <a:rPr lang="en-US" sz="2400" dirty="0"/>
              <a:t>Precision is how consistent results are when measurements are repeated. (it could have random error, observational error)</a:t>
            </a:r>
          </a:p>
          <a:p>
            <a:pPr lvl="1"/>
            <a:r>
              <a:rPr lang="en-US" sz="2000" dirty="0"/>
              <a:t>Example: </a:t>
            </a:r>
            <a:r>
              <a:rPr lang="en-US" sz="1800" dirty="0">
                <a:solidFill>
                  <a:schemeClr val="bg1">
                    <a:lumMod val="50000"/>
                  </a:schemeClr>
                </a:solidFill>
                <a:latin typeface="Courier New" panose="02070309020205020404" pitchFamily="49" charset="0"/>
                <a:cs typeface="Courier New" panose="02070309020205020404" pitchFamily="49" charset="0"/>
              </a:rPr>
              <a:t>If he doesn't make many baskets but always strikes the same portion of the rim, he has a high degree of precision.</a:t>
            </a:r>
          </a:p>
          <a:p>
            <a:endParaRPr lang="en-US" sz="2400" dirty="0"/>
          </a:p>
          <a:p>
            <a:pPr algn="l" fontAlgn="base">
              <a:buFont typeface="Arial" panose="020B0604020202020204" pitchFamily="34" charset="0"/>
              <a:buChar char="•"/>
            </a:pPr>
            <a:r>
              <a:rPr lang="en-US" sz="1800" b="0" i="0" dirty="0" err="1">
                <a:solidFill>
                  <a:srgbClr val="282828"/>
                </a:solidFill>
                <a:effectLst/>
                <a:latin typeface="Courier New" panose="02070309020205020404" pitchFamily="49" charset="0"/>
                <a:cs typeface="Courier New" panose="02070309020205020404" pitchFamily="49" charset="0"/>
              </a:rPr>
              <a:t>A</a:t>
            </a:r>
            <a:r>
              <a:rPr lang="en-US" sz="1800" b="1" i="0" dirty="0" err="1">
                <a:solidFill>
                  <a:srgbClr val="282828"/>
                </a:solidFill>
                <a:effectLst/>
                <a:latin typeface="Courier New" panose="02070309020205020404" pitchFamily="49" charset="0"/>
                <a:cs typeface="Courier New" panose="02070309020205020404" pitchFamily="49" charset="0"/>
              </a:rPr>
              <a:t>C</a:t>
            </a:r>
            <a:r>
              <a:rPr lang="en-US" sz="1800" b="0" i="0" dirty="0" err="1">
                <a:solidFill>
                  <a:srgbClr val="282828"/>
                </a:solidFill>
                <a:effectLst/>
                <a:latin typeface="Courier New" panose="02070309020205020404" pitchFamily="49" charset="0"/>
                <a:cs typeface="Courier New" panose="02070309020205020404" pitchFamily="49" charset="0"/>
              </a:rPr>
              <a:t>curate</a:t>
            </a:r>
            <a:r>
              <a:rPr lang="en-US" sz="1800" b="0" i="0" dirty="0">
                <a:solidFill>
                  <a:srgbClr val="282828"/>
                </a:solidFill>
                <a:effectLst/>
                <a:latin typeface="Courier New" panose="02070309020205020404" pitchFamily="49" charset="0"/>
                <a:cs typeface="Courier New" panose="02070309020205020404" pitchFamily="49" charset="0"/>
              </a:rPr>
              <a:t> is </a:t>
            </a:r>
            <a:r>
              <a:rPr lang="en-US" sz="1800" b="1" i="0" dirty="0">
                <a:solidFill>
                  <a:srgbClr val="282828"/>
                </a:solidFill>
                <a:effectLst/>
                <a:latin typeface="Courier New" panose="02070309020205020404" pitchFamily="49" charset="0"/>
                <a:cs typeface="Courier New" panose="02070309020205020404" pitchFamily="49" charset="0"/>
              </a:rPr>
              <a:t>C</a:t>
            </a:r>
            <a:r>
              <a:rPr lang="en-US" sz="1800" b="0" i="0" dirty="0">
                <a:solidFill>
                  <a:srgbClr val="282828"/>
                </a:solidFill>
                <a:effectLst/>
                <a:latin typeface="Courier New" panose="02070309020205020404" pitchFamily="49" charset="0"/>
                <a:cs typeface="Courier New" panose="02070309020205020404" pitchFamily="49" charset="0"/>
              </a:rPr>
              <a:t>orrect (or </a:t>
            </a:r>
            <a:r>
              <a:rPr lang="en-US" sz="1800" b="1" i="0" dirty="0">
                <a:solidFill>
                  <a:srgbClr val="282828"/>
                </a:solidFill>
                <a:effectLst/>
                <a:latin typeface="Courier New" panose="02070309020205020404" pitchFamily="49" charset="0"/>
                <a:cs typeface="Courier New" panose="02070309020205020404" pitchFamily="49" charset="0"/>
              </a:rPr>
              <a:t>C</a:t>
            </a:r>
            <a:r>
              <a:rPr lang="en-US" sz="1800" b="0" i="0" dirty="0">
                <a:solidFill>
                  <a:srgbClr val="282828"/>
                </a:solidFill>
                <a:effectLst/>
                <a:latin typeface="Courier New" panose="02070309020205020404" pitchFamily="49" charset="0"/>
                <a:cs typeface="Courier New" panose="02070309020205020404" pitchFamily="49" charset="0"/>
              </a:rPr>
              <a:t>lose to real value)</a:t>
            </a:r>
          </a:p>
          <a:p>
            <a:pPr algn="l" fontAlgn="base">
              <a:buFont typeface="Arial" panose="020B0604020202020204" pitchFamily="34" charset="0"/>
              <a:buChar char="•"/>
            </a:pPr>
            <a:r>
              <a:rPr lang="en-US" sz="1800" b="0" i="0" dirty="0" err="1">
                <a:solidFill>
                  <a:srgbClr val="282828"/>
                </a:solidFill>
                <a:effectLst/>
                <a:latin typeface="Courier New" panose="02070309020205020404" pitchFamily="49" charset="0"/>
                <a:cs typeface="Courier New" panose="02070309020205020404" pitchFamily="49" charset="0"/>
              </a:rPr>
              <a:t>P</a:t>
            </a:r>
            <a:r>
              <a:rPr lang="en-US" sz="1800" b="1" i="0" dirty="0" err="1">
                <a:solidFill>
                  <a:srgbClr val="282828"/>
                </a:solidFill>
                <a:effectLst/>
                <a:latin typeface="Courier New" panose="02070309020205020404" pitchFamily="49" charset="0"/>
                <a:cs typeface="Courier New" panose="02070309020205020404" pitchFamily="49" charset="0"/>
              </a:rPr>
              <a:t>R</a:t>
            </a:r>
            <a:r>
              <a:rPr lang="en-US" sz="1800" b="0" i="0" dirty="0" err="1">
                <a:solidFill>
                  <a:srgbClr val="282828"/>
                </a:solidFill>
                <a:effectLst/>
                <a:latin typeface="Courier New" panose="02070309020205020404" pitchFamily="49" charset="0"/>
                <a:cs typeface="Courier New" panose="02070309020205020404" pitchFamily="49" charset="0"/>
              </a:rPr>
              <a:t>ecise</a:t>
            </a:r>
            <a:r>
              <a:rPr lang="en-US" sz="1800" b="0" i="0" dirty="0">
                <a:solidFill>
                  <a:srgbClr val="282828"/>
                </a:solidFill>
                <a:effectLst/>
                <a:latin typeface="Courier New" panose="02070309020205020404" pitchFamily="49" charset="0"/>
                <a:cs typeface="Courier New" panose="02070309020205020404" pitchFamily="49" charset="0"/>
              </a:rPr>
              <a:t> is </a:t>
            </a:r>
            <a:r>
              <a:rPr lang="en-US" sz="1800" b="1" i="0" dirty="0">
                <a:solidFill>
                  <a:srgbClr val="282828"/>
                </a:solidFill>
                <a:effectLst/>
                <a:latin typeface="Courier New" panose="02070309020205020404" pitchFamily="49" charset="0"/>
                <a:cs typeface="Courier New" panose="02070309020205020404" pitchFamily="49" charset="0"/>
              </a:rPr>
              <a:t>R</a:t>
            </a:r>
            <a:r>
              <a:rPr lang="en-US" sz="1800" b="0" i="0" dirty="0">
                <a:solidFill>
                  <a:srgbClr val="282828"/>
                </a:solidFill>
                <a:effectLst/>
                <a:latin typeface="Courier New" panose="02070309020205020404" pitchFamily="49" charset="0"/>
                <a:cs typeface="Courier New" panose="02070309020205020404" pitchFamily="49" charset="0"/>
              </a:rPr>
              <a:t>epeating (or </a:t>
            </a:r>
            <a:r>
              <a:rPr lang="en-US" sz="1800" b="1" i="0" dirty="0">
                <a:solidFill>
                  <a:srgbClr val="282828"/>
                </a:solidFill>
                <a:effectLst/>
                <a:latin typeface="Courier New" panose="02070309020205020404" pitchFamily="49" charset="0"/>
                <a:cs typeface="Courier New" panose="02070309020205020404" pitchFamily="49" charset="0"/>
              </a:rPr>
              <a:t>R</a:t>
            </a:r>
            <a:r>
              <a:rPr lang="en-US" sz="1800" b="0" i="0" dirty="0">
                <a:solidFill>
                  <a:srgbClr val="282828"/>
                </a:solidFill>
                <a:effectLst/>
                <a:latin typeface="Courier New" panose="02070309020205020404" pitchFamily="49" charset="0"/>
                <a:cs typeface="Courier New" panose="02070309020205020404" pitchFamily="49" charset="0"/>
              </a:rPr>
              <a:t>epeatable)</a:t>
            </a:r>
          </a:p>
          <a:p>
            <a:endParaRPr lang="en-US" dirty="0"/>
          </a:p>
          <a:p>
            <a:pPr lvl="1"/>
            <a:endParaRPr lang="en-IN" dirty="0"/>
          </a:p>
        </p:txBody>
      </p:sp>
    </p:spTree>
    <p:extLst>
      <p:ext uri="{BB962C8B-B14F-4D97-AF65-F5344CB8AC3E}">
        <p14:creationId xmlns:p14="http://schemas.microsoft.com/office/powerpoint/2010/main" val="112775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BB49-BB75-19D0-87E8-F81B7D27589C}"/>
              </a:ext>
            </a:extLst>
          </p:cNvPr>
          <p:cNvSpPr>
            <a:spLocks noGrp="1"/>
          </p:cNvSpPr>
          <p:nvPr>
            <p:ph type="title"/>
          </p:nvPr>
        </p:nvSpPr>
        <p:spPr/>
        <p:txBody>
          <a:bodyPr/>
          <a:lstStyle/>
          <a:p>
            <a:r>
              <a:rPr lang="en-IN" dirty="0"/>
              <a:t>Truncation, Round-Off Errors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6E4671-207F-54E4-C56D-787A2D3AC711}"/>
                  </a:ext>
                </a:extLst>
              </p:cNvPr>
              <p:cNvSpPr>
                <a:spLocks noGrp="1"/>
              </p:cNvSpPr>
              <p:nvPr>
                <p:ph idx="1"/>
              </p:nvPr>
            </p:nvSpPr>
            <p:spPr/>
            <p:txBody>
              <a:bodyPr>
                <a:normAutofit/>
              </a:bodyPr>
              <a:lstStyle/>
              <a:p>
                <a:r>
                  <a:rPr lang="en-IN" sz="2400" dirty="0"/>
                  <a:t>Truncation Error : </a:t>
                </a:r>
                <a:r>
                  <a:rPr lang="en-US" sz="2400" dirty="0"/>
                  <a:t>Error arises as a result of converting infinite series into finite ones</a:t>
                </a:r>
              </a:p>
              <a:p>
                <a:pPr lvl="1">
                  <a:buFont typeface="Wingdings" panose="05000000000000000000" pitchFamily="2" charset="2"/>
                  <a:buChar char="Ø"/>
                </a:pPr>
                <a:r>
                  <a:rPr lang="en-US" sz="2000" dirty="0"/>
                  <a:t>Example : Taylor’s Series to Approximate</a:t>
                </a:r>
              </a:p>
              <a:p>
                <a:pPr marL="457200" lvl="1" indent="0">
                  <a:buNone/>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𝑓</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e>
                      </m:d>
                      <m:r>
                        <a:rPr lang="en-IN" sz="2000" b="0" i="1" smtClean="0">
                          <a:latin typeface="Cambria Math" panose="02040503050406030204" pitchFamily="18" charset="0"/>
                        </a:rPr>
                        <m:t>=</m:t>
                      </m:r>
                      <m:r>
                        <a:rPr lang="en-IN" sz="2000" b="0" i="1" smtClean="0">
                          <a:latin typeface="Cambria Math" panose="02040503050406030204" pitchFamily="18" charset="0"/>
                        </a:rPr>
                        <m:t>𝑓</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𝑎</m:t>
                          </m:r>
                        </m:e>
                      </m:d>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𝑓</m:t>
                          </m:r>
                        </m:e>
                        <m:sup>
                          <m:r>
                            <a:rPr lang="en-IN" sz="2000" b="0" i="1" smtClean="0">
                              <a:latin typeface="Cambria Math" panose="02040503050406030204" pitchFamily="18" charset="0"/>
                            </a:rPr>
                            <m:t>′</m:t>
                          </m:r>
                        </m:sup>
                      </m:sSup>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𝑎</m:t>
                          </m:r>
                        </m:e>
                      </m:d>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𝑎</m:t>
                          </m:r>
                        </m:e>
                      </m:d>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𝑓</m:t>
                              </m:r>
                            </m:e>
                            <m:sup>
                              <m:r>
                                <a:rPr lang="en-IN" sz="2000" b="0" i="1" smtClean="0">
                                  <a:latin typeface="Cambria Math" panose="02040503050406030204" pitchFamily="18" charset="0"/>
                                </a:rPr>
                                <m:t>′′</m:t>
                              </m:r>
                            </m:sup>
                          </m:sSup>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𝑎</m:t>
                              </m:r>
                            </m:e>
                          </m:d>
                        </m:num>
                        <m:den>
                          <m:r>
                            <a:rPr lang="en-IN" sz="2000" b="0" i="1" smtClean="0">
                              <a:latin typeface="Cambria Math" panose="02040503050406030204" pitchFamily="18" charset="0"/>
                            </a:rPr>
                            <m:t>2!</m:t>
                          </m:r>
                        </m:den>
                      </m:f>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𝑎</m:t>
                          </m:r>
                          <m:r>
                            <a:rPr lang="en-IN" sz="2000" b="0" i="1" smtClean="0">
                              <a:latin typeface="Cambria Math" panose="02040503050406030204" pitchFamily="18" charset="0"/>
                            </a:rPr>
                            <m:t>)</m:t>
                          </m:r>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𝑓</m:t>
                              </m:r>
                            </m:e>
                            <m:sup>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𝑛</m:t>
                                  </m:r>
                                </m:e>
                              </m:d>
                            </m:sup>
                          </m:sSup>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𝑎</m:t>
                              </m:r>
                            </m:e>
                          </m:d>
                        </m:num>
                        <m:den>
                          <m:r>
                            <a:rPr lang="en-IN" sz="2000" b="0" i="1" smtClean="0">
                              <a:latin typeface="Cambria Math" panose="02040503050406030204" pitchFamily="18" charset="0"/>
                            </a:rPr>
                            <m:t>𝑛</m:t>
                          </m:r>
                          <m:r>
                            <a:rPr lang="en-IN" sz="2000" b="0" i="1" smtClean="0">
                              <a:latin typeface="Cambria Math" panose="02040503050406030204" pitchFamily="18" charset="0"/>
                            </a:rPr>
                            <m:t>!</m:t>
                          </m:r>
                        </m:den>
                      </m:f>
                      <m:sSup>
                        <m:sSupPr>
                          <m:ctrlPr>
                            <a:rPr lang="en-IN" sz="2000" b="0" i="1" smtClean="0">
                              <a:latin typeface="Cambria Math" panose="02040503050406030204" pitchFamily="18" charset="0"/>
                            </a:rPr>
                          </m:ctrlPr>
                        </m:sSupPr>
                        <m:e>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𝑎</m:t>
                              </m:r>
                            </m:e>
                          </m:d>
                        </m:e>
                        <m:sup>
                          <m:r>
                            <a:rPr lang="en-IN" sz="2000" b="0" i="1" smtClean="0">
                              <a:latin typeface="Cambria Math" panose="02040503050406030204" pitchFamily="18" charset="0"/>
                            </a:rPr>
                            <m:t>𝑛</m:t>
                          </m:r>
                        </m:sup>
                      </m:sSup>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𝑅</m:t>
                          </m:r>
                        </m:e>
                        <m:sub>
                          <m:r>
                            <a:rPr lang="en-IN" sz="2000" b="0" i="1" smtClean="0">
                              <a:latin typeface="Cambria Math" panose="02040503050406030204" pitchFamily="18" charset="0"/>
                            </a:rPr>
                            <m:t>𝑛</m:t>
                          </m:r>
                        </m:sub>
                      </m:sSub>
                    </m:oMath>
                  </m:oMathPara>
                </a14:m>
                <a:endParaRPr lang="en-IN" sz="2000" dirty="0"/>
              </a:p>
              <a:p>
                <a:pPr marL="457200" lvl="1" indent="0">
                  <a:buNone/>
                </a:pPr>
                <a:endParaRPr lang="en-IN" sz="2000" dirty="0"/>
              </a:p>
              <a:p>
                <a:r>
                  <a:rPr lang="en-IN" sz="2400" dirty="0"/>
                  <a:t>Round-Off Errors : </a:t>
                </a:r>
                <a:r>
                  <a:rPr lang="en-US" sz="2400" dirty="0"/>
                  <a:t>error arises when a given numeral is rounded to the given number of digits</a:t>
                </a:r>
              </a:p>
              <a:p>
                <a:pPr lvl="1">
                  <a:buFont typeface="Wingdings" panose="05000000000000000000" pitchFamily="2" charset="2"/>
                  <a:buChar char="Ø"/>
                </a:pPr>
                <a:r>
                  <a:rPr lang="en-US" sz="2000" dirty="0"/>
                  <a:t>Example : 123.456 =&gt; 123.4</a:t>
                </a:r>
                <a:r>
                  <a:rPr lang="en-US" sz="2000" dirty="0">
                    <a:highlight>
                      <a:srgbClr val="FFFF00"/>
                    </a:highlight>
                  </a:rPr>
                  <a:t>6</a:t>
                </a:r>
                <a:r>
                  <a:rPr lang="en-US" sz="2000" dirty="0"/>
                  <a:t>,	123456.1234 =&gt; 123456.12</a:t>
                </a:r>
                <a:r>
                  <a:rPr lang="en-US" sz="2000" dirty="0">
                    <a:highlight>
                      <a:srgbClr val="FFFF00"/>
                    </a:highlight>
                  </a:rPr>
                  <a:t>3</a:t>
                </a:r>
                <a:endParaRPr lang="en-IN" sz="2000" dirty="0">
                  <a:highlight>
                    <a:srgbClr val="FFFF00"/>
                  </a:highlight>
                </a:endParaRPr>
              </a:p>
            </p:txBody>
          </p:sp>
        </mc:Choice>
        <mc:Fallback xmlns="">
          <p:sp>
            <p:nvSpPr>
              <p:cNvPr id="3" name="Content Placeholder 2">
                <a:extLst>
                  <a:ext uri="{FF2B5EF4-FFF2-40B4-BE49-F238E27FC236}">
                    <a16:creationId xmlns:a16="http://schemas.microsoft.com/office/drawing/2014/main" id="{2F6E4671-207F-54E4-C56D-787A2D3AC711}"/>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IN">
                    <a:noFill/>
                  </a:rPr>
                  <a:t> </a:t>
                </a:r>
              </a:p>
            </p:txBody>
          </p:sp>
        </mc:Fallback>
      </mc:AlternateContent>
    </p:spTree>
    <p:extLst>
      <p:ext uri="{BB962C8B-B14F-4D97-AF65-F5344CB8AC3E}">
        <p14:creationId xmlns:p14="http://schemas.microsoft.com/office/powerpoint/2010/main" val="68194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4A017-E424-0A47-EBB2-3F0E6A5AF798}"/>
              </a:ext>
            </a:extLst>
          </p:cNvPr>
          <p:cNvSpPr>
            <a:spLocks noGrp="1"/>
          </p:cNvSpPr>
          <p:nvPr>
            <p:ph type="title"/>
          </p:nvPr>
        </p:nvSpPr>
        <p:spPr/>
        <p:txBody>
          <a:bodyPr/>
          <a:lstStyle/>
          <a:p>
            <a:r>
              <a:rPr lang="en-IN" dirty="0"/>
              <a:t>Propagation of Errors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B8BEDA-2564-BC02-E2E7-A3A1B7369B35}"/>
                  </a:ext>
                </a:extLst>
              </p:cNvPr>
              <p:cNvSpPr>
                <a:spLocks noGrp="1"/>
              </p:cNvSpPr>
              <p:nvPr>
                <p:ph idx="1"/>
              </p:nvPr>
            </p:nvSpPr>
            <p:spPr/>
            <p:txBody>
              <a:bodyPr>
                <a:normAutofit/>
              </a:bodyPr>
              <a:lstStyle/>
              <a:p>
                <a:r>
                  <a:rPr lang="en-US" dirty="0"/>
                  <a:t>If x and y have independent random errors </a:t>
                </a:r>
                <a:r>
                  <a:rPr lang="en-US" dirty="0" err="1"/>
                  <a:t>δx</a:t>
                </a:r>
                <a:r>
                  <a:rPr lang="en-US" dirty="0"/>
                  <a:t> and </a:t>
                </a:r>
                <a:r>
                  <a:rPr lang="en-US" dirty="0" err="1"/>
                  <a:t>δy</a:t>
                </a:r>
                <a:r>
                  <a:rPr lang="en-US" dirty="0"/>
                  <a:t>, </a:t>
                </a:r>
              </a:p>
              <a:p>
                <a:r>
                  <a:rPr lang="en-US" dirty="0"/>
                  <a:t>error in z = x + y is</a:t>
                </a:r>
              </a:p>
              <a:p>
                <a:pPr marL="0" indent="0">
                  <a:buNone/>
                </a:pP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𝛿</m:t>
                    </m:r>
                    <m:r>
                      <a:rPr lang="en-IN" b="0" i="1" smtClean="0">
                        <a:latin typeface="Cambria Math" panose="02040503050406030204" pitchFamily="18" charset="0"/>
                        <a:ea typeface="Cambria Math" panose="02040503050406030204" pitchFamily="18" charset="0"/>
                      </a:rPr>
                      <m:t>𝑧</m:t>
                    </m:r>
                    <m:r>
                      <a:rPr lang="en-IN" b="0" i="1" smtClean="0">
                        <a:latin typeface="Cambria Math" panose="02040503050406030204" pitchFamily="18" charset="0"/>
                        <a:ea typeface="Cambria Math" panose="02040503050406030204" pitchFamily="18" charset="0"/>
                      </a:rPr>
                      <m:t>=</m:t>
                    </m:r>
                    <m:rad>
                      <m:radPr>
                        <m:degHide m:val="on"/>
                        <m:ctrlPr>
                          <a:rPr lang="en-IN" b="0" i="1" smtClean="0">
                            <a:latin typeface="Cambria Math" panose="02040503050406030204" pitchFamily="18" charset="0"/>
                            <a:ea typeface="Cambria Math" panose="02040503050406030204" pitchFamily="18" charset="0"/>
                          </a:rPr>
                        </m:ctrlPr>
                      </m:radPr>
                      <m:deg/>
                      <m:e>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𝛿</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𝑥</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𝛿</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m:t>
                        </m:r>
                      </m:e>
                    </m:rad>
                  </m:oMath>
                </a14:m>
                <a:endParaRPr lang="en-US" dirty="0"/>
              </a:p>
              <a:p>
                <a:r>
                  <a:rPr lang="en-US" dirty="0"/>
                  <a:t>error in z = x × y is</a:t>
                </a:r>
              </a:p>
              <a:p>
                <a:pPr marL="0" indent="0">
                  <a:buNone/>
                </a:pPr>
                <a:r>
                  <a:rPr lang="en-US" dirty="0"/>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𝛿</m:t>
                        </m:r>
                        <m:r>
                          <a:rPr lang="en-IN" b="0" i="1" smtClean="0">
                            <a:latin typeface="Cambria Math" panose="02040503050406030204" pitchFamily="18" charset="0"/>
                            <a:ea typeface="Cambria Math" panose="02040503050406030204" pitchFamily="18" charset="0"/>
                          </a:rPr>
                          <m:t>𝑧</m:t>
                        </m:r>
                      </m:num>
                      <m:den>
                        <m:r>
                          <a:rPr lang="en-IN" b="0" i="1" smtClean="0">
                            <a:latin typeface="Cambria Math" panose="02040503050406030204" pitchFamily="18" charset="0"/>
                            <a:ea typeface="Cambria Math" panose="02040503050406030204" pitchFamily="18" charset="0"/>
                          </a:rPr>
                          <m:t>𝑧</m:t>
                        </m:r>
                      </m:den>
                    </m:f>
                    <m:r>
                      <a:rPr lang="en-IN" b="0" i="1" smtClean="0">
                        <a:latin typeface="Cambria Math" panose="02040503050406030204" pitchFamily="18" charset="0"/>
                        <a:ea typeface="Cambria Math" panose="02040503050406030204" pitchFamily="18" charset="0"/>
                      </a:rPr>
                      <m:t>=</m:t>
                    </m:r>
                    <m:rad>
                      <m:radPr>
                        <m:degHide m:val="on"/>
                        <m:ctrlPr>
                          <a:rPr lang="en-IN" b="0" i="1" smtClean="0">
                            <a:latin typeface="Cambria Math" panose="02040503050406030204" pitchFamily="18" charset="0"/>
                            <a:ea typeface="Cambria Math" panose="02040503050406030204" pitchFamily="18" charset="0"/>
                          </a:rPr>
                        </m:ctrlPr>
                      </m:radPr>
                      <m:deg/>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𝛿</m:t>
                                </m:r>
                                <m:r>
                                  <a:rPr lang="en-IN" b="0" i="1" smtClean="0">
                                    <a:latin typeface="Cambria Math" panose="02040503050406030204" pitchFamily="18" charset="0"/>
                                    <a:ea typeface="Cambria Math" panose="02040503050406030204" pitchFamily="18" charset="0"/>
                                  </a:rPr>
                                  <m:t>𝑥</m:t>
                                </m:r>
                              </m:num>
                              <m:den>
                                <m:r>
                                  <a:rPr lang="en-IN" b="0" i="1" smtClean="0">
                                    <a:latin typeface="Cambria Math" panose="02040503050406030204" pitchFamily="18" charset="0"/>
                                    <a:ea typeface="Cambria Math" panose="02040503050406030204" pitchFamily="18" charset="0"/>
                                  </a:rPr>
                                  <m:t>𝑥</m:t>
                                </m:r>
                              </m:den>
                            </m:f>
                            <m:r>
                              <a:rPr lang="en-IN" b="0" i="1" smtClean="0">
                                <a:latin typeface="Cambria Math" panose="02040503050406030204" pitchFamily="18" charset="0"/>
                                <a:ea typeface="Cambria Math" panose="02040503050406030204" pitchFamily="18" charset="0"/>
                              </a:rPr>
                              <m:t>)</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f>
                              <m:fPr>
                                <m:ctrlPr>
                                  <a:rPr lang="en-IN"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𝛿</m:t>
                                </m:r>
                                <m:r>
                                  <a:rPr lang="en-IN" b="0" i="1" smtClean="0">
                                    <a:latin typeface="Cambria Math" panose="02040503050406030204" pitchFamily="18" charset="0"/>
                                    <a:ea typeface="Cambria Math" panose="02040503050406030204" pitchFamily="18" charset="0"/>
                                  </a:rPr>
                                  <m:t>𝑦</m:t>
                                </m:r>
                              </m:num>
                              <m:den>
                                <m:r>
                                  <a:rPr lang="en-IN" b="0" i="1" smtClean="0">
                                    <a:latin typeface="Cambria Math" panose="02040503050406030204" pitchFamily="18" charset="0"/>
                                    <a:ea typeface="Cambria Math" panose="02040503050406030204" pitchFamily="18" charset="0"/>
                                  </a:rPr>
                                  <m:t>𝑦</m:t>
                                </m:r>
                              </m:den>
                            </m:f>
                            <m:r>
                              <a:rPr lang="en-IN" b="0" i="1" smtClean="0">
                                <a:latin typeface="Cambria Math" panose="02040503050406030204" pitchFamily="18" charset="0"/>
                                <a:ea typeface="Cambria Math" panose="02040503050406030204" pitchFamily="18" charset="0"/>
                              </a:rPr>
                              <m:t>)</m:t>
                            </m:r>
                          </m:e>
                          <m:sup>
                            <m:r>
                              <a:rPr lang="en-IN" b="0" i="1" smtClean="0">
                                <a:latin typeface="Cambria Math" panose="02040503050406030204" pitchFamily="18" charset="0"/>
                                <a:ea typeface="Cambria Math" panose="02040503050406030204" pitchFamily="18" charset="0"/>
                              </a:rPr>
                              <m:t>2</m:t>
                            </m:r>
                          </m:sup>
                        </m:sSup>
                      </m:e>
                    </m:rad>
                  </m:oMath>
                </a14:m>
                <a:endParaRPr lang="en-US" dirty="0"/>
              </a:p>
              <a:p>
                <a:pPr>
                  <a:lnSpc>
                    <a:spcPct val="100000"/>
                  </a:lnSpc>
                </a:pPr>
                <a:r>
                  <a:rPr lang="en-US" dirty="0"/>
                  <a:t>error in </a:t>
                </a:r>
                <a:r>
                  <a:rPr lang="en-IN" dirty="0"/>
                  <a:t>z = f(x)</a:t>
                </a:r>
                <a:r>
                  <a:rPr lang="en-US" dirty="0"/>
                  <a:t> is</a:t>
                </a:r>
              </a:p>
              <a:p>
                <a:pPr marL="0" indent="0">
                  <a:buNone/>
                </a:pP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𝛿</m:t>
                    </m:r>
                    <m:r>
                      <a:rPr lang="en-IN" b="0" i="1" smtClean="0">
                        <a:latin typeface="Cambria Math" panose="02040503050406030204" pitchFamily="18" charset="0"/>
                        <a:ea typeface="Cambria Math" panose="02040503050406030204" pitchFamily="18" charset="0"/>
                      </a:rPr>
                      <m:t>𝑧</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𝑓</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e>
                    </m:d>
                    <m:r>
                      <a:rPr lang="en-US" i="1" smtClean="0">
                        <a:latin typeface="Cambria Math" panose="02040503050406030204" pitchFamily="18" charset="0"/>
                        <a:ea typeface="Cambria Math" panose="02040503050406030204" pitchFamily="18" charset="0"/>
                      </a:rPr>
                      <m:t>𝛿</m:t>
                    </m:r>
                    <m:r>
                      <a:rPr lang="en-IN" b="0" i="1" smtClean="0">
                        <a:latin typeface="Cambria Math" panose="02040503050406030204" pitchFamily="18" charset="0"/>
                        <a:ea typeface="Cambria Math" panose="02040503050406030204" pitchFamily="18" charset="0"/>
                      </a:rPr>
                      <m:t>𝑥</m:t>
                    </m:r>
                  </m:oMath>
                </a14:m>
                <a:endParaRPr lang="en-US" dirty="0"/>
              </a:p>
              <a:p>
                <a:pPr marL="0" indent="0">
                  <a:buNone/>
                </a:pPr>
                <a:endParaRPr lang="en-US" dirty="0"/>
              </a:p>
              <a:p>
                <a:endParaRPr lang="en-IN" dirty="0"/>
              </a:p>
            </p:txBody>
          </p:sp>
        </mc:Choice>
        <mc:Fallback xmlns="">
          <p:sp>
            <p:nvSpPr>
              <p:cNvPr id="3" name="Content Placeholder 2">
                <a:extLst>
                  <a:ext uri="{FF2B5EF4-FFF2-40B4-BE49-F238E27FC236}">
                    <a16:creationId xmlns:a16="http://schemas.microsoft.com/office/drawing/2014/main" id="{56B8BEDA-2564-BC02-E2E7-A3A1B7369B3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402910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28334-3B97-890C-124F-D5E0CDC29B8C}"/>
              </a:ext>
            </a:extLst>
          </p:cNvPr>
          <p:cNvSpPr>
            <a:spLocks noGrp="1"/>
          </p:cNvSpPr>
          <p:nvPr>
            <p:ph type="title"/>
          </p:nvPr>
        </p:nvSpPr>
        <p:spPr/>
        <p:txBody>
          <a:bodyPr/>
          <a:lstStyle/>
          <a:p>
            <a:r>
              <a:rPr lang="en-IN" dirty="0"/>
              <a:t>Propagation of Errors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668DBA-517E-7625-0E71-4F044FE0C773}"/>
                  </a:ext>
                </a:extLst>
              </p:cNvPr>
              <p:cNvSpPr>
                <a:spLocks noGrp="1"/>
              </p:cNvSpPr>
              <p:nvPr>
                <p:ph idx="1"/>
              </p:nvPr>
            </p:nvSpPr>
            <p:spPr/>
            <p:txBody>
              <a:bodyPr/>
              <a:lstStyle/>
              <a:p>
                <a:r>
                  <a:rPr lang="en-IN" dirty="0"/>
                  <a:t>Find a volume of a cube with side </a:t>
                </a:r>
                <a:r>
                  <a:rPr lang="en-US" dirty="0"/>
                  <a:t>2.00 ± 0.02 cm</a:t>
                </a:r>
              </a:p>
              <a:p>
                <a:pPr marL="0" indent="0">
                  <a:buNone/>
                </a:pPr>
                <a:r>
                  <a:rPr lang="en-US" dirty="0"/>
                  <a:t>		</a:t>
                </a:r>
                <a:r>
                  <a:rPr lang="en-IN" dirty="0"/>
                  <a:t>V = S</a:t>
                </a:r>
                <a:r>
                  <a:rPr lang="en-IN" baseline="30000" dirty="0"/>
                  <a:t>3</a:t>
                </a:r>
              </a:p>
              <a:p>
                <a:pPr marL="0" indent="0">
                  <a:buNone/>
                </a:pPr>
                <a:r>
                  <a:rPr lang="en-IN" baseline="30000" dirty="0"/>
                  <a:t>		</a:t>
                </a:r>
                <a14:m>
                  <m:oMath xmlns:m="http://schemas.openxmlformats.org/officeDocument/2006/math">
                    <m:r>
                      <a:rPr lang="en-US" i="1" smtClean="0">
                        <a:latin typeface="Cambria Math" panose="02040503050406030204" pitchFamily="18" charset="0"/>
                        <a:ea typeface="Cambria Math" panose="02040503050406030204" pitchFamily="18" charset="0"/>
                      </a:rPr>
                      <m:t>𝛿</m:t>
                    </m:r>
                    <m:r>
                      <a:rPr lang="en-IN" b="0" i="1" smtClean="0">
                        <a:latin typeface="Cambria Math" panose="02040503050406030204" pitchFamily="18" charset="0"/>
                        <a:ea typeface="Cambria Math" panose="02040503050406030204" pitchFamily="18" charset="0"/>
                      </a:rPr>
                      <m:t>𝑉</m:t>
                    </m:r>
                    <m:r>
                      <a:rPr lang="en-IN" b="0" i="1" smtClean="0">
                        <a:latin typeface="Cambria Math" panose="02040503050406030204" pitchFamily="18" charset="0"/>
                        <a:ea typeface="Cambria Math" panose="02040503050406030204" pitchFamily="18" charset="0"/>
                      </a:rPr>
                      <m:t>=3</m:t>
                    </m:r>
                    <m:r>
                      <a:rPr lang="en-IN" b="0" i="1" smtClean="0">
                        <a:latin typeface="Cambria Math" panose="02040503050406030204" pitchFamily="18" charset="0"/>
                        <a:ea typeface="Cambria Math" panose="02040503050406030204" pitchFamily="18" charset="0"/>
                      </a:rPr>
                      <m:t>𝑆</m:t>
                    </m:r>
                    <m:r>
                      <a:rPr lang="en-IN" b="0" i="1" baseline="30000" smtClean="0">
                        <a:latin typeface="Cambria Math" panose="02040503050406030204" pitchFamily="18" charset="0"/>
                        <a:ea typeface="Cambria Math" panose="02040503050406030204" pitchFamily="18" charset="0"/>
                      </a:rPr>
                      <m:t>2</m:t>
                    </m:r>
                    <m:r>
                      <a:rPr lang="en-US" i="1" smtClean="0">
                        <a:latin typeface="Cambria Math" panose="02040503050406030204" pitchFamily="18" charset="0"/>
                        <a:ea typeface="Cambria Math" panose="02040503050406030204" pitchFamily="18" charset="0"/>
                      </a:rPr>
                      <m:t>𝛿</m:t>
                    </m:r>
                    <m:r>
                      <m:rPr>
                        <m:sty m:val="p"/>
                      </m:rPr>
                      <a:rPr lang="en-IN" b="0" i="0" smtClean="0">
                        <a:latin typeface="Cambria Math" panose="02040503050406030204" pitchFamily="18" charset="0"/>
                        <a:ea typeface="Cambria Math" panose="02040503050406030204" pitchFamily="18" charset="0"/>
                      </a:rPr>
                      <m:t>S</m:t>
                    </m:r>
                    <m:r>
                      <a:rPr lang="en-IN" b="0" i="1" smtClean="0">
                        <a:latin typeface="Cambria Math" panose="02040503050406030204" pitchFamily="18" charset="0"/>
                        <a:ea typeface="Cambria Math" panose="02040503050406030204" pitchFamily="18" charset="0"/>
                      </a:rPr>
                      <m:t>=</m:t>
                    </m:r>
                  </m:oMath>
                </a14:m>
                <a:r>
                  <a:rPr lang="en-IN" dirty="0"/>
                  <a:t> 3*</a:t>
                </a:r>
                <a:r>
                  <a:rPr lang="en-US" dirty="0"/>
                  <a:t> 2*2*0.02= 0.24</a:t>
                </a:r>
              </a:p>
              <a:p>
                <a:pPr marL="0" indent="0">
                  <a:buNone/>
                </a:pPr>
                <a:r>
                  <a:rPr lang="en-US" dirty="0"/>
                  <a:t>		So, V=</a:t>
                </a:r>
                <a:r>
                  <a:rPr lang="en-IN" dirty="0"/>
                  <a:t> 8 ± 0.2 cm3</a:t>
                </a:r>
              </a:p>
            </p:txBody>
          </p:sp>
        </mc:Choice>
        <mc:Fallback xmlns="">
          <p:sp>
            <p:nvSpPr>
              <p:cNvPr id="3" name="Content Placeholder 2">
                <a:extLst>
                  <a:ext uri="{FF2B5EF4-FFF2-40B4-BE49-F238E27FC236}">
                    <a16:creationId xmlns:a16="http://schemas.microsoft.com/office/drawing/2014/main" id="{6B668DBA-517E-7625-0E71-4F044FE0C77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72368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38DD-3C56-6906-0384-CB1B3D1A7C66}"/>
              </a:ext>
            </a:extLst>
          </p:cNvPr>
          <p:cNvSpPr>
            <a:spLocks noGrp="1"/>
          </p:cNvSpPr>
          <p:nvPr>
            <p:ph type="title"/>
          </p:nvPr>
        </p:nvSpPr>
        <p:spPr/>
        <p:txBody>
          <a:bodyPr/>
          <a:lstStyle/>
          <a:p>
            <a:r>
              <a:rPr lang="en-IN" dirty="0"/>
              <a:t>Session 16</a:t>
            </a:r>
          </a:p>
        </p:txBody>
      </p:sp>
      <p:sp>
        <p:nvSpPr>
          <p:cNvPr id="3" name="Content Placeholder 2">
            <a:extLst>
              <a:ext uri="{FF2B5EF4-FFF2-40B4-BE49-F238E27FC236}">
                <a16:creationId xmlns:a16="http://schemas.microsoft.com/office/drawing/2014/main" id="{53729098-0C86-8A30-6738-3F04B4039739}"/>
              </a:ext>
            </a:extLst>
          </p:cNvPr>
          <p:cNvSpPr>
            <a:spLocks noGrp="1"/>
          </p:cNvSpPr>
          <p:nvPr>
            <p:ph idx="1"/>
          </p:nvPr>
        </p:nvSpPr>
        <p:spPr/>
        <p:txBody>
          <a:bodyPr/>
          <a:lstStyle/>
          <a:p>
            <a:r>
              <a:rPr lang="en-US" dirty="0"/>
              <a:t>Roots of equations</a:t>
            </a:r>
          </a:p>
          <a:p>
            <a:r>
              <a:rPr lang="en-US" dirty="0"/>
              <a:t>Bracketing Methods</a:t>
            </a:r>
          </a:p>
          <a:p>
            <a:r>
              <a:rPr lang="en-US" dirty="0"/>
              <a:t>Open Methods</a:t>
            </a:r>
          </a:p>
          <a:p>
            <a:r>
              <a:rPr lang="en-US" dirty="0"/>
              <a:t>Roots of Polynomials</a:t>
            </a:r>
          </a:p>
          <a:p>
            <a:r>
              <a:rPr lang="en-US" dirty="0"/>
              <a:t>Conventional Methods</a:t>
            </a:r>
          </a:p>
          <a:p>
            <a:r>
              <a:rPr lang="en-US" dirty="0"/>
              <a:t>Muller's Method </a:t>
            </a:r>
          </a:p>
        </p:txBody>
      </p:sp>
    </p:spTree>
    <p:extLst>
      <p:ext uri="{BB962C8B-B14F-4D97-AF65-F5344CB8AC3E}">
        <p14:creationId xmlns:p14="http://schemas.microsoft.com/office/powerpoint/2010/main" val="143214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67CB-30CA-BF49-7A2D-A7E286A9736E}"/>
              </a:ext>
            </a:extLst>
          </p:cNvPr>
          <p:cNvSpPr>
            <a:spLocks noGrp="1"/>
          </p:cNvSpPr>
          <p:nvPr>
            <p:ph type="title"/>
          </p:nvPr>
        </p:nvSpPr>
        <p:spPr/>
        <p:txBody>
          <a:bodyPr/>
          <a:lstStyle/>
          <a:p>
            <a:r>
              <a:rPr lang="en-IN" dirty="0"/>
              <a:t>Roots of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90D668-EE96-5114-76FC-C86E28B1FDE9}"/>
                  </a:ext>
                </a:extLst>
              </p:cNvPr>
              <p:cNvSpPr>
                <a:spLocks noGrp="1"/>
              </p:cNvSpPr>
              <p:nvPr>
                <p:ph idx="1"/>
              </p:nvPr>
            </p:nvSpPr>
            <p:spPr/>
            <p:txBody>
              <a:bodyPr/>
              <a:lstStyle/>
              <a:p>
                <a:r>
                  <a:rPr lang="en-US" dirty="0"/>
                  <a:t>The values of variables satisfying the given equation are called its roots. In other words, x = α is a root of the quadratic equation f(x), if f(α) = 0</a:t>
                </a:r>
                <a:endParaRPr lang="en-IN" dirty="0"/>
              </a:p>
              <a:p>
                <a:pPr algn="l"/>
                <a:r>
                  <a:rPr lang="en-US" b="0" i="0" dirty="0">
                    <a:solidFill>
                      <a:srgbClr val="333333"/>
                    </a:solidFill>
                    <a:effectLst/>
                    <a:latin typeface="Roboto" panose="02000000000000000000" pitchFamily="2" charset="0"/>
                  </a:rPr>
                  <a:t>Example Quadratic equation</a:t>
                </a:r>
              </a:p>
              <a:p>
                <a:pPr marL="457200" lvl="1" indent="0">
                  <a:buNone/>
                </a:pPr>
                <a:r>
                  <a:rPr lang="en-US" b="0" i="0" dirty="0">
                    <a:solidFill>
                      <a:srgbClr val="333333"/>
                    </a:solidFill>
                    <a:effectLst/>
                    <a:latin typeface="Roboto" panose="02000000000000000000" pitchFamily="2" charset="0"/>
                  </a:rPr>
                  <a:t>	</a:t>
                </a:r>
                <a:r>
                  <a:rPr lang="en-US" b="0" dirty="0">
                    <a:solidFill>
                      <a:srgbClr val="333333"/>
                    </a:solidFill>
                    <a:effectLst/>
                  </a:rPr>
                  <a:t> </a:t>
                </a:r>
                <a14:m>
                  <m:oMath xmlns:m="http://schemas.openxmlformats.org/officeDocument/2006/math">
                    <m:sSup>
                      <m:sSupPr>
                        <m:ctrlPr>
                          <a:rPr lang="en-US" b="0" i="1" smtClean="0">
                            <a:solidFill>
                              <a:srgbClr val="333333"/>
                            </a:solidFill>
                            <a:effectLst/>
                            <a:latin typeface="Cambria Math" panose="02040503050406030204" pitchFamily="18" charset="0"/>
                          </a:rPr>
                        </m:ctrlPr>
                      </m:sSupPr>
                      <m:e>
                        <m:r>
                          <a:rPr lang="en-IN" b="0" i="1" smtClean="0">
                            <a:solidFill>
                              <a:srgbClr val="333333"/>
                            </a:solidFill>
                            <a:effectLst/>
                            <a:latin typeface="Cambria Math" panose="02040503050406030204" pitchFamily="18" charset="0"/>
                          </a:rPr>
                          <m:t>𝑥</m:t>
                        </m:r>
                      </m:e>
                      <m:sup>
                        <m:r>
                          <a:rPr lang="en-IN" b="0" i="1" smtClean="0">
                            <a:solidFill>
                              <a:srgbClr val="333333"/>
                            </a:solidFill>
                            <a:effectLst/>
                            <a:latin typeface="Cambria Math" panose="02040503050406030204" pitchFamily="18" charset="0"/>
                          </a:rPr>
                          <m:t>2</m:t>
                        </m:r>
                      </m:sup>
                    </m:sSup>
                    <m:r>
                      <a:rPr lang="en-IN" b="0" i="1" smtClean="0">
                        <a:solidFill>
                          <a:srgbClr val="333333"/>
                        </a:solidFill>
                        <a:effectLst/>
                        <a:latin typeface="Cambria Math" panose="02040503050406030204" pitchFamily="18" charset="0"/>
                      </a:rPr>
                      <m:t>+30</m:t>
                    </m:r>
                    <m:r>
                      <a:rPr lang="en-IN" b="0" i="1" smtClean="0">
                        <a:solidFill>
                          <a:srgbClr val="333333"/>
                        </a:solidFill>
                        <a:effectLst/>
                        <a:latin typeface="Cambria Math" panose="02040503050406030204" pitchFamily="18" charset="0"/>
                      </a:rPr>
                      <m:t>𝑥</m:t>
                    </m:r>
                    <m:r>
                      <a:rPr lang="en-IN" b="0" i="1" smtClean="0">
                        <a:solidFill>
                          <a:srgbClr val="333333"/>
                        </a:solidFill>
                        <a:effectLst/>
                        <a:latin typeface="Cambria Math" panose="02040503050406030204" pitchFamily="18" charset="0"/>
                      </a:rPr>
                      <m:t>+30⇒ </m:t>
                    </m:r>
                    <m:sSup>
                      <m:sSupPr>
                        <m:ctrlPr>
                          <a:rPr lang="en-US" b="0" i="1" smtClean="0">
                            <a:solidFill>
                              <a:srgbClr val="333333"/>
                            </a:solidFill>
                            <a:effectLst/>
                            <a:latin typeface="Cambria Math" panose="02040503050406030204" pitchFamily="18" charset="0"/>
                          </a:rPr>
                        </m:ctrlPr>
                      </m:sSupPr>
                      <m:e>
                        <m:r>
                          <a:rPr lang="en-IN" b="0" i="1" smtClean="0">
                            <a:solidFill>
                              <a:srgbClr val="333333"/>
                            </a:solidFill>
                            <a:effectLst/>
                            <a:latin typeface="Cambria Math" panose="02040503050406030204" pitchFamily="18" charset="0"/>
                          </a:rPr>
                          <m:t>𝑥</m:t>
                        </m:r>
                      </m:e>
                      <m:sup>
                        <m:r>
                          <a:rPr lang="en-IN" b="0" i="1" smtClean="0">
                            <a:solidFill>
                              <a:srgbClr val="333333"/>
                            </a:solidFill>
                            <a:effectLst/>
                            <a:latin typeface="Cambria Math" panose="02040503050406030204" pitchFamily="18" charset="0"/>
                          </a:rPr>
                          <m:t>2</m:t>
                        </m:r>
                      </m:sup>
                    </m:sSup>
                    <m:r>
                      <a:rPr lang="en-IN" b="0" i="1" smtClean="0">
                        <a:solidFill>
                          <a:srgbClr val="333333"/>
                        </a:solidFill>
                        <a:effectLst/>
                        <a:latin typeface="Cambria Math" panose="02040503050406030204" pitchFamily="18" charset="0"/>
                      </a:rPr>
                      <m:t>+</m:t>
                    </m:r>
                    <m:r>
                      <a:rPr lang="en-IN" b="0" i="1" smtClean="0">
                        <a:solidFill>
                          <a:srgbClr val="333333"/>
                        </a:solidFill>
                        <a:effectLst/>
                        <a:latin typeface="Cambria Math" panose="02040503050406030204" pitchFamily="18" charset="0"/>
                      </a:rPr>
                      <m:t>𝑏𝑥</m:t>
                    </m:r>
                    <m:r>
                      <a:rPr lang="en-IN" b="0" i="1" smtClean="0">
                        <a:solidFill>
                          <a:srgbClr val="333333"/>
                        </a:solidFill>
                        <a:effectLst/>
                        <a:latin typeface="Cambria Math" panose="02040503050406030204" pitchFamily="18" charset="0"/>
                      </a:rPr>
                      <m:t>+</m:t>
                    </m:r>
                    <m:r>
                      <a:rPr lang="en-IN" b="0" i="1" smtClean="0">
                        <a:solidFill>
                          <a:srgbClr val="333333"/>
                        </a:solidFill>
                        <a:effectLst/>
                        <a:latin typeface="Cambria Math" panose="02040503050406030204" pitchFamily="18" charset="0"/>
                      </a:rPr>
                      <m:t>𝑐</m:t>
                    </m:r>
                  </m:oMath>
                </a14:m>
                <a:endParaRPr lang="en-IN" b="0" i="1" dirty="0">
                  <a:solidFill>
                    <a:srgbClr val="333333"/>
                  </a:solidFill>
                  <a:effectLst/>
                  <a:latin typeface="Cambria Math" panose="02040503050406030204" pitchFamily="18" charset="0"/>
                </a:endParaRPr>
              </a:p>
              <a:p>
                <a:pPr marL="457200" lvl="1" indent="0">
                  <a:buNone/>
                </a:pPr>
                <a:r>
                  <a:rPr lang="en-US" b="0" i="0" dirty="0">
                    <a:solidFill>
                      <a:srgbClr val="333333"/>
                    </a:solidFill>
                    <a:effectLst/>
                    <a:latin typeface="Roboto" panose="02000000000000000000" pitchFamily="2" charset="0"/>
                  </a:rPr>
                  <a:t>	</a:t>
                </a:r>
                <a:r>
                  <a:rPr lang="en-US" b="0" dirty="0">
                    <a:solidFill>
                      <a:srgbClr val="333333"/>
                    </a:solidFill>
                    <a:effectLst/>
                  </a:rPr>
                  <a:t> </a:t>
                </a:r>
                <a14:m>
                  <m:oMath xmlns:m="http://schemas.openxmlformats.org/officeDocument/2006/math">
                    <m:sSup>
                      <m:sSupPr>
                        <m:ctrlPr>
                          <a:rPr lang="en-US" b="0" i="1" smtClean="0">
                            <a:solidFill>
                              <a:srgbClr val="333333"/>
                            </a:solidFill>
                            <a:effectLst/>
                            <a:latin typeface="Cambria Math" panose="02040503050406030204" pitchFamily="18" charset="0"/>
                          </a:rPr>
                        </m:ctrlPr>
                      </m:sSupPr>
                      <m:e>
                        <m:r>
                          <a:rPr lang="en-IN" b="0" i="1" smtClean="0">
                            <a:solidFill>
                              <a:srgbClr val="333333"/>
                            </a:solidFill>
                            <a:effectLst/>
                            <a:latin typeface="Cambria Math" panose="02040503050406030204" pitchFamily="18" charset="0"/>
                          </a:rPr>
                          <m:t>𝑥</m:t>
                        </m:r>
                      </m:e>
                      <m:sup>
                        <m:r>
                          <a:rPr lang="en-IN" b="0" i="1" smtClean="0">
                            <a:solidFill>
                              <a:srgbClr val="333333"/>
                            </a:solidFill>
                            <a:effectLst/>
                            <a:latin typeface="Cambria Math" panose="02040503050406030204" pitchFamily="18" charset="0"/>
                          </a:rPr>
                          <m:t>2</m:t>
                        </m:r>
                      </m:sup>
                    </m:sSup>
                    <m:r>
                      <a:rPr lang="en-IN" b="0" i="1" smtClean="0">
                        <a:solidFill>
                          <a:srgbClr val="333333"/>
                        </a:solidFill>
                        <a:effectLst/>
                        <a:latin typeface="Cambria Math" panose="02040503050406030204" pitchFamily="18" charset="0"/>
                      </a:rPr>
                      <m:t>+10</m:t>
                    </m:r>
                    <m:r>
                      <a:rPr lang="en-IN" b="0" i="1" smtClean="0">
                        <a:solidFill>
                          <a:srgbClr val="333333"/>
                        </a:solidFill>
                        <a:effectLst/>
                        <a:latin typeface="Cambria Math" panose="02040503050406030204" pitchFamily="18" charset="0"/>
                      </a:rPr>
                      <m:t>𝑥</m:t>
                    </m:r>
                    <m:r>
                      <a:rPr lang="en-IN" b="0" i="1" smtClean="0">
                        <a:solidFill>
                          <a:srgbClr val="333333"/>
                        </a:solidFill>
                        <a:effectLst/>
                        <a:latin typeface="Cambria Math" panose="02040503050406030204" pitchFamily="18" charset="0"/>
                      </a:rPr>
                      <m:t>+3</m:t>
                    </m:r>
                    <m:r>
                      <a:rPr lang="en-IN" b="0" i="1" smtClean="0">
                        <a:solidFill>
                          <a:srgbClr val="333333"/>
                        </a:solidFill>
                        <a:effectLst/>
                        <a:latin typeface="Cambria Math" panose="02040503050406030204" pitchFamily="18" charset="0"/>
                      </a:rPr>
                      <m:t>𝑥</m:t>
                    </m:r>
                    <m:r>
                      <a:rPr lang="en-IN" b="0" i="1" smtClean="0">
                        <a:solidFill>
                          <a:srgbClr val="333333"/>
                        </a:solidFill>
                        <a:effectLst/>
                        <a:latin typeface="Cambria Math" panose="02040503050406030204" pitchFamily="18" charset="0"/>
                      </a:rPr>
                      <m:t>+30</m:t>
                    </m:r>
                  </m:oMath>
                </a14:m>
                <a:endParaRPr lang="en-US" dirty="0">
                  <a:solidFill>
                    <a:srgbClr val="333333"/>
                  </a:solidFill>
                  <a:latin typeface="Roboto" panose="02000000000000000000" pitchFamily="2" charset="0"/>
                </a:endParaRPr>
              </a:p>
              <a:p>
                <a:pPr marL="457200" lvl="1" indent="0">
                  <a:buNone/>
                </a:pPr>
                <a:r>
                  <a:rPr lang="en-US" dirty="0">
                    <a:solidFill>
                      <a:srgbClr val="333333"/>
                    </a:solidFill>
                    <a:latin typeface="Roboto" panose="02000000000000000000" pitchFamily="2" charset="0"/>
                  </a:rPr>
                  <a:t>	</a:t>
                </a:r>
                <a:r>
                  <a:rPr lang="en-US" b="0" dirty="0">
                    <a:solidFill>
                      <a:srgbClr val="333333"/>
                    </a:solidFill>
                    <a:effectLst/>
                  </a:rPr>
                  <a:t> </a:t>
                </a:r>
                <a14:m>
                  <m:oMath xmlns:m="http://schemas.openxmlformats.org/officeDocument/2006/math">
                    <m:d>
                      <m:dPr>
                        <m:ctrlPr>
                          <a:rPr lang="en-IN" i="1" smtClean="0">
                            <a:solidFill>
                              <a:srgbClr val="333333"/>
                            </a:solidFill>
                            <a:latin typeface="Cambria Math" panose="02040503050406030204" pitchFamily="18" charset="0"/>
                          </a:rPr>
                        </m:ctrlPr>
                      </m:dPr>
                      <m:e>
                        <m:r>
                          <a:rPr lang="en-IN">
                            <a:solidFill>
                              <a:srgbClr val="333333"/>
                            </a:solidFill>
                            <a:latin typeface="Cambria Math" panose="02040503050406030204" pitchFamily="18" charset="0"/>
                          </a:rPr>
                          <m:t>𝑥</m:t>
                        </m:r>
                        <m:r>
                          <a:rPr lang="en-IN">
                            <a:solidFill>
                              <a:srgbClr val="333333"/>
                            </a:solidFill>
                            <a:latin typeface="Cambria Math" panose="02040503050406030204" pitchFamily="18" charset="0"/>
                          </a:rPr>
                          <m:t>+10</m:t>
                        </m:r>
                      </m:e>
                    </m:d>
                    <m:d>
                      <m:dPr>
                        <m:ctrlPr>
                          <a:rPr lang="en-IN" i="1">
                            <a:solidFill>
                              <a:srgbClr val="333333"/>
                            </a:solidFill>
                            <a:latin typeface="Cambria Math" panose="02040503050406030204" pitchFamily="18" charset="0"/>
                          </a:rPr>
                        </m:ctrlPr>
                      </m:dPr>
                      <m:e>
                        <m:r>
                          <a:rPr lang="en-IN">
                            <a:solidFill>
                              <a:srgbClr val="333333"/>
                            </a:solidFill>
                            <a:latin typeface="Cambria Math" panose="02040503050406030204" pitchFamily="18" charset="0"/>
                          </a:rPr>
                          <m:t>𝑥</m:t>
                        </m:r>
                        <m:r>
                          <a:rPr lang="en-IN">
                            <a:solidFill>
                              <a:srgbClr val="333333"/>
                            </a:solidFill>
                            <a:latin typeface="Cambria Math" panose="02040503050406030204" pitchFamily="18" charset="0"/>
                          </a:rPr>
                          <m:t>+3</m:t>
                        </m:r>
                      </m:e>
                    </m:d>
                    <m:r>
                      <a:rPr lang="en-IN">
                        <a:solidFill>
                          <a:srgbClr val="333333"/>
                        </a:solidFill>
                        <a:latin typeface="Cambria Math" panose="02040503050406030204" pitchFamily="18" charset="0"/>
                      </a:rPr>
                      <m:t>=0</m:t>
                    </m:r>
                  </m:oMath>
                </a14:m>
                <a:endParaRPr lang="en-IN" dirty="0">
                  <a:solidFill>
                    <a:srgbClr val="333333"/>
                  </a:solidFill>
                  <a:latin typeface="Cambria Math" panose="02040503050406030204" pitchFamily="18" charset="0"/>
                </a:endParaRPr>
              </a:p>
              <a:p>
                <a:pPr marL="457200" lvl="1" indent="0">
                  <a:buNone/>
                </a:pPr>
                <a:r>
                  <a:rPr lang="en-US" dirty="0">
                    <a:solidFill>
                      <a:srgbClr val="333333"/>
                    </a:solidFill>
                    <a:latin typeface="Roboto" panose="02000000000000000000" pitchFamily="2" charset="0"/>
                  </a:rPr>
                  <a:t>	</a:t>
                </a:r>
                <a:r>
                  <a:rPr lang="en-US" b="0" dirty="0">
                    <a:solidFill>
                      <a:srgbClr val="333333"/>
                    </a:solidFill>
                    <a:effectLst/>
                  </a:rPr>
                  <a:t> </a:t>
                </a:r>
                <a14:m>
                  <m:oMath xmlns:m="http://schemas.openxmlformats.org/officeDocument/2006/math">
                    <m:r>
                      <a:rPr lang="en-IN" b="0" i="1" smtClean="0">
                        <a:solidFill>
                          <a:srgbClr val="333333"/>
                        </a:solidFill>
                        <a:latin typeface="Cambria Math" panose="02040503050406030204" pitchFamily="18" charset="0"/>
                      </a:rPr>
                      <m:t>𝑥</m:t>
                    </m:r>
                    <m:r>
                      <a:rPr lang="en-IN">
                        <a:solidFill>
                          <a:srgbClr val="333333"/>
                        </a:solidFill>
                        <a:latin typeface="Cambria Math" panose="02040503050406030204" pitchFamily="18" charset="0"/>
                      </a:rPr>
                      <m:t>=</m:t>
                    </m:r>
                    <m:r>
                      <a:rPr lang="en-IN" b="0" i="0" smtClean="0">
                        <a:solidFill>
                          <a:srgbClr val="333333"/>
                        </a:solidFill>
                        <a:latin typeface="Cambria Math" panose="02040503050406030204" pitchFamily="18" charset="0"/>
                      </a:rPr>
                      <m:t>−3,−10</m:t>
                    </m:r>
                  </m:oMath>
                </a14:m>
                <a:r>
                  <a:rPr lang="en-IN" dirty="0">
                    <a:solidFill>
                      <a:srgbClr val="333333"/>
                    </a:solidFill>
                    <a:latin typeface="Cambria Math" panose="02040503050406030204" pitchFamily="18" charset="0"/>
                  </a:rPr>
                  <a:t>  // Roots of an equation</a:t>
                </a:r>
              </a:p>
              <a:p>
                <a:pPr marL="457200" lvl="1" indent="0">
                  <a:buNone/>
                </a:pPr>
                <a:endParaRPr lang="en-IN" dirty="0">
                  <a:solidFill>
                    <a:srgbClr val="333333"/>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1C90D668-EE96-5114-76FC-C86E28B1FDE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152842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2388</Words>
  <Application>Microsoft Office PowerPoint</Application>
  <PresentationFormat>Widescreen</PresentationFormat>
  <Paragraphs>304</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Cambria Math</vt:lpstr>
      <vt:lpstr>Courier New</vt:lpstr>
      <vt:lpstr>Roboto</vt:lpstr>
      <vt:lpstr>Times New Roman</vt:lpstr>
      <vt:lpstr>Wingdings</vt:lpstr>
      <vt:lpstr>Office Theme</vt:lpstr>
      <vt:lpstr>NUMERICAL METHODS</vt:lpstr>
      <vt:lpstr>Session 15 </vt:lpstr>
      <vt:lpstr>Approximations</vt:lpstr>
      <vt:lpstr>Accuracy and Precision</vt:lpstr>
      <vt:lpstr>Truncation, Round-Off Errors</vt:lpstr>
      <vt:lpstr>Propagation of Errors</vt:lpstr>
      <vt:lpstr>Propagation of Errors - Example</vt:lpstr>
      <vt:lpstr>Session 16</vt:lpstr>
      <vt:lpstr>Roots of Equation</vt:lpstr>
      <vt:lpstr>BRACKETING METHODS (Finding Roots of  Equations)</vt:lpstr>
      <vt:lpstr>Bisection Method</vt:lpstr>
      <vt:lpstr>Bisection Method</vt:lpstr>
      <vt:lpstr>Bisection Method - Lab</vt:lpstr>
      <vt:lpstr>OPEN METHODS</vt:lpstr>
      <vt:lpstr>Fixed-Point Iteration Method</vt:lpstr>
      <vt:lpstr>Fixed-Point Iteration Method</vt:lpstr>
      <vt:lpstr>Roots of Polynomials</vt:lpstr>
      <vt:lpstr>Muller’s Method</vt:lpstr>
      <vt:lpstr>Muller’s Method : Algorithm</vt:lpstr>
      <vt:lpstr>Session 17</vt:lpstr>
      <vt:lpstr>Linear Algebraic Equations</vt:lpstr>
      <vt:lpstr>Linear Algebraic Equations - Lab</vt:lpstr>
      <vt:lpstr>Gauss elimination method</vt:lpstr>
      <vt:lpstr>Gauss elimination method</vt:lpstr>
      <vt:lpstr>Gauss elimination and LU decomposition</vt:lpstr>
      <vt:lpstr>Linear Regression using Least Squares Error</vt:lpstr>
      <vt:lpstr>Lab: Linear Regression using Least Squares Error</vt:lpstr>
      <vt:lpstr>Nonlinear Regression, Interpolation</vt:lpstr>
      <vt:lpstr>Lab - Interpolation</vt:lpstr>
      <vt:lpstr>Newton Interpolating Polynomials</vt:lpstr>
      <vt:lpstr>Newton Interpolating Polynomials</vt:lpstr>
      <vt:lpstr>Newton Interpolating Polynomials</vt:lpstr>
      <vt:lpstr>Inverse Interpolation</vt:lpstr>
      <vt:lpstr>Lagrange’s Inverse Interpolation Formula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METHODS</dc:title>
  <dc:creator>Vijay Barai</dc:creator>
  <cp:lastModifiedBy>Vijay Barai</cp:lastModifiedBy>
  <cp:revision>60</cp:revision>
  <dcterms:created xsi:type="dcterms:W3CDTF">2022-11-27T06:57:06Z</dcterms:created>
  <dcterms:modified xsi:type="dcterms:W3CDTF">2022-11-28T15:49:34Z</dcterms:modified>
</cp:coreProperties>
</file>