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0" r:id="rId7"/>
    <p:sldId id="261" r:id="rId8"/>
    <p:sldId id="276" r:id="rId9"/>
    <p:sldId id="262" r:id="rId10"/>
    <p:sldId id="263" r:id="rId11"/>
    <p:sldId id="277" r:id="rId12"/>
    <p:sldId id="264" r:id="rId13"/>
    <p:sldId id="265" r:id="rId14"/>
    <p:sldId id="266" r:id="rId15"/>
    <p:sldId id="267" r:id="rId16"/>
    <p:sldId id="268" r:id="rId17"/>
    <p:sldId id="275" r:id="rId18"/>
    <p:sldId id="270" r:id="rId19"/>
    <p:sldId id="272" r:id="rId20"/>
    <p:sldId id="274" r:id="rId21"/>
    <p:sldId id="271" r:id="rId22"/>
    <p:sldId id="278" r:id="rId23"/>
    <p:sldId id="284" r:id="rId24"/>
    <p:sldId id="280" r:id="rId25"/>
    <p:sldId id="281" r:id="rId26"/>
    <p:sldId id="282" r:id="rId27"/>
    <p:sldId id="285" r:id="rId28"/>
    <p:sldId id="283" r:id="rId29"/>
    <p:sldId id="287" r:id="rId30"/>
    <p:sldId id="290" r:id="rId31"/>
    <p:sldId id="289"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5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648"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B6148-D143-0DED-C88B-17BE97166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A262FD7-7172-C434-D219-BB83023157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3589E47-FF00-4C06-E9E8-85FE440C4E34}"/>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5" name="Footer Placeholder 4">
            <a:extLst>
              <a:ext uri="{FF2B5EF4-FFF2-40B4-BE49-F238E27FC236}">
                <a16:creationId xmlns:a16="http://schemas.microsoft.com/office/drawing/2014/main" xmlns="" id="{13CDB18B-0F0C-51F5-33AE-B93F08928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F9D990B-46F1-7B8B-DF56-E2C7ED384CC7}"/>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424390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11B86-404A-BB31-8382-901DA1FE75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B72E276-E01B-8A35-4F88-612A31508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327B8EB-A9CC-7E07-3FB2-3D88256043CD}"/>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5" name="Footer Placeholder 4">
            <a:extLst>
              <a:ext uri="{FF2B5EF4-FFF2-40B4-BE49-F238E27FC236}">
                <a16:creationId xmlns:a16="http://schemas.microsoft.com/office/drawing/2014/main" xmlns="" id="{4630E7B9-2B38-6C4A-9E98-80C29BC37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2A5762-63D8-B291-8FA7-1DE04C96347D}"/>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314326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A4DBCFA-74E7-E08B-0495-85BAEA0E75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F12F1F1-87DA-1D21-0A86-74A9B19AB0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B094A1E-925D-CEEA-7183-0692CE1BA23C}"/>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5" name="Footer Placeholder 4">
            <a:extLst>
              <a:ext uri="{FF2B5EF4-FFF2-40B4-BE49-F238E27FC236}">
                <a16:creationId xmlns:a16="http://schemas.microsoft.com/office/drawing/2014/main" xmlns="" id="{6A59C4E2-C5B1-7CF5-5F84-D8FB768CF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63DF24B-4B38-3F20-E471-F46D0C2FD2AB}"/>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22148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74171-BF0E-F3F7-B865-675D2D85B9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7CECDEB-7C50-45D9-A2ED-593E39206F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23F674A-797C-F936-EE5A-78DE2621F735}"/>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5" name="Footer Placeholder 4">
            <a:extLst>
              <a:ext uri="{FF2B5EF4-FFF2-40B4-BE49-F238E27FC236}">
                <a16:creationId xmlns:a16="http://schemas.microsoft.com/office/drawing/2014/main" xmlns="" id="{904D1B12-DA15-2CA6-DAC5-3A8B7A389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B326C5D-BE1A-9FAC-D1B3-0E0E562F6F6C}"/>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197617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CADCB-2AF3-3C91-2E25-C29C4D28C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B693D39-F94E-C44C-0316-51E88FF78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4D361F-AE64-CF77-F35E-AEA5832E4BA4}"/>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5" name="Footer Placeholder 4">
            <a:extLst>
              <a:ext uri="{FF2B5EF4-FFF2-40B4-BE49-F238E27FC236}">
                <a16:creationId xmlns:a16="http://schemas.microsoft.com/office/drawing/2014/main" xmlns="" id="{B53B168F-166C-BBF8-C46C-C6854FC47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08C03DB-31B7-E5B0-568B-0F55EC138432}"/>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426517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BDE95-C335-E17B-C776-2A1C4B425F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050993F-DFF3-64C0-4943-4916B312F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3D387E3-EBA2-D5EB-69B9-A4885ADEE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DAB7A75-1194-1EDD-A98C-671F2DDAE9CD}"/>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6" name="Footer Placeholder 5">
            <a:extLst>
              <a:ext uri="{FF2B5EF4-FFF2-40B4-BE49-F238E27FC236}">
                <a16:creationId xmlns:a16="http://schemas.microsoft.com/office/drawing/2014/main" xmlns="" id="{B13C58AA-F090-C755-0D0C-2E8C4F8376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C32AE3C-3F0F-1D82-BD67-6F10FE60B261}"/>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22640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9517A-159F-B27F-73EE-595018502D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2AFA32B-4407-D8AF-4096-6985BFF48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AE97C4D-0A3F-D6EA-2D13-8D9AFB7C2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180E9AB-4AF7-CA50-6CE7-867212272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8F8A12B-068A-0B0A-2C92-BF9387A6B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2CFA0F6-6C92-1192-3838-AF325F341E22}"/>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8" name="Footer Placeholder 7">
            <a:extLst>
              <a:ext uri="{FF2B5EF4-FFF2-40B4-BE49-F238E27FC236}">
                <a16:creationId xmlns:a16="http://schemas.microsoft.com/office/drawing/2014/main" xmlns="" id="{F8741A66-FA39-D278-5BB0-3245A6F1FE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2976B48-3B7E-F74A-5244-588C91422D40}"/>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202317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3CAE07-8E62-5F10-2264-B2CD57E86F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668EDFF-808D-A8FA-32DD-56E1077B6AED}"/>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4" name="Footer Placeholder 3">
            <a:extLst>
              <a:ext uri="{FF2B5EF4-FFF2-40B4-BE49-F238E27FC236}">
                <a16:creationId xmlns:a16="http://schemas.microsoft.com/office/drawing/2014/main" xmlns="" id="{9D397BD3-1807-AE35-3B08-CF824E0C89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742A91E-4C2B-37D8-D5E6-18CE8E2F6C36}"/>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196110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2827762-75CC-1310-AD9A-93040CF1E4ED}"/>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3" name="Footer Placeholder 2">
            <a:extLst>
              <a:ext uri="{FF2B5EF4-FFF2-40B4-BE49-F238E27FC236}">
                <a16:creationId xmlns:a16="http://schemas.microsoft.com/office/drawing/2014/main" xmlns="" id="{EB794318-B318-027E-198D-1B81027D08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8F2D978-4186-6512-8662-5594D2129D0A}"/>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310581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3C665-F917-F2BB-92D3-765926EFE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B7488EF-7940-F002-84AA-43A0599A6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25FAD19-DE0E-930D-EA5B-10246B02F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81E46C1-C73C-33B1-FF29-2860211C425E}"/>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6" name="Footer Placeholder 5">
            <a:extLst>
              <a:ext uri="{FF2B5EF4-FFF2-40B4-BE49-F238E27FC236}">
                <a16:creationId xmlns:a16="http://schemas.microsoft.com/office/drawing/2014/main" xmlns="" id="{25CA34D5-7A9B-F459-61FF-F0B7611B9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C7067B-20CF-4121-5898-A2F7CC4E31A0}"/>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355197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30076-1FFF-7D1F-B7AA-472638472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8CCB89D-18D3-DAAE-D7B1-18C4F6F22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8523E45-EF7D-7DB4-D98A-D87F85C10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7C9CF20-51D4-AB18-1064-38D534D75C24}"/>
              </a:ext>
            </a:extLst>
          </p:cNvPr>
          <p:cNvSpPr>
            <a:spLocks noGrp="1"/>
          </p:cNvSpPr>
          <p:nvPr>
            <p:ph type="dt" sz="half" idx="10"/>
          </p:nvPr>
        </p:nvSpPr>
        <p:spPr/>
        <p:txBody>
          <a:bodyPr/>
          <a:lstStyle/>
          <a:p>
            <a:fld id="{0DB19F78-F269-4B68-8492-1EB3E369BEFA}" type="datetimeFigureOut">
              <a:rPr lang="en-IN" smtClean="0"/>
              <a:pPr/>
              <a:t>08-12-2022</a:t>
            </a:fld>
            <a:endParaRPr lang="en-IN"/>
          </a:p>
        </p:txBody>
      </p:sp>
      <p:sp>
        <p:nvSpPr>
          <p:cNvPr id="6" name="Footer Placeholder 5">
            <a:extLst>
              <a:ext uri="{FF2B5EF4-FFF2-40B4-BE49-F238E27FC236}">
                <a16:creationId xmlns:a16="http://schemas.microsoft.com/office/drawing/2014/main" xmlns="" id="{E815C54B-5345-DD85-8546-2C2520804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66B0641-4288-E638-6E2B-3C9A801B2A29}"/>
              </a:ext>
            </a:extLst>
          </p:cNvPr>
          <p:cNvSpPr>
            <a:spLocks noGrp="1"/>
          </p:cNvSpPr>
          <p:nvPr>
            <p:ph type="sldNum" sz="quarter" idx="12"/>
          </p:nvPr>
        </p:nvSpPr>
        <p:spPr/>
        <p:txBody>
          <a:body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118701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84E5A24-E751-C7AA-93AE-7C0A51116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441EFD6-0656-A330-EFF7-C00687A79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915B1A1-7606-380E-30E2-00E235055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19F78-F269-4B68-8492-1EB3E369BEFA}" type="datetimeFigureOut">
              <a:rPr lang="en-IN" smtClean="0"/>
              <a:pPr/>
              <a:t>08-12-2022</a:t>
            </a:fld>
            <a:endParaRPr lang="en-IN"/>
          </a:p>
        </p:txBody>
      </p:sp>
      <p:sp>
        <p:nvSpPr>
          <p:cNvPr id="5" name="Footer Placeholder 4">
            <a:extLst>
              <a:ext uri="{FF2B5EF4-FFF2-40B4-BE49-F238E27FC236}">
                <a16:creationId xmlns:a16="http://schemas.microsoft.com/office/drawing/2014/main" xmlns="" id="{6C1F42C2-6BD9-6732-4C3D-D9F3125CCB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D4CAFB8-B0D7-7941-FD73-D27998CAD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3E708-6967-439A-8C09-089A4BC137F2}" type="slidenum">
              <a:rPr lang="en-IN" smtClean="0"/>
              <a:pPr/>
              <a:t>‹#›</a:t>
            </a:fld>
            <a:endParaRPr lang="en-IN"/>
          </a:p>
        </p:txBody>
      </p:sp>
    </p:spTree>
    <p:extLst>
      <p:ext uri="{BB962C8B-B14F-4D97-AF65-F5344CB8AC3E}">
        <p14:creationId xmlns:p14="http://schemas.microsoft.com/office/powerpoint/2010/main" xmlns="" val="184288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rfG8ce4nNh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rfG8ce4nNh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475D5C-DD45-5499-51A8-E8DF0216E71C}"/>
              </a:ext>
            </a:extLst>
          </p:cNvPr>
          <p:cNvSpPr>
            <a:spLocks noGrp="1"/>
          </p:cNvSpPr>
          <p:nvPr>
            <p:ph type="ctrTitle"/>
          </p:nvPr>
        </p:nvSpPr>
        <p:spPr/>
        <p:txBody>
          <a:bodyPr/>
          <a:lstStyle/>
          <a:p>
            <a:r>
              <a:rPr lang="en-IN" dirty="0"/>
              <a:t>Integration &amp; Differentiation</a:t>
            </a:r>
          </a:p>
        </p:txBody>
      </p:sp>
    </p:spTree>
    <p:extLst>
      <p:ext uri="{BB962C8B-B14F-4D97-AF65-F5344CB8AC3E}">
        <p14:creationId xmlns:p14="http://schemas.microsoft.com/office/powerpoint/2010/main" xmlns="" val="337096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98830-20B3-456E-90BF-769999871862}"/>
              </a:ext>
            </a:extLst>
          </p:cNvPr>
          <p:cNvSpPr>
            <a:spLocks noGrp="1"/>
          </p:cNvSpPr>
          <p:nvPr>
            <p:ph type="title"/>
          </p:nvPr>
        </p:nvSpPr>
        <p:spPr/>
        <p:txBody>
          <a:bodyPr/>
          <a:lstStyle/>
          <a:p>
            <a:r>
              <a:rPr lang="en-IN" dirty="0"/>
              <a:t>Simpson’s ⅓ Rules</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16700C3C-DA1C-369E-C691-29E4EC568D8F}"/>
                  </a:ext>
                </a:extLst>
              </p:cNvPr>
              <p:cNvSpPr>
                <a:spLocks noGrp="1"/>
              </p:cNvSpPr>
              <p:nvPr>
                <p:ph idx="1"/>
              </p:nvPr>
            </p:nvSpPr>
            <p:spPr/>
            <p:txBody>
              <a:bodyPr>
                <a:normAutofit fontScale="92500" lnSpcReduction="10000"/>
              </a:bodyPr>
              <a:lstStyle/>
              <a:p>
                <a:r>
                  <a:rPr lang="en-US" sz="2000" dirty="0"/>
                  <a:t>Let f:[a,b] By dividing the interval [</a:t>
                </a:r>
                <a:r>
                  <a:rPr lang="en-US" sz="2000" dirty="0" err="1"/>
                  <a:t>a,b</a:t>
                </a:r>
                <a:r>
                  <a:rPr lang="en-US" sz="2000" dirty="0"/>
                  <a:t>] into many subintervals, the Simpson’s 1/3 rule approximates the area under the curve in every subinterval by interpolating between the values of the function at the midpoint and ends of the subinterval, and thus, on each subinterval, the curve to be integrated is a parabola.</a:t>
                </a:r>
              </a:p>
              <a:p>
                <a:endParaRPr lang="en-US" sz="2000" dirty="0"/>
              </a:p>
              <a:p>
                <a:pPr marL="457200" lvl="1" indent="0">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𝐼𝑠</m:t>
                      </m:r>
                      <m:r>
                        <a:rPr lang="en-IN" sz="1900" b="0" i="1" smtClean="0">
                          <a:latin typeface="Cambria Math" panose="02040503050406030204" pitchFamily="18" charset="0"/>
                        </a:rPr>
                        <m:t>=</m:t>
                      </m:r>
                      <m:nary>
                        <m:naryPr>
                          <m:ctrlPr>
                            <a:rPr lang="en-IN" sz="1900" b="0" i="1" smtClean="0">
                              <a:latin typeface="Cambria Math" panose="02040503050406030204" pitchFamily="18" charset="0"/>
                            </a:rPr>
                          </m:ctrlPr>
                        </m:naryPr>
                        <m:sub>
                          <m:r>
                            <m:rPr>
                              <m:brk m:alnAt="23"/>
                            </m:rPr>
                            <a:rPr lang="en-IN" sz="1900" b="0" i="1" smtClean="0">
                              <a:latin typeface="Cambria Math" panose="02040503050406030204" pitchFamily="18" charset="0"/>
                            </a:rPr>
                            <m:t>𝑎</m:t>
                          </m:r>
                        </m:sub>
                        <m:sup>
                          <m:r>
                            <a:rPr lang="en-IN" sz="1900" b="0" i="1" smtClean="0">
                              <a:latin typeface="Cambria Math" panose="02040503050406030204" pitchFamily="18" charset="0"/>
                            </a:rPr>
                            <m:t>𝑏</m:t>
                          </m:r>
                        </m:sup>
                        <m:e>
                          <m:r>
                            <a:rPr lang="en-IN" sz="1900" b="0" i="1" smtClean="0">
                              <a:latin typeface="Cambria Math" panose="02040503050406030204" pitchFamily="18" charset="0"/>
                            </a:rPr>
                            <m:t>𝑓</m:t>
                          </m:r>
                          <m:d>
                            <m:dPr>
                              <m:ctrlPr>
                                <a:rPr lang="en-IN" sz="1900" b="0" i="1" smtClean="0">
                                  <a:latin typeface="Cambria Math" panose="02040503050406030204" pitchFamily="18" charset="0"/>
                                </a:rPr>
                              </m:ctrlPr>
                            </m:dPr>
                            <m:e>
                              <m:r>
                                <a:rPr lang="en-IN" sz="1900" b="0" i="1" smtClean="0">
                                  <a:latin typeface="Cambria Math" panose="02040503050406030204" pitchFamily="18" charset="0"/>
                                </a:rPr>
                                <m:t>𝑥</m:t>
                              </m:r>
                            </m:e>
                          </m:d>
                          <m:r>
                            <a:rPr lang="en-IN" sz="1900" b="0" i="1" smtClean="0">
                              <a:latin typeface="Cambria Math" panose="02040503050406030204" pitchFamily="18" charset="0"/>
                            </a:rPr>
                            <m:t>𝑑𝑥</m:t>
                          </m:r>
                          <m:r>
                            <a:rPr lang="en-IN" sz="1900" b="0" i="1" smtClean="0">
                              <a:latin typeface="Cambria Math" panose="02040503050406030204" pitchFamily="18" charset="0"/>
                              <a:ea typeface="Cambria Math" panose="02040503050406030204" pitchFamily="18" charset="0"/>
                            </a:rPr>
                            <m:t>≈</m:t>
                          </m:r>
                          <m:f>
                            <m:fPr>
                              <m:ctrlPr>
                                <a:rPr lang="en-IN" sz="1900" b="0" i="1" smtClean="0">
                                  <a:latin typeface="Cambria Math" panose="02040503050406030204" pitchFamily="18" charset="0"/>
                                  <a:ea typeface="Cambria Math" panose="02040503050406030204" pitchFamily="18" charset="0"/>
                                </a:rPr>
                              </m:ctrlPr>
                            </m:fPr>
                            <m:num>
                              <m:r>
                                <a:rPr lang="en-IN" sz="1900" b="0" i="1" smtClean="0">
                                  <a:latin typeface="Cambria Math" panose="02040503050406030204" pitchFamily="18" charset="0"/>
                                  <a:ea typeface="Cambria Math" panose="02040503050406030204" pitchFamily="18" charset="0"/>
                                </a:rPr>
                                <m:t>h</m:t>
                              </m:r>
                            </m:num>
                            <m:den>
                              <m:r>
                                <a:rPr lang="en-IN" sz="1900" b="0" i="1" smtClean="0">
                                  <a:latin typeface="Cambria Math" panose="02040503050406030204" pitchFamily="18" charset="0"/>
                                  <a:ea typeface="Cambria Math" panose="02040503050406030204" pitchFamily="18" charset="0"/>
                                </a:rPr>
                                <m:t>3</m:t>
                              </m:r>
                            </m:den>
                          </m:f>
                          <m:nary>
                            <m:naryPr>
                              <m:chr m:val="∑"/>
                              <m:ctrlPr>
                                <a:rPr lang="en-IN" sz="1900" b="0" i="1" smtClean="0">
                                  <a:latin typeface="Cambria Math" panose="02040503050406030204" pitchFamily="18" charset="0"/>
                                  <a:ea typeface="Cambria Math" panose="02040503050406030204" pitchFamily="18" charset="0"/>
                                </a:rPr>
                              </m:ctrlPr>
                            </m:naryPr>
                            <m:sub>
                              <m:r>
                                <m:rPr>
                                  <m:brk m:alnAt="23"/>
                                </m:rPr>
                                <a:rPr lang="en-IN" sz="1900" b="0" i="1" smtClean="0">
                                  <a:latin typeface="Cambria Math" panose="02040503050406030204" pitchFamily="18" charset="0"/>
                                  <a:ea typeface="Cambria Math" panose="02040503050406030204" pitchFamily="18" charset="0"/>
                                </a:rPr>
                                <m:t>𝑖</m:t>
                              </m:r>
                              <m:r>
                                <a:rPr lang="en-IN" sz="1900" b="0" i="1" smtClean="0">
                                  <a:latin typeface="Cambria Math" panose="02040503050406030204" pitchFamily="18" charset="0"/>
                                  <a:ea typeface="Cambria Math" panose="02040503050406030204" pitchFamily="18" charset="0"/>
                                </a:rPr>
                                <m:t>=1</m:t>
                              </m:r>
                            </m:sub>
                            <m:sup>
                              <m:r>
                                <a:rPr lang="en-IN" sz="1900" b="0" i="1" smtClean="0">
                                  <a:latin typeface="Cambria Math" panose="02040503050406030204" pitchFamily="18" charset="0"/>
                                  <a:ea typeface="Cambria Math" panose="02040503050406030204" pitchFamily="18" charset="0"/>
                                </a:rPr>
                                <m:t>𝑛</m:t>
                              </m:r>
                            </m:sup>
                            <m:e>
                              <m:d>
                                <m:dPr>
                                  <m:ctrlPr>
                                    <a:rPr lang="en-IN" sz="1900" b="0" i="1" smtClean="0">
                                      <a:latin typeface="Cambria Math" panose="02040503050406030204" pitchFamily="18" charset="0"/>
                                      <a:ea typeface="Cambria Math" panose="02040503050406030204" pitchFamily="18" charset="0"/>
                                    </a:rPr>
                                  </m:ctrlPr>
                                </m:dPr>
                                <m:e>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𝑖</m:t>
                                          </m:r>
                                          <m:r>
                                            <a:rPr lang="en-IN" sz="1900" b="0" i="1" smtClean="0">
                                              <a:latin typeface="Cambria Math" panose="02040503050406030204" pitchFamily="18" charset="0"/>
                                              <a:ea typeface="Cambria Math" panose="02040503050406030204" pitchFamily="18" charset="0"/>
                                            </a:rPr>
                                            <m:t>−1</m:t>
                                          </m:r>
                                        </m:sub>
                                      </m:sSub>
                                    </m:e>
                                  </m:d>
                                  <m:r>
                                    <a:rPr lang="en-IN" sz="1900" b="0" i="1" smtClean="0">
                                      <a:latin typeface="Cambria Math" panose="02040503050406030204" pitchFamily="18" charset="0"/>
                                      <a:ea typeface="Cambria Math" panose="02040503050406030204" pitchFamily="18" charset="0"/>
                                    </a:rPr>
                                    <m:t>+4</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𝑚𝑖</m:t>
                                          </m:r>
                                        </m:sub>
                                      </m:sSub>
                                    </m:e>
                                  </m:d>
                                  <m:r>
                                    <a:rPr lang="en-IN" sz="1900" b="0" i="1" smtClean="0">
                                      <a:latin typeface="Cambria Math" panose="02040503050406030204" pitchFamily="18" charset="0"/>
                                      <a:ea typeface="Cambria Math" panose="02040503050406030204" pitchFamily="18" charset="0"/>
                                    </a:rPr>
                                    <m:t>+</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𝑖</m:t>
                                          </m:r>
                                        </m:sub>
                                      </m:sSub>
                                    </m:e>
                                  </m:d>
                                </m:e>
                              </m:d>
                            </m:e>
                          </m:nary>
                          <m:r>
                            <a:rPr lang="en-IN" sz="1900" b="0" i="1" smtClean="0">
                              <a:latin typeface="Cambria Math" panose="02040503050406030204" pitchFamily="18" charset="0"/>
                              <a:ea typeface="Cambria Math" panose="02040503050406030204" pitchFamily="18" charset="0"/>
                            </a:rPr>
                            <m:t> = </m:t>
                          </m:r>
                          <m:f>
                            <m:fPr>
                              <m:ctrlPr>
                                <a:rPr lang="en-IN" sz="1900" b="0" i="1" smtClean="0">
                                  <a:latin typeface="Cambria Math" panose="02040503050406030204" pitchFamily="18" charset="0"/>
                                  <a:ea typeface="Cambria Math" panose="02040503050406030204" pitchFamily="18" charset="0"/>
                                </a:rPr>
                              </m:ctrlPr>
                            </m:fPr>
                            <m:num>
                              <m:r>
                                <a:rPr lang="en-IN" sz="1900" b="0" i="1" smtClean="0">
                                  <a:latin typeface="Cambria Math" panose="02040503050406030204" pitchFamily="18" charset="0"/>
                                  <a:ea typeface="Cambria Math" panose="02040503050406030204" pitchFamily="18" charset="0"/>
                                </a:rPr>
                                <m:t>h</m:t>
                              </m:r>
                            </m:num>
                            <m:den>
                              <m:r>
                                <a:rPr lang="en-IN" sz="1900" b="0" i="1" smtClean="0">
                                  <a:latin typeface="Cambria Math" panose="02040503050406030204" pitchFamily="18" charset="0"/>
                                  <a:ea typeface="Cambria Math" panose="02040503050406030204" pitchFamily="18" charset="0"/>
                                </a:rPr>
                                <m:t>3</m:t>
                              </m:r>
                            </m:den>
                          </m:f>
                          <m:r>
                            <a:rPr lang="en-IN" sz="1900" b="0" i="1" smtClean="0">
                              <a:latin typeface="Cambria Math" panose="02040503050406030204" pitchFamily="18" charset="0"/>
                              <a:ea typeface="Cambria Math" panose="02040503050406030204" pitchFamily="18" charset="0"/>
                            </a:rPr>
                            <m:t>(</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0</m:t>
                                  </m:r>
                                </m:sub>
                              </m:sSub>
                            </m:e>
                          </m:d>
                          <m:r>
                            <a:rPr lang="en-IN" sz="1900" b="0" i="1" smtClean="0">
                              <a:latin typeface="Cambria Math" panose="02040503050406030204" pitchFamily="18" charset="0"/>
                              <a:ea typeface="Cambria Math" panose="02040503050406030204" pitchFamily="18" charset="0"/>
                            </a:rPr>
                            <m:t>+4</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𝑚</m:t>
                                  </m:r>
                                  <m:r>
                                    <a:rPr lang="en-IN" sz="1900" b="0" i="1" smtClean="0">
                                      <a:latin typeface="Cambria Math" panose="02040503050406030204" pitchFamily="18" charset="0"/>
                                      <a:ea typeface="Cambria Math" panose="02040503050406030204" pitchFamily="18" charset="0"/>
                                    </a:rPr>
                                    <m:t>1</m:t>
                                  </m:r>
                                </m:sub>
                              </m:sSub>
                            </m:e>
                          </m:d>
                          <m:r>
                            <a:rPr lang="en-IN" sz="1900" b="0" i="1" smtClean="0">
                              <a:latin typeface="Cambria Math" panose="02040503050406030204" pitchFamily="18" charset="0"/>
                              <a:ea typeface="Cambria Math" panose="02040503050406030204" pitchFamily="18" charset="0"/>
                            </a:rPr>
                            <m:t>+2</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1</m:t>
                                  </m:r>
                                </m:sub>
                              </m:sSub>
                            </m:e>
                          </m:d>
                          <m:r>
                            <a:rPr lang="en-IN" sz="1900" b="0" i="1" smtClean="0">
                              <a:latin typeface="Cambria Math" panose="02040503050406030204" pitchFamily="18" charset="0"/>
                              <a:ea typeface="Cambria Math" panose="02040503050406030204" pitchFamily="18" charset="0"/>
                            </a:rPr>
                            <m:t>+4</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𝑚</m:t>
                                  </m:r>
                                  <m:r>
                                    <a:rPr lang="en-IN" sz="1900" b="0" i="1" smtClean="0">
                                      <a:latin typeface="Cambria Math" panose="02040503050406030204" pitchFamily="18" charset="0"/>
                                      <a:ea typeface="Cambria Math" panose="02040503050406030204" pitchFamily="18" charset="0"/>
                                    </a:rPr>
                                    <m:t>2</m:t>
                                  </m:r>
                                </m:sub>
                              </m:sSub>
                            </m:e>
                          </m:d>
                          <m:r>
                            <a:rPr lang="en-IN" sz="1900" b="0" i="1" smtClean="0">
                              <a:latin typeface="Cambria Math" panose="02040503050406030204" pitchFamily="18" charset="0"/>
                              <a:ea typeface="Cambria Math" panose="02040503050406030204" pitchFamily="18" charset="0"/>
                            </a:rPr>
                            <m:t>+</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2</m:t>
                                  </m:r>
                                </m:sub>
                              </m:sSub>
                            </m:e>
                          </m:d>
                          <m:r>
                            <a:rPr lang="en-IN" sz="1900" b="0" i="1" smtClean="0">
                              <a:latin typeface="Cambria Math" panose="02040503050406030204" pitchFamily="18" charset="0"/>
                              <a:ea typeface="Cambria Math" panose="02040503050406030204" pitchFamily="18" charset="0"/>
                            </a:rPr>
                            <m:t>+…+2</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𝑛</m:t>
                                  </m:r>
                                  <m:r>
                                    <a:rPr lang="en-IN" sz="1900" b="0" i="1" smtClean="0">
                                      <a:latin typeface="Cambria Math" panose="02040503050406030204" pitchFamily="18" charset="0"/>
                                      <a:ea typeface="Cambria Math" panose="02040503050406030204" pitchFamily="18" charset="0"/>
                                    </a:rPr>
                                    <m:t>−1</m:t>
                                  </m:r>
                                </m:sub>
                              </m:sSub>
                            </m:e>
                          </m:d>
                          <m:r>
                            <a:rPr lang="en-IN" sz="1900" b="0" i="1" smtClean="0">
                              <a:latin typeface="Cambria Math" panose="02040503050406030204" pitchFamily="18" charset="0"/>
                              <a:ea typeface="Cambria Math" panose="02040503050406030204" pitchFamily="18" charset="0"/>
                            </a:rPr>
                            <m:t>+4</m:t>
                          </m:r>
                          <m:r>
                            <a:rPr lang="en-IN" sz="1900" b="0" i="1" smtClean="0">
                              <a:latin typeface="Cambria Math" panose="02040503050406030204" pitchFamily="18" charset="0"/>
                              <a:ea typeface="Cambria Math" panose="02040503050406030204" pitchFamily="18" charset="0"/>
                            </a:rPr>
                            <m:t>𝑓</m:t>
                          </m:r>
                          <m:d>
                            <m:dPr>
                              <m:ctrlPr>
                                <a:rPr lang="en-IN" sz="1900" b="0" i="1" smtClean="0">
                                  <a:latin typeface="Cambria Math" panose="02040503050406030204" pitchFamily="18" charset="0"/>
                                  <a:ea typeface="Cambria Math" panose="02040503050406030204" pitchFamily="18" charset="0"/>
                                </a:rPr>
                              </m:ctrlPr>
                            </m:dPr>
                            <m:e>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𝑚𝑛</m:t>
                                  </m:r>
                                </m:sub>
                              </m:sSub>
                            </m:e>
                          </m:d>
                          <m:r>
                            <a:rPr lang="en-IN" sz="1900" b="0" i="1" smtClean="0">
                              <a:latin typeface="Cambria Math" panose="02040503050406030204" pitchFamily="18" charset="0"/>
                              <a:ea typeface="Cambria Math" panose="02040503050406030204" pitchFamily="18" charset="0"/>
                            </a:rPr>
                            <m:t>+</m:t>
                          </m:r>
                          <m:r>
                            <a:rPr lang="en-IN" sz="1900" b="0" i="1" smtClean="0">
                              <a:latin typeface="Cambria Math" panose="02040503050406030204" pitchFamily="18" charset="0"/>
                              <a:ea typeface="Cambria Math" panose="02040503050406030204" pitchFamily="18" charset="0"/>
                            </a:rPr>
                            <m:t>𝑓</m:t>
                          </m:r>
                          <m:r>
                            <a:rPr lang="en-IN" sz="1900" b="0" i="1" smtClean="0">
                              <a:latin typeface="Cambria Math" panose="02040503050406030204" pitchFamily="18" charset="0"/>
                              <a:ea typeface="Cambria Math" panose="02040503050406030204" pitchFamily="18" charset="0"/>
                            </a:rPr>
                            <m:t>(</m:t>
                          </m:r>
                          <m:sSub>
                            <m:sSubPr>
                              <m:ctrlPr>
                                <a:rPr lang="en-IN" sz="1900" b="0" i="1" smtClean="0">
                                  <a:latin typeface="Cambria Math" panose="02040503050406030204" pitchFamily="18" charset="0"/>
                                  <a:ea typeface="Cambria Math" panose="02040503050406030204" pitchFamily="18" charset="0"/>
                                </a:rPr>
                              </m:ctrlPr>
                            </m:sSubPr>
                            <m:e>
                              <m:r>
                                <a:rPr lang="en-IN" sz="1900" b="0" i="1" smtClean="0">
                                  <a:latin typeface="Cambria Math" panose="02040503050406030204" pitchFamily="18" charset="0"/>
                                  <a:ea typeface="Cambria Math" panose="02040503050406030204" pitchFamily="18" charset="0"/>
                                </a:rPr>
                                <m:t>𝑥</m:t>
                              </m:r>
                            </m:e>
                            <m:sub>
                              <m:r>
                                <a:rPr lang="en-IN" sz="1900" b="0" i="1" smtClean="0">
                                  <a:latin typeface="Cambria Math" panose="02040503050406030204" pitchFamily="18" charset="0"/>
                                  <a:ea typeface="Cambria Math" panose="02040503050406030204" pitchFamily="18" charset="0"/>
                                </a:rPr>
                                <m:t>𝑛</m:t>
                              </m:r>
                            </m:sub>
                          </m:sSub>
                          <m:r>
                            <a:rPr lang="en-IN" sz="1900" b="0" i="1" smtClean="0">
                              <a:latin typeface="Cambria Math" panose="02040503050406030204" pitchFamily="18" charset="0"/>
                              <a:ea typeface="Cambria Math" panose="02040503050406030204" pitchFamily="18" charset="0"/>
                            </a:rPr>
                            <m:t>))</m:t>
                          </m:r>
                        </m:e>
                      </m:nary>
                    </m:oMath>
                  </m:oMathPara>
                </a14:m>
                <a:endParaRPr lang="en-IN" sz="1800" dirty="0"/>
              </a:p>
              <a:p>
                <a:r>
                  <a:rPr lang="en-IN" sz="2000" dirty="0"/>
                  <a:t>Where :</a:t>
                </a:r>
              </a:p>
              <a:p>
                <a:pPr marL="0" indent="0">
                  <a:buNone/>
                </a:pPr>
                <a:r>
                  <a:rPr lang="en-IN" sz="2000" dirty="0"/>
                  <a:t>	2h-width of each interval = </a:t>
                </a:r>
                <a14:m>
                  <m:oMath xmlns:m="http://schemas.openxmlformats.org/officeDocument/2006/math">
                    <m:sSub>
                      <m:sSubPr>
                        <m:ctrlPr>
                          <a:rPr lang="en-IN" sz="2000" b="0" i="1" smtClean="0">
                            <a:latin typeface="Cambria Math" panose="02040503050406030204" pitchFamily="18" charset="0"/>
                            <a:ea typeface="Cambria Math" panose="02040503050406030204" pitchFamily="18" charset="0"/>
                          </a:rPr>
                        </m:ctrlPr>
                      </m:sSubPr>
                      <m:e>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𝑥</m:t>
                            </m:r>
                          </m:e>
                          <m:sub>
                            <m:r>
                              <a:rPr lang="en-IN" sz="2000" b="0" i="1" smtClean="0">
                                <a:latin typeface="Cambria Math" panose="02040503050406030204" pitchFamily="18" charset="0"/>
                                <a:ea typeface="Cambria Math" panose="02040503050406030204" pitchFamily="18" charset="0"/>
                              </a:rPr>
                              <m:t>𝑖</m:t>
                            </m:r>
                          </m:sub>
                        </m:sSub>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𝑥</m:t>
                        </m:r>
                      </m:e>
                      <m:sub>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−1</m:t>
                        </m:r>
                      </m:sub>
                    </m:sSub>
                  </m:oMath>
                </a14:m>
                <a:endParaRPr lang="en-IN" sz="2000" dirty="0"/>
              </a:p>
              <a:p>
                <a:pPr marL="0" indent="0">
                  <a:buNone/>
                </a:pPr>
                <a:r>
                  <a:rPr lang="en-IN" sz="2000" dirty="0"/>
                  <a:t>	n- number of interval as a=</a:t>
                </a:r>
                <a14:m>
                  <m:oMath xmlns:m="http://schemas.openxmlformats.org/officeDocument/2006/math">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𝑥</m:t>
                        </m:r>
                      </m:e>
                      <m:sub>
                        <m:r>
                          <a:rPr lang="en-IN" sz="2000" b="0" i="1" smtClean="0">
                            <a:latin typeface="Cambria Math" panose="02040503050406030204" pitchFamily="18" charset="0"/>
                            <a:ea typeface="Cambria Math" panose="02040503050406030204" pitchFamily="18" charset="0"/>
                          </a:rPr>
                          <m:t>0</m:t>
                        </m:r>
                      </m:sub>
                    </m:sSub>
                    <m:r>
                      <a:rPr lang="en-IN" sz="2000" b="0" i="0" smtClean="0">
                        <a:latin typeface="Cambria Math" panose="02040503050406030204" pitchFamily="18" charset="0"/>
                        <a:ea typeface="Cambria Math" panose="02040503050406030204" pitchFamily="18" charset="0"/>
                      </a:rPr>
                      <m:t>&lt;</m:t>
                    </m:r>
                  </m:oMath>
                </a14:m>
                <a:r>
                  <a:rPr lang="en-IN" sz="2000" b="0" dirty="0">
                    <a:ea typeface="Cambria Math" panose="02040503050406030204" pitchFamily="18" charset="0"/>
                  </a:rPr>
                  <a:t> </a:t>
                </a:r>
                <a14:m>
                  <m:oMath xmlns:m="http://schemas.openxmlformats.org/officeDocument/2006/math">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𝑥</m:t>
                        </m:r>
                      </m:e>
                      <m:sub>
                        <m:r>
                          <a:rPr lang="en-IN" sz="2000" b="0" i="1" smtClean="0">
                            <a:latin typeface="Cambria Math" panose="02040503050406030204" pitchFamily="18" charset="0"/>
                            <a:ea typeface="Cambria Math" panose="02040503050406030204" pitchFamily="18" charset="0"/>
                          </a:rPr>
                          <m:t>1</m:t>
                        </m:r>
                      </m:sub>
                    </m:sSub>
                    <m:r>
                      <a:rPr lang="en-IN" sz="2000" b="0" i="0" smtClean="0">
                        <a:latin typeface="Cambria Math" panose="02040503050406030204" pitchFamily="18" charset="0"/>
                        <a:ea typeface="Cambria Math" panose="02040503050406030204" pitchFamily="18" charset="0"/>
                      </a:rPr>
                      <m:t>&lt;</m:t>
                    </m:r>
                  </m:oMath>
                </a14:m>
                <a:r>
                  <a:rPr lang="en-IN" sz="2000" b="0" dirty="0">
                    <a:ea typeface="Cambria Math" panose="02040503050406030204" pitchFamily="18" charset="0"/>
                  </a:rPr>
                  <a:t> </a:t>
                </a:r>
                <a14:m>
                  <m:oMath xmlns:m="http://schemas.openxmlformats.org/officeDocument/2006/math">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𝑥</m:t>
                        </m:r>
                      </m:e>
                      <m:sub>
                        <m:r>
                          <a:rPr lang="en-IN" sz="2000" b="0" i="1" smtClean="0">
                            <a:latin typeface="Cambria Math" panose="02040503050406030204" pitchFamily="18" charset="0"/>
                            <a:ea typeface="Cambria Math" panose="02040503050406030204" pitchFamily="18" charset="0"/>
                          </a:rPr>
                          <m:t>2</m:t>
                        </m:r>
                      </m:sub>
                    </m:sSub>
                    <m:r>
                      <a:rPr lang="en-IN" sz="2000" b="0" i="0" smtClean="0">
                        <a:latin typeface="Cambria Math" panose="02040503050406030204" pitchFamily="18" charset="0"/>
                        <a:ea typeface="Cambria Math" panose="02040503050406030204" pitchFamily="18" charset="0"/>
                      </a:rPr>
                      <m:t>&lt;</m:t>
                    </m:r>
                  </m:oMath>
                </a14:m>
                <a:r>
                  <a:rPr lang="en-IN" sz="2000" dirty="0"/>
                  <a:t>…</a:t>
                </a:r>
                <a:r>
                  <a:rPr lang="en-IN" sz="2000" dirty="0">
                    <a:ea typeface="Cambria Math" panose="02040503050406030204" pitchFamily="18" charset="0"/>
                  </a:rPr>
                  <a:t>&lt;</a:t>
                </a:r>
                <a14:m>
                  <m:oMath xmlns:m="http://schemas.openxmlformats.org/officeDocument/2006/math">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𝑥</m:t>
                        </m:r>
                      </m:e>
                      <m:sub>
                        <m:r>
                          <a:rPr lang="en-IN" sz="2000" b="0" i="1" smtClean="0">
                            <a:latin typeface="Cambria Math" panose="02040503050406030204" pitchFamily="18" charset="0"/>
                            <a:ea typeface="Cambria Math" panose="02040503050406030204" pitchFamily="18" charset="0"/>
                          </a:rPr>
                          <m:t>𝑛</m:t>
                        </m:r>
                      </m:sub>
                    </m:sSub>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𝑏</m:t>
                    </m:r>
                  </m:oMath>
                </a14:m>
                <a:endParaRPr lang="en-IN" sz="2000" dirty="0"/>
              </a:p>
              <a:p>
                <a:pPr marL="0" indent="0">
                  <a:buNone/>
                </a:pPr>
                <a:r>
                  <a:rPr lang="en-IN" sz="2000" dirty="0"/>
                  <a:t>	</a:t>
                </a:r>
                <a:r>
                  <a:rPr lang="en-US" sz="2000" dirty="0" err="1"/>
                  <a:t>x</a:t>
                </a:r>
                <a:r>
                  <a:rPr lang="en-US" sz="2000" baseline="-25000" dirty="0" err="1"/>
                  <a:t>mi</a:t>
                </a:r>
                <a:r>
                  <a:rPr lang="en-US" sz="2000" dirty="0"/>
                  <a:t> is the midpoint in the interval </a:t>
                </a:r>
                <a:r>
                  <a:rPr lang="en-US" sz="2000" dirty="0" err="1"/>
                  <a:t>i</a:t>
                </a:r>
                <a:endParaRPr lang="en-IN" sz="2000" dirty="0"/>
              </a:p>
            </p:txBody>
          </p:sp>
        </mc:Choice>
        <mc:Fallback>
          <p:sp>
            <p:nvSpPr>
              <p:cNvPr id="3" name="Content Placeholder 2">
                <a:extLst>
                  <a:ext uri="{FF2B5EF4-FFF2-40B4-BE49-F238E27FC236}">
                    <a16:creationId xmlns:a16="http://schemas.microsoft.com/office/drawing/2014/main" xmlns="" xmlns:a14="http://schemas.microsoft.com/office/drawing/2010/main" id="{16700C3C-DA1C-369E-C691-29E4EC568D8F}"/>
                  </a:ext>
                </a:extLst>
              </p:cNvPr>
              <p:cNvSpPr>
                <a:spLocks noGrp="1" noRot="1" noChangeAspect="1" noMove="1" noResize="1" noEditPoints="1" noAdjustHandles="1" noChangeArrowheads="1" noChangeShapeType="1" noTextEdit="1"/>
              </p:cNvSpPr>
              <p:nvPr>
                <p:ph idx="1"/>
              </p:nvPr>
            </p:nvSpPr>
            <p:spPr>
              <a:blipFill>
                <a:blip r:embed="rId2" cstate="print"/>
                <a:stretch>
                  <a:fillRect l="-464" t="-1821" r="-986"/>
                </a:stretch>
              </a:blipFill>
            </p:spPr>
            <p:txBody>
              <a:bodyPr/>
              <a:lstStyle/>
              <a:p>
                <a:r>
                  <a:rPr lang="en-IN">
                    <a:noFill/>
                  </a:rPr>
                  <a:t> </a:t>
                </a:r>
              </a:p>
            </p:txBody>
          </p:sp>
        </mc:Fallback>
      </mc:AlternateContent>
    </p:spTree>
    <p:extLst>
      <p:ext uri="{BB962C8B-B14F-4D97-AF65-F5344CB8AC3E}">
        <p14:creationId xmlns:p14="http://schemas.microsoft.com/office/powerpoint/2010/main" xmlns="" val="389354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F275D-A29B-ADBE-FEBB-600A8CF169AE}"/>
              </a:ext>
            </a:extLst>
          </p:cNvPr>
          <p:cNvSpPr>
            <a:spLocks noGrp="1"/>
          </p:cNvSpPr>
          <p:nvPr>
            <p:ph type="title"/>
          </p:nvPr>
        </p:nvSpPr>
        <p:spPr/>
        <p:txBody>
          <a:bodyPr/>
          <a:lstStyle/>
          <a:p>
            <a:r>
              <a:rPr lang="en-IN" dirty="0"/>
              <a:t>Simpson’s ⅓ Rules</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ABB194DB-43C3-F08B-09EC-E737142D6BD4}"/>
                  </a:ext>
                </a:extLst>
              </p:cNvPr>
              <p:cNvSpPr>
                <a:spLocks noGrp="1"/>
              </p:cNvSpPr>
              <p:nvPr>
                <p:ph idx="1"/>
              </p:nvPr>
            </p:nvSpPr>
            <p:spPr/>
            <p:txBody>
              <a:bodyPr/>
              <a:lstStyle/>
              <a:p>
                <a:pPr marL="0" indent="0">
                  <a:buNone/>
                </a:pPr>
                <a14:m>
                  <m:oMath xmlns:m="http://schemas.openxmlformats.org/officeDocument/2006/math">
                    <m:f>
                      <m:fPr>
                        <m:ctrlPr>
                          <a:rPr lang="en-IN" sz="2800" b="0" i="1" smtClean="0">
                            <a:latin typeface="Cambria Math" panose="02040503050406030204" pitchFamily="18" charset="0"/>
                            <a:ea typeface="Cambria Math" panose="02040503050406030204" pitchFamily="18" charset="0"/>
                          </a:rPr>
                        </m:ctrlPr>
                      </m:fPr>
                      <m:num>
                        <m:r>
                          <a:rPr lang="en-IN" sz="2800" b="0" i="1" smtClean="0">
                            <a:latin typeface="Cambria Math" panose="02040503050406030204" pitchFamily="18" charset="0"/>
                            <a:ea typeface="Cambria Math" panose="02040503050406030204" pitchFamily="18" charset="0"/>
                          </a:rPr>
                          <m:t>h</m:t>
                        </m:r>
                      </m:num>
                      <m:den>
                        <m:r>
                          <a:rPr lang="en-IN" sz="2800" b="0" i="1" smtClean="0">
                            <a:latin typeface="Cambria Math" panose="02040503050406030204" pitchFamily="18" charset="0"/>
                            <a:ea typeface="Cambria Math" panose="02040503050406030204" pitchFamily="18" charset="0"/>
                          </a:rPr>
                          <m:t>3</m:t>
                        </m:r>
                      </m:den>
                    </m:f>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𝑓</m:t>
                    </m:r>
                    <m:d>
                      <m:dPr>
                        <m:ctrlPr>
                          <a:rPr lang="en-IN" sz="2800" b="0" i="1" smtClean="0">
                            <a:latin typeface="Cambria Math" panose="02040503050406030204" pitchFamily="18" charset="0"/>
                            <a:ea typeface="Cambria Math" panose="02040503050406030204" pitchFamily="18" charset="0"/>
                          </a:rPr>
                        </m:ctrlPr>
                      </m:dPr>
                      <m:e>
                        <m:sSub>
                          <m:sSubPr>
                            <m:ctrlPr>
                              <a:rPr lang="en-IN" sz="28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en-IN" sz="2800" b="0" i="1" smtClean="0">
                                <a:solidFill>
                                  <a:schemeClr val="accent2">
                                    <a:lumMod val="75000"/>
                                  </a:schemeClr>
                                </a:solidFill>
                                <a:latin typeface="Cambria Math" panose="02040503050406030204" pitchFamily="18" charset="0"/>
                                <a:ea typeface="Cambria Math" panose="02040503050406030204" pitchFamily="18" charset="0"/>
                              </a:rPr>
                              <m:t>𝑥</m:t>
                            </m:r>
                          </m:e>
                          <m:sub>
                            <m:r>
                              <a:rPr lang="en-IN" sz="2800" b="0" i="1" smtClean="0">
                                <a:solidFill>
                                  <a:schemeClr val="accent2">
                                    <a:lumMod val="75000"/>
                                  </a:schemeClr>
                                </a:solidFill>
                                <a:latin typeface="Cambria Math" panose="02040503050406030204" pitchFamily="18" charset="0"/>
                                <a:ea typeface="Cambria Math" panose="02040503050406030204" pitchFamily="18" charset="0"/>
                              </a:rPr>
                              <m:t>0</m:t>
                            </m:r>
                          </m:sub>
                        </m:sSub>
                      </m:e>
                    </m:d>
                    <m:r>
                      <a:rPr lang="en-IN" sz="2800" b="0" i="1" smtClean="0">
                        <a:latin typeface="Cambria Math" panose="02040503050406030204" pitchFamily="18" charset="0"/>
                        <a:ea typeface="Cambria Math" panose="02040503050406030204" pitchFamily="18" charset="0"/>
                      </a:rPr>
                      <m:t>+4</m:t>
                    </m:r>
                    <m:r>
                      <a:rPr lang="en-IN" sz="2800" b="0" i="1" smtClean="0">
                        <a:latin typeface="Cambria Math" panose="02040503050406030204" pitchFamily="18" charset="0"/>
                        <a:ea typeface="Cambria Math" panose="02040503050406030204" pitchFamily="18" charset="0"/>
                      </a:rPr>
                      <m:t>𝑓</m:t>
                    </m:r>
                    <m:d>
                      <m:dPr>
                        <m:ctrlPr>
                          <a:rPr lang="en-IN" sz="2800" b="0" i="1" smtClean="0">
                            <a:latin typeface="Cambria Math" panose="02040503050406030204" pitchFamily="18" charset="0"/>
                            <a:ea typeface="Cambria Math" panose="02040503050406030204" pitchFamily="18" charset="0"/>
                          </a:rPr>
                        </m:ctrlPr>
                      </m:dPr>
                      <m:e>
                        <m:sSub>
                          <m:sSubPr>
                            <m:ctrlPr>
                              <a:rPr lang="en-IN" sz="2800" b="0" i="1" smtClean="0">
                                <a:solidFill>
                                  <a:schemeClr val="bg1">
                                    <a:lumMod val="50000"/>
                                  </a:schemeClr>
                                </a:solidFill>
                                <a:latin typeface="Cambria Math" panose="02040503050406030204" pitchFamily="18" charset="0"/>
                                <a:ea typeface="Cambria Math" panose="02040503050406030204" pitchFamily="18" charset="0"/>
                              </a:rPr>
                            </m:ctrlPr>
                          </m:sSubPr>
                          <m:e>
                            <m:r>
                              <a:rPr lang="en-IN" sz="2800" b="0" i="1" smtClean="0">
                                <a:solidFill>
                                  <a:schemeClr val="bg1">
                                    <a:lumMod val="50000"/>
                                  </a:schemeClr>
                                </a:solidFill>
                                <a:latin typeface="Cambria Math" panose="02040503050406030204" pitchFamily="18" charset="0"/>
                                <a:ea typeface="Cambria Math" panose="02040503050406030204" pitchFamily="18" charset="0"/>
                              </a:rPr>
                              <m:t>𝑥</m:t>
                            </m:r>
                          </m:e>
                          <m:sub>
                            <m:r>
                              <a:rPr lang="en-IN" sz="2800" b="0" i="1" smtClean="0">
                                <a:solidFill>
                                  <a:schemeClr val="bg1">
                                    <a:lumMod val="50000"/>
                                  </a:schemeClr>
                                </a:solidFill>
                                <a:latin typeface="Cambria Math" panose="02040503050406030204" pitchFamily="18" charset="0"/>
                                <a:ea typeface="Cambria Math" panose="02040503050406030204" pitchFamily="18" charset="0"/>
                              </a:rPr>
                              <m:t>𝑚</m:t>
                            </m:r>
                            <m:r>
                              <a:rPr lang="en-IN" sz="2800" b="0" i="1" smtClean="0">
                                <a:solidFill>
                                  <a:schemeClr val="bg1">
                                    <a:lumMod val="50000"/>
                                  </a:schemeClr>
                                </a:solidFill>
                                <a:latin typeface="Cambria Math" panose="02040503050406030204" pitchFamily="18" charset="0"/>
                                <a:ea typeface="Cambria Math" panose="02040503050406030204" pitchFamily="18" charset="0"/>
                              </a:rPr>
                              <m:t>1</m:t>
                            </m:r>
                          </m:sub>
                        </m:sSub>
                      </m:e>
                    </m:d>
                    <m:r>
                      <a:rPr lang="en-IN" sz="2800" b="0" i="1" smtClean="0">
                        <a:latin typeface="Cambria Math" panose="02040503050406030204" pitchFamily="18" charset="0"/>
                        <a:ea typeface="Cambria Math" panose="02040503050406030204" pitchFamily="18" charset="0"/>
                      </a:rPr>
                      <m:t>+2</m:t>
                    </m:r>
                    <m:r>
                      <a:rPr lang="en-IN" sz="2800" b="0" i="1" smtClean="0">
                        <a:latin typeface="Cambria Math" panose="02040503050406030204" pitchFamily="18" charset="0"/>
                        <a:ea typeface="Cambria Math" panose="02040503050406030204" pitchFamily="18" charset="0"/>
                      </a:rPr>
                      <m:t>𝑓</m:t>
                    </m:r>
                    <m:d>
                      <m:dPr>
                        <m:ctrlPr>
                          <a:rPr lang="en-IN" sz="2800" b="0" i="1" smtClean="0">
                            <a:latin typeface="Cambria Math" panose="02040503050406030204" pitchFamily="18" charset="0"/>
                            <a:ea typeface="Cambria Math" panose="02040503050406030204" pitchFamily="18" charset="0"/>
                          </a:rPr>
                        </m:ctrlPr>
                      </m:dPr>
                      <m:e>
                        <m:sSub>
                          <m:sSubPr>
                            <m:ctrlPr>
                              <a:rPr lang="en-IN" sz="28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en-IN" sz="2800" b="0" i="1" smtClean="0">
                                <a:solidFill>
                                  <a:schemeClr val="accent2">
                                    <a:lumMod val="75000"/>
                                  </a:schemeClr>
                                </a:solidFill>
                                <a:latin typeface="Cambria Math" panose="02040503050406030204" pitchFamily="18" charset="0"/>
                                <a:ea typeface="Cambria Math" panose="02040503050406030204" pitchFamily="18" charset="0"/>
                              </a:rPr>
                              <m:t>𝑥</m:t>
                            </m:r>
                          </m:e>
                          <m:sub>
                            <m:r>
                              <a:rPr lang="en-IN" sz="2800" b="0" i="1" smtClean="0">
                                <a:solidFill>
                                  <a:schemeClr val="accent2">
                                    <a:lumMod val="75000"/>
                                  </a:schemeClr>
                                </a:solidFill>
                                <a:latin typeface="Cambria Math" panose="02040503050406030204" pitchFamily="18" charset="0"/>
                                <a:ea typeface="Cambria Math" panose="02040503050406030204" pitchFamily="18" charset="0"/>
                              </a:rPr>
                              <m:t>1</m:t>
                            </m:r>
                          </m:sub>
                        </m:sSub>
                      </m:e>
                    </m:d>
                  </m:oMath>
                </a14:m>
                <a:r>
                  <a:rPr lang="en-IN" dirty="0"/>
                  <a:t>+…+</a:t>
                </a:r>
              </a:p>
            </p:txBody>
          </p:sp>
        </mc:Choice>
        <mc:Fallback>
          <p:sp>
            <p:nvSpPr>
              <p:cNvPr id="3" name="Content Placeholder 2">
                <a:extLst>
                  <a:ext uri="{FF2B5EF4-FFF2-40B4-BE49-F238E27FC236}">
                    <a16:creationId xmlns:a16="http://schemas.microsoft.com/office/drawing/2014/main" xmlns="" xmlns:a14="http://schemas.microsoft.com/office/drawing/2010/main" id="{ABB194DB-43C3-F08B-09EC-E737142D6BD4}"/>
                  </a:ext>
                </a:extLst>
              </p:cNvPr>
              <p:cNvSpPr>
                <a:spLocks noGrp="1" noRot="1" noChangeAspect="1" noMove="1" noResize="1" noEditPoints="1" noAdjustHandles="1" noChangeArrowheads="1" noChangeShapeType="1" noTextEdit="1"/>
              </p:cNvSpPr>
              <p:nvPr>
                <p:ph idx="1"/>
              </p:nvPr>
            </p:nvSpPr>
            <p:spPr>
              <a:blipFill>
                <a:blip r:embed="rId2" cstate="print"/>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xmlns="" id="{885A2EF6-5195-E300-4F49-9A1249428B3E}"/>
              </a:ext>
            </a:extLst>
          </p:cNvPr>
          <p:cNvPicPr>
            <a:picLocks noChangeAspect="1"/>
          </p:cNvPicPr>
          <p:nvPr/>
        </p:nvPicPr>
        <p:blipFill>
          <a:blip r:embed="rId3" cstate="print"/>
          <a:stretch>
            <a:fillRect/>
          </a:stretch>
        </p:blipFill>
        <p:spPr>
          <a:xfrm>
            <a:off x="7469728" y="1825625"/>
            <a:ext cx="3884072" cy="3390444"/>
          </a:xfrm>
          <a:prstGeom prst="rect">
            <a:avLst/>
          </a:prstGeom>
        </p:spPr>
      </p:pic>
      <p:cxnSp>
        <p:nvCxnSpPr>
          <p:cNvPr id="9" name="Straight Arrow Connector 8">
            <a:extLst>
              <a:ext uri="{FF2B5EF4-FFF2-40B4-BE49-F238E27FC236}">
                <a16:creationId xmlns:a16="http://schemas.microsoft.com/office/drawing/2014/main" xmlns="" id="{A4F436A6-ECD6-4B7F-5E1B-063DA40763B6}"/>
              </a:ext>
            </a:extLst>
          </p:cNvPr>
          <p:cNvCxnSpPr>
            <a:cxnSpLocks/>
          </p:cNvCxnSpPr>
          <p:nvPr/>
        </p:nvCxnSpPr>
        <p:spPr>
          <a:xfrm>
            <a:off x="5076825" y="2343150"/>
            <a:ext cx="3781425" cy="1266825"/>
          </a:xfrm>
          <a:prstGeom prst="bentConnector3">
            <a:avLst>
              <a:gd name="adj1" fmla="val 9987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4362788A-82D0-20A9-F43C-1ABF30457717}"/>
              </a:ext>
            </a:extLst>
          </p:cNvPr>
          <p:cNvCxnSpPr>
            <a:cxnSpLocks/>
          </p:cNvCxnSpPr>
          <p:nvPr/>
        </p:nvCxnSpPr>
        <p:spPr>
          <a:xfrm>
            <a:off x="1790700" y="2343150"/>
            <a:ext cx="5800725" cy="1724025"/>
          </a:xfrm>
          <a:prstGeom prst="bentConnector3">
            <a:avLst>
              <a:gd name="adj1" fmla="val -8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FDE98AEF-166D-FAFA-7C50-27D843CECFA1}"/>
              </a:ext>
            </a:extLst>
          </p:cNvPr>
          <p:cNvCxnSpPr>
            <a:cxnSpLocks/>
          </p:cNvCxnSpPr>
          <p:nvPr/>
        </p:nvCxnSpPr>
        <p:spPr>
          <a:xfrm>
            <a:off x="3543300" y="2419350"/>
            <a:ext cx="4695825" cy="1771650"/>
          </a:xfrm>
          <a:prstGeom prst="curvedConnector3">
            <a:avLst>
              <a:gd name="adj1" fmla="val 9929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019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94377-C80E-16AE-3F2A-BD238D662C9C}"/>
              </a:ext>
            </a:extLst>
          </p:cNvPr>
          <p:cNvSpPr>
            <a:spLocks noGrp="1"/>
          </p:cNvSpPr>
          <p:nvPr>
            <p:ph type="title"/>
          </p:nvPr>
        </p:nvSpPr>
        <p:spPr/>
        <p:txBody>
          <a:bodyPr/>
          <a:lstStyle/>
          <a:p>
            <a:r>
              <a:rPr lang="en-IN" dirty="0"/>
              <a:t>Simpson’s ⅓ Rules</a:t>
            </a:r>
          </a:p>
        </p:txBody>
      </p:sp>
      <p:sp>
        <p:nvSpPr>
          <p:cNvPr id="3" name="Content Placeholder 2">
            <a:extLst>
              <a:ext uri="{FF2B5EF4-FFF2-40B4-BE49-F238E27FC236}">
                <a16:creationId xmlns:a16="http://schemas.microsoft.com/office/drawing/2014/main" xmlns="" id="{A16F5062-974B-EA82-A4AB-3511C40BF15A}"/>
              </a:ext>
            </a:extLst>
          </p:cNvPr>
          <p:cNvSpPr>
            <a:spLocks noGrp="1"/>
          </p:cNvSpPr>
          <p:nvPr>
            <p:ph idx="1"/>
          </p:nvPr>
        </p:nvSpPr>
        <p:spPr>
          <a:xfrm>
            <a:off x="838199" y="1825625"/>
            <a:ext cx="7354333" cy="4351338"/>
          </a:xfrm>
        </p:spPr>
        <p:txBody>
          <a:bodyPr>
            <a:normAutofit fontScale="92500" lnSpcReduction="20000"/>
          </a:bodyPr>
          <a:lstStyle/>
          <a:p>
            <a:pPr marL="0" indent="0">
              <a:buNone/>
            </a:pPr>
            <a:r>
              <a:rPr lang="en-US" sz="1200" dirty="0">
                <a:solidFill>
                  <a:srgbClr val="2525FF"/>
                </a:solidFill>
                <a:latin typeface="Courier New" panose="02070309020205020404" pitchFamily="49" charset="0"/>
                <a:cs typeface="Courier New" panose="02070309020205020404" pitchFamily="49" charset="0"/>
              </a:rPr>
              <a:t>import </a:t>
            </a:r>
            <a:r>
              <a:rPr lang="en-US" sz="1200" dirty="0" err="1">
                <a:solidFill>
                  <a:srgbClr val="2525FF"/>
                </a:solidFill>
                <a:latin typeface="Courier New" panose="02070309020205020404" pitchFamily="49" charset="0"/>
                <a:cs typeface="Courier New" panose="02070309020205020404" pitchFamily="49" charset="0"/>
              </a:rPr>
              <a:t>numpy</a:t>
            </a:r>
            <a:r>
              <a:rPr lang="en-US" sz="1200" dirty="0">
                <a:solidFill>
                  <a:srgbClr val="2525FF"/>
                </a:solidFill>
                <a:latin typeface="Courier New" panose="02070309020205020404" pitchFamily="49" charset="0"/>
                <a:cs typeface="Courier New" panose="02070309020205020404" pitchFamily="49" charset="0"/>
              </a:rPr>
              <a:t> as np</a:t>
            </a:r>
          </a:p>
          <a:p>
            <a:pPr marL="0" indent="0">
              <a:buNone/>
            </a:pPr>
            <a:endParaRPr lang="en-US" sz="1200" dirty="0">
              <a:solidFill>
                <a:srgbClr val="2525FF"/>
              </a:solidFill>
              <a:latin typeface="Courier New" panose="02070309020205020404" pitchFamily="49" charset="0"/>
              <a:cs typeface="Courier New" panose="02070309020205020404" pitchFamily="49" charset="0"/>
            </a:endParaRPr>
          </a:p>
          <a:p>
            <a:pPr marL="0" indent="0">
              <a:buNone/>
            </a:pPr>
            <a:r>
              <a:rPr lang="en-US" sz="1200" dirty="0">
                <a:solidFill>
                  <a:srgbClr val="2525FF"/>
                </a:solidFill>
                <a:latin typeface="Courier New" panose="02070309020205020404" pitchFamily="49" charset="0"/>
                <a:cs typeface="Courier New" panose="02070309020205020404" pitchFamily="49" charset="0"/>
              </a:rPr>
              <a:t>def IS1(f, a, b, n):</a:t>
            </a:r>
          </a:p>
          <a:p>
            <a:pPr marL="0" indent="0">
              <a:buNone/>
            </a:pPr>
            <a:r>
              <a:rPr lang="en-US" sz="1200" dirty="0">
                <a:solidFill>
                  <a:srgbClr val="2525FF"/>
                </a:solidFill>
                <a:latin typeface="Courier New" panose="02070309020205020404" pitchFamily="49" charset="0"/>
                <a:cs typeface="Courier New" panose="02070309020205020404" pitchFamily="49" charset="0"/>
              </a:rPr>
              <a:t>    h = ((b - </a:t>
            </a:r>
            <a:r>
              <a:rPr lang="en-US" sz="1200">
                <a:solidFill>
                  <a:srgbClr val="2525FF"/>
                </a:solidFill>
                <a:latin typeface="Courier New" panose="02070309020205020404" pitchFamily="49" charset="0"/>
                <a:cs typeface="Courier New" panose="02070309020205020404" pitchFamily="49" charset="0"/>
              </a:rPr>
              <a:t>a)/n)/</a:t>
            </a:r>
            <a:r>
              <a:rPr lang="en-US" sz="1200" dirty="0">
                <a:solidFill>
                  <a:srgbClr val="2525FF"/>
                </a:solidFill>
                <a:latin typeface="Courier New" panose="02070309020205020404" pitchFamily="49" charset="0"/>
                <a:cs typeface="Courier New" panose="02070309020205020404" pitchFamily="49" charset="0"/>
              </a:rPr>
              <a:t>2</a:t>
            </a:r>
          </a:p>
          <a:p>
            <a:pPr marL="0" indent="0">
              <a:buNone/>
            </a:pPr>
            <a:r>
              <a:rPr lang="en-US" sz="1200" dirty="0">
                <a:solidFill>
                  <a:srgbClr val="2525FF"/>
                </a:solidFill>
                <a:latin typeface="Courier New" panose="02070309020205020404" pitchFamily="49" charset="0"/>
                <a:cs typeface="Courier New" panose="02070309020205020404" pitchFamily="49" charset="0"/>
              </a:rPr>
              <a:t>    sum=0</a:t>
            </a:r>
          </a:p>
          <a:p>
            <a:pPr marL="0" indent="0">
              <a:buNone/>
            </a:pPr>
            <a:r>
              <a:rPr lang="en-US" sz="1200" dirty="0">
                <a:solidFill>
                  <a:srgbClr val="2525FF"/>
                </a:solidFill>
                <a:latin typeface="Courier New" panose="02070309020205020404" pitchFamily="49" charset="0"/>
                <a:cs typeface="Courier New" panose="02070309020205020404" pitchFamily="49" charset="0"/>
              </a:rPr>
              <a:t>    for </a:t>
            </a:r>
            <a:r>
              <a:rPr lang="en-US" sz="1200" dirty="0" err="1">
                <a:solidFill>
                  <a:srgbClr val="2525FF"/>
                </a:solidFill>
                <a:latin typeface="Courier New" panose="02070309020205020404" pitchFamily="49" charset="0"/>
                <a:cs typeface="Courier New" panose="02070309020205020404" pitchFamily="49" charset="0"/>
              </a:rPr>
              <a:t>i</a:t>
            </a:r>
            <a:r>
              <a:rPr lang="en-US" sz="1200" dirty="0">
                <a:solidFill>
                  <a:srgbClr val="2525FF"/>
                </a:solidFill>
                <a:latin typeface="Courier New" panose="02070309020205020404" pitchFamily="49" charset="0"/>
                <a:cs typeface="Courier New" panose="02070309020205020404" pitchFamily="49" charset="0"/>
              </a:rPr>
              <a:t> in range(int(n)) :</a:t>
            </a:r>
          </a:p>
          <a:p>
            <a:pPr marL="0" indent="0">
              <a:buNone/>
            </a:pPr>
            <a:r>
              <a:rPr lang="en-US" sz="1200" dirty="0">
                <a:solidFill>
                  <a:srgbClr val="2525FF"/>
                </a:solidFill>
                <a:latin typeface="Courier New" panose="02070309020205020404" pitchFamily="49" charset="0"/>
                <a:cs typeface="Courier New" panose="02070309020205020404" pitchFamily="49" charset="0"/>
              </a:rPr>
              <a:t>        t=(f(</a:t>
            </a:r>
            <a:r>
              <a:rPr lang="en-US" sz="1200" dirty="0">
                <a:solidFill>
                  <a:schemeClr val="accent2">
                    <a:lumMod val="75000"/>
                  </a:schemeClr>
                </a:solidFill>
                <a:latin typeface="Courier New" panose="02070309020205020404" pitchFamily="49" charset="0"/>
                <a:cs typeface="Courier New" panose="02070309020205020404" pitchFamily="49" charset="0"/>
              </a:rPr>
              <a:t>a + (2*</a:t>
            </a:r>
            <a:r>
              <a:rPr lang="en-US" sz="1200" dirty="0" err="1">
                <a:solidFill>
                  <a:schemeClr val="accent2">
                    <a:lumMod val="75000"/>
                  </a:schemeClr>
                </a:solidFill>
                <a:latin typeface="Courier New" panose="02070309020205020404" pitchFamily="49" charset="0"/>
                <a:cs typeface="Courier New" panose="02070309020205020404" pitchFamily="49" charset="0"/>
              </a:rPr>
              <a:t>i</a:t>
            </a:r>
            <a:r>
              <a:rPr lang="en-US" sz="1200" dirty="0">
                <a:solidFill>
                  <a:schemeClr val="accent2">
                    <a:lumMod val="75000"/>
                  </a:schemeClr>
                </a:solidFill>
                <a:latin typeface="Courier New" panose="02070309020205020404" pitchFamily="49" charset="0"/>
                <a:cs typeface="Courier New" panose="02070309020205020404" pitchFamily="49" charset="0"/>
              </a:rPr>
              <a:t>)</a:t>
            </a:r>
            <a:r>
              <a:rPr lang="en-US" sz="1200" dirty="0">
                <a:solidFill>
                  <a:srgbClr val="2525FF"/>
                </a:solidFill>
                <a:latin typeface="Courier New" panose="02070309020205020404" pitchFamily="49" charset="0"/>
                <a:cs typeface="Courier New" panose="02070309020205020404" pitchFamily="49" charset="0"/>
              </a:rPr>
              <a:t>*h) + 4*f(a + (</a:t>
            </a:r>
            <a:r>
              <a:rPr lang="en-US" sz="1200" dirty="0">
                <a:solidFill>
                  <a:schemeClr val="accent2">
                    <a:lumMod val="75000"/>
                  </a:schemeClr>
                </a:solidFill>
                <a:latin typeface="Courier New" panose="02070309020205020404" pitchFamily="49" charset="0"/>
                <a:cs typeface="Courier New" panose="02070309020205020404" pitchFamily="49" charset="0"/>
              </a:rPr>
              <a:t>2*</a:t>
            </a:r>
            <a:r>
              <a:rPr lang="en-US" sz="1200" dirty="0" err="1">
                <a:solidFill>
                  <a:schemeClr val="accent2">
                    <a:lumMod val="75000"/>
                  </a:schemeClr>
                </a:solidFill>
                <a:latin typeface="Courier New" panose="02070309020205020404" pitchFamily="49" charset="0"/>
                <a:cs typeface="Courier New" panose="02070309020205020404" pitchFamily="49" charset="0"/>
              </a:rPr>
              <a:t>i</a:t>
            </a:r>
            <a:r>
              <a:rPr lang="en-US" sz="1200" dirty="0">
                <a:solidFill>
                  <a:schemeClr val="accent2">
                    <a:lumMod val="75000"/>
                  </a:schemeClr>
                </a:solidFill>
                <a:latin typeface="Courier New" panose="02070309020205020404" pitchFamily="49" charset="0"/>
                <a:cs typeface="Courier New" panose="02070309020205020404" pitchFamily="49" charset="0"/>
              </a:rPr>
              <a:t> + 1)</a:t>
            </a:r>
            <a:r>
              <a:rPr lang="en-US" sz="1200" dirty="0">
                <a:solidFill>
                  <a:srgbClr val="2525FF"/>
                </a:solidFill>
                <a:latin typeface="Courier New" panose="02070309020205020404" pitchFamily="49" charset="0"/>
                <a:cs typeface="Courier New" panose="02070309020205020404" pitchFamily="49" charset="0"/>
              </a:rPr>
              <a:t>*h) + f(</a:t>
            </a:r>
            <a:r>
              <a:rPr lang="en-US" sz="1200" dirty="0">
                <a:solidFill>
                  <a:schemeClr val="accent2">
                    <a:lumMod val="75000"/>
                  </a:schemeClr>
                </a:solidFill>
                <a:latin typeface="Courier New" panose="02070309020205020404" pitchFamily="49" charset="0"/>
                <a:cs typeface="Courier New" panose="02070309020205020404" pitchFamily="49" charset="0"/>
              </a:rPr>
              <a:t>a + (2*</a:t>
            </a:r>
            <a:r>
              <a:rPr lang="en-US" sz="1200" dirty="0" err="1">
                <a:solidFill>
                  <a:schemeClr val="accent2">
                    <a:lumMod val="75000"/>
                  </a:schemeClr>
                </a:solidFill>
                <a:latin typeface="Courier New" panose="02070309020205020404" pitchFamily="49" charset="0"/>
                <a:cs typeface="Courier New" panose="02070309020205020404" pitchFamily="49" charset="0"/>
              </a:rPr>
              <a:t>i</a:t>
            </a:r>
            <a:r>
              <a:rPr lang="en-US" sz="1200" dirty="0">
                <a:solidFill>
                  <a:schemeClr val="accent2">
                    <a:lumMod val="75000"/>
                  </a:schemeClr>
                </a:solidFill>
                <a:latin typeface="Courier New" panose="02070309020205020404" pitchFamily="49" charset="0"/>
                <a:cs typeface="Courier New" panose="02070309020205020404" pitchFamily="49" charset="0"/>
              </a:rPr>
              <a:t> + 2)</a:t>
            </a:r>
            <a:r>
              <a:rPr lang="en-US" sz="1200" dirty="0">
                <a:solidFill>
                  <a:srgbClr val="2525FF"/>
                </a:solidFill>
                <a:latin typeface="Courier New" panose="02070309020205020404" pitchFamily="49" charset="0"/>
                <a:cs typeface="Courier New" panose="02070309020205020404" pitchFamily="49" charset="0"/>
              </a:rPr>
              <a:t>*h))</a:t>
            </a:r>
          </a:p>
          <a:p>
            <a:pPr marL="0" indent="0">
              <a:buNone/>
            </a:pPr>
            <a:r>
              <a:rPr lang="en-US" sz="1200" dirty="0">
                <a:solidFill>
                  <a:srgbClr val="2525FF"/>
                </a:solidFill>
                <a:latin typeface="Courier New" panose="02070309020205020404" pitchFamily="49" charset="0"/>
                <a:cs typeface="Courier New" panose="02070309020205020404" pitchFamily="49" charset="0"/>
              </a:rPr>
              <a:t>        sum=sum + t</a:t>
            </a:r>
          </a:p>
          <a:p>
            <a:pPr marL="0" indent="0">
              <a:buNone/>
            </a:pPr>
            <a:r>
              <a:rPr lang="en-US" sz="1200" dirty="0">
                <a:solidFill>
                  <a:srgbClr val="2525FF"/>
                </a:solidFill>
                <a:latin typeface="Courier New" panose="02070309020205020404" pitchFamily="49" charset="0"/>
                <a:cs typeface="Courier New" panose="02070309020205020404" pitchFamily="49" charset="0"/>
              </a:rPr>
              <a:t>    return h/3*sum</a:t>
            </a:r>
          </a:p>
          <a:p>
            <a:pPr marL="0" indent="0">
              <a:buNone/>
            </a:pPr>
            <a:endParaRPr lang="en-US" sz="1200" dirty="0">
              <a:solidFill>
                <a:srgbClr val="2525FF"/>
              </a:solidFill>
              <a:latin typeface="Courier New" panose="02070309020205020404" pitchFamily="49" charset="0"/>
              <a:cs typeface="Courier New" panose="02070309020205020404" pitchFamily="49" charset="0"/>
            </a:endParaRPr>
          </a:p>
          <a:p>
            <a:pPr marL="0" indent="0">
              <a:buNone/>
            </a:pPr>
            <a:r>
              <a:rPr lang="en-US" sz="1200" dirty="0">
                <a:solidFill>
                  <a:srgbClr val="2525FF"/>
                </a:solidFill>
                <a:latin typeface="Courier New" panose="02070309020205020404" pitchFamily="49" charset="0"/>
                <a:cs typeface="Courier New" panose="02070309020205020404" pitchFamily="49" charset="0"/>
              </a:rPr>
              <a:t>def f(x): </a:t>
            </a:r>
          </a:p>
          <a:p>
            <a:pPr marL="0" indent="0">
              <a:buNone/>
            </a:pPr>
            <a:r>
              <a:rPr lang="en-US" sz="1200" dirty="0">
                <a:solidFill>
                  <a:srgbClr val="2525FF"/>
                </a:solidFill>
                <a:latin typeface="Courier New" panose="02070309020205020404" pitchFamily="49" charset="0"/>
                <a:cs typeface="Courier New" panose="02070309020205020404" pitchFamily="49" charset="0"/>
              </a:rPr>
              <a:t>    y=2 + 2*x + x**2 + </a:t>
            </a:r>
            <a:r>
              <a:rPr lang="en-US" sz="1200" dirty="0" err="1">
                <a:solidFill>
                  <a:srgbClr val="2525FF"/>
                </a:solidFill>
                <a:latin typeface="Courier New" panose="02070309020205020404" pitchFamily="49" charset="0"/>
                <a:cs typeface="Courier New" panose="02070309020205020404" pitchFamily="49" charset="0"/>
              </a:rPr>
              <a:t>np.sin</a:t>
            </a:r>
            <a:r>
              <a:rPr lang="en-US" sz="1200" dirty="0">
                <a:solidFill>
                  <a:srgbClr val="2525FF"/>
                </a:solidFill>
                <a:latin typeface="Courier New" panose="02070309020205020404" pitchFamily="49" charset="0"/>
                <a:cs typeface="Courier New" panose="02070309020205020404" pitchFamily="49" charset="0"/>
              </a:rPr>
              <a:t>(2*</a:t>
            </a:r>
            <a:r>
              <a:rPr lang="en-US" sz="1200" dirty="0" err="1">
                <a:solidFill>
                  <a:srgbClr val="2525FF"/>
                </a:solidFill>
                <a:latin typeface="Courier New" panose="02070309020205020404" pitchFamily="49" charset="0"/>
                <a:cs typeface="Courier New" panose="02070309020205020404" pitchFamily="49" charset="0"/>
              </a:rPr>
              <a:t>np.pi</a:t>
            </a:r>
            <a:r>
              <a:rPr lang="en-US" sz="1200" dirty="0">
                <a:solidFill>
                  <a:srgbClr val="2525FF"/>
                </a:solidFill>
                <a:latin typeface="Courier New" panose="02070309020205020404" pitchFamily="49" charset="0"/>
                <a:cs typeface="Courier New" panose="02070309020205020404" pitchFamily="49" charset="0"/>
              </a:rPr>
              <a:t>*x) + </a:t>
            </a:r>
            <a:r>
              <a:rPr lang="en-US" sz="1200" dirty="0" err="1">
                <a:solidFill>
                  <a:srgbClr val="2525FF"/>
                </a:solidFill>
                <a:latin typeface="Courier New" panose="02070309020205020404" pitchFamily="49" charset="0"/>
                <a:cs typeface="Courier New" panose="02070309020205020404" pitchFamily="49" charset="0"/>
              </a:rPr>
              <a:t>np.cos</a:t>
            </a:r>
            <a:r>
              <a:rPr lang="en-US" sz="1200" dirty="0">
                <a:solidFill>
                  <a:srgbClr val="2525FF"/>
                </a:solidFill>
                <a:latin typeface="Courier New" panose="02070309020205020404" pitchFamily="49" charset="0"/>
                <a:cs typeface="Courier New" panose="02070309020205020404" pitchFamily="49" charset="0"/>
              </a:rPr>
              <a:t>(2*</a:t>
            </a:r>
            <a:r>
              <a:rPr lang="en-US" sz="1200" dirty="0" err="1">
                <a:solidFill>
                  <a:srgbClr val="2525FF"/>
                </a:solidFill>
                <a:latin typeface="Courier New" panose="02070309020205020404" pitchFamily="49" charset="0"/>
                <a:cs typeface="Courier New" panose="02070309020205020404" pitchFamily="49" charset="0"/>
              </a:rPr>
              <a:t>np.pi</a:t>
            </a:r>
            <a:r>
              <a:rPr lang="en-US" sz="1200" dirty="0">
                <a:solidFill>
                  <a:srgbClr val="2525FF"/>
                </a:solidFill>
                <a:latin typeface="Courier New" panose="02070309020205020404" pitchFamily="49" charset="0"/>
                <a:cs typeface="Courier New" panose="02070309020205020404" pitchFamily="49" charset="0"/>
              </a:rPr>
              <a:t>*x/0.5)</a:t>
            </a:r>
          </a:p>
          <a:p>
            <a:pPr marL="0" indent="0">
              <a:buNone/>
            </a:pPr>
            <a:r>
              <a:rPr lang="en-US" sz="1200" dirty="0">
                <a:solidFill>
                  <a:srgbClr val="2525FF"/>
                </a:solidFill>
                <a:latin typeface="Courier New" panose="02070309020205020404" pitchFamily="49" charset="0"/>
                <a:cs typeface="Courier New" panose="02070309020205020404" pitchFamily="49" charset="0"/>
              </a:rPr>
              <a:t>    return y</a:t>
            </a:r>
          </a:p>
          <a:p>
            <a:pPr marL="0" indent="0">
              <a:buNone/>
            </a:pPr>
            <a:endParaRPr lang="en-US" sz="1200" dirty="0">
              <a:solidFill>
                <a:srgbClr val="2525FF"/>
              </a:solidFill>
              <a:latin typeface="Courier New" panose="02070309020205020404" pitchFamily="49" charset="0"/>
              <a:cs typeface="Courier New" panose="02070309020205020404" pitchFamily="49" charset="0"/>
            </a:endParaRPr>
          </a:p>
          <a:p>
            <a:pPr marL="0" indent="0">
              <a:buNone/>
            </a:pPr>
            <a:r>
              <a:rPr lang="en-US" sz="1200" dirty="0">
                <a:solidFill>
                  <a:srgbClr val="2525FF"/>
                </a:solidFill>
                <a:latin typeface="Courier New" panose="02070309020205020404" pitchFamily="49" charset="0"/>
                <a:cs typeface="Courier New" panose="02070309020205020404" pitchFamily="49" charset="0"/>
              </a:rPr>
              <a:t>print(IS1(f, 0, 1.5, 1.0))</a:t>
            </a:r>
          </a:p>
          <a:p>
            <a:pPr marL="0" indent="0">
              <a:buNone/>
            </a:pPr>
            <a:r>
              <a:rPr lang="en-US" sz="1200" dirty="0">
                <a:solidFill>
                  <a:srgbClr val="2525FF"/>
                </a:solidFill>
                <a:latin typeface="Courier New" panose="02070309020205020404" pitchFamily="49" charset="0"/>
                <a:cs typeface="Courier New" panose="02070309020205020404" pitchFamily="49" charset="0"/>
              </a:rPr>
              <a:t>print(IS1(f, 0, 1.5, 3.0))</a:t>
            </a:r>
          </a:p>
          <a:p>
            <a:pPr marL="0" indent="0">
              <a:buNone/>
            </a:pPr>
            <a:r>
              <a:rPr lang="en-US" sz="1200" dirty="0">
                <a:solidFill>
                  <a:srgbClr val="2525FF"/>
                </a:solidFill>
                <a:latin typeface="Courier New" panose="02070309020205020404" pitchFamily="49" charset="0"/>
                <a:cs typeface="Courier New" panose="02070309020205020404" pitchFamily="49" charset="0"/>
              </a:rPr>
              <a:t>print(IS1(f, 0, 1.5, 18.0))</a:t>
            </a:r>
            <a:endParaRPr lang="en-IN" sz="1200" dirty="0">
              <a:solidFill>
                <a:srgbClr val="2525FF"/>
              </a:solidFill>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xmlns="" id="{44550CB2-0C7F-048E-5129-FE23D9985D14}"/>
              </a:ext>
            </a:extLst>
          </p:cNvPr>
          <p:cNvPicPr>
            <a:picLocks noChangeAspect="1"/>
          </p:cNvPicPr>
          <p:nvPr/>
        </p:nvPicPr>
        <p:blipFill>
          <a:blip r:embed="rId2" cstate="print"/>
          <a:stretch>
            <a:fillRect/>
          </a:stretch>
        </p:blipFill>
        <p:spPr>
          <a:xfrm>
            <a:off x="8192533" y="1905802"/>
            <a:ext cx="3884072" cy="3390444"/>
          </a:xfrm>
          <a:prstGeom prst="rect">
            <a:avLst/>
          </a:prstGeom>
        </p:spPr>
      </p:pic>
    </p:spTree>
    <p:extLst>
      <p:ext uri="{BB962C8B-B14F-4D97-AF65-F5344CB8AC3E}">
        <p14:creationId xmlns:p14="http://schemas.microsoft.com/office/powerpoint/2010/main" xmlns="" val="136733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4DDE6-2E28-8057-1348-D816CD47D02E}"/>
              </a:ext>
            </a:extLst>
          </p:cNvPr>
          <p:cNvSpPr>
            <a:spLocks noGrp="1"/>
          </p:cNvSpPr>
          <p:nvPr>
            <p:ph type="title"/>
          </p:nvPr>
        </p:nvSpPr>
        <p:spPr/>
        <p:txBody>
          <a:bodyPr/>
          <a:lstStyle/>
          <a:p>
            <a:r>
              <a:rPr lang="en-IN" dirty="0"/>
              <a:t>Gauss Quadrature</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491F116F-DA7E-DE0B-4EFB-966C45919C4C}"/>
                  </a:ext>
                </a:extLst>
              </p:cNvPr>
              <p:cNvSpPr>
                <a:spLocks noGrp="1"/>
              </p:cNvSpPr>
              <p:nvPr>
                <p:ph idx="1"/>
              </p:nvPr>
            </p:nvSpPr>
            <p:spPr/>
            <p:txBody>
              <a:bodyPr>
                <a:normAutofit/>
              </a:bodyPr>
              <a:lstStyle/>
              <a:p>
                <a:r>
                  <a:rPr lang="en-US" sz="2400" dirty="0"/>
                  <a:t>Gauss quadrature aims to find the “least” number of fixed points to approximate the integral of a function f:[-1,1] such that:</a:t>
                </a:r>
              </a:p>
              <a:p>
                <a:endParaRPr lang="en-US" sz="2400" dirty="0"/>
              </a:p>
              <a:p>
                <a:pPr marL="0" indent="0">
                  <a:buNone/>
                </a:pPr>
                <a:r>
                  <a:rPr lang="en-US" sz="2400" dirty="0"/>
                  <a:t>	</a:t>
                </a:r>
                <a14:m>
                  <m:oMath xmlns:m="http://schemas.openxmlformats.org/officeDocument/2006/math">
                    <m:r>
                      <a:rPr lang="en-IN" sz="2400" b="0" i="1" smtClean="0">
                        <a:latin typeface="Cambria Math" panose="02040503050406030204" pitchFamily="18" charset="0"/>
                      </a:rPr>
                      <m:t>𝐼</m:t>
                    </m:r>
                    <m:r>
                      <a:rPr lang="en-IN" sz="2400" b="0" i="1" smtClean="0">
                        <a:latin typeface="Cambria Math" panose="02040503050406030204" pitchFamily="18" charset="0"/>
                      </a:rPr>
                      <m:t>=</m:t>
                    </m:r>
                    <m:nary>
                      <m:naryPr>
                        <m:limLoc m:val="undOvr"/>
                        <m:ctrlPr>
                          <a:rPr lang="en-IN" sz="2400" b="0" i="1" smtClean="0">
                            <a:latin typeface="Cambria Math" panose="02040503050406030204" pitchFamily="18" charset="0"/>
                          </a:rPr>
                        </m:ctrlPr>
                      </m:naryPr>
                      <m:sub>
                        <m:r>
                          <m:rPr>
                            <m:brk m:alnAt="24"/>
                          </m:rPr>
                          <a:rPr lang="en-IN" sz="2400" b="0" i="1" smtClean="0">
                            <a:latin typeface="Cambria Math" panose="02040503050406030204" pitchFamily="18" charset="0"/>
                          </a:rPr>
                          <m:t>−</m:t>
                        </m:r>
                        <m:r>
                          <a:rPr lang="en-IN" sz="2400" b="0" i="1" smtClean="0">
                            <a:latin typeface="Cambria Math" panose="02040503050406030204" pitchFamily="18" charset="0"/>
                          </a:rPr>
                          <m:t>1</m:t>
                        </m:r>
                      </m:sub>
                      <m:sup>
                        <m:r>
                          <a:rPr lang="en-IN" sz="2400" b="0" i="1" smtClean="0">
                            <a:latin typeface="Cambria Math" panose="02040503050406030204" pitchFamily="18" charset="0"/>
                          </a:rPr>
                          <m:t>1</m:t>
                        </m:r>
                      </m:sup>
                      <m:e>
                        <m:r>
                          <a:rPr lang="en-IN" sz="2400" b="0" i="1" smtClean="0">
                            <a:latin typeface="Cambria Math" panose="02040503050406030204" pitchFamily="18" charset="0"/>
                          </a:rPr>
                          <m:t>𝑓𝑑𝑥</m:t>
                        </m:r>
                        <m:r>
                          <a:rPr lang="en-IN" sz="2400" b="0" i="1" smtClean="0">
                            <a:latin typeface="Cambria Math" panose="02040503050406030204" pitchFamily="18" charset="0"/>
                            <a:ea typeface="Cambria Math" panose="02040503050406030204" pitchFamily="18" charset="0"/>
                          </a:rPr>
                          <m:t>≈</m:t>
                        </m:r>
                        <m:nary>
                          <m:naryPr>
                            <m:chr m:val="∑"/>
                            <m:limLoc m:val="subSup"/>
                            <m:ctrlPr>
                              <a:rPr lang="en-IN" sz="2400" b="0" i="1" smtClean="0">
                                <a:latin typeface="Cambria Math" panose="02040503050406030204" pitchFamily="18" charset="0"/>
                                <a:ea typeface="Cambria Math" panose="02040503050406030204" pitchFamily="18" charset="0"/>
                              </a:rPr>
                            </m:ctrlPr>
                          </m:naryPr>
                          <m:sub>
                            <m:r>
                              <m:rPr>
                                <m:brk m:alnAt="25"/>
                              </m:rPr>
                              <a:rPr lang="en-IN" sz="2400" b="0" i="1" smtClean="0">
                                <a:latin typeface="Cambria Math" panose="02040503050406030204" pitchFamily="18" charset="0"/>
                                <a:ea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=1</m:t>
                            </m:r>
                          </m:sub>
                          <m:sup>
                            <m:r>
                              <a:rPr lang="en-IN" sz="2400" b="0" i="1" smtClean="0">
                                <a:latin typeface="Cambria Math" panose="02040503050406030204" pitchFamily="18" charset="0"/>
                                <a:ea typeface="Cambria Math" panose="02040503050406030204" pitchFamily="18" charset="0"/>
                              </a:rPr>
                              <m:t>𝑛</m:t>
                            </m:r>
                          </m:sup>
                          <m:e>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𝑤</m:t>
                                </m:r>
                              </m:e>
                              <m:sub>
                                <m:r>
                                  <a:rPr lang="en-IN" sz="2400" b="0" i="1" smtClean="0">
                                    <a:latin typeface="Cambria Math" panose="02040503050406030204" pitchFamily="18" charset="0"/>
                                    <a:ea typeface="Cambria Math" panose="02040503050406030204" pitchFamily="18" charset="0"/>
                                  </a:rPr>
                                  <m:t>𝑖</m:t>
                                </m:r>
                              </m:sub>
                            </m:sSub>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𝑖</m:t>
                                </m:r>
                              </m:sub>
                            </m:sSub>
                            <m:r>
                              <a:rPr lang="en-IN" sz="2400" b="0" i="1" smtClean="0">
                                <a:latin typeface="Cambria Math" panose="02040503050406030204" pitchFamily="18" charset="0"/>
                                <a:ea typeface="Cambria Math" panose="02040503050406030204" pitchFamily="18" charset="0"/>
                              </a:rPr>
                              <m:t>)</m:t>
                            </m:r>
                          </m:e>
                        </m:nary>
                      </m:e>
                    </m:nary>
                  </m:oMath>
                </a14:m>
                <a:endParaRPr lang="en-IN" sz="2400" dirty="0"/>
              </a:p>
              <a:p>
                <a:pPr marL="0" indent="0">
                  <a:buNone/>
                </a:pPr>
                <a:r>
                  <a:rPr lang="en-IN" sz="2400" dirty="0"/>
                  <a:t>Where </a:t>
                </a:r>
              </a:p>
              <a:p>
                <a:pPr marL="0" indent="0">
                  <a:buNone/>
                </a:pPr>
                <a:r>
                  <a:rPr lang="en-IN" sz="2400" dirty="0"/>
                  <a:t>	</a:t>
                </a:r>
                <a:r>
                  <a:rPr lang="en-IN" sz="2400" b="0" dirty="0">
                    <a:ea typeface="Cambria Math" panose="02040503050406030204" pitchFamily="18" charset="0"/>
                  </a:rPr>
                  <a:t> </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𝑖</m:t>
                        </m:r>
                      </m:sub>
                    </m:sSub>
                  </m:oMath>
                </a14:m>
                <a:r>
                  <a:rPr lang="en-IN" sz="2400" dirty="0"/>
                  <a:t> is integration point </a:t>
                </a:r>
              </a:p>
              <a:p>
                <a:pPr marL="0" indent="0">
                  <a:buNone/>
                </a:pPr>
                <a:r>
                  <a:rPr lang="en-IN" sz="2400" dirty="0"/>
                  <a:t>	</a:t>
                </a:r>
                <a:r>
                  <a:rPr lang="en-IN" sz="2400" b="0" dirty="0">
                    <a:ea typeface="Cambria Math" panose="02040503050406030204" pitchFamily="18" charset="0"/>
                  </a:rPr>
                  <a:t> </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𝑤</m:t>
                        </m:r>
                      </m:e>
                      <m:sub>
                        <m:r>
                          <a:rPr lang="en-IN" sz="2400" b="0" i="1" smtClean="0">
                            <a:latin typeface="Cambria Math" panose="02040503050406030204" pitchFamily="18" charset="0"/>
                            <a:ea typeface="Cambria Math" panose="02040503050406030204" pitchFamily="18" charset="0"/>
                          </a:rPr>
                          <m:t>𝑖</m:t>
                        </m:r>
                      </m:sub>
                    </m:sSub>
                  </m:oMath>
                </a14:m>
                <a:r>
                  <a:rPr lang="en-IN" sz="2400" dirty="0"/>
                  <a:t>is associated weight</a:t>
                </a:r>
              </a:p>
              <a:p>
                <a:pPr marL="0" indent="0">
                  <a:buNone/>
                </a:pPr>
                <a:r>
                  <a:rPr lang="en-IN" sz="2400" dirty="0"/>
                  <a:t>	</a:t>
                </a:r>
                <a:r>
                  <a:rPr lang="en-US" sz="2400" dirty="0"/>
                  <a:t>number of integration points, associated weights are chosen according to the complexity/degree of the function </a:t>
                </a:r>
                <a:endParaRPr lang="en-IN" sz="2400" dirty="0"/>
              </a:p>
            </p:txBody>
          </p:sp>
        </mc:Choice>
        <mc:Fallback>
          <p:sp>
            <p:nvSpPr>
              <p:cNvPr id="3" name="Content Placeholder 2">
                <a:extLst>
                  <a:ext uri="{FF2B5EF4-FFF2-40B4-BE49-F238E27FC236}">
                    <a16:creationId xmlns:a16="http://schemas.microsoft.com/office/drawing/2014/main" xmlns="" xmlns:a14="http://schemas.microsoft.com/office/drawing/2010/main" id="{491F116F-DA7E-DE0B-4EFB-966C45919C4C}"/>
                  </a:ext>
                </a:extLst>
              </p:cNvPr>
              <p:cNvSpPr>
                <a:spLocks noGrp="1" noRot="1" noChangeAspect="1" noMove="1" noResize="1" noEditPoints="1" noAdjustHandles="1" noChangeArrowheads="1" noChangeShapeType="1" noTextEdit="1"/>
              </p:cNvSpPr>
              <p:nvPr>
                <p:ph idx="1"/>
              </p:nvPr>
            </p:nvSpPr>
            <p:spPr>
              <a:blipFill>
                <a:blip r:embed="rId2" cstate="print"/>
                <a:stretch>
                  <a:fillRect l="-928" t="-1961" r="-116"/>
                </a:stretch>
              </a:blipFill>
            </p:spPr>
            <p:txBody>
              <a:bodyPr/>
              <a:lstStyle/>
              <a:p>
                <a:r>
                  <a:rPr lang="en-IN">
                    <a:noFill/>
                  </a:rPr>
                  <a:t> </a:t>
                </a:r>
              </a:p>
            </p:txBody>
          </p:sp>
        </mc:Fallback>
      </mc:AlternateContent>
    </p:spTree>
    <p:extLst>
      <p:ext uri="{BB962C8B-B14F-4D97-AF65-F5344CB8AC3E}">
        <p14:creationId xmlns:p14="http://schemas.microsoft.com/office/powerpoint/2010/main" xmlns="" val="105790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AA686-E286-4A4C-62B6-DC50AE92C2C7}"/>
              </a:ext>
            </a:extLst>
          </p:cNvPr>
          <p:cNvSpPr>
            <a:spLocks noGrp="1"/>
          </p:cNvSpPr>
          <p:nvPr>
            <p:ph type="title"/>
          </p:nvPr>
        </p:nvSpPr>
        <p:spPr/>
        <p:txBody>
          <a:bodyPr/>
          <a:lstStyle/>
          <a:p>
            <a:r>
              <a:rPr lang="en-IN" dirty="0"/>
              <a:t>Gauss Quadrature</a:t>
            </a:r>
          </a:p>
        </p:txBody>
      </p:sp>
      <p:sp>
        <p:nvSpPr>
          <p:cNvPr id="3" name="Content Placeholder 2">
            <a:extLst>
              <a:ext uri="{FF2B5EF4-FFF2-40B4-BE49-F238E27FC236}">
                <a16:creationId xmlns:a16="http://schemas.microsoft.com/office/drawing/2014/main" xmlns="" id="{43718AFF-C524-604B-2360-9276D3D85C5A}"/>
              </a:ext>
            </a:extLst>
          </p:cNvPr>
          <p:cNvSpPr>
            <a:spLocks noGrp="1"/>
          </p:cNvSpPr>
          <p:nvPr>
            <p:ph idx="1"/>
          </p:nvPr>
        </p:nvSpPr>
        <p:spPr>
          <a:xfrm>
            <a:off x="838200" y="1825625"/>
            <a:ext cx="5985173" cy="4351338"/>
          </a:xfrm>
        </p:spPr>
        <p:txBody>
          <a:bodyPr/>
          <a:lstStyle/>
          <a:p>
            <a:r>
              <a:rPr lang="en-IN" dirty="0"/>
              <a:t>1 Degree Poly =&gt; 2n-1=1 =&gt; n=1 point</a:t>
            </a:r>
          </a:p>
          <a:p>
            <a:r>
              <a:rPr lang="en-IN" dirty="0"/>
              <a:t>3 Degree Poly =&gt; 2n-1=3 =&gt; n=2 point</a:t>
            </a:r>
          </a:p>
          <a:p>
            <a:r>
              <a:rPr lang="en-IN" dirty="0"/>
              <a:t>5 Degree Poly =&gt; 2n-1=5 =&gt; n=3 point</a:t>
            </a:r>
          </a:p>
        </p:txBody>
      </p:sp>
      <p:pic>
        <p:nvPicPr>
          <p:cNvPr id="3074" name="Picture 2" descr="Gauss Integration for Polynomials of the 1st, 3rd and 5th Degrees">
            <a:extLst>
              <a:ext uri="{FF2B5EF4-FFF2-40B4-BE49-F238E27FC236}">
                <a16:creationId xmlns:a16="http://schemas.microsoft.com/office/drawing/2014/main" xmlns="" id="{3899756D-20EA-CA81-5854-7240184D673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23373" y="1825625"/>
            <a:ext cx="4530427"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867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DD1AD0-60FA-C70A-3482-9FF52F86FA42}"/>
              </a:ext>
            </a:extLst>
          </p:cNvPr>
          <p:cNvSpPr>
            <a:spLocks noGrp="1"/>
          </p:cNvSpPr>
          <p:nvPr>
            <p:ph type="title"/>
          </p:nvPr>
        </p:nvSpPr>
        <p:spPr/>
        <p:txBody>
          <a:bodyPr/>
          <a:lstStyle/>
          <a:p>
            <a:r>
              <a:rPr lang="en-IN" dirty="0"/>
              <a:t>Gauss Quadrature Example</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736E136E-95D8-4AD6-E488-8D037857B0F7}"/>
                  </a:ext>
                </a:extLst>
              </p:cNvPr>
              <p:cNvSpPr>
                <a:spLocks noGrp="1"/>
              </p:cNvSpPr>
              <p:nvPr>
                <p:ph idx="1"/>
              </p:nvPr>
            </p:nvSpPr>
            <p:spPr/>
            <p:txBody>
              <a:bodyPr>
                <a:normAutofit/>
              </a:bodyPr>
              <a:lstStyle/>
              <a:p>
                <a:r>
                  <a:rPr lang="en-US" sz="2400" dirty="0"/>
                  <a:t>integral of cos(x) on the interval [-1,1]</a:t>
                </a:r>
              </a:p>
              <a:p>
                <a:r>
                  <a:rPr lang="en-US" sz="2400" dirty="0"/>
                  <a:t>f(x)=cos(x)</a:t>
                </a:r>
              </a:p>
              <a:p>
                <a:r>
                  <a:rPr lang="en-US" sz="2400" dirty="0"/>
                  <a:t>With 1 integration Point = I</a:t>
                </a:r>
                <a:r>
                  <a:rPr lang="en-US" sz="2400" baseline="-25000" dirty="0"/>
                  <a:t>1</a:t>
                </a:r>
                <a:r>
                  <a:rPr lang="en-US" sz="2400" dirty="0"/>
                  <a:t>=</a:t>
                </a:r>
                <a14:m>
                  <m:oMath xmlns:m="http://schemas.openxmlformats.org/officeDocument/2006/math">
                    <m:sSub>
                      <m:sSubPr>
                        <m:ctrlPr>
                          <a:rPr lang="en-US" sz="2400" i="1" dirty="0" smtClean="0">
                            <a:latin typeface="Cambria Math" panose="02040503050406030204" pitchFamily="18" charset="0"/>
                          </a:rPr>
                        </m:ctrlPr>
                      </m:sSubPr>
                      <m:e>
                        <m:r>
                          <a:rPr lang="en-IN" sz="2400" b="0" i="1" dirty="0" smtClean="0">
                            <a:latin typeface="Cambria Math" panose="02040503050406030204" pitchFamily="18" charset="0"/>
                          </a:rPr>
                          <m:t>𝑤</m:t>
                        </m:r>
                      </m:e>
                      <m:sub>
                        <m:r>
                          <a:rPr lang="en-IN" sz="2400" b="0" i="1" dirty="0" smtClean="0">
                            <a:latin typeface="Cambria Math" panose="02040503050406030204" pitchFamily="18" charset="0"/>
                          </a:rPr>
                          <m:t>1</m:t>
                        </m:r>
                      </m:sub>
                    </m:sSub>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1</m:t>
                                </m:r>
                              </m:sub>
                            </m:sSub>
                          </m:e>
                        </m:d>
                      </m:e>
                    </m:func>
                    <m:r>
                      <a:rPr lang="en-IN" sz="2400" b="0" i="1" dirty="0" smtClean="0">
                        <a:latin typeface="Cambria Math" panose="02040503050406030204" pitchFamily="18" charset="0"/>
                      </a:rPr>
                      <m:t>=2</m:t>
                    </m:r>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r>
                              <a:rPr lang="en-IN" sz="2400" b="0" i="1" dirty="0" smtClean="0">
                                <a:latin typeface="Cambria Math" panose="02040503050406030204" pitchFamily="18" charset="0"/>
                              </a:rPr>
                              <m:t>0</m:t>
                            </m:r>
                          </m:e>
                        </m:d>
                      </m:e>
                    </m:func>
                    <m:r>
                      <a:rPr lang="en-IN" sz="2400" b="0" i="1" dirty="0" smtClean="0">
                        <a:latin typeface="Cambria Math" panose="02040503050406030204" pitchFamily="18" charset="0"/>
                      </a:rPr>
                      <m:t>=2</m:t>
                    </m:r>
                  </m:oMath>
                </a14:m>
                <a:endParaRPr lang="en-US" sz="2400" dirty="0"/>
              </a:p>
              <a:p>
                <a:r>
                  <a:rPr lang="en-US" sz="2400" dirty="0"/>
                  <a:t>With 2 integration point = I</a:t>
                </a:r>
                <a:r>
                  <a:rPr lang="en-US" sz="2400" baseline="-25000" dirty="0"/>
                  <a:t>2</a:t>
                </a:r>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IN" sz="2400" b="0" i="1" dirty="0" smtClean="0">
                            <a:latin typeface="Cambria Math" panose="02040503050406030204" pitchFamily="18" charset="0"/>
                          </a:rPr>
                          <m:t>𝑤</m:t>
                        </m:r>
                      </m:e>
                      <m:sub>
                        <m:r>
                          <a:rPr lang="en-IN" sz="2400" b="0" i="1" dirty="0" smtClean="0">
                            <a:latin typeface="Cambria Math" panose="02040503050406030204" pitchFamily="18" charset="0"/>
                          </a:rPr>
                          <m:t>1</m:t>
                        </m:r>
                      </m:sub>
                    </m:sSub>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1</m:t>
                                </m:r>
                              </m:sub>
                            </m:sSub>
                          </m:e>
                        </m:d>
                      </m:e>
                    </m:func>
                    <m:r>
                      <a:rPr lang="en-IN"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IN" sz="2400" b="0" i="1" dirty="0" smtClean="0">
                            <a:latin typeface="Cambria Math" panose="02040503050406030204" pitchFamily="18" charset="0"/>
                          </a:rPr>
                          <m:t>𝑤</m:t>
                        </m:r>
                      </m:e>
                      <m:sub>
                        <m:r>
                          <a:rPr lang="en-IN" sz="2400" b="0" i="1" dirty="0" smtClean="0">
                            <a:latin typeface="Cambria Math" panose="02040503050406030204" pitchFamily="18" charset="0"/>
                          </a:rPr>
                          <m:t>2</m:t>
                        </m:r>
                      </m:sub>
                    </m:sSub>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2</m:t>
                                </m:r>
                              </m:sub>
                            </m:sSub>
                          </m:e>
                        </m:d>
                      </m:e>
                    </m:func>
                  </m:oMath>
                </a14:m>
                <a:endParaRPr lang="en-US" sz="2400" dirty="0"/>
              </a:p>
              <a:p>
                <a:pPr marL="0" indent="0">
                  <a:buNone/>
                </a:pPr>
                <a:r>
                  <a:rPr lang="en-US" sz="2400" dirty="0"/>
                  <a:t>				       = </a:t>
                </a:r>
                <a14:m>
                  <m:oMath xmlns:m="http://schemas.openxmlformats.org/officeDocument/2006/math">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f>
                              <m:fPr>
                                <m:ctrlPr>
                                  <a:rPr lang="en-IN" sz="2400" b="0" i="1" dirty="0" smtClean="0">
                                    <a:latin typeface="Cambria Math" panose="02040503050406030204" pitchFamily="18" charset="0"/>
                                  </a:rPr>
                                </m:ctrlPr>
                              </m:fPr>
                              <m:num>
                                <m:r>
                                  <a:rPr lang="en-IN" sz="2400" b="0" i="1" dirty="0" smtClean="0">
                                    <a:latin typeface="Cambria Math" panose="02040503050406030204" pitchFamily="18" charset="0"/>
                                  </a:rPr>
                                  <m:t>−1</m:t>
                                </m:r>
                              </m:num>
                              <m:den>
                                <m:r>
                                  <a:rPr lang="en-IN" sz="2400" b="0" i="1" dirty="0" smtClean="0">
                                    <a:latin typeface="Cambria Math" panose="02040503050406030204" pitchFamily="18" charset="0"/>
                                    <a:ea typeface="Cambria Math" panose="02040503050406030204" pitchFamily="18" charset="0"/>
                                  </a:rPr>
                                  <m:t>√3</m:t>
                                </m:r>
                              </m:den>
                            </m:f>
                          </m:e>
                        </m:d>
                      </m:e>
                    </m:func>
                    <m:r>
                      <a:rPr lang="en-IN" sz="2400" b="0" i="1" dirty="0" smtClean="0">
                        <a:latin typeface="Cambria Math" panose="02040503050406030204" pitchFamily="18" charset="0"/>
                      </a:rPr>
                      <m:t>+</m:t>
                    </m:r>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f>
                              <m:fPr>
                                <m:ctrlPr>
                                  <a:rPr lang="en-IN" sz="2400" b="0" i="1" dirty="0" smtClean="0">
                                    <a:latin typeface="Cambria Math" panose="02040503050406030204" pitchFamily="18" charset="0"/>
                                  </a:rPr>
                                </m:ctrlPr>
                              </m:fPr>
                              <m:num>
                                <m:r>
                                  <a:rPr lang="en-IN" sz="2400" b="0" i="1" dirty="0" smtClean="0">
                                    <a:latin typeface="Cambria Math" panose="02040503050406030204" pitchFamily="18" charset="0"/>
                                  </a:rPr>
                                  <m:t>1</m:t>
                                </m:r>
                              </m:num>
                              <m:den>
                                <m:r>
                                  <a:rPr lang="en-IN" sz="2400" b="0" i="1" dirty="0" smtClean="0">
                                    <a:latin typeface="Cambria Math" panose="02040503050406030204" pitchFamily="18" charset="0"/>
                                    <a:ea typeface="Cambria Math" panose="02040503050406030204" pitchFamily="18" charset="0"/>
                                  </a:rPr>
                                  <m:t>√3</m:t>
                                </m:r>
                              </m:den>
                            </m:f>
                          </m:e>
                        </m:d>
                      </m:e>
                    </m:func>
                    <m:r>
                      <a:rPr lang="en-IN" sz="2400" b="0" i="1" dirty="0" smtClean="0">
                        <a:latin typeface="Cambria Math" panose="02040503050406030204" pitchFamily="18" charset="0"/>
                        <a:ea typeface="Cambria Math" panose="02040503050406030204" pitchFamily="18" charset="0"/>
                      </a:rPr>
                      <m:t>=1.675</m:t>
                    </m:r>
                  </m:oMath>
                </a14:m>
                <a:endParaRPr lang="en-US" sz="2400" dirty="0"/>
              </a:p>
              <a:p>
                <a:r>
                  <a:rPr lang="en-US" sz="2400" dirty="0"/>
                  <a:t>With 3 integration point = I</a:t>
                </a:r>
                <a:r>
                  <a:rPr lang="en-US" sz="2400" baseline="-25000" dirty="0"/>
                  <a:t>2</a:t>
                </a:r>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IN" sz="2400" b="0" i="1" dirty="0" smtClean="0">
                            <a:latin typeface="Cambria Math" panose="02040503050406030204" pitchFamily="18" charset="0"/>
                          </a:rPr>
                          <m:t>𝑤</m:t>
                        </m:r>
                      </m:e>
                      <m:sub>
                        <m:r>
                          <a:rPr lang="en-IN" sz="2400" b="0" i="1" dirty="0" smtClean="0">
                            <a:latin typeface="Cambria Math" panose="02040503050406030204" pitchFamily="18" charset="0"/>
                          </a:rPr>
                          <m:t>1</m:t>
                        </m:r>
                      </m:sub>
                    </m:sSub>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1</m:t>
                                </m:r>
                              </m:sub>
                            </m:sSub>
                          </m:e>
                        </m:d>
                      </m:e>
                    </m:func>
                    <m:r>
                      <a:rPr lang="en-IN"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IN" sz="2400" b="0" i="1" dirty="0" smtClean="0">
                            <a:latin typeface="Cambria Math" panose="02040503050406030204" pitchFamily="18" charset="0"/>
                          </a:rPr>
                          <m:t>𝑤</m:t>
                        </m:r>
                      </m:e>
                      <m:sub>
                        <m:r>
                          <a:rPr lang="en-IN" sz="2400" b="0" i="1" dirty="0" smtClean="0">
                            <a:latin typeface="Cambria Math" panose="02040503050406030204" pitchFamily="18" charset="0"/>
                          </a:rPr>
                          <m:t>2</m:t>
                        </m:r>
                      </m:sub>
                    </m:sSub>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2</m:t>
                                </m:r>
                              </m:sub>
                            </m:sSub>
                          </m:e>
                        </m:d>
                      </m:e>
                    </m:func>
                    <m:r>
                      <a:rPr lang="en-IN"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IN" sz="2400" b="0" i="1" dirty="0" smtClean="0">
                            <a:latin typeface="Cambria Math" panose="02040503050406030204" pitchFamily="18" charset="0"/>
                          </a:rPr>
                          <m:t>𝑤</m:t>
                        </m:r>
                      </m:e>
                      <m:sub>
                        <m:r>
                          <a:rPr lang="en-IN" sz="2400" b="0" i="1" dirty="0" smtClean="0">
                            <a:latin typeface="Cambria Math" panose="02040503050406030204" pitchFamily="18" charset="0"/>
                          </a:rPr>
                          <m:t>3</m:t>
                        </m:r>
                      </m:sub>
                    </m:sSub>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3</m:t>
                                </m:r>
                              </m:sub>
                            </m:sSub>
                          </m:e>
                        </m:d>
                      </m:e>
                    </m:func>
                  </m:oMath>
                </a14:m>
                <a:endParaRPr lang="en-IN" sz="2400" b="0" dirty="0"/>
              </a:p>
              <a:p>
                <a:pPr marL="0" indent="0">
                  <a:buNone/>
                </a:pPr>
                <a:r>
                  <a:rPr lang="en-US" sz="2400" dirty="0"/>
                  <a:t>				       = </a:t>
                </a:r>
                <a14:m>
                  <m:oMath xmlns:m="http://schemas.openxmlformats.org/officeDocument/2006/math">
                    <m:f>
                      <m:fPr>
                        <m:ctrlPr>
                          <a:rPr lang="en-IN" sz="2400" b="0" i="1" dirty="0" smtClean="0">
                            <a:latin typeface="Cambria Math" panose="02040503050406030204" pitchFamily="18" charset="0"/>
                          </a:rPr>
                        </m:ctrlPr>
                      </m:fPr>
                      <m:num>
                        <m:r>
                          <a:rPr lang="en-IN" sz="2400" b="0" i="1" dirty="0" smtClean="0">
                            <a:latin typeface="Cambria Math" panose="02040503050406030204" pitchFamily="18" charset="0"/>
                          </a:rPr>
                          <m:t>5</m:t>
                        </m:r>
                      </m:num>
                      <m:den>
                        <m:r>
                          <a:rPr lang="en-IN" sz="2400" b="0" i="1" dirty="0" smtClean="0">
                            <a:latin typeface="Cambria Math" panose="02040503050406030204" pitchFamily="18" charset="0"/>
                          </a:rPr>
                          <m:t>9</m:t>
                        </m:r>
                      </m:den>
                    </m:f>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r>
                              <a:rPr lang="en-IN" sz="2400" b="0" i="1" dirty="0" smtClean="0">
                                <a:latin typeface="Cambria Math" panose="02040503050406030204" pitchFamily="18" charset="0"/>
                              </a:rPr>
                              <m:t>−</m:t>
                            </m:r>
                            <m:rad>
                              <m:radPr>
                                <m:degHide m:val="on"/>
                                <m:ctrlPr>
                                  <a:rPr lang="en-IN" sz="2400" b="0" i="1" dirty="0" smtClean="0">
                                    <a:latin typeface="Cambria Math" panose="02040503050406030204" pitchFamily="18" charset="0"/>
                                  </a:rPr>
                                </m:ctrlPr>
                              </m:radPr>
                              <m:deg/>
                              <m:e>
                                <m:f>
                                  <m:fPr>
                                    <m:ctrlPr>
                                      <a:rPr lang="en-IN" sz="2400" b="0" i="1" dirty="0" smtClean="0">
                                        <a:latin typeface="Cambria Math" panose="02040503050406030204" pitchFamily="18" charset="0"/>
                                      </a:rPr>
                                    </m:ctrlPr>
                                  </m:fPr>
                                  <m:num>
                                    <m:r>
                                      <a:rPr lang="en-IN" sz="2400" b="0" i="1" dirty="0" smtClean="0">
                                        <a:latin typeface="Cambria Math" panose="02040503050406030204" pitchFamily="18" charset="0"/>
                                      </a:rPr>
                                      <m:t>3</m:t>
                                    </m:r>
                                  </m:num>
                                  <m:den>
                                    <m:r>
                                      <a:rPr lang="en-IN" sz="2400" b="0" i="1" dirty="0" smtClean="0">
                                        <a:latin typeface="Cambria Math" panose="02040503050406030204" pitchFamily="18" charset="0"/>
                                      </a:rPr>
                                      <m:t>5</m:t>
                                    </m:r>
                                  </m:den>
                                </m:f>
                              </m:e>
                            </m:rad>
                          </m:e>
                        </m:d>
                      </m:e>
                    </m:func>
                    <m:r>
                      <a:rPr lang="en-IN" sz="2400" b="0" i="1" dirty="0" smtClean="0">
                        <a:latin typeface="Cambria Math" panose="02040503050406030204" pitchFamily="18" charset="0"/>
                      </a:rPr>
                      <m:t>+</m:t>
                    </m:r>
                    <m:f>
                      <m:fPr>
                        <m:ctrlPr>
                          <a:rPr lang="en-IN" sz="2400" b="0" i="1" dirty="0" smtClean="0">
                            <a:latin typeface="Cambria Math" panose="02040503050406030204" pitchFamily="18" charset="0"/>
                          </a:rPr>
                        </m:ctrlPr>
                      </m:fPr>
                      <m:num>
                        <m:r>
                          <a:rPr lang="en-IN" sz="2400" b="0" i="1" dirty="0" smtClean="0">
                            <a:latin typeface="Cambria Math" panose="02040503050406030204" pitchFamily="18" charset="0"/>
                          </a:rPr>
                          <m:t>8</m:t>
                        </m:r>
                      </m:num>
                      <m:den>
                        <m:r>
                          <a:rPr lang="en-IN" sz="2400" b="0" i="1" dirty="0" smtClean="0">
                            <a:latin typeface="Cambria Math" panose="02040503050406030204" pitchFamily="18" charset="0"/>
                          </a:rPr>
                          <m:t>9</m:t>
                        </m:r>
                      </m:den>
                    </m:f>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r>
                              <a:rPr lang="en-IN" sz="2400" b="0" i="1" dirty="0" smtClean="0">
                                <a:latin typeface="Cambria Math" panose="02040503050406030204" pitchFamily="18" charset="0"/>
                              </a:rPr>
                              <m:t>0</m:t>
                            </m:r>
                          </m:e>
                        </m:d>
                      </m:e>
                    </m:func>
                    <m:r>
                      <a:rPr lang="en-IN" sz="2400" b="0" i="1" dirty="0" smtClean="0">
                        <a:latin typeface="Cambria Math" panose="02040503050406030204" pitchFamily="18" charset="0"/>
                      </a:rPr>
                      <m:t>+</m:t>
                    </m:r>
                    <m:f>
                      <m:fPr>
                        <m:ctrlPr>
                          <a:rPr lang="en-IN" sz="2400" b="0" i="1" dirty="0" smtClean="0">
                            <a:latin typeface="Cambria Math" panose="02040503050406030204" pitchFamily="18" charset="0"/>
                          </a:rPr>
                        </m:ctrlPr>
                      </m:fPr>
                      <m:num>
                        <m:r>
                          <a:rPr lang="en-IN" sz="2400" b="0" i="1" dirty="0" smtClean="0">
                            <a:latin typeface="Cambria Math" panose="02040503050406030204" pitchFamily="18" charset="0"/>
                          </a:rPr>
                          <m:t>5</m:t>
                        </m:r>
                      </m:num>
                      <m:den>
                        <m:r>
                          <a:rPr lang="en-IN" sz="2400" b="0" i="1" dirty="0" smtClean="0">
                            <a:latin typeface="Cambria Math" panose="02040503050406030204" pitchFamily="18" charset="0"/>
                          </a:rPr>
                          <m:t>9</m:t>
                        </m:r>
                      </m:den>
                    </m:f>
                    <m:func>
                      <m:funcPr>
                        <m:ctrlPr>
                          <a:rPr lang="en-IN" sz="2400" b="0" i="1" dirty="0" smtClean="0">
                            <a:latin typeface="Cambria Math" panose="02040503050406030204" pitchFamily="18" charset="0"/>
                          </a:rPr>
                        </m:ctrlPr>
                      </m:funcPr>
                      <m:fName>
                        <m:r>
                          <m:rPr>
                            <m:sty m:val="p"/>
                          </m:rPr>
                          <a:rPr lang="en-IN" sz="2400" b="0" i="0" dirty="0" smtClean="0">
                            <a:latin typeface="Cambria Math" panose="02040503050406030204" pitchFamily="18" charset="0"/>
                          </a:rPr>
                          <m:t>cos</m:t>
                        </m:r>
                      </m:fName>
                      <m:e>
                        <m:d>
                          <m:dPr>
                            <m:ctrlPr>
                              <a:rPr lang="en-IN" sz="2400" b="0" i="1" dirty="0" smtClean="0">
                                <a:latin typeface="Cambria Math" panose="02040503050406030204" pitchFamily="18" charset="0"/>
                              </a:rPr>
                            </m:ctrlPr>
                          </m:dPr>
                          <m:e>
                            <m:rad>
                              <m:radPr>
                                <m:degHide m:val="on"/>
                                <m:ctrlPr>
                                  <a:rPr lang="en-IN" sz="2400" b="0" i="1" dirty="0" smtClean="0">
                                    <a:latin typeface="Cambria Math" panose="02040503050406030204" pitchFamily="18" charset="0"/>
                                  </a:rPr>
                                </m:ctrlPr>
                              </m:radPr>
                              <m:deg/>
                              <m:e>
                                <m:f>
                                  <m:fPr>
                                    <m:ctrlPr>
                                      <a:rPr lang="en-IN" sz="2400" b="0" i="1" dirty="0" smtClean="0">
                                        <a:latin typeface="Cambria Math" panose="02040503050406030204" pitchFamily="18" charset="0"/>
                                      </a:rPr>
                                    </m:ctrlPr>
                                  </m:fPr>
                                  <m:num>
                                    <m:r>
                                      <a:rPr lang="en-IN" sz="2400" b="0" i="1" dirty="0" smtClean="0">
                                        <a:latin typeface="Cambria Math" panose="02040503050406030204" pitchFamily="18" charset="0"/>
                                      </a:rPr>
                                      <m:t>3</m:t>
                                    </m:r>
                                  </m:num>
                                  <m:den>
                                    <m:r>
                                      <a:rPr lang="en-IN" sz="2400" b="0" i="1" dirty="0" smtClean="0">
                                        <a:latin typeface="Cambria Math" panose="02040503050406030204" pitchFamily="18" charset="0"/>
                                      </a:rPr>
                                      <m:t>5</m:t>
                                    </m:r>
                                  </m:den>
                                </m:f>
                              </m:e>
                            </m:rad>
                          </m:e>
                        </m:d>
                      </m:e>
                    </m:func>
                  </m:oMath>
                </a14:m>
                <a:endParaRPr lang="en-US" sz="2400" dirty="0"/>
              </a:p>
              <a:p>
                <a:pPr marL="0" indent="0">
                  <a:buNone/>
                </a:pPr>
                <a:r>
                  <a:rPr lang="en-IN" sz="2400" dirty="0"/>
                  <a:t>				       =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1.675</m:t>
                    </m:r>
                  </m:oMath>
                </a14:m>
                <a:endParaRPr lang="en-IN" sz="2400" dirty="0"/>
              </a:p>
            </p:txBody>
          </p:sp>
        </mc:Choice>
        <mc:Fallback>
          <p:sp>
            <p:nvSpPr>
              <p:cNvPr id="3" name="Content Placeholder 2">
                <a:extLst>
                  <a:ext uri="{FF2B5EF4-FFF2-40B4-BE49-F238E27FC236}">
                    <a16:creationId xmlns:a16="http://schemas.microsoft.com/office/drawing/2014/main" xmlns="" xmlns:a14="http://schemas.microsoft.com/office/drawing/2010/main" id="{736E136E-95D8-4AD6-E488-8D037857B0F7}"/>
                  </a:ext>
                </a:extLst>
              </p:cNvPr>
              <p:cNvSpPr>
                <a:spLocks noGrp="1" noRot="1" noChangeAspect="1" noMove="1" noResize="1" noEditPoints="1" noAdjustHandles="1" noChangeArrowheads="1" noChangeShapeType="1" noTextEdit="1"/>
              </p:cNvSpPr>
              <p:nvPr>
                <p:ph idx="1"/>
              </p:nvPr>
            </p:nvSpPr>
            <p:spPr>
              <a:blipFill>
                <a:blip r:embed="rId2" cstate="print"/>
                <a:stretch>
                  <a:fillRect l="-812" t="-1961"/>
                </a:stretch>
              </a:blipFill>
            </p:spPr>
            <p:txBody>
              <a:bodyPr/>
              <a:lstStyle/>
              <a:p>
                <a:r>
                  <a:rPr lang="en-IN">
                    <a:noFill/>
                  </a:rPr>
                  <a:t> </a:t>
                </a:r>
              </a:p>
            </p:txBody>
          </p:sp>
        </mc:Fallback>
      </mc:AlternateContent>
    </p:spTree>
    <p:extLst>
      <p:ext uri="{BB962C8B-B14F-4D97-AF65-F5344CB8AC3E}">
        <p14:creationId xmlns:p14="http://schemas.microsoft.com/office/powerpoint/2010/main" xmlns="" val="305363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B4860-3C32-B1EC-FE5F-920DFE55FE0F}"/>
              </a:ext>
            </a:extLst>
          </p:cNvPr>
          <p:cNvSpPr>
            <a:spLocks noGrp="1"/>
          </p:cNvSpPr>
          <p:nvPr>
            <p:ph type="title"/>
          </p:nvPr>
        </p:nvSpPr>
        <p:spPr/>
        <p:txBody>
          <a:bodyPr/>
          <a:lstStyle/>
          <a:p>
            <a:r>
              <a:rPr lang="en-IN" dirty="0"/>
              <a:t>Numerical Differentiation</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88286669-5762-E321-C013-C69AAF763FC1}"/>
                  </a:ext>
                </a:extLst>
              </p:cNvPr>
              <p:cNvSpPr>
                <a:spLocks noGrp="1"/>
              </p:cNvSpPr>
              <p:nvPr>
                <p:ph idx="1"/>
              </p:nvPr>
            </p:nvSpPr>
            <p:spPr/>
            <p:txBody>
              <a:bodyPr>
                <a:normAutofit lnSpcReduction="10000"/>
              </a:bodyPr>
              <a:lstStyle/>
              <a:p>
                <a:r>
                  <a:rPr lang="en-US" dirty="0"/>
                  <a:t>Let f(x) be a smooth (differentiable) function, then the derivative of f at x is defined as the limit</a:t>
                </a:r>
              </a:p>
              <a:p>
                <a:pPr marL="0" indent="0">
                  <a:buNone/>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lim</m:t>
                              </m:r>
                            </m:e>
                            <m:lim>
                              <m:r>
                                <a:rPr lang="pt-BR"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pt-BR" i="1" smtClean="0">
                                  <a:latin typeface="Cambria Math" panose="02040503050406030204" pitchFamily="18" charset="0"/>
                                </a:rPr>
                                <m:t>→</m:t>
                              </m:r>
                              <m:r>
                                <a:rPr lang="en-IN" b="0" i="1" smtClean="0">
                                  <a:latin typeface="Cambria Math" panose="02040503050406030204" pitchFamily="18" charset="0"/>
                                </a:rPr>
                                <m:t>0</m:t>
                              </m:r>
                            </m:lim>
                          </m:limLow>
                        </m:fName>
                        <m:e>
                          <m:f>
                            <m:fPr>
                              <m:ctrlPr>
                                <a:rPr lang="pt-BR" i="1" smtClean="0">
                                  <a:latin typeface="Cambria Math" panose="02040503050406030204" pitchFamily="18" charset="0"/>
                                </a:rPr>
                              </m:ctrlPr>
                            </m:fPr>
                            <m:num>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num>
                            <m:den>
                              <m:r>
                                <a:rPr lang="pt-BR"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den>
                          </m:f>
                        </m:e>
                      </m:func>
                    </m:oMath>
                  </m:oMathPara>
                </a14:m>
                <a:endParaRPr lang="en-IN" dirty="0"/>
              </a:p>
              <a:p>
                <a:pPr marL="0" indent="0">
                  <a:buNone/>
                </a:pPr>
                <a:endParaRPr lang="en-IN" dirty="0"/>
              </a:p>
              <a:p>
                <a:pPr marL="0" indent="0">
                  <a:buNone/>
                </a:pPr>
                <a:r>
                  <a:rPr lang="en-IN" dirty="0"/>
                  <a:t>Example </a:t>
                </a:r>
                <a14:m>
                  <m:oMath xmlns:m="http://schemas.openxmlformats.org/officeDocument/2006/math">
                    <m:r>
                      <m:rPr>
                        <m:sty m:val="p"/>
                      </m:rPr>
                      <a:rPr lang="en-IN">
                        <a:latin typeface="Cambria Math" panose="02040503050406030204" pitchFamily="18" charset="0"/>
                      </a:rPr>
                      <m:t>f</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baseline="-25000"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baseline="-25000"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baseline="-25000" smtClean="0">
                        <a:latin typeface="Cambria Math" panose="02040503050406030204" pitchFamily="18" charset="0"/>
                      </a:rPr>
                      <m:t>2</m:t>
                    </m:r>
                    <m:r>
                      <a:rPr lang="en-IN" b="0" i="1" smtClean="0">
                        <a:latin typeface="Cambria Math" panose="02040503050406030204" pitchFamily="18" charset="0"/>
                      </a:rPr>
                      <m:t>𝑥</m:t>
                    </m:r>
                    <m:r>
                      <a:rPr lang="en-IN" b="0" i="1" baseline="30000"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𝑎𝑛𝑥𝑛</m:t>
                    </m:r>
                  </m:oMath>
                </a14:m>
                <a:endParaRPr lang="en-IN" baseline="30000" dirty="0"/>
              </a:p>
              <a:p>
                <a:pPr marL="0" indent="0">
                  <a:buNone/>
                </a:pPr>
                <a:r>
                  <a:rPr lang="en-IN" dirty="0"/>
                  <a:t>Then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baseline="-25000" smtClean="0">
                        <a:latin typeface="Cambria Math" panose="02040503050406030204" pitchFamily="18" charset="0"/>
                      </a:rPr>
                      <m:t>1</m:t>
                    </m:r>
                    <m:r>
                      <a:rPr lang="en-IN" b="0" i="1" smtClean="0">
                        <a:latin typeface="Cambria Math" panose="02040503050406030204" pitchFamily="18" charset="0"/>
                      </a:rPr>
                      <m:t>+2</m:t>
                    </m:r>
                    <m:r>
                      <a:rPr lang="en-IN" b="0" i="1" smtClean="0">
                        <a:latin typeface="Cambria Math" panose="02040503050406030204" pitchFamily="18" charset="0"/>
                      </a:rPr>
                      <m:t>𝑎</m:t>
                    </m:r>
                    <m:r>
                      <a:rPr lang="en-IN" b="0" i="1" baseline="-25000"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𝑎</m:t>
                    </m:r>
                    <m:r>
                      <a:rPr lang="en-IN" b="0" i="1" baseline="-25000" smtClean="0">
                        <a:latin typeface="Cambria Math" panose="02040503050406030204" pitchFamily="18" charset="0"/>
                      </a:rPr>
                      <m:t>3</m:t>
                    </m:r>
                    <m:r>
                      <a:rPr lang="en-IN" b="0" i="1" smtClean="0">
                        <a:latin typeface="Cambria Math" panose="02040503050406030204" pitchFamily="18" charset="0"/>
                      </a:rPr>
                      <m:t>𝑥</m:t>
                    </m:r>
                    <m:r>
                      <a:rPr lang="en-IN" b="0" i="1" baseline="30000"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𝑛𝑎𝑛</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𝑛</m:t>
                        </m:r>
                        <m:r>
                          <a:rPr lang="en-IN" b="0" i="1" smtClean="0">
                            <a:latin typeface="Cambria Math" panose="02040503050406030204" pitchFamily="18" charset="0"/>
                          </a:rPr>
                          <m:t>−1</m:t>
                        </m:r>
                      </m:sup>
                    </m:sSup>
                  </m:oMath>
                </a14:m>
                <a:endParaRPr lang="en-IN" baseline="30000" dirty="0"/>
              </a:p>
              <a:p>
                <a:pPr marL="0" indent="0">
                  <a:buNone/>
                </a:pPr>
                <a:endParaRPr lang="en-IN" baseline="30000" dirty="0"/>
              </a:p>
              <a:p>
                <a:pPr marL="0" indent="0">
                  <a:buNone/>
                </a:pPr>
                <a14:m>
                  <m:oMath xmlns:m="http://schemas.openxmlformats.org/officeDocument/2006/math">
                    <m:r>
                      <m:rPr>
                        <m:sty m:val="p"/>
                      </m:rPr>
                      <a:rPr lang="en-IN" smtClean="0">
                        <a:latin typeface="Cambria Math" panose="02040503050406030204" pitchFamily="18" charset="0"/>
                      </a:rPr>
                      <m:t>f</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oMath>
                </a14:m>
                <a:r>
                  <a:rPr lang="en-IN" dirty="0"/>
                  <a:t> </a:t>
                </a:r>
                <a14:m>
                  <m:oMath xmlns:m="http://schemas.openxmlformats.org/officeDocument/2006/math">
                    <m:r>
                      <a:rPr lang="en-IN" b="0" i="0" smtClean="0">
                        <a:latin typeface="Cambria Math" panose="02040503050406030204" pitchFamily="18" charset="0"/>
                      </a:rPr>
                      <m:t>5</m:t>
                    </m:r>
                    <m:r>
                      <a:rPr lang="en-IN" i="1" smtClean="0">
                        <a:latin typeface="Cambria Math" panose="02040503050406030204" pitchFamily="18" charset="0"/>
                      </a:rPr>
                      <m:t>𝑥</m:t>
                    </m:r>
                    <m:r>
                      <a:rPr lang="en-IN" b="0" i="0" smtClean="0">
                        <a:latin typeface="Cambria Math" panose="02040503050406030204" pitchFamily="18" charset="0"/>
                      </a:rPr>
                      <m:t>+</m:t>
                    </m:r>
                    <m:r>
                      <a:rPr lang="en-IN" i="1">
                        <a:latin typeface="Cambria Math" panose="02040503050406030204" pitchFamily="18" charset="0"/>
                      </a:rPr>
                      <m:t>𝑥</m:t>
                    </m:r>
                    <m:r>
                      <a:rPr lang="en-IN" i="1" baseline="30000">
                        <a:latin typeface="Cambria Math" panose="02040503050406030204" pitchFamily="18" charset="0"/>
                      </a:rPr>
                      <m:t>2</m:t>
                    </m:r>
                  </m:oMath>
                </a14:m>
                <a:endParaRPr lang="en-IN" baseline="30000" dirty="0"/>
              </a:p>
              <a:p>
                <a:pPr marL="0" indent="0">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=5+2</m:t>
                    </m:r>
                    <m:r>
                      <a:rPr lang="en-IN" b="0" i="1" smtClean="0">
                        <a:latin typeface="Cambria Math" panose="02040503050406030204" pitchFamily="18" charset="0"/>
                      </a:rPr>
                      <m:t>𝑥</m:t>
                    </m:r>
                  </m:oMath>
                </a14:m>
                <a:r>
                  <a:rPr lang="en-IN" baseline="30000" dirty="0"/>
                  <a:t> </a:t>
                </a:r>
              </a:p>
              <a:p>
                <a:pPr marL="0" indent="0">
                  <a:buNone/>
                </a:pPr>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88286669-5762-E321-C013-C69AAF763FC1}"/>
                  </a:ext>
                </a:extLst>
              </p:cNvPr>
              <p:cNvSpPr>
                <a:spLocks noGrp="1" noRot="1" noChangeAspect="1" noMove="1" noResize="1" noEditPoints="1" noAdjustHandles="1" noChangeArrowheads="1" noChangeShapeType="1" noTextEdit="1"/>
              </p:cNvSpPr>
              <p:nvPr>
                <p:ph idx="1"/>
              </p:nvPr>
            </p:nvSpPr>
            <p:spPr>
              <a:blipFill>
                <a:blip r:embed="rId2" cstate="print"/>
                <a:stretch>
                  <a:fillRect l="-1217" t="-3081"/>
                </a:stretch>
              </a:blipFill>
            </p:spPr>
            <p:txBody>
              <a:bodyPr/>
              <a:lstStyle/>
              <a:p>
                <a:r>
                  <a:rPr lang="en-IN">
                    <a:noFill/>
                  </a:rPr>
                  <a:t> </a:t>
                </a:r>
              </a:p>
            </p:txBody>
          </p:sp>
        </mc:Fallback>
      </mc:AlternateContent>
    </p:spTree>
    <p:extLst>
      <p:ext uri="{BB962C8B-B14F-4D97-AF65-F5344CB8AC3E}">
        <p14:creationId xmlns:p14="http://schemas.microsoft.com/office/powerpoint/2010/main" xmlns="" val="114990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6A53F-247E-C232-B9ED-172BF17C2D22}"/>
              </a:ext>
            </a:extLst>
          </p:cNvPr>
          <p:cNvSpPr>
            <a:spLocks noGrp="1"/>
          </p:cNvSpPr>
          <p:nvPr>
            <p:ph type="title"/>
          </p:nvPr>
        </p:nvSpPr>
        <p:spPr/>
        <p:txBody>
          <a:bodyPr/>
          <a:lstStyle/>
          <a:p>
            <a:r>
              <a:rPr lang="en-IN" dirty="0"/>
              <a:t>Numerical Differentiation</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4BFFAA0F-A568-7836-DE60-0C1F0D46DA1D}"/>
                  </a:ext>
                </a:extLst>
              </p:cNvPr>
              <p:cNvSpPr>
                <a:spLocks noGrp="1"/>
              </p:cNvSpPr>
              <p:nvPr>
                <p:ph idx="1"/>
              </p:nvPr>
            </p:nvSpPr>
            <p:spPr/>
            <p:txBody>
              <a:bodyPr/>
              <a:lstStyle/>
              <a:p>
                <a:pPr marL="0" indent="0">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+4</m:t>
                    </m:r>
                    <m:r>
                      <a:rPr lang="en-IN" b="0" i="1" smtClean="0">
                        <a:latin typeface="Cambria Math" panose="02040503050406030204" pitchFamily="18" charset="0"/>
                      </a:rPr>
                      <m:t>𝑥</m:t>
                    </m:r>
                    <m:r>
                      <a:rPr lang="en-IN" b="0" i="1" smtClean="0">
                        <a:latin typeface="Cambria Math" panose="02040503050406030204" pitchFamily="18" charset="0"/>
                      </a:rPr>
                      <m:t>+5</m:t>
                    </m:r>
                  </m:oMath>
                </a14:m>
                <a:r>
                  <a:rPr lang="en-IN" dirty="0"/>
                  <a:t>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b="0" i="1" smtClean="0">
                            <a:latin typeface="Cambria Math" panose="02040503050406030204" pitchFamily="18" charset="0"/>
                          </a:rPr>
                          <m:t>0.3</m:t>
                        </m:r>
                      </m:e>
                    </m:d>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0.3</m:t>
                        </m:r>
                      </m:e>
                      <m:sup>
                        <m:r>
                          <a:rPr lang="en-IN" i="1">
                            <a:latin typeface="Cambria Math" panose="02040503050406030204" pitchFamily="18" charset="0"/>
                          </a:rPr>
                          <m:t>2</m:t>
                        </m:r>
                      </m:sup>
                    </m:sSup>
                    <m:r>
                      <a:rPr lang="en-IN" i="1">
                        <a:latin typeface="Cambria Math" panose="02040503050406030204" pitchFamily="18" charset="0"/>
                      </a:rPr>
                      <m:t>+4</m:t>
                    </m:r>
                    <m:r>
                      <a:rPr lang="en-IN" b="0" i="1" smtClean="0">
                        <a:latin typeface="Cambria Math" panose="02040503050406030204" pitchFamily="18" charset="0"/>
                      </a:rPr>
                      <m:t>∗</m:t>
                    </m:r>
                    <m:r>
                      <a:rPr lang="en-IN" i="1">
                        <a:latin typeface="Cambria Math" panose="02040503050406030204" pitchFamily="18" charset="0"/>
                      </a:rPr>
                      <m:t>0.3+5</m:t>
                    </m:r>
                    <m:r>
                      <a:rPr lang="en-IN" b="0" i="1" smtClean="0">
                        <a:latin typeface="Cambria Math" panose="02040503050406030204" pitchFamily="18" charset="0"/>
                      </a:rPr>
                      <m:t>=</m:t>
                    </m:r>
                  </m:oMath>
                </a14:m>
                <a:r>
                  <a:rPr lang="en-IN" dirty="0"/>
                  <a:t>6.109 	</a:t>
                </a:r>
              </a:p>
              <a:p>
                <a:pPr marL="0" indent="0">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+4</m:t>
                    </m:r>
                  </m:oMath>
                </a14:m>
                <a:r>
                  <a:rPr lang="en-IN" b="0" dirty="0"/>
                  <a:t>		</a:t>
                </a:r>
                <a:r>
                  <a:rPr lang="en-IN" dirty="0"/>
                  <a:t> </a:t>
                </a:r>
                <a14:m>
                  <m:oMath xmlns:m="http://schemas.openxmlformats.org/officeDocument/2006/math">
                    <m:r>
                      <a:rPr lang="en-IN" i="1">
                        <a:latin typeface="Cambria Math" panose="02040503050406030204" pitchFamily="18" charset="0"/>
                      </a:rPr>
                      <m:t>𝑓</m:t>
                    </m:r>
                    <m:r>
                      <a:rPr lang="en-IN" b="0" i="1" smtClean="0">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0.3</m:t>
                        </m:r>
                      </m:e>
                    </m:d>
                    <m:r>
                      <a:rPr lang="en-IN" i="1">
                        <a:latin typeface="Cambria Math" panose="02040503050406030204" pitchFamily="18" charset="0"/>
                      </a:rPr>
                      <m:t> =−</m:t>
                    </m:r>
                    <m:r>
                      <a:rPr lang="en-IN" b="0" i="1" smtClean="0">
                        <a:latin typeface="Cambria Math" panose="02040503050406030204" pitchFamily="18" charset="0"/>
                      </a:rPr>
                      <m:t>2∗0.3</m:t>
                    </m:r>
                    <m:r>
                      <a:rPr lang="en-IN" i="1">
                        <a:latin typeface="Cambria Math" panose="02040503050406030204" pitchFamily="18" charset="0"/>
                      </a:rPr>
                      <m:t>+4=</m:t>
                    </m:r>
                  </m:oMath>
                </a14:m>
                <a:r>
                  <a:rPr lang="en-IN" b="0" dirty="0"/>
                  <a:t> 3.4</a:t>
                </a:r>
              </a:p>
              <a:p>
                <a:pPr marL="0" indent="0">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=−2</m:t>
                    </m:r>
                  </m:oMath>
                </a14:m>
                <a:r>
                  <a:rPr lang="en-IN" dirty="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𝑓</m:t>
                        </m:r>
                      </m:e>
                      <m:sup>
                        <m:r>
                          <a:rPr lang="en-IN" i="1">
                            <a:latin typeface="Cambria Math" panose="02040503050406030204" pitchFamily="18" charset="0"/>
                          </a:rPr>
                          <m:t>′′</m:t>
                        </m:r>
                      </m:sup>
                    </m:sSup>
                    <m:d>
                      <m:dPr>
                        <m:ctrlPr>
                          <a:rPr lang="en-IN" i="1">
                            <a:latin typeface="Cambria Math" panose="02040503050406030204" pitchFamily="18" charset="0"/>
                          </a:rPr>
                        </m:ctrlPr>
                      </m:dPr>
                      <m:e>
                        <m:r>
                          <a:rPr lang="en-IN" i="1">
                            <a:latin typeface="Cambria Math" panose="02040503050406030204" pitchFamily="18" charset="0"/>
                          </a:rPr>
                          <m:t>0.3</m:t>
                        </m:r>
                      </m:e>
                    </m:d>
                    <m:r>
                      <a:rPr lang="en-IN" i="1">
                        <a:latin typeface="Cambria Math" panose="02040503050406030204" pitchFamily="18" charset="0"/>
                      </a:rPr>
                      <m:t>=−2</m:t>
                    </m:r>
                  </m:oMath>
                </a14:m>
                <a:endParaRPr lang="en-IN" dirty="0"/>
              </a:p>
              <a:p>
                <a:pPr marL="0" indent="0">
                  <a:buNone/>
                </a:pPr>
                <a:endParaRPr lang="en-IN" dirty="0"/>
              </a:p>
              <a:p>
                <a:pPr marL="0" indent="0">
                  <a:buNone/>
                </a:pPr>
                <a:r>
                  <a:rPr lang="en-IN" dirty="0"/>
                  <a:t>Assignment: Plot a f(x), f’(x),f’’(x) for a different values of -2&lt;x&lt;6 </a:t>
                </a:r>
              </a:p>
            </p:txBody>
          </p:sp>
        </mc:Choice>
        <mc:Fallback>
          <p:sp>
            <p:nvSpPr>
              <p:cNvPr id="3" name="Content Placeholder 2">
                <a:extLst>
                  <a:ext uri="{FF2B5EF4-FFF2-40B4-BE49-F238E27FC236}">
                    <a16:creationId xmlns:a16="http://schemas.microsoft.com/office/drawing/2014/main" xmlns="" xmlns:a14="http://schemas.microsoft.com/office/drawing/2010/main" id="{4BFFAA0F-A568-7836-DE60-0C1F0D46DA1D}"/>
                  </a:ext>
                </a:extLst>
              </p:cNvPr>
              <p:cNvSpPr>
                <a:spLocks noGrp="1" noRot="1" noChangeAspect="1" noMove="1" noResize="1" noEditPoints="1" noAdjustHandles="1" noChangeArrowheads="1" noChangeShapeType="1" noTextEdit="1"/>
              </p:cNvSpPr>
              <p:nvPr>
                <p:ph idx="1"/>
              </p:nvPr>
            </p:nvSpPr>
            <p:spPr>
              <a:blipFill>
                <a:blip r:embed="rId2" cstate="print"/>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xmlns="" val="161042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E257C-7B5C-A732-7B05-EF1096D0E528}"/>
              </a:ext>
            </a:extLst>
          </p:cNvPr>
          <p:cNvSpPr>
            <a:spLocks noGrp="1"/>
          </p:cNvSpPr>
          <p:nvPr>
            <p:ph type="title"/>
          </p:nvPr>
        </p:nvSpPr>
        <p:spPr/>
        <p:txBody>
          <a:bodyPr/>
          <a:lstStyle/>
          <a:p>
            <a:r>
              <a:rPr lang="en-IN" dirty="0"/>
              <a:t>Session 19 : Differential Equations </a:t>
            </a:r>
          </a:p>
        </p:txBody>
      </p:sp>
      <p:sp>
        <p:nvSpPr>
          <p:cNvPr id="3" name="Content Placeholder 2">
            <a:extLst>
              <a:ext uri="{FF2B5EF4-FFF2-40B4-BE49-F238E27FC236}">
                <a16:creationId xmlns:a16="http://schemas.microsoft.com/office/drawing/2014/main" xmlns="" id="{A427978D-C95A-27A3-76F4-CC9C66C5D28A}"/>
              </a:ext>
            </a:extLst>
          </p:cNvPr>
          <p:cNvSpPr>
            <a:spLocks noGrp="1"/>
          </p:cNvSpPr>
          <p:nvPr>
            <p:ph idx="1"/>
          </p:nvPr>
        </p:nvSpPr>
        <p:spPr/>
        <p:txBody>
          <a:bodyPr/>
          <a:lstStyle/>
          <a:p>
            <a:r>
              <a:rPr lang="en-IN" dirty="0"/>
              <a:t>Numerical solution of ordinary differential equations </a:t>
            </a:r>
          </a:p>
          <a:p>
            <a:r>
              <a:rPr lang="en-IN" dirty="0"/>
              <a:t>Euler’s Method </a:t>
            </a:r>
          </a:p>
          <a:p>
            <a:r>
              <a:rPr lang="en-IN" dirty="0"/>
              <a:t>Improvements of Euler’s Method </a:t>
            </a:r>
          </a:p>
          <a:p>
            <a:r>
              <a:rPr lang="en-IN" dirty="0"/>
              <a:t>Runge-</a:t>
            </a:r>
            <a:r>
              <a:rPr lang="en-IN" dirty="0" err="1"/>
              <a:t>Kutta</a:t>
            </a:r>
            <a:r>
              <a:rPr lang="en-IN" dirty="0"/>
              <a:t> Methods</a:t>
            </a:r>
          </a:p>
          <a:p>
            <a:r>
              <a:rPr lang="en-IN" dirty="0"/>
              <a:t>Adaptive Runge-</a:t>
            </a:r>
            <a:r>
              <a:rPr lang="en-IN" dirty="0" err="1"/>
              <a:t>Kutta</a:t>
            </a:r>
            <a:r>
              <a:rPr lang="en-IN" dirty="0"/>
              <a:t> Methods</a:t>
            </a:r>
          </a:p>
          <a:p>
            <a:endParaRPr lang="en-IN" dirty="0"/>
          </a:p>
        </p:txBody>
      </p:sp>
    </p:spTree>
    <p:extLst>
      <p:ext uri="{BB962C8B-B14F-4D97-AF65-F5344CB8AC3E}">
        <p14:creationId xmlns:p14="http://schemas.microsoft.com/office/powerpoint/2010/main" xmlns="" val="152815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BEA5C-D65A-2DF6-4984-C139C6E4DB12}"/>
              </a:ext>
            </a:extLst>
          </p:cNvPr>
          <p:cNvSpPr>
            <a:spLocks noGrp="1"/>
          </p:cNvSpPr>
          <p:nvPr>
            <p:ph type="title"/>
          </p:nvPr>
        </p:nvSpPr>
        <p:spPr/>
        <p:txBody>
          <a:bodyPr/>
          <a:lstStyle/>
          <a:p>
            <a:r>
              <a:rPr lang="en-IN" dirty="0"/>
              <a:t>Numerical solution of ordinary differential equations</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443CB079-55C5-4CF8-F6FC-5E36CCAABF92}"/>
                  </a:ext>
                </a:extLst>
              </p:cNvPr>
              <p:cNvSpPr>
                <a:spLocks noGrp="1"/>
              </p:cNvSpPr>
              <p:nvPr>
                <p:ph idx="1"/>
              </p:nvPr>
            </p:nvSpPr>
            <p:spPr/>
            <p:txBody>
              <a:bodyPr>
                <a:normAutofit fontScale="92500" lnSpcReduction="10000"/>
              </a:bodyPr>
              <a:lstStyle/>
              <a:p>
                <a:r>
                  <a:rPr lang="en-US" sz="2400" dirty="0"/>
                  <a:t>Ordinary Differential Equations (ODEs) are equations that relate the derivatives of one or more smooth functions with an independent variable x. The term “ordinary” indicates that there is only one independent variable appearing in the equations.</a:t>
                </a:r>
              </a:p>
              <a:p>
                <a:r>
                  <a:rPr lang="en-US" sz="2400" dirty="0"/>
                  <a:t>For simple differential equations, it is possible to find solutions. For example, given a function </a:t>
                </a:r>
                <a:r>
                  <a:rPr lang="en-US" sz="2400" i="1" dirty="0"/>
                  <a:t>g</a:t>
                </a:r>
                <a:r>
                  <a:rPr lang="en-US" sz="2400" dirty="0"/>
                  <a:t>, the general solution of the simplest equation</a:t>
                </a:r>
              </a:p>
              <a:p>
                <a:endParaRPr lang="en-US" sz="2400" dirty="0"/>
              </a:p>
              <a:p>
                <a:pPr marL="0" indent="0">
                  <a:buNone/>
                </a:pPr>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𝑌</m:t>
                          </m:r>
                        </m:e>
                        <m:sup>
                          <m:r>
                            <a:rPr lang="en-IN" sz="2400" b="0" i="1" smtClean="0">
                              <a:latin typeface="Cambria Math" panose="02040503050406030204" pitchFamily="18" charset="0"/>
                            </a:rPr>
                            <m:t>′</m:t>
                          </m:r>
                        </m:sup>
                      </m:sSup>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𝑡</m:t>
                          </m:r>
                        </m:e>
                      </m:d>
                      <m:r>
                        <a:rPr lang="en-IN" sz="2400" b="0" i="1" smtClean="0">
                          <a:latin typeface="Cambria Math" panose="02040503050406030204" pitchFamily="18" charset="0"/>
                        </a:rPr>
                        <m:t>=</m:t>
                      </m:r>
                      <m:r>
                        <a:rPr lang="en-IN" sz="2400" b="0" i="1" smtClean="0">
                          <a:latin typeface="Cambria Math" panose="02040503050406030204" pitchFamily="18" charset="0"/>
                        </a:rPr>
                        <m:t>𝑔</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𝑡</m:t>
                          </m:r>
                        </m:e>
                      </m:d>
                    </m:oMath>
                  </m:oMathPara>
                </a14:m>
                <a:endParaRPr lang="en-IN"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𝑌</m:t>
                      </m:r>
                      <m:d>
                        <m:dPr>
                          <m:ctrlPr>
                            <a:rPr lang="en-IN" sz="2400" i="1">
                              <a:latin typeface="Cambria Math" panose="02040503050406030204" pitchFamily="18" charset="0"/>
                            </a:rPr>
                          </m:ctrlPr>
                        </m:dPr>
                        <m:e>
                          <m:r>
                            <a:rPr lang="en-IN" sz="2400">
                              <a:latin typeface="Cambria Math" panose="02040503050406030204" pitchFamily="18" charset="0"/>
                            </a:rPr>
                            <m:t>𝑡</m:t>
                          </m:r>
                        </m:e>
                      </m:d>
                      <m:r>
                        <a:rPr lang="en-IN" sz="2400">
                          <a:latin typeface="Cambria Math" panose="02040503050406030204" pitchFamily="18" charset="0"/>
                        </a:rPr>
                        <m:t>=</m:t>
                      </m:r>
                      <m:nary>
                        <m:naryPr>
                          <m:limLoc m:val="undOvr"/>
                          <m:subHide m:val="on"/>
                          <m:supHide m:val="on"/>
                          <m:ctrlPr>
                            <a:rPr lang="en-IN" sz="2400" i="1">
                              <a:latin typeface="Cambria Math" panose="02040503050406030204" pitchFamily="18" charset="0"/>
                            </a:rPr>
                          </m:ctrlPr>
                        </m:naryPr>
                        <m:sub/>
                        <m:sup/>
                        <m:e>
                          <m:r>
                            <a:rPr lang="en-IN" sz="2400">
                              <a:latin typeface="Cambria Math" panose="02040503050406030204" pitchFamily="18" charset="0"/>
                            </a:rPr>
                            <m:t>𝑔</m:t>
                          </m:r>
                          <m:d>
                            <m:dPr>
                              <m:ctrlPr>
                                <a:rPr lang="en-IN" sz="2400" i="1">
                                  <a:latin typeface="Cambria Math" panose="02040503050406030204" pitchFamily="18" charset="0"/>
                                </a:rPr>
                              </m:ctrlPr>
                            </m:dPr>
                            <m:e>
                              <m:r>
                                <a:rPr lang="en-IN" sz="2400">
                                  <a:latin typeface="Cambria Math" panose="02040503050406030204" pitchFamily="18" charset="0"/>
                                </a:rPr>
                                <m:t>𝑠</m:t>
                              </m:r>
                            </m:e>
                          </m:d>
                          <m:r>
                            <a:rPr lang="en-IN" sz="2400">
                              <a:latin typeface="Cambria Math" panose="02040503050406030204" pitchFamily="18" charset="0"/>
                            </a:rPr>
                            <m:t>𝑑𝑠</m:t>
                          </m:r>
                          <m:r>
                            <a:rPr lang="en-IN" sz="2400">
                              <a:latin typeface="Cambria Math" panose="02040503050406030204" pitchFamily="18" charset="0"/>
                            </a:rPr>
                            <m:t>+</m:t>
                          </m:r>
                          <m:r>
                            <a:rPr lang="en-IN" sz="2400">
                              <a:latin typeface="Cambria Math" panose="02040503050406030204" pitchFamily="18" charset="0"/>
                            </a:rPr>
                            <m:t>𝑐</m:t>
                          </m:r>
                        </m:e>
                      </m:nary>
                    </m:oMath>
                  </m:oMathPara>
                </a14:m>
                <a:endParaRPr lang="en-IN" sz="2400" dirty="0"/>
              </a:p>
              <a:p>
                <a:pPr marL="0" indent="0">
                  <a:buNone/>
                </a:pPr>
                <a:r>
                  <a:rPr lang="en-US" sz="2400" dirty="0"/>
                  <a:t>Where c an arbitrary integration constant. solution, can be obtained by specifying</a:t>
                </a:r>
              </a:p>
              <a:p>
                <a:pPr marL="0" indent="0">
                  <a:buNone/>
                </a:pPr>
                <a:r>
                  <a:rPr lang="en-US" sz="2400" dirty="0"/>
                  <a:t>the value of Y(t) at some given point </a:t>
                </a:r>
                <a:r>
                  <a:rPr lang="en-IN" sz="1800" b="0" i="0" u="none" strike="noStrike" baseline="0" dirty="0">
                    <a:latin typeface="CMMI10"/>
                  </a:rPr>
                  <a:t>Y </a:t>
                </a:r>
                <a:r>
                  <a:rPr lang="en-IN" sz="1800" b="0" i="0" u="none" strike="noStrike" baseline="0" dirty="0">
                    <a:latin typeface="CMR10"/>
                  </a:rPr>
                  <a:t>(</a:t>
                </a:r>
                <a:r>
                  <a:rPr lang="en-IN" sz="1800" b="0" i="0" u="none" strike="noStrike" baseline="0" dirty="0">
                    <a:latin typeface="CMMI10"/>
                  </a:rPr>
                  <a:t>t</a:t>
                </a:r>
                <a:r>
                  <a:rPr lang="en-IN" sz="1800" b="0" i="0" u="none" strike="noStrike" baseline="0" dirty="0">
                    <a:latin typeface="CMR7"/>
                  </a:rPr>
                  <a:t>0</a:t>
                </a:r>
                <a:r>
                  <a:rPr lang="en-IN" sz="1800" b="0" i="0" u="none" strike="noStrike" baseline="0" dirty="0">
                    <a:latin typeface="CMR10"/>
                  </a:rPr>
                  <a:t>) = </a:t>
                </a:r>
                <a:r>
                  <a:rPr lang="en-IN" sz="1800" b="0" i="0" u="none" strike="noStrike" baseline="0" dirty="0">
                    <a:latin typeface="CMMI10"/>
                  </a:rPr>
                  <a:t>Y</a:t>
                </a:r>
                <a:r>
                  <a:rPr lang="en-IN" sz="1800" b="0" i="0" u="none" strike="noStrike" baseline="0" dirty="0">
                    <a:latin typeface="CMR7"/>
                  </a:rPr>
                  <a:t>0</a:t>
                </a:r>
                <a:r>
                  <a:rPr lang="en-IN" sz="1800" b="0" i="0" u="none" strike="noStrike" baseline="0" dirty="0">
                    <a:latin typeface="CMMI10"/>
                  </a:rPr>
                  <a:t>.</a:t>
                </a:r>
                <a:endParaRPr lang="en-US" sz="2400" dirty="0"/>
              </a:p>
              <a:p>
                <a:pPr marL="0" indent="0">
                  <a:buNone/>
                </a:pPr>
                <a:r>
                  <a:rPr lang="en-US" sz="2400" dirty="0"/>
                  <a:t>		</a:t>
                </a:r>
                <a:endParaRPr lang="en-IN" sz="2400" dirty="0"/>
              </a:p>
            </p:txBody>
          </p:sp>
        </mc:Choice>
        <mc:Fallback>
          <p:sp>
            <p:nvSpPr>
              <p:cNvPr id="3" name="Content Placeholder 2">
                <a:extLst>
                  <a:ext uri="{FF2B5EF4-FFF2-40B4-BE49-F238E27FC236}">
                    <a16:creationId xmlns:a16="http://schemas.microsoft.com/office/drawing/2014/main" xmlns="" xmlns:a14="http://schemas.microsoft.com/office/drawing/2010/main" id="{443CB079-55C5-4CF8-F6FC-5E36CCAABF92}"/>
                  </a:ext>
                </a:extLst>
              </p:cNvPr>
              <p:cNvSpPr>
                <a:spLocks noGrp="1" noRot="1" noChangeAspect="1" noMove="1" noResize="1" noEditPoints="1" noAdjustHandles="1" noChangeArrowheads="1" noChangeShapeType="1" noTextEdit="1"/>
              </p:cNvSpPr>
              <p:nvPr>
                <p:ph idx="1"/>
              </p:nvPr>
            </p:nvSpPr>
            <p:spPr>
              <a:blipFill>
                <a:blip r:embed="rId2" cstate="print"/>
                <a:stretch>
                  <a:fillRect l="-754" t="-2241" r="-696"/>
                </a:stretch>
              </a:blipFill>
            </p:spPr>
            <p:txBody>
              <a:bodyPr/>
              <a:lstStyle/>
              <a:p>
                <a:r>
                  <a:rPr lang="en-IN">
                    <a:noFill/>
                  </a:rPr>
                  <a:t> </a:t>
                </a:r>
              </a:p>
            </p:txBody>
          </p:sp>
        </mc:Fallback>
      </mc:AlternateContent>
    </p:spTree>
    <p:extLst>
      <p:ext uri="{BB962C8B-B14F-4D97-AF65-F5344CB8AC3E}">
        <p14:creationId xmlns:p14="http://schemas.microsoft.com/office/powerpoint/2010/main" xmlns="" val="119773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35FA2-DC3B-4F48-DF4A-E3EA663959C4}"/>
              </a:ext>
            </a:extLst>
          </p:cNvPr>
          <p:cNvSpPr>
            <a:spLocks noGrp="1"/>
          </p:cNvSpPr>
          <p:nvPr>
            <p:ph type="title"/>
          </p:nvPr>
        </p:nvSpPr>
        <p:spPr/>
        <p:txBody>
          <a:bodyPr/>
          <a:lstStyle/>
          <a:p>
            <a:r>
              <a:rPr lang="en-IN" dirty="0"/>
              <a:t>Session 18 :</a:t>
            </a:r>
          </a:p>
        </p:txBody>
      </p:sp>
      <p:sp>
        <p:nvSpPr>
          <p:cNvPr id="3" name="Content Placeholder 2">
            <a:extLst>
              <a:ext uri="{FF2B5EF4-FFF2-40B4-BE49-F238E27FC236}">
                <a16:creationId xmlns:a16="http://schemas.microsoft.com/office/drawing/2014/main" xmlns="" id="{E1980459-FD21-69BB-E883-71C1F52BE46F}"/>
              </a:ext>
            </a:extLst>
          </p:cNvPr>
          <p:cNvSpPr>
            <a:spLocks noGrp="1"/>
          </p:cNvSpPr>
          <p:nvPr>
            <p:ph idx="1"/>
          </p:nvPr>
        </p:nvSpPr>
        <p:spPr/>
        <p:txBody>
          <a:bodyPr/>
          <a:lstStyle/>
          <a:p>
            <a:r>
              <a:rPr lang="en-IN" dirty="0"/>
              <a:t>Numerical Integration </a:t>
            </a:r>
          </a:p>
          <a:p>
            <a:r>
              <a:rPr lang="en-IN" dirty="0"/>
              <a:t>The Trapezoidal Rule </a:t>
            </a:r>
          </a:p>
          <a:p>
            <a:r>
              <a:rPr lang="en-IN" dirty="0"/>
              <a:t>Simpson’s Rules </a:t>
            </a:r>
          </a:p>
          <a:p>
            <a:r>
              <a:rPr lang="en-IN" dirty="0"/>
              <a:t>Gauss Quadrature</a:t>
            </a:r>
          </a:p>
          <a:p>
            <a:r>
              <a:rPr lang="en-IN" dirty="0"/>
              <a:t>Numerical Differentiation </a:t>
            </a:r>
          </a:p>
        </p:txBody>
      </p:sp>
    </p:spTree>
    <p:extLst>
      <p:ext uri="{BB962C8B-B14F-4D97-AF65-F5344CB8AC3E}">
        <p14:creationId xmlns:p14="http://schemas.microsoft.com/office/powerpoint/2010/main" xmlns="" val="344702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2EEA1-7B32-EAA0-B18B-B7A03EAF698E}"/>
              </a:ext>
            </a:extLst>
          </p:cNvPr>
          <p:cNvSpPr>
            <a:spLocks noGrp="1"/>
          </p:cNvSpPr>
          <p:nvPr>
            <p:ph type="title"/>
          </p:nvPr>
        </p:nvSpPr>
        <p:spPr/>
        <p:txBody>
          <a:bodyPr/>
          <a:lstStyle/>
          <a:p>
            <a:r>
              <a:rPr lang="en-US" dirty="0"/>
              <a:t>Numerical solution of ordinary differential equations</a:t>
            </a:r>
            <a:endParaRPr lang="en-IN" dirty="0"/>
          </a:p>
        </p:txBody>
      </p:sp>
      <p:sp>
        <p:nvSpPr>
          <p:cNvPr id="3" name="Content Placeholder 2">
            <a:extLst>
              <a:ext uri="{FF2B5EF4-FFF2-40B4-BE49-F238E27FC236}">
                <a16:creationId xmlns:a16="http://schemas.microsoft.com/office/drawing/2014/main" xmlns="" id="{E6221DFC-A306-1E95-6A49-554E5B253B1B}"/>
              </a:ext>
            </a:extLst>
          </p:cNvPr>
          <p:cNvSpPr>
            <a:spLocks noGrp="1"/>
          </p:cNvSpPr>
          <p:nvPr>
            <p:ph idx="1"/>
          </p:nvPr>
        </p:nvSpPr>
        <p:spPr/>
        <p:txBody>
          <a:bodyPr>
            <a:normAutofit/>
          </a:bodyPr>
          <a:lstStyle/>
          <a:p>
            <a:r>
              <a:rPr lang="en-IN" sz="2400" dirty="0"/>
              <a:t>Numerical solution may be given using any of the following methodologies:</a:t>
            </a:r>
          </a:p>
          <a:p>
            <a:pPr lvl="1"/>
            <a:r>
              <a:rPr lang="en-IN" dirty="0"/>
              <a:t>Taylor series method</a:t>
            </a:r>
          </a:p>
          <a:p>
            <a:pPr lvl="1"/>
            <a:r>
              <a:rPr lang="en-IN" dirty="0"/>
              <a:t>Picard’s method</a:t>
            </a:r>
          </a:p>
          <a:p>
            <a:pPr lvl="1"/>
            <a:r>
              <a:rPr lang="en-IN" u="sng" dirty="0"/>
              <a:t>Euler's method</a:t>
            </a:r>
          </a:p>
          <a:p>
            <a:pPr lvl="1"/>
            <a:r>
              <a:rPr lang="en-IN" u="sng" dirty="0"/>
              <a:t>Modified Euler’s method</a:t>
            </a:r>
          </a:p>
          <a:p>
            <a:pPr lvl="1"/>
            <a:r>
              <a:rPr lang="en-IN" u="sng" dirty="0"/>
              <a:t>Runge-</a:t>
            </a:r>
            <a:r>
              <a:rPr lang="en-IN" u="sng" dirty="0" err="1"/>
              <a:t>Kutta</a:t>
            </a:r>
            <a:r>
              <a:rPr lang="en-IN" u="sng" dirty="0"/>
              <a:t> method</a:t>
            </a:r>
          </a:p>
          <a:p>
            <a:pPr lvl="1"/>
            <a:r>
              <a:rPr lang="en-IN" dirty="0"/>
              <a:t>Milne’s Predictor corrector method</a:t>
            </a:r>
          </a:p>
          <a:p>
            <a:pPr lvl="1"/>
            <a:r>
              <a:rPr lang="en-IN" dirty="0"/>
              <a:t>Adams-</a:t>
            </a:r>
            <a:r>
              <a:rPr lang="en-IN" dirty="0" err="1"/>
              <a:t>Bashforth</a:t>
            </a:r>
            <a:r>
              <a:rPr lang="en-IN" dirty="0"/>
              <a:t> method</a:t>
            </a:r>
          </a:p>
        </p:txBody>
      </p:sp>
    </p:spTree>
    <p:extLst>
      <p:ext uri="{BB962C8B-B14F-4D97-AF65-F5344CB8AC3E}">
        <p14:creationId xmlns:p14="http://schemas.microsoft.com/office/powerpoint/2010/main" xmlns="" val="399906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300F46-633A-5A9E-AB24-2822AF57B5DF}"/>
              </a:ext>
            </a:extLst>
          </p:cNvPr>
          <p:cNvSpPr>
            <a:spLocks noGrp="1"/>
          </p:cNvSpPr>
          <p:nvPr>
            <p:ph type="title"/>
          </p:nvPr>
        </p:nvSpPr>
        <p:spPr/>
        <p:txBody>
          <a:bodyPr/>
          <a:lstStyle/>
          <a:p>
            <a:r>
              <a:rPr lang="en-IN" dirty="0"/>
              <a:t>Euler's method</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BD294942-E385-9825-2D68-22A985AE0EDA}"/>
                  </a:ext>
                </a:extLst>
              </p:cNvPr>
              <p:cNvSpPr>
                <a:spLocks noGrp="1"/>
              </p:cNvSpPr>
              <p:nvPr>
                <p:ph idx="1"/>
              </p:nvPr>
            </p:nvSpPr>
            <p:spPr/>
            <p:txBody>
              <a:bodyPr>
                <a:normAutofit fontScale="92500"/>
              </a:bodyPr>
              <a:lstStyle/>
              <a:p>
                <a:r>
                  <a:rPr lang="en-US" sz="2400" dirty="0"/>
                  <a:t>It is simplest numerical method for solving the initial value problem</a:t>
                </a:r>
              </a:p>
              <a:p>
                <a:r>
                  <a:rPr lang="en-US" sz="2400" dirty="0"/>
                  <a:t>Euler’s method is not an efficient numerical method, but many of the ideas involved in the numerical solution of differential equations are introduced most simply with it.</a:t>
                </a:r>
              </a:p>
              <a:p>
                <a:r>
                  <a:rPr lang="en-US" sz="2400" dirty="0"/>
                  <a:t>Euler’s Method provides us with a numerical solution of the initial value problem (IVP)</a:t>
                </a:r>
              </a:p>
              <a:p>
                <a:pPr marL="0" indent="0">
                  <a:buNone/>
                </a:pPr>
                <a:endParaRPr lang="en-US" sz="2400" dirty="0"/>
              </a:p>
              <a:p>
                <a:pPr marL="0" indent="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rPr>
                        <m:t>𝑖𝑓</m:t>
                      </m:r>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𝑑𝑦</m:t>
                          </m:r>
                        </m:num>
                        <m:den>
                          <m:r>
                            <a:rPr lang="en-IN" sz="2400" b="0" i="1" smtClean="0">
                              <a:latin typeface="Cambria Math" panose="02040503050406030204" pitchFamily="18" charset="0"/>
                            </a:rPr>
                            <m:t>𝑑𝑥</m:t>
                          </m:r>
                        </m:den>
                      </m:f>
                      <m:r>
                        <a:rPr lang="en-IN" sz="2400" b="0" i="1" smtClean="0">
                          <a:latin typeface="Cambria Math" panose="02040503050406030204" pitchFamily="18" charset="0"/>
                        </a:rPr>
                        <m:t>=</m:t>
                      </m:r>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𝑦</m:t>
                          </m:r>
                        </m:e>
                      </m:d>
                      <m:r>
                        <a:rPr lang="en-IN" sz="2400" b="0" i="1" smtClean="0">
                          <a:latin typeface="Cambria Math" panose="02040503050406030204" pitchFamily="18" charset="0"/>
                        </a:rPr>
                        <m:t> </m:t>
                      </m:r>
                      <m:r>
                        <a:rPr lang="en-IN" sz="2400" b="0" i="1" smtClean="0">
                          <a:latin typeface="Cambria Math" panose="02040503050406030204" pitchFamily="18" charset="0"/>
                        </a:rPr>
                        <m:t>𝑔𝑖𝑣𝑒𝑛</m:t>
                      </m:r>
                      <m:r>
                        <a:rPr lang="en-IN" sz="2400" b="0" i="1" smtClean="0">
                          <a:latin typeface="Cambria Math" panose="02040503050406030204" pitchFamily="18" charset="0"/>
                        </a:rPr>
                        <m:t> </m:t>
                      </m:r>
                      <m:r>
                        <a:rPr lang="en-IN" sz="2400" b="0" i="1" smtClean="0">
                          <a:latin typeface="Cambria Math" panose="02040503050406030204" pitchFamily="18" charset="0"/>
                        </a:rPr>
                        <m:t>𝑡h𝑎𝑡</m:t>
                      </m:r>
                      <m:r>
                        <a:rPr lang="en-IN" sz="2400" b="0" i="1" smtClean="0">
                          <a:latin typeface="Cambria Math" panose="02040503050406030204" pitchFamily="18" charset="0"/>
                        </a:rPr>
                        <m:t> </m:t>
                      </m:r>
                      <m:r>
                        <a:rPr lang="en-IN" sz="2400" b="0" i="1" smtClean="0">
                          <a:latin typeface="Cambria Math" panose="02040503050406030204" pitchFamily="18" charset="0"/>
                        </a:rPr>
                        <m:t>𝑦</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0</m:t>
                              </m:r>
                            </m:sub>
                          </m:sSub>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0</m:t>
                          </m:r>
                        </m:sub>
                      </m:sSub>
                    </m:oMath>
                  </m:oMathPara>
                </a14:m>
                <a:endParaRPr lang="en-US" sz="2400" dirty="0"/>
              </a:p>
              <a:p>
                <a:pPr marL="0" indent="0">
                  <a:buNone/>
                </a:pPr>
                <a:endParaRPr lang="en-US" sz="2400" dirty="0"/>
              </a:p>
              <a:p>
                <a:pPr marL="0" indent="0">
                  <a:buNone/>
                </a:pPr>
                <a:r>
                  <a:rPr lang="en-US" sz="2400" dirty="0"/>
                  <a:t>by joining multiple small line segments 𝐴0𝐴1 , 𝐴1𝐴2, </a:t>
                </a:r>
              </a:p>
              <a:p>
                <a:pPr marL="0" indent="0">
                  <a:buNone/>
                </a:pPr>
                <a:r>
                  <a:rPr lang="en-US" sz="2400" dirty="0"/>
                  <a:t>𝐴2𝐴3,⋯, making an approximation of the actual curve, </a:t>
                </a:r>
              </a:p>
              <a:p>
                <a:pPr marL="0" indent="0">
                  <a:buNone/>
                </a:pPr>
                <a:r>
                  <a:rPr lang="en-US" sz="2400" dirty="0"/>
                  <a:t>as shown</a:t>
                </a:r>
              </a:p>
              <a:p>
                <a:pPr marL="0" indent="0">
                  <a:buNone/>
                </a:pPr>
                <a:endParaRPr lang="en-US" sz="2400" dirty="0"/>
              </a:p>
            </p:txBody>
          </p:sp>
        </mc:Choice>
        <mc:Fallback>
          <p:sp>
            <p:nvSpPr>
              <p:cNvPr id="3" name="Content Placeholder 2">
                <a:extLst>
                  <a:ext uri="{FF2B5EF4-FFF2-40B4-BE49-F238E27FC236}">
                    <a16:creationId xmlns:a16="http://schemas.microsoft.com/office/drawing/2014/main" xmlns="" xmlns:a14="http://schemas.microsoft.com/office/drawing/2010/main" id="{BD294942-E385-9825-2D68-22A985AE0EDA}"/>
                  </a:ext>
                </a:extLst>
              </p:cNvPr>
              <p:cNvSpPr>
                <a:spLocks noGrp="1" noRot="1" noChangeAspect="1" noMove="1" noResize="1" noEditPoints="1" noAdjustHandles="1" noChangeArrowheads="1" noChangeShapeType="1" noTextEdit="1"/>
              </p:cNvSpPr>
              <p:nvPr>
                <p:ph idx="1"/>
              </p:nvPr>
            </p:nvSpPr>
            <p:spPr>
              <a:blipFill>
                <a:blip r:embed="rId2" cstate="print"/>
                <a:stretch>
                  <a:fillRect l="-754" t="-1681" b="-980"/>
                </a:stretch>
              </a:blipFill>
            </p:spPr>
            <p:txBody>
              <a:bodyPr/>
              <a:lstStyle/>
              <a:p>
                <a:r>
                  <a:rPr lang="en-IN">
                    <a:noFill/>
                  </a:rPr>
                  <a:t> </a:t>
                </a:r>
              </a:p>
            </p:txBody>
          </p:sp>
        </mc:Fallback>
      </mc:AlternateContent>
      <p:pic>
        <p:nvPicPr>
          <p:cNvPr id="2052" name="Picture 4" descr="See the source image">
            <a:extLst>
              <a:ext uri="{FF2B5EF4-FFF2-40B4-BE49-F238E27FC236}">
                <a16:creationId xmlns:a16="http://schemas.microsoft.com/office/drawing/2014/main" xmlns="" id="{E80263C4-6290-34A8-ED78-F68549DA19A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10550" y="3719513"/>
            <a:ext cx="3143250" cy="2457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662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7EA1D-10D5-5C05-5D41-C3198AE53621}"/>
              </a:ext>
            </a:extLst>
          </p:cNvPr>
          <p:cNvSpPr>
            <a:spLocks noGrp="1"/>
          </p:cNvSpPr>
          <p:nvPr>
            <p:ph type="title"/>
          </p:nvPr>
        </p:nvSpPr>
        <p:spPr/>
        <p:txBody>
          <a:bodyPr/>
          <a:lstStyle/>
          <a:p>
            <a:r>
              <a:rPr lang="en-IN" dirty="0"/>
              <a:t>Euler's method</a:t>
            </a:r>
          </a:p>
        </p:txBody>
      </p:sp>
      <p:sp>
        <p:nvSpPr>
          <p:cNvPr id="3" name="Content Placeholder 2">
            <a:extLst>
              <a:ext uri="{FF2B5EF4-FFF2-40B4-BE49-F238E27FC236}">
                <a16:creationId xmlns:a16="http://schemas.microsoft.com/office/drawing/2014/main" xmlns="" id="{B499F720-0CFD-7ED5-B341-111A1830B763}"/>
              </a:ext>
            </a:extLst>
          </p:cNvPr>
          <p:cNvSpPr>
            <a:spLocks noGrp="1"/>
          </p:cNvSpPr>
          <p:nvPr>
            <p:ph idx="1"/>
          </p:nvPr>
        </p:nvSpPr>
        <p:spPr>
          <a:xfrm>
            <a:off x="838200" y="1825625"/>
            <a:ext cx="7372350" cy="4351338"/>
          </a:xfrm>
        </p:spPr>
        <p:txBody>
          <a:bodyPr>
            <a:normAutofit/>
          </a:bodyPr>
          <a:lstStyle/>
          <a:p>
            <a:r>
              <a:rPr lang="en-US" sz="2400" dirty="0"/>
              <a:t>Thus if 𝑥</a:t>
            </a:r>
            <a:r>
              <a:rPr lang="en-US" sz="2400" baseline="-25000" dirty="0"/>
              <a:t>0</a:t>
            </a:r>
            <a:r>
              <a:rPr lang="en-US" sz="2400" dirty="0"/>
              <a:t>,𝑥</a:t>
            </a:r>
            <a:r>
              <a:rPr lang="en-US" sz="2400" baseline="-25000" dirty="0"/>
              <a:t>1</a:t>
            </a:r>
            <a:r>
              <a:rPr lang="en-US" sz="2400" dirty="0"/>
              <a:t> is the small interval, where 𝑥</a:t>
            </a:r>
            <a:r>
              <a:rPr lang="en-US" sz="2400" baseline="-25000" dirty="0"/>
              <a:t>1</a:t>
            </a:r>
            <a:r>
              <a:rPr lang="en-US" sz="2400" dirty="0"/>
              <a:t>=𝑥</a:t>
            </a:r>
            <a:r>
              <a:rPr lang="en-US" sz="2400" baseline="-25000" dirty="0"/>
              <a:t>0</a:t>
            </a:r>
            <a:r>
              <a:rPr lang="en-US" sz="2400" dirty="0"/>
              <a:t>+ℎ, we approximate the curve by the tangent drawn to curve at point 𝐴</a:t>
            </a:r>
            <a:r>
              <a:rPr lang="en-US" sz="2400" baseline="-25000" dirty="0"/>
              <a:t>0</a:t>
            </a:r>
            <a:r>
              <a:rPr lang="en-US" sz="2400" dirty="0"/>
              <a:t> , having coordinates 𝑥</a:t>
            </a:r>
            <a:r>
              <a:rPr lang="en-US" sz="2400" baseline="-25000" dirty="0"/>
              <a:t>0</a:t>
            </a:r>
            <a:r>
              <a:rPr lang="en-US" sz="2400" dirty="0"/>
              <a:t>,𝑦</a:t>
            </a:r>
            <a:r>
              <a:rPr lang="en-US" sz="2400" baseline="-25000" dirty="0"/>
              <a:t>0</a:t>
            </a:r>
            <a:r>
              <a:rPr lang="en-US" sz="2400" dirty="0"/>
              <a:t> , whose equation is given by 𝑦−𝑦</a:t>
            </a:r>
            <a:r>
              <a:rPr lang="en-US" sz="2400" baseline="-25000" dirty="0"/>
              <a:t>0</a:t>
            </a:r>
            <a:r>
              <a:rPr lang="en-US" sz="2400" dirty="0"/>
              <a:t>=𝑚(𝑥−𝑥</a:t>
            </a:r>
            <a:r>
              <a:rPr lang="en-US" sz="2400" baseline="-25000" dirty="0"/>
              <a:t>0</a:t>
            </a:r>
            <a:r>
              <a:rPr lang="en-US" sz="2400" dirty="0"/>
              <a:t>) , where 𝑚 is slope of tangent at the point 𝑥</a:t>
            </a:r>
            <a:r>
              <a:rPr lang="en-US" sz="2400" baseline="-25000" dirty="0"/>
              <a:t>0</a:t>
            </a:r>
            <a:r>
              <a:rPr lang="en-US" sz="2400" dirty="0"/>
              <a:t>,𝑦</a:t>
            </a:r>
            <a:r>
              <a:rPr lang="en-US" sz="2400" baseline="-25000" dirty="0"/>
              <a:t>0</a:t>
            </a:r>
            <a:r>
              <a:rPr lang="en-US" sz="2400" dirty="0"/>
              <a:t>  and ℎ is a small interval</a:t>
            </a:r>
          </a:p>
          <a:p>
            <a:r>
              <a:rPr lang="en-US" sz="2400" dirty="0"/>
              <a:t>So by Euler’s method says</a:t>
            </a:r>
          </a:p>
          <a:p>
            <a:r>
              <a:rPr lang="en-IN" sz="2400" dirty="0"/>
              <a:t>𝑦</a:t>
            </a:r>
            <a:r>
              <a:rPr lang="en-IN" sz="2400" baseline="-25000" dirty="0"/>
              <a:t>𝑛</a:t>
            </a:r>
            <a:r>
              <a:rPr lang="en-IN" sz="2400" dirty="0"/>
              <a:t>=𝑦</a:t>
            </a:r>
            <a:r>
              <a:rPr lang="en-IN" sz="2400" baseline="-25000" dirty="0"/>
              <a:t>𝑛−1</a:t>
            </a:r>
            <a:r>
              <a:rPr lang="en-IN" sz="2400" dirty="0"/>
              <a:t>+ℎ𝑓(𝑥</a:t>
            </a:r>
            <a:r>
              <a:rPr lang="en-IN" sz="2400" baseline="-25000" dirty="0"/>
              <a:t>𝑛−1</a:t>
            </a:r>
            <a:r>
              <a:rPr lang="en-IN" sz="2400" dirty="0"/>
              <a:t>,𝑦</a:t>
            </a:r>
            <a:r>
              <a:rPr lang="en-IN" sz="2400" baseline="-25000" dirty="0"/>
              <a:t>𝑛−1</a:t>
            </a:r>
            <a:r>
              <a:rPr lang="en-IN" sz="2400" dirty="0"/>
              <a:t>)</a:t>
            </a:r>
          </a:p>
        </p:txBody>
      </p:sp>
      <p:pic>
        <p:nvPicPr>
          <p:cNvPr id="4" name="Picture 4" descr="See the source image">
            <a:extLst>
              <a:ext uri="{FF2B5EF4-FFF2-40B4-BE49-F238E27FC236}">
                <a16:creationId xmlns:a16="http://schemas.microsoft.com/office/drawing/2014/main" xmlns="" id="{83967575-6156-BA45-B1BA-99AB555037C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10550" y="1825625"/>
            <a:ext cx="3143250" cy="2457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9838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9334F-5EE1-47F5-674B-270DA594975D}"/>
              </a:ext>
            </a:extLst>
          </p:cNvPr>
          <p:cNvSpPr>
            <a:spLocks noGrp="1"/>
          </p:cNvSpPr>
          <p:nvPr>
            <p:ph type="title"/>
          </p:nvPr>
        </p:nvSpPr>
        <p:spPr/>
        <p:txBody>
          <a:bodyPr/>
          <a:lstStyle/>
          <a:p>
            <a:r>
              <a:rPr lang="en-IN" dirty="0"/>
              <a:t>Euler's method</a:t>
            </a:r>
          </a:p>
        </p:txBody>
      </p:sp>
      <p:sp>
        <p:nvSpPr>
          <p:cNvPr id="3" name="Content Placeholder 2">
            <a:extLst>
              <a:ext uri="{FF2B5EF4-FFF2-40B4-BE49-F238E27FC236}">
                <a16:creationId xmlns:a16="http://schemas.microsoft.com/office/drawing/2014/main" xmlns="" id="{9E8A3B24-2991-2F12-B0A9-1E0CF7226BB3}"/>
              </a:ext>
            </a:extLst>
          </p:cNvPr>
          <p:cNvSpPr>
            <a:spLocks noGrp="1"/>
          </p:cNvSpPr>
          <p:nvPr>
            <p:ph idx="1"/>
          </p:nvPr>
        </p:nvSpPr>
        <p:spPr/>
        <p:txBody>
          <a:bodyPr>
            <a:normAutofit fontScale="92500" lnSpcReduction="10000"/>
          </a:bodyPr>
          <a:lstStyle/>
          <a:p>
            <a:pPr marL="0" indent="0">
              <a:buNone/>
            </a:pPr>
            <a:r>
              <a:rPr lang="en-IN" sz="1800" b="1" i="0" u="none" strike="noStrike" baseline="0" dirty="0">
                <a:solidFill>
                  <a:srgbClr val="000000"/>
                </a:solidFill>
                <a:latin typeface="Times New Roman" panose="02020603050405020304" pitchFamily="18" charset="0"/>
              </a:rPr>
              <a:t>Example: </a:t>
            </a:r>
            <a:r>
              <a:rPr lang="en-IN" sz="1800" b="0" i="0" u="none" strike="noStrike" baseline="0" dirty="0">
                <a:solidFill>
                  <a:srgbClr val="000000"/>
                </a:solidFill>
                <a:latin typeface="Times New Roman" panose="02020603050405020304" pitchFamily="18" charset="0"/>
              </a:rPr>
              <a:t>Using Euler’s method, Compute </a:t>
            </a:r>
            <a:r>
              <a:rPr lang="en-IN" sz="1800" b="0" i="0" u="none" strike="noStrike" baseline="0" dirty="0">
                <a:solidFill>
                  <a:srgbClr val="000000"/>
                </a:solidFill>
                <a:latin typeface="Cambria Math" panose="02040503050406030204" pitchFamily="18" charset="0"/>
              </a:rPr>
              <a:t>𝑦(0.12) </a:t>
            </a:r>
            <a:r>
              <a:rPr lang="en-IN" sz="1800" b="0" i="0" u="none" strike="noStrike" baseline="0" dirty="0">
                <a:solidFill>
                  <a:srgbClr val="000000"/>
                </a:solidFill>
                <a:latin typeface="Times New Roman" panose="02020603050405020304" pitchFamily="18" charset="0"/>
              </a:rPr>
              <a:t>for the initial value problem: </a:t>
            </a:r>
            <a:r>
              <a:rPr lang="en-IN" sz="1800" b="0" i="0" u="none" strike="noStrike" baseline="0" dirty="0">
                <a:solidFill>
                  <a:srgbClr val="000000"/>
                </a:solidFill>
                <a:latin typeface="Cambria Math" panose="02040503050406030204" pitchFamily="18" charset="0"/>
              </a:rPr>
              <a:t>𝑑𝑦/𝑑𝑥=𝑥</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+𝑦 </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𝑦(0)=1 </a:t>
            </a:r>
            <a:r>
              <a:rPr lang="en-IN" sz="1800" b="0" i="0" u="none" strike="noStrike" baseline="0" dirty="0">
                <a:solidFill>
                  <a:srgbClr val="000000"/>
                </a:solidFill>
                <a:latin typeface="Times New Roman" panose="02020603050405020304" pitchFamily="18" charset="0"/>
              </a:rPr>
              <a:t>, taking </a:t>
            </a:r>
            <a:r>
              <a:rPr lang="en-IN" sz="1800" b="0" i="1" u="none" strike="noStrike" baseline="0" dirty="0">
                <a:solidFill>
                  <a:srgbClr val="000000"/>
                </a:solidFill>
                <a:latin typeface="Times New Roman" panose="02020603050405020304" pitchFamily="18" charset="0"/>
              </a:rPr>
              <a:t>ℎ</a:t>
            </a:r>
            <a:r>
              <a:rPr lang="en-IN" sz="1800" b="0" i="0" u="none" strike="noStrike" baseline="0" dirty="0">
                <a:solidFill>
                  <a:srgbClr val="000000"/>
                </a:solidFill>
                <a:latin typeface="Cambria Math" panose="02040503050406030204" pitchFamily="18" charset="0"/>
              </a:rPr>
              <a:t>=0.02 </a:t>
            </a:r>
            <a:endParaRPr lang="en-IN" sz="2000" b="0" i="0" u="none" strike="noStrike" baseline="0" dirty="0">
              <a:solidFill>
                <a:srgbClr val="FF0000"/>
              </a:solidFill>
              <a:latin typeface="Cambria Math" panose="02040503050406030204" pitchFamily="18" charset="0"/>
            </a:endParaRPr>
          </a:p>
          <a:p>
            <a:pPr marL="0" indent="0">
              <a:buNone/>
            </a:pPr>
            <a:r>
              <a:rPr lang="en-IN" sz="1800" b="1" i="0" u="none" strike="noStrike" baseline="0" dirty="0">
                <a:solidFill>
                  <a:srgbClr val="000000"/>
                </a:solidFill>
                <a:latin typeface="Times New Roman" panose="02020603050405020304" pitchFamily="18" charset="0"/>
              </a:rPr>
              <a:t>Solution: </a:t>
            </a:r>
            <a:r>
              <a:rPr lang="en-IN" sz="1800" b="0" i="0" u="none" strike="noStrike" baseline="0" dirty="0">
                <a:solidFill>
                  <a:srgbClr val="000000"/>
                </a:solidFill>
                <a:latin typeface="Times New Roman" panose="02020603050405020304" pitchFamily="18" charset="0"/>
              </a:rPr>
              <a:t>Given </a:t>
            </a:r>
            <a:r>
              <a:rPr lang="en-IN" sz="1800" b="0" i="0" u="none" strike="noStrike" baseline="0" dirty="0">
                <a:solidFill>
                  <a:srgbClr val="000000"/>
                </a:solidFill>
                <a:latin typeface="Cambria Math" panose="02040503050406030204" pitchFamily="18" charset="0"/>
              </a:rPr>
              <a:t>𝑓(𝑥,𝑦)= 𝑥</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+𝑦 </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=0</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=1</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𝑛</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𝑛−1</a:t>
            </a:r>
            <a:r>
              <a:rPr lang="en-IN" sz="1800" b="0" i="0" u="none" strike="noStrike" baseline="0" dirty="0">
                <a:solidFill>
                  <a:srgbClr val="000000"/>
                </a:solidFill>
                <a:latin typeface="Cambria Math" panose="02040503050406030204" pitchFamily="18" charset="0"/>
              </a:rPr>
              <a:t>+</a:t>
            </a:r>
            <a:r>
              <a:rPr lang="en-IN" sz="1800" b="0" i="1" u="none" strike="noStrike" baseline="0" dirty="0">
                <a:solidFill>
                  <a:srgbClr val="000000"/>
                </a:solidFill>
                <a:latin typeface="Times New Roman" panose="02020603050405020304" pitchFamily="18" charset="0"/>
              </a:rPr>
              <a:t>ℎ </a:t>
            </a:r>
            <a:r>
              <a:rPr lang="en-IN" sz="1800" b="0" i="0" u="none" strike="noStrike" baseline="0" dirty="0">
                <a:solidFill>
                  <a:srgbClr val="000000"/>
                </a:solidFill>
                <a:latin typeface="Times New Roman" panose="02020603050405020304" pitchFamily="18" charset="0"/>
              </a:rPr>
              <a:t>, </a:t>
            </a:r>
            <a:r>
              <a:rPr lang="en-IN" sz="1800" b="0" i="1" u="none" strike="noStrike" baseline="0" dirty="0">
                <a:solidFill>
                  <a:srgbClr val="000000"/>
                </a:solidFill>
                <a:latin typeface="Times New Roman" panose="02020603050405020304" pitchFamily="18" charset="0"/>
              </a:rPr>
              <a:t>ℎ</a:t>
            </a:r>
            <a:r>
              <a:rPr lang="en-IN" sz="1800" b="0" i="0" u="none" strike="noStrike" baseline="0" dirty="0">
                <a:solidFill>
                  <a:srgbClr val="000000"/>
                </a:solidFill>
                <a:latin typeface="Cambria Math" panose="02040503050406030204" pitchFamily="18" charset="0"/>
              </a:rPr>
              <a:t>=0.02</a:t>
            </a:r>
          </a:p>
          <a:p>
            <a:pPr marL="0" indent="0">
              <a:buNone/>
            </a:pPr>
            <a:r>
              <a:rPr lang="en-IN" sz="1800" b="0" i="0" u="none" strike="noStrike" baseline="0" dirty="0">
                <a:solidFill>
                  <a:srgbClr val="000000"/>
                </a:solidFill>
                <a:latin typeface="Cambria Math" panose="02040503050406030204" pitchFamily="18" charset="0"/>
              </a:rPr>
              <a:t>∴ 𝑥</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=0.02 </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=0.04 </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=0.06 </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4</a:t>
            </a:r>
            <a:r>
              <a:rPr lang="en-IN" sz="1800" b="0" i="0" u="none" strike="noStrike" baseline="0" dirty="0">
                <a:solidFill>
                  <a:srgbClr val="000000"/>
                </a:solidFill>
                <a:latin typeface="Cambria Math" panose="02040503050406030204" pitchFamily="18" charset="0"/>
              </a:rPr>
              <a:t>=0.08 </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5</a:t>
            </a:r>
            <a:r>
              <a:rPr lang="en-IN" sz="1800" b="0" i="0" u="none" strike="noStrike" baseline="0" dirty="0">
                <a:solidFill>
                  <a:srgbClr val="000000"/>
                </a:solidFill>
                <a:latin typeface="Cambria Math" panose="02040503050406030204" pitchFamily="18" charset="0"/>
              </a:rPr>
              <a:t>=0.1, 𝑥</a:t>
            </a:r>
            <a:r>
              <a:rPr lang="en-IN" sz="1800" baseline="-25000" dirty="0">
                <a:solidFill>
                  <a:srgbClr val="000000"/>
                </a:solidFill>
                <a:latin typeface="Cambria Math" panose="02040503050406030204" pitchFamily="18" charset="0"/>
              </a:rPr>
              <a:t>6</a:t>
            </a:r>
            <a:r>
              <a:rPr lang="en-IN" sz="1800" b="0" i="0" u="none" strike="noStrike" baseline="0" dirty="0">
                <a:solidFill>
                  <a:srgbClr val="000000"/>
                </a:solidFill>
                <a:latin typeface="Cambria Math" panose="02040503050406030204" pitchFamily="18" charset="0"/>
              </a:rPr>
              <a:t>=0.12</a:t>
            </a:r>
          </a:p>
          <a:p>
            <a:pPr marL="0" indent="0">
              <a:buNone/>
            </a:pPr>
            <a:r>
              <a:rPr lang="en-IN" sz="1800" b="0" i="0" u="none" strike="noStrike" baseline="0" dirty="0">
                <a:solidFill>
                  <a:srgbClr val="000000"/>
                </a:solidFill>
                <a:latin typeface="Times New Roman" panose="02020603050405020304" pitchFamily="18" charset="0"/>
              </a:rPr>
              <a:t>Using Euler’s method </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𝑛</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𝑛−1</a:t>
            </a:r>
            <a:r>
              <a:rPr lang="en-IN" sz="1800" b="0" i="0" u="none" strike="noStrike" baseline="0" dirty="0">
                <a:solidFill>
                  <a:srgbClr val="000000"/>
                </a:solidFill>
                <a:latin typeface="Cambria Math" panose="02040503050406030204" pitchFamily="18" charset="0"/>
              </a:rPr>
              <a:t>+ℎ𝑓(𝑥</a:t>
            </a:r>
            <a:r>
              <a:rPr lang="en-IN" sz="1800" b="0" i="0" u="none" strike="noStrike" baseline="-25000" dirty="0">
                <a:solidFill>
                  <a:srgbClr val="000000"/>
                </a:solidFill>
                <a:latin typeface="Cambria Math" panose="02040503050406030204" pitchFamily="18" charset="0"/>
              </a:rPr>
              <a:t>𝑛−1</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𝑛−1</a:t>
            </a:r>
            <a:r>
              <a:rPr lang="en-IN" sz="1800" b="0" i="0" u="none" strike="noStrike" baseline="0" dirty="0">
                <a:solidFill>
                  <a:srgbClr val="000000"/>
                </a:solidFill>
                <a:latin typeface="Cambria Math" panose="02040503050406030204" pitchFamily="18" charset="0"/>
              </a:rPr>
              <a:t>)</a:t>
            </a:r>
          </a:p>
          <a:p>
            <a:pPr marL="0" indent="0">
              <a:buNone/>
            </a:pPr>
            <a:r>
              <a:rPr lang="en-IN" sz="1800" b="0" i="0" u="none" strike="noStrike" baseline="0" dirty="0">
                <a:solidFill>
                  <a:srgbClr val="000000"/>
                </a:solidFill>
                <a:latin typeface="Cambria Math" panose="02040503050406030204" pitchFamily="18" charset="0"/>
              </a:rPr>
              <a:t>⇒ 𝑦</a:t>
            </a:r>
            <a:r>
              <a:rPr lang="en-IN" sz="1800" b="0" i="0" u="none" strike="noStrike" baseline="-25000" dirty="0">
                <a:solidFill>
                  <a:srgbClr val="000000"/>
                </a:solidFill>
                <a:latin typeface="Cambria Math" panose="02040503050406030204" pitchFamily="18" charset="0"/>
              </a:rPr>
              <a:t>𝑛</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𝑛−1</a:t>
            </a:r>
            <a:r>
              <a:rPr lang="en-IN" sz="1800" b="0" i="0" u="none" strike="noStrike" baseline="0" dirty="0">
                <a:solidFill>
                  <a:srgbClr val="000000"/>
                </a:solidFill>
                <a:latin typeface="Cambria Math" panose="02040503050406030204" pitchFamily="18" charset="0"/>
              </a:rPr>
              <a:t>+ℎ(𝑥</a:t>
            </a:r>
            <a:r>
              <a:rPr lang="en-IN" sz="1800" b="0" i="0" u="none" strike="noStrike" baseline="-25000" dirty="0">
                <a:solidFill>
                  <a:srgbClr val="000000"/>
                </a:solidFill>
                <a:latin typeface="Cambria Math" panose="02040503050406030204" pitchFamily="18" charset="0"/>
              </a:rPr>
              <a:t>𝑛−1</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𝑛−1</a:t>
            </a:r>
            <a:r>
              <a:rPr lang="en-IN" sz="1800" b="0" i="0" u="none" strike="noStrike" dirty="0">
                <a:solidFill>
                  <a:srgbClr val="000000"/>
                </a:solidFill>
                <a:latin typeface="Cambria Math" panose="02040503050406030204" pitchFamily="18" charset="0"/>
              </a:rPr>
              <a:t>)</a:t>
            </a:r>
            <a:endParaRPr lang="en-IN" sz="1800" b="0" i="0" u="none" strike="noStrike" dirty="0">
              <a:solidFill>
                <a:srgbClr val="000000"/>
              </a:solidFill>
              <a:latin typeface="MS Mincho" panose="02020609040205080304" pitchFamily="49" charset="-128"/>
            </a:endParaRPr>
          </a:p>
          <a:p>
            <a:pPr marL="0" indent="0">
              <a:buNone/>
            </a:pPr>
            <a:r>
              <a:rPr lang="en-IN" sz="1800" b="0" i="0" u="none" strike="noStrike" baseline="0" dirty="0">
                <a:solidFill>
                  <a:srgbClr val="000000"/>
                </a:solidFill>
                <a:latin typeface="Times New Roman" panose="02020603050405020304" pitchFamily="18" charset="0"/>
              </a:rPr>
              <a:t>Put </a:t>
            </a:r>
            <a:r>
              <a:rPr lang="en-IN" sz="1800" b="0" i="0" u="none" strike="noStrike" baseline="0" dirty="0">
                <a:solidFill>
                  <a:srgbClr val="000000"/>
                </a:solidFill>
                <a:latin typeface="Cambria Math" panose="02040503050406030204" pitchFamily="18" charset="0"/>
              </a:rPr>
              <a:t>𝑛=1</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=𝑦(0.02) =𝑦</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+ℎ(𝑥</a:t>
            </a:r>
            <a:r>
              <a:rPr lang="en-IN" sz="1800" b="0" i="0" u="none" strike="noStrike" baseline="-25000" dirty="0">
                <a:solidFill>
                  <a:srgbClr val="000000"/>
                </a:solidFill>
                <a:latin typeface="Cambria Math" panose="02040503050406030204" pitchFamily="18" charset="0"/>
              </a:rPr>
              <a:t>0</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+y</a:t>
            </a:r>
            <a:r>
              <a:rPr lang="en-IN" sz="1800" b="0" i="0" u="none" strike="noStrike" baseline="-25000" dirty="0">
                <a:solidFill>
                  <a:srgbClr val="000000"/>
                </a:solidFill>
                <a:latin typeface="Cambria Math" panose="02040503050406030204" pitchFamily="18" charset="0"/>
              </a:rPr>
              <a:t>0</a:t>
            </a:r>
            <a:r>
              <a:rPr lang="en-IN" sz="1800" b="0" i="0" u="none" strike="noStrike" dirty="0">
                <a:solidFill>
                  <a:srgbClr val="000000"/>
                </a:solidFill>
                <a:latin typeface="Cambria Math" panose="02040503050406030204" pitchFamily="18" charset="0"/>
              </a:rPr>
              <a:t>) , </a:t>
            </a:r>
            <a:r>
              <a:rPr lang="en-IN" sz="2000" b="0" i="0" u="none" strike="noStrike" baseline="0" dirty="0">
                <a:solidFill>
                  <a:srgbClr val="000000"/>
                </a:solidFill>
                <a:latin typeface="Cambria Math" panose="02040503050406030204" pitchFamily="18" charset="0"/>
              </a:rPr>
              <a:t>∴ 𝑦</a:t>
            </a:r>
            <a:r>
              <a:rPr lang="en-IN" sz="2000" b="0" i="0" u="none" strike="noStrike" baseline="-25000" dirty="0">
                <a:solidFill>
                  <a:srgbClr val="000000"/>
                </a:solidFill>
                <a:latin typeface="Cambria Math" panose="02040503050406030204" pitchFamily="18" charset="0"/>
              </a:rPr>
              <a:t>1</a:t>
            </a:r>
            <a:r>
              <a:rPr lang="en-IN" sz="2000" b="0" i="0" u="none" strike="noStrike" baseline="0" dirty="0">
                <a:solidFill>
                  <a:srgbClr val="000000"/>
                </a:solidFill>
                <a:latin typeface="Cambria Math" panose="02040503050406030204" pitchFamily="18" charset="0"/>
              </a:rPr>
              <a:t>=1+0.02 (0+1) =1.02</a:t>
            </a:r>
          </a:p>
          <a:p>
            <a:pPr marL="0" indent="0">
              <a:buNone/>
            </a:pPr>
            <a:r>
              <a:rPr lang="en-IN" sz="1800" b="0" i="0" u="none" strike="noStrike" baseline="0" dirty="0">
                <a:solidFill>
                  <a:srgbClr val="000000"/>
                </a:solidFill>
                <a:latin typeface="Times New Roman" panose="02020603050405020304" pitchFamily="18" charset="0"/>
              </a:rPr>
              <a:t>Put </a:t>
            </a:r>
            <a:r>
              <a:rPr lang="en-IN" sz="1800" b="0" i="0" u="none" strike="noStrike" baseline="0" dirty="0">
                <a:solidFill>
                  <a:srgbClr val="000000"/>
                </a:solidFill>
                <a:latin typeface="Cambria Math" panose="02040503050406030204" pitchFamily="18" charset="0"/>
              </a:rPr>
              <a:t>𝑛=2</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=𝑦(0.04) =𝑦</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+ℎ(𝑥</a:t>
            </a:r>
            <a:r>
              <a:rPr lang="en-IN" sz="1800" b="0" i="0" u="none" strike="noStrike" baseline="-25000" dirty="0">
                <a:solidFill>
                  <a:srgbClr val="000000"/>
                </a:solidFill>
                <a:latin typeface="Cambria Math" panose="02040503050406030204" pitchFamily="18" charset="0"/>
              </a:rPr>
              <a:t>1</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  ∴ 𝑦</a:t>
            </a:r>
            <a:r>
              <a:rPr lang="en-IN" sz="1800" b="0" i="0" u="none" strike="noStrike" baseline="-25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=1.02+0.02((0.02)</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+1.02) =1.04040016</a:t>
            </a:r>
          </a:p>
          <a:p>
            <a:pPr marL="0" indent="0">
              <a:buNone/>
            </a:pPr>
            <a:r>
              <a:rPr lang="en-IN" sz="1800" dirty="0">
                <a:solidFill>
                  <a:srgbClr val="000000"/>
                </a:solidFill>
                <a:latin typeface="Cambria Math" panose="02040503050406030204" pitchFamily="18" charset="0"/>
              </a:rPr>
              <a:t>Put 𝑛=3, 𝑦</a:t>
            </a:r>
            <a:r>
              <a:rPr lang="en-IN" sz="1800" baseline="-25000" dirty="0">
                <a:solidFill>
                  <a:srgbClr val="000000"/>
                </a:solidFill>
                <a:latin typeface="Cambria Math" panose="02040503050406030204" pitchFamily="18" charset="0"/>
              </a:rPr>
              <a:t>3</a:t>
            </a:r>
            <a:r>
              <a:rPr lang="en-IN" sz="1800" dirty="0">
                <a:solidFill>
                  <a:srgbClr val="000000"/>
                </a:solidFill>
                <a:latin typeface="Cambria Math" panose="02040503050406030204" pitchFamily="18" charset="0"/>
              </a:rPr>
              <a:t>=𝑦(0.06) =𝑦</a:t>
            </a:r>
            <a:r>
              <a:rPr lang="en-IN" sz="1800" baseline="-25000" dirty="0">
                <a:solidFill>
                  <a:srgbClr val="000000"/>
                </a:solidFill>
                <a:latin typeface="Cambria Math" panose="02040503050406030204" pitchFamily="18" charset="0"/>
              </a:rPr>
              <a:t>2</a:t>
            </a:r>
            <a:r>
              <a:rPr lang="en-IN" sz="1800" dirty="0">
                <a:solidFill>
                  <a:srgbClr val="000000"/>
                </a:solidFill>
                <a:latin typeface="Cambria Math" panose="02040503050406030204" pitchFamily="18" charset="0"/>
              </a:rPr>
              <a:t>+ℎ (𝑥</a:t>
            </a:r>
            <a:r>
              <a:rPr lang="en-IN" sz="1800" baseline="-25000" dirty="0">
                <a:solidFill>
                  <a:srgbClr val="000000"/>
                </a:solidFill>
                <a:latin typeface="Cambria Math" panose="02040503050406030204" pitchFamily="18" charset="0"/>
              </a:rPr>
              <a:t>2</a:t>
            </a:r>
            <a:r>
              <a:rPr lang="en-IN" sz="1800" baseline="30000" dirty="0">
                <a:solidFill>
                  <a:srgbClr val="000000"/>
                </a:solidFill>
                <a:latin typeface="Cambria Math" panose="02040503050406030204" pitchFamily="18" charset="0"/>
              </a:rPr>
              <a:t>3</a:t>
            </a:r>
            <a:r>
              <a:rPr lang="en-IN" sz="1800" dirty="0">
                <a:solidFill>
                  <a:srgbClr val="000000"/>
                </a:solidFill>
                <a:latin typeface="Cambria Math" panose="02040503050406030204" pitchFamily="18" charset="0"/>
              </a:rPr>
              <a:t>+𝑦</a:t>
            </a:r>
            <a:r>
              <a:rPr lang="en-IN" sz="1800" baseline="-25000" dirty="0">
                <a:solidFill>
                  <a:srgbClr val="000000"/>
                </a:solidFill>
                <a:latin typeface="Cambria Math" panose="02040503050406030204" pitchFamily="18" charset="0"/>
              </a:rPr>
              <a:t>2</a:t>
            </a:r>
            <a:r>
              <a:rPr lang="en-IN" sz="1800" dirty="0">
                <a:solidFill>
                  <a:srgbClr val="000000"/>
                </a:solidFill>
                <a:latin typeface="Cambria Math" panose="02040503050406030204" pitchFamily="18" charset="0"/>
              </a:rPr>
              <a:t>), ∴ 𝑦</a:t>
            </a:r>
            <a:r>
              <a:rPr lang="en-IN" sz="1800" baseline="-25000" dirty="0">
                <a:solidFill>
                  <a:srgbClr val="000000"/>
                </a:solidFill>
                <a:latin typeface="Cambria Math" panose="02040503050406030204" pitchFamily="18" charset="0"/>
              </a:rPr>
              <a:t>3</a:t>
            </a:r>
            <a:r>
              <a:rPr lang="en-IN" sz="1800" dirty="0">
                <a:solidFill>
                  <a:srgbClr val="000000"/>
                </a:solidFill>
                <a:latin typeface="Cambria Math" panose="02040503050406030204" pitchFamily="18" charset="0"/>
              </a:rPr>
              <a:t>=1.04040016 +0.02((0.04)</a:t>
            </a:r>
            <a:r>
              <a:rPr lang="en-IN" sz="1800" baseline="30000" dirty="0">
                <a:solidFill>
                  <a:srgbClr val="000000"/>
                </a:solidFill>
                <a:latin typeface="Cambria Math" panose="02040503050406030204" pitchFamily="18" charset="0"/>
              </a:rPr>
              <a:t>3</a:t>
            </a:r>
            <a:r>
              <a:rPr lang="en-IN" sz="1800" dirty="0">
                <a:solidFill>
                  <a:srgbClr val="000000"/>
                </a:solidFill>
                <a:latin typeface="Cambria Math" panose="02040503050406030204" pitchFamily="18" charset="0"/>
              </a:rPr>
              <a:t>+1.04040016) =1.061209443</a:t>
            </a:r>
          </a:p>
          <a:p>
            <a:pPr marL="0" indent="0">
              <a:buNone/>
            </a:pPr>
            <a:r>
              <a:rPr lang="en-IN" sz="1800" b="0" i="0" u="none" strike="noStrike" baseline="0" dirty="0">
                <a:solidFill>
                  <a:srgbClr val="000000"/>
                </a:solidFill>
                <a:latin typeface="Times New Roman" panose="02020603050405020304" pitchFamily="18" charset="0"/>
              </a:rPr>
              <a:t>Put </a:t>
            </a:r>
            <a:r>
              <a:rPr lang="en-IN" sz="1800" b="0" i="0" u="none" strike="noStrike" baseline="0" dirty="0">
                <a:solidFill>
                  <a:srgbClr val="000000"/>
                </a:solidFill>
                <a:latin typeface="Cambria Math" panose="02040503050406030204" pitchFamily="18" charset="0"/>
              </a:rPr>
              <a:t>𝑛=4</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4</a:t>
            </a:r>
            <a:r>
              <a:rPr lang="en-IN" sz="1800" b="0" i="0" u="none" strike="noStrike" baseline="0" dirty="0">
                <a:solidFill>
                  <a:srgbClr val="000000"/>
                </a:solidFill>
                <a:latin typeface="Cambria Math" panose="02040503050406030204" pitchFamily="18" charset="0"/>
              </a:rPr>
              <a:t>=𝑦(0.08) =𝑦</a:t>
            </a:r>
            <a:r>
              <a:rPr lang="en-IN" sz="1800" b="0" i="0" u="none" strike="noStrike" baseline="-25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+ℎ (𝑥</a:t>
            </a:r>
            <a:r>
              <a:rPr lang="en-IN" sz="1800" b="0" i="0" u="none" strike="noStrike" baseline="-25000" dirty="0">
                <a:solidFill>
                  <a:srgbClr val="000000"/>
                </a:solidFill>
                <a:latin typeface="Cambria Math" panose="02040503050406030204" pitchFamily="18" charset="0"/>
              </a:rPr>
              <a:t>3</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 ∴ 𝑦</a:t>
            </a:r>
            <a:r>
              <a:rPr lang="en-IN" sz="1800" b="0" i="0" u="none" strike="noStrike" baseline="-25000" dirty="0">
                <a:solidFill>
                  <a:srgbClr val="000000"/>
                </a:solidFill>
                <a:latin typeface="Cambria Math" panose="02040503050406030204" pitchFamily="18" charset="0"/>
              </a:rPr>
              <a:t>4</a:t>
            </a:r>
            <a:r>
              <a:rPr lang="en-IN" sz="1800" b="0" i="0" u="none" strike="noStrike" baseline="0" dirty="0">
                <a:solidFill>
                  <a:srgbClr val="000000"/>
                </a:solidFill>
                <a:latin typeface="Cambria Math" panose="02040503050406030204" pitchFamily="18" charset="0"/>
              </a:rPr>
              <a:t>=1.061209443 +0.02((0.06)</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+1.061209443)=1.082437952</a:t>
            </a:r>
          </a:p>
          <a:p>
            <a:pPr marL="0" indent="0">
              <a:buNone/>
            </a:pPr>
            <a:r>
              <a:rPr lang="en-IN" sz="1800" b="0" i="0" u="none" strike="noStrike" baseline="0" dirty="0">
                <a:solidFill>
                  <a:srgbClr val="000000"/>
                </a:solidFill>
                <a:latin typeface="Times New Roman" panose="02020603050405020304" pitchFamily="18" charset="0"/>
              </a:rPr>
              <a:t>Put </a:t>
            </a:r>
            <a:r>
              <a:rPr lang="en-IN" sz="1800" b="0" i="0" u="none" strike="noStrike" baseline="0" dirty="0">
                <a:solidFill>
                  <a:srgbClr val="000000"/>
                </a:solidFill>
                <a:latin typeface="Cambria Math" panose="02040503050406030204" pitchFamily="18" charset="0"/>
              </a:rPr>
              <a:t>𝑛=5</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5</a:t>
            </a:r>
            <a:r>
              <a:rPr lang="en-IN" sz="1800" b="0" i="0" u="none" strike="noStrike" baseline="0" dirty="0">
                <a:solidFill>
                  <a:srgbClr val="000000"/>
                </a:solidFill>
                <a:latin typeface="Cambria Math" panose="02040503050406030204" pitchFamily="18" charset="0"/>
              </a:rPr>
              <a:t>=𝑦(0.1)    =𝑦</a:t>
            </a:r>
            <a:r>
              <a:rPr lang="en-IN" sz="1800" b="0" i="0" u="none" strike="noStrike" baseline="-25000" dirty="0">
                <a:solidFill>
                  <a:srgbClr val="000000"/>
                </a:solidFill>
                <a:latin typeface="Cambria Math" panose="02040503050406030204" pitchFamily="18" charset="0"/>
              </a:rPr>
              <a:t>4</a:t>
            </a:r>
            <a:r>
              <a:rPr lang="en-IN" sz="1800" b="0" i="0" u="none" strike="noStrike" baseline="0" dirty="0">
                <a:solidFill>
                  <a:srgbClr val="000000"/>
                </a:solidFill>
                <a:latin typeface="Cambria Math" panose="02040503050406030204" pitchFamily="18" charset="0"/>
              </a:rPr>
              <a:t>+ℎ(𝑥</a:t>
            </a:r>
            <a:r>
              <a:rPr lang="en-IN" sz="1800" b="0" i="0" u="none" strike="noStrike" baseline="-25000" dirty="0">
                <a:solidFill>
                  <a:srgbClr val="000000"/>
                </a:solidFill>
                <a:latin typeface="Cambria Math" panose="02040503050406030204" pitchFamily="18" charset="0"/>
              </a:rPr>
              <a:t>4</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4</a:t>
            </a:r>
            <a:r>
              <a:rPr lang="en-IN" sz="1800" b="0" i="0" u="none" strike="noStrike" baseline="0" dirty="0">
                <a:solidFill>
                  <a:srgbClr val="000000"/>
                </a:solidFill>
                <a:latin typeface="Cambria Math" panose="02040503050406030204" pitchFamily="18" charset="0"/>
              </a:rPr>
              <a:t>), ∴ 𝑦</a:t>
            </a:r>
            <a:r>
              <a:rPr lang="en-IN" sz="1800" b="0" i="0" u="none" strike="noStrike" baseline="-25000" dirty="0">
                <a:solidFill>
                  <a:srgbClr val="000000"/>
                </a:solidFill>
                <a:latin typeface="Cambria Math" panose="02040503050406030204" pitchFamily="18" charset="0"/>
              </a:rPr>
              <a:t>5</a:t>
            </a:r>
            <a:r>
              <a:rPr lang="en-IN" sz="1800" b="0" i="0" u="none" strike="noStrike" baseline="0" dirty="0">
                <a:solidFill>
                  <a:srgbClr val="000000"/>
                </a:solidFill>
                <a:latin typeface="Cambria Math" panose="02040503050406030204" pitchFamily="18" charset="0"/>
              </a:rPr>
              <a:t>=1.082437952 +0.02((0.08)</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+1.082437952) =1.104096951</a:t>
            </a:r>
          </a:p>
          <a:p>
            <a:pPr marL="0" indent="0">
              <a:buNone/>
            </a:pPr>
            <a:r>
              <a:rPr lang="en-IN" sz="1800" b="0" i="0" u="none" strike="noStrike" baseline="0" dirty="0">
                <a:solidFill>
                  <a:srgbClr val="000000"/>
                </a:solidFill>
                <a:latin typeface="Times New Roman" panose="02020603050405020304" pitchFamily="18" charset="0"/>
              </a:rPr>
              <a:t>Put </a:t>
            </a:r>
            <a:r>
              <a:rPr lang="en-IN" sz="1800" b="0" i="0" u="none" strike="noStrike" baseline="0" dirty="0">
                <a:solidFill>
                  <a:srgbClr val="000000"/>
                </a:solidFill>
                <a:latin typeface="Cambria Math" panose="02040503050406030204" pitchFamily="18" charset="0"/>
              </a:rPr>
              <a:t>𝑛=6</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𝑦</a:t>
            </a:r>
            <a:r>
              <a:rPr lang="en-IN" sz="1800" b="0" i="0" u="none" strike="noStrike" baseline="30000" dirty="0">
                <a:solidFill>
                  <a:srgbClr val="000000"/>
                </a:solidFill>
                <a:latin typeface="Cambria Math" panose="02040503050406030204" pitchFamily="18" charset="0"/>
              </a:rPr>
              <a:t>6</a:t>
            </a:r>
            <a:r>
              <a:rPr lang="en-IN" sz="1800" b="0" i="0" u="none" strike="noStrike" baseline="0" dirty="0">
                <a:solidFill>
                  <a:srgbClr val="000000"/>
                </a:solidFill>
                <a:latin typeface="Cambria Math" panose="02040503050406030204" pitchFamily="18" charset="0"/>
              </a:rPr>
              <a:t>=</a:t>
            </a:r>
            <a:r>
              <a:rPr lang="en-IN" sz="1800" b="0" i="0" u="none" strike="noStrike" baseline="0" dirty="0">
                <a:solidFill>
                  <a:srgbClr val="000000"/>
                </a:solidFill>
                <a:highlight>
                  <a:srgbClr val="FFFF00"/>
                </a:highlight>
                <a:latin typeface="Cambria Math" panose="02040503050406030204" pitchFamily="18" charset="0"/>
              </a:rPr>
              <a:t>𝑦(0.12)</a:t>
            </a:r>
            <a:r>
              <a:rPr lang="en-IN" sz="1800" b="0" i="0" u="none" strike="noStrike" baseline="0" dirty="0">
                <a:solidFill>
                  <a:srgbClr val="000000"/>
                </a:solidFill>
                <a:latin typeface="Cambria Math" panose="02040503050406030204" pitchFamily="18" charset="0"/>
              </a:rPr>
              <a:t> =𝑦</a:t>
            </a:r>
            <a:r>
              <a:rPr lang="en-IN" sz="1800" b="0" i="0" u="none" strike="noStrike" baseline="-25000" dirty="0">
                <a:solidFill>
                  <a:srgbClr val="000000"/>
                </a:solidFill>
                <a:latin typeface="Cambria Math" panose="02040503050406030204" pitchFamily="18" charset="0"/>
              </a:rPr>
              <a:t>5</a:t>
            </a:r>
            <a:r>
              <a:rPr lang="en-IN" sz="1800" b="0" i="0" u="none" strike="noStrike" baseline="0" dirty="0">
                <a:solidFill>
                  <a:srgbClr val="000000"/>
                </a:solidFill>
                <a:latin typeface="Cambria Math" panose="02040503050406030204" pitchFamily="18" charset="0"/>
              </a:rPr>
              <a:t>+ℎ(𝑥</a:t>
            </a:r>
            <a:r>
              <a:rPr lang="en-IN" sz="1800" b="0" i="0" u="none" strike="noStrike" baseline="-25000" dirty="0">
                <a:solidFill>
                  <a:srgbClr val="000000"/>
                </a:solidFill>
                <a:latin typeface="Cambria Math" panose="02040503050406030204" pitchFamily="18" charset="0"/>
              </a:rPr>
              <a:t>5</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5</a:t>
            </a:r>
            <a:r>
              <a:rPr lang="en-IN" sz="1800" b="0" i="0" u="none" strike="noStrike" baseline="0" dirty="0">
                <a:solidFill>
                  <a:srgbClr val="000000"/>
                </a:solidFill>
                <a:latin typeface="Cambria Math" panose="02040503050406030204" pitchFamily="18" charset="0"/>
              </a:rPr>
              <a:t>), ∴ 𝑦</a:t>
            </a:r>
            <a:r>
              <a:rPr lang="en-IN" sz="1800" b="0" i="0" u="none" strike="noStrike" baseline="-25000" dirty="0">
                <a:solidFill>
                  <a:srgbClr val="000000"/>
                </a:solidFill>
                <a:latin typeface="Cambria Math" panose="02040503050406030204" pitchFamily="18" charset="0"/>
              </a:rPr>
              <a:t>6</a:t>
            </a:r>
            <a:r>
              <a:rPr lang="en-IN" sz="1800" b="0" i="0" u="none" strike="noStrike" baseline="0" dirty="0">
                <a:solidFill>
                  <a:srgbClr val="000000"/>
                </a:solidFill>
                <a:latin typeface="Cambria Math" panose="02040503050406030204" pitchFamily="18" charset="0"/>
              </a:rPr>
              <a:t>=1.104096951 +0.02((0.1)</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+1.104096951) =</a:t>
            </a:r>
            <a:r>
              <a:rPr lang="en-IN" sz="1800" b="0" i="0" u="none" strike="noStrike" baseline="0" dirty="0">
                <a:solidFill>
                  <a:srgbClr val="000000"/>
                </a:solidFill>
                <a:highlight>
                  <a:srgbClr val="FFFF00"/>
                </a:highlight>
                <a:latin typeface="Cambria Math" panose="02040503050406030204" pitchFamily="18" charset="0"/>
              </a:rPr>
              <a:t>1.126198890</a:t>
            </a:r>
            <a:r>
              <a:rPr lang="en-IN" sz="1800" b="0" i="0" u="none" strike="noStrike" baseline="0" dirty="0">
                <a:solidFill>
                  <a:srgbClr val="000000"/>
                </a:solidFill>
                <a:latin typeface="Cambria Math" panose="02040503050406030204" pitchFamily="18" charset="0"/>
              </a:rPr>
              <a:t> </a:t>
            </a:r>
          </a:p>
          <a:p>
            <a:pPr marL="0" indent="0">
              <a:buNone/>
            </a:pPr>
            <a:r>
              <a:rPr lang="en-US" sz="1800" b="0" i="0" u="none" strike="noStrike" baseline="0" dirty="0">
                <a:solidFill>
                  <a:srgbClr val="000000"/>
                </a:solidFill>
                <a:latin typeface="Times New Roman" panose="02020603050405020304" pitchFamily="18" charset="0"/>
              </a:rPr>
              <a:t>Thus at </a:t>
            </a:r>
            <a:r>
              <a:rPr lang="en-US" sz="1800" b="0" i="0" u="none" strike="noStrike" baseline="0" dirty="0">
                <a:solidFill>
                  <a:srgbClr val="000000"/>
                </a:solidFill>
                <a:latin typeface="Cambria Math" panose="02040503050406030204" pitchFamily="18" charset="0"/>
              </a:rPr>
              <a:t>𝑥=0.12</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Cambria Math" panose="02040503050406030204" pitchFamily="18" charset="0"/>
              </a:rPr>
              <a:t>𝑦=1.126198890 ⇒𝑦(0.12) =1.126198890</a:t>
            </a:r>
            <a:endParaRPr lang="en-IN" sz="1800" dirty="0">
              <a:solidFill>
                <a:srgbClr val="000000"/>
              </a:solidFill>
              <a:latin typeface="Cambria Math" panose="02040503050406030204" pitchFamily="18" charset="0"/>
            </a:endParaRPr>
          </a:p>
          <a:p>
            <a:pPr marL="0" indent="0">
              <a:buNone/>
            </a:pPr>
            <a:endParaRPr lang="en-US" sz="2000" dirty="0">
              <a:solidFill>
                <a:srgbClr val="FF0000"/>
              </a:solidFill>
            </a:endParaRPr>
          </a:p>
          <a:p>
            <a:endParaRPr lang="en-IN" sz="2000" dirty="0">
              <a:solidFill>
                <a:srgbClr val="FF0000"/>
              </a:solidFill>
            </a:endParaRPr>
          </a:p>
        </p:txBody>
      </p:sp>
    </p:spTree>
    <p:extLst>
      <p:ext uri="{BB962C8B-B14F-4D97-AF65-F5344CB8AC3E}">
        <p14:creationId xmlns:p14="http://schemas.microsoft.com/office/powerpoint/2010/main" xmlns="" val="3271676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4711F-B5B3-CFF6-BF4B-52BBCFDFEC96}"/>
              </a:ext>
            </a:extLst>
          </p:cNvPr>
          <p:cNvSpPr>
            <a:spLocks noGrp="1"/>
          </p:cNvSpPr>
          <p:nvPr>
            <p:ph type="title"/>
          </p:nvPr>
        </p:nvSpPr>
        <p:spPr/>
        <p:txBody>
          <a:bodyPr/>
          <a:lstStyle/>
          <a:p>
            <a:r>
              <a:rPr lang="en-IN" dirty="0"/>
              <a:t>Euler's method</a:t>
            </a:r>
          </a:p>
        </p:txBody>
      </p:sp>
      <p:sp>
        <p:nvSpPr>
          <p:cNvPr id="3" name="Content Placeholder 2">
            <a:extLst>
              <a:ext uri="{FF2B5EF4-FFF2-40B4-BE49-F238E27FC236}">
                <a16:creationId xmlns:a16="http://schemas.microsoft.com/office/drawing/2014/main" xmlns="" id="{772F11FA-FE67-282C-BF60-1F19574FAFB7}"/>
              </a:ext>
            </a:extLst>
          </p:cNvPr>
          <p:cNvSpPr>
            <a:spLocks noGrp="1"/>
          </p:cNvSpPr>
          <p:nvPr>
            <p:ph idx="1"/>
          </p:nvPr>
        </p:nvSpPr>
        <p:spPr/>
        <p:txBody>
          <a:bodyPr/>
          <a:lstStyle/>
          <a:p>
            <a:r>
              <a:rPr lang="en-IN" dirty="0"/>
              <a:t>Assignment : Write a python program to compute 𝑦(0.12) for the initial value problem: 𝑑𝑦/𝑑𝑥=𝑥</a:t>
            </a:r>
            <a:r>
              <a:rPr lang="en-IN" baseline="30000" dirty="0"/>
              <a:t>3</a:t>
            </a:r>
            <a:r>
              <a:rPr lang="en-IN" dirty="0"/>
              <a:t>+𝑦 ; 𝑦</a:t>
            </a:r>
            <a:r>
              <a:rPr lang="en-IN" baseline="-25000" dirty="0"/>
              <a:t>0</a:t>
            </a:r>
            <a:r>
              <a:rPr lang="en-IN" dirty="0"/>
              <a:t> =1 , taking ℎ=0.02</a:t>
            </a:r>
          </a:p>
          <a:p>
            <a:pPr marL="0" indent="0">
              <a:buNone/>
            </a:pPr>
            <a:endParaRPr lang="en-IN" dirty="0"/>
          </a:p>
        </p:txBody>
      </p:sp>
    </p:spTree>
    <p:extLst>
      <p:ext uri="{BB962C8B-B14F-4D97-AF65-F5344CB8AC3E}">
        <p14:creationId xmlns:p14="http://schemas.microsoft.com/office/powerpoint/2010/main" xmlns="" val="211541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8580E-8290-8791-41A2-5614FD1F47F7}"/>
              </a:ext>
            </a:extLst>
          </p:cNvPr>
          <p:cNvSpPr>
            <a:spLocks noGrp="1"/>
          </p:cNvSpPr>
          <p:nvPr>
            <p:ph type="title"/>
          </p:nvPr>
        </p:nvSpPr>
        <p:spPr/>
        <p:txBody>
          <a:bodyPr/>
          <a:lstStyle/>
          <a:p>
            <a:r>
              <a:rPr lang="en-IN" dirty="0"/>
              <a:t>Modified Euler’s Method</a:t>
            </a:r>
          </a:p>
        </p:txBody>
      </p:sp>
      <p:sp>
        <p:nvSpPr>
          <p:cNvPr id="3" name="Content Placeholder 2">
            <a:extLst>
              <a:ext uri="{FF2B5EF4-FFF2-40B4-BE49-F238E27FC236}">
                <a16:creationId xmlns:a16="http://schemas.microsoft.com/office/drawing/2014/main" xmlns="" id="{282A0AF0-471D-A227-806A-4207732261DB}"/>
              </a:ext>
            </a:extLst>
          </p:cNvPr>
          <p:cNvSpPr>
            <a:spLocks noGrp="1"/>
          </p:cNvSpPr>
          <p:nvPr>
            <p:ph idx="1"/>
          </p:nvPr>
        </p:nvSpPr>
        <p:spPr/>
        <p:txBody>
          <a:bodyPr>
            <a:normAutofit/>
          </a:bodyPr>
          <a:lstStyle/>
          <a:p>
            <a:r>
              <a:rPr lang="en-US" sz="2400" dirty="0"/>
              <a:t>Though Euler's method is quite easy to implement, but unless the step size ℎ is very small, the truncation error will be large, and the results will be inaccurate.</a:t>
            </a:r>
          </a:p>
          <a:p>
            <a:r>
              <a:rPr lang="en-US" sz="2400" dirty="0"/>
              <a:t>As per Modified Euler's method, a better approximation of 𝑦</a:t>
            </a:r>
            <a:r>
              <a:rPr lang="en-US" sz="2400" baseline="-25000" dirty="0"/>
              <a:t>1</a:t>
            </a:r>
            <a:r>
              <a:rPr lang="en-US" sz="2400" dirty="0"/>
              <a:t> is given by improving 𝑓(𝑥</a:t>
            </a:r>
            <a:r>
              <a:rPr lang="en-US" sz="2400" baseline="-25000" dirty="0"/>
              <a:t>0</a:t>
            </a:r>
            <a:r>
              <a:rPr lang="en-US" sz="2400" dirty="0"/>
              <a:t>,𝑦</a:t>
            </a:r>
            <a:r>
              <a:rPr lang="en-US" sz="2400" baseline="-25000" dirty="0"/>
              <a:t>0</a:t>
            </a:r>
            <a:r>
              <a:rPr lang="en-US" sz="2400" dirty="0"/>
              <a:t>) obtained by Euler's method as below</a:t>
            </a:r>
          </a:p>
          <a:p>
            <a:pPr marL="0" indent="0">
              <a:buNone/>
            </a:pPr>
            <a:endParaRPr lang="en-IN" sz="2400" dirty="0"/>
          </a:p>
          <a:p>
            <a:pPr marL="0" indent="0">
              <a:buNone/>
            </a:pPr>
            <a:endParaRPr lang="en-IN" sz="2400" dirty="0"/>
          </a:p>
          <a:p>
            <a:pPr marL="0" indent="0">
              <a:buNone/>
            </a:pPr>
            <a:r>
              <a:rPr lang="en-IN" sz="2400" dirty="0"/>
              <a:t>Continue approximating 𝑦</a:t>
            </a:r>
            <a:r>
              <a:rPr lang="en-IN" sz="2400" baseline="-25000" dirty="0"/>
              <a:t>1</a:t>
            </a:r>
            <a:r>
              <a:rPr lang="en-IN" sz="2400" dirty="0"/>
              <a:t> until two consecutive values are coincident to a specific degree of accuracy.</a:t>
            </a:r>
          </a:p>
          <a:p>
            <a:pPr marL="0" indent="0">
              <a:buNone/>
            </a:pPr>
            <a:endParaRPr lang="en-IN" sz="2400" dirty="0"/>
          </a:p>
          <a:p>
            <a:pPr marL="0" indent="0">
              <a:buNone/>
            </a:pPr>
            <a:r>
              <a:rPr lang="en-IN" sz="2400" dirty="0"/>
              <a:t>Repeat the procedure for 𝑦</a:t>
            </a:r>
            <a:r>
              <a:rPr lang="en-IN" sz="2400" baseline="-25000" dirty="0"/>
              <a:t>2</a:t>
            </a:r>
            <a:r>
              <a:rPr lang="en-IN" sz="2400" dirty="0"/>
              <a:t> , 𝑦</a:t>
            </a:r>
            <a:r>
              <a:rPr lang="en-IN" sz="2400" baseline="-25000" dirty="0"/>
              <a:t>3</a:t>
            </a:r>
            <a:r>
              <a:rPr lang="en-IN" sz="2400" dirty="0"/>
              <a:t>, 𝑦</a:t>
            </a:r>
            <a:r>
              <a:rPr lang="en-IN" sz="2400" baseline="-25000" dirty="0"/>
              <a:t>4</a:t>
            </a:r>
            <a:r>
              <a:rPr lang="en-IN" sz="2400" dirty="0"/>
              <a:t>… to find 𝑦</a:t>
            </a:r>
            <a:r>
              <a:rPr lang="en-IN" sz="2400" baseline="-25000" dirty="0"/>
              <a:t>𝑛</a:t>
            </a:r>
          </a:p>
        </p:txBody>
      </p:sp>
      <p:pic>
        <p:nvPicPr>
          <p:cNvPr id="5" name="Picture 4">
            <a:extLst>
              <a:ext uri="{FF2B5EF4-FFF2-40B4-BE49-F238E27FC236}">
                <a16:creationId xmlns:a16="http://schemas.microsoft.com/office/drawing/2014/main" xmlns="" id="{62F9A647-2E6B-E7A6-D154-E363AE82C2F0}"/>
              </a:ext>
            </a:extLst>
          </p:cNvPr>
          <p:cNvPicPr>
            <a:picLocks noChangeAspect="1"/>
          </p:cNvPicPr>
          <p:nvPr/>
        </p:nvPicPr>
        <p:blipFill rotWithShape="1">
          <a:blip r:embed="rId2" cstate="print"/>
          <a:srcRect t="9006"/>
          <a:stretch/>
        </p:blipFill>
        <p:spPr>
          <a:xfrm>
            <a:off x="1085850" y="3429000"/>
            <a:ext cx="3982006" cy="866841"/>
          </a:xfrm>
          <a:prstGeom prst="rect">
            <a:avLst/>
          </a:prstGeom>
        </p:spPr>
      </p:pic>
      <p:pic>
        <p:nvPicPr>
          <p:cNvPr id="7" name="Picture 6">
            <a:extLst>
              <a:ext uri="{FF2B5EF4-FFF2-40B4-BE49-F238E27FC236}">
                <a16:creationId xmlns:a16="http://schemas.microsoft.com/office/drawing/2014/main" xmlns="" id="{57783F69-32E3-5C3F-E53C-566DE1C70C6B}"/>
              </a:ext>
            </a:extLst>
          </p:cNvPr>
          <p:cNvPicPr>
            <a:picLocks noChangeAspect="1"/>
          </p:cNvPicPr>
          <p:nvPr/>
        </p:nvPicPr>
        <p:blipFill>
          <a:blip r:embed="rId3" cstate="print"/>
          <a:stretch>
            <a:fillRect/>
          </a:stretch>
        </p:blipFill>
        <p:spPr>
          <a:xfrm>
            <a:off x="1085850" y="5052977"/>
            <a:ext cx="4315427" cy="504895"/>
          </a:xfrm>
          <a:prstGeom prst="rect">
            <a:avLst/>
          </a:prstGeom>
        </p:spPr>
      </p:pic>
    </p:spTree>
    <p:extLst>
      <p:ext uri="{BB962C8B-B14F-4D97-AF65-F5344CB8AC3E}">
        <p14:creationId xmlns:p14="http://schemas.microsoft.com/office/powerpoint/2010/main" xmlns="" val="2826746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DFBFC-2616-250B-AFE5-5C98B78C7199}"/>
              </a:ext>
            </a:extLst>
          </p:cNvPr>
          <p:cNvSpPr>
            <a:spLocks noGrp="1"/>
          </p:cNvSpPr>
          <p:nvPr>
            <p:ph type="title"/>
          </p:nvPr>
        </p:nvSpPr>
        <p:spPr/>
        <p:txBody>
          <a:bodyPr/>
          <a:lstStyle/>
          <a:p>
            <a:r>
              <a:rPr lang="en-IN" dirty="0"/>
              <a:t>Modified Euler’s Method</a:t>
            </a:r>
          </a:p>
        </p:txBody>
      </p:sp>
      <p:sp>
        <p:nvSpPr>
          <p:cNvPr id="3" name="Content Placeholder 2">
            <a:extLst>
              <a:ext uri="{FF2B5EF4-FFF2-40B4-BE49-F238E27FC236}">
                <a16:creationId xmlns:a16="http://schemas.microsoft.com/office/drawing/2014/main" xmlns="" id="{D93412DB-1C7F-37DA-76F3-244915FE4F4B}"/>
              </a:ext>
            </a:extLst>
          </p:cNvPr>
          <p:cNvSpPr>
            <a:spLocks noGrp="1"/>
          </p:cNvSpPr>
          <p:nvPr>
            <p:ph idx="1"/>
          </p:nvPr>
        </p:nvSpPr>
        <p:spPr/>
        <p:txBody>
          <a:bodyPr/>
          <a:lstStyle/>
          <a:p>
            <a:r>
              <a:rPr lang="en-US" dirty="0"/>
              <a:t>Use Modified Euler’s method to obtain 𝑦(0.2) correct to 3 decimal places, given that 𝑑𝑦/𝑑𝑥=𝑦−𝑥</a:t>
            </a:r>
            <a:r>
              <a:rPr lang="en-US" baseline="30000" dirty="0"/>
              <a:t>2</a:t>
            </a:r>
            <a:r>
              <a:rPr lang="en-US" dirty="0"/>
              <a:t> ; 𝑦</a:t>
            </a:r>
            <a:r>
              <a:rPr lang="en-US" baseline="-25000" dirty="0"/>
              <a:t>0</a:t>
            </a:r>
            <a:r>
              <a:rPr lang="en-US" dirty="0"/>
              <a:t> =1</a:t>
            </a:r>
          </a:p>
          <a:p>
            <a:pPr marL="0" indent="0">
              <a:buNone/>
            </a:pPr>
            <a:r>
              <a:rPr lang="en-IN" sz="1800" b="1" i="0" u="none" strike="noStrike" baseline="0" dirty="0">
                <a:solidFill>
                  <a:srgbClr val="000000"/>
                </a:solidFill>
                <a:latin typeface="Times New Roman" panose="02020603050405020304" pitchFamily="18" charset="0"/>
              </a:rPr>
              <a:t>Solution: </a:t>
            </a:r>
            <a:r>
              <a:rPr lang="en-IN" sz="1800" b="0" i="0" u="none" strike="noStrike" baseline="0" dirty="0">
                <a:solidFill>
                  <a:srgbClr val="000000"/>
                </a:solidFill>
                <a:latin typeface="Times New Roman" panose="02020603050405020304" pitchFamily="18" charset="0"/>
              </a:rPr>
              <a:t>Given </a:t>
            </a:r>
            <a:r>
              <a:rPr lang="en-IN" sz="1800" b="0" i="0" u="none" strike="noStrike" baseline="0" dirty="0">
                <a:solidFill>
                  <a:srgbClr val="000000"/>
                </a:solidFill>
                <a:latin typeface="Cambria Math" panose="02040503050406030204" pitchFamily="18" charset="0"/>
              </a:rPr>
              <a:t>𝑓(𝑥,𝑦)=𝑦−𝑥</a:t>
            </a:r>
            <a:r>
              <a:rPr lang="en-IN" sz="1800" b="0" i="0" u="none" strike="noStrike" baseline="30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 </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=0</a:t>
            </a: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=1 </a:t>
            </a:r>
          </a:p>
          <a:p>
            <a:pPr marL="0" indent="0">
              <a:buNone/>
            </a:pPr>
            <a:r>
              <a:rPr lang="en-IN" sz="1800" b="0" i="0" u="none" strike="noStrike" baseline="0" dirty="0">
                <a:solidFill>
                  <a:srgbClr val="000000"/>
                </a:solidFill>
                <a:latin typeface="Times New Roman" panose="02020603050405020304" pitchFamily="18" charset="0"/>
              </a:rPr>
              <a:t>By Euler’s method </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𝑛</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𝑛−1</a:t>
            </a:r>
            <a:r>
              <a:rPr lang="en-IN" sz="1800" b="0" i="0" u="none" strike="noStrike" baseline="0" dirty="0">
                <a:solidFill>
                  <a:srgbClr val="000000"/>
                </a:solidFill>
                <a:latin typeface="Cambria Math" panose="02040503050406030204" pitchFamily="18" charset="0"/>
              </a:rPr>
              <a:t>+ℎ𝑓(𝑥</a:t>
            </a:r>
            <a:r>
              <a:rPr lang="en-IN" sz="1800" b="0" i="0" u="none" strike="noStrike" baseline="-25000" dirty="0">
                <a:solidFill>
                  <a:srgbClr val="000000"/>
                </a:solidFill>
                <a:latin typeface="Cambria Math" panose="02040503050406030204" pitchFamily="18" charset="0"/>
              </a:rPr>
              <a:t>𝑛−1</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𝑛−1</a:t>
            </a:r>
            <a:r>
              <a:rPr lang="en-IN" sz="1800" b="0" i="0" u="none" strike="noStrike" baseline="0" dirty="0">
                <a:solidFill>
                  <a:srgbClr val="000000"/>
                </a:solidFill>
                <a:latin typeface="Cambria Math" panose="02040503050406030204" pitchFamily="18" charset="0"/>
              </a:rPr>
              <a:t>) </a:t>
            </a:r>
          </a:p>
          <a:p>
            <a:pPr marL="0" indent="0">
              <a:buNone/>
            </a:pPr>
            <a:r>
              <a:rPr lang="en-US" sz="1800" b="0" i="0" u="none" strike="noStrike" baseline="0" dirty="0">
                <a:solidFill>
                  <a:srgbClr val="000000"/>
                </a:solidFill>
                <a:latin typeface="Times New Roman" panose="02020603050405020304" pitchFamily="18" charset="0"/>
              </a:rPr>
              <a:t>To evaluate </a:t>
            </a:r>
            <a:r>
              <a:rPr lang="en-US" sz="1800" b="0" i="0" u="none" strike="noStrike" baseline="0" dirty="0">
                <a:solidFill>
                  <a:srgbClr val="000000"/>
                </a:solidFill>
                <a:latin typeface="Cambria Math" panose="02040503050406030204" pitchFamily="18" charset="0"/>
              </a:rPr>
              <a:t>𝑦(0.2) </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Cambria Math" panose="02040503050406030204" pitchFamily="18" charset="0"/>
              </a:rPr>
              <a:t>ℎ=0.2</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Cambria Math" panose="02040503050406030204" pitchFamily="18" charset="0"/>
              </a:rPr>
              <a:t>𝑥</a:t>
            </a:r>
            <a:r>
              <a:rPr lang="en-US" sz="1800" b="0" i="0" u="none" strike="noStrike" baseline="-25000" dirty="0">
                <a:solidFill>
                  <a:srgbClr val="000000"/>
                </a:solidFill>
                <a:latin typeface="Cambria Math" panose="02040503050406030204" pitchFamily="18" charset="0"/>
              </a:rPr>
              <a:t>1</a:t>
            </a:r>
            <a:r>
              <a:rPr lang="en-US" sz="1800" b="0" i="0" u="none" strike="noStrike" baseline="0" dirty="0">
                <a:solidFill>
                  <a:srgbClr val="000000"/>
                </a:solidFill>
                <a:latin typeface="Cambria Math" panose="02040503050406030204" pitchFamily="18" charset="0"/>
              </a:rPr>
              <a:t>=0+0.2=0.2 </a:t>
            </a:r>
          </a:p>
          <a:p>
            <a:pPr marL="0" indent="0">
              <a:buNone/>
            </a:pP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=𝑦(0.2) =𝑦</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+ℎ𝑓(𝑥</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a:t>
            </a:r>
            <a:r>
              <a:rPr lang="en-IN" sz="1800" b="0" i="0" u="none" strike="noStrike" baseline="0" dirty="0">
                <a:solidFill>
                  <a:srgbClr val="000000"/>
                </a:solidFill>
                <a:latin typeface="Times New Roman" panose="02020603050405020304" pitchFamily="18" charset="0"/>
              </a:rPr>
              <a:t>, </a:t>
            </a:r>
          </a:p>
          <a:p>
            <a:pPr marL="0" indent="0">
              <a:buNone/>
            </a:pPr>
            <a:r>
              <a:rPr lang="en-IN" sz="1800" b="0" i="0" u="none" strike="noStrike" baseline="0" dirty="0">
                <a:solidFill>
                  <a:srgbClr val="000000"/>
                </a:solidFill>
                <a:latin typeface="Cambria Math" panose="02040503050406030204" pitchFamily="18" charset="0"/>
              </a:rPr>
              <a:t>𝑓(𝑥</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0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0</a:t>
            </a:r>
            <a:r>
              <a:rPr lang="en-IN" sz="1800" b="0" i="0" u="none" strike="noStrike" baseline="30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=1−0=1 </a:t>
            </a:r>
          </a:p>
          <a:p>
            <a:pPr marL="0" indent="0">
              <a:buNone/>
            </a:pPr>
            <a:r>
              <a:rPr lang="en-IN" sz="1800" b="0" i="0" u="none" strike="noStrike" baseline="0" dirty="0">
                <a:solidFill>
                  <a:srgbClr val="000000"/>
                </a:solidFill>
                <a:latin typeface="Cambria Math" panose="02040503050406030204" pitchFamily="18" charset="0"/>
              </a:rPr>
              <a:t>∴ 𝑦</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=1+0.2(1)=</a:t>
            </a:r>
            <a:r>
              <a:rPr lang="en-IN" sz="1800" b="0" i="0" u="none" strike="noStrike" baseline="0" dirty="0">
                <a:solidFill>
                  <a:srgbClr val="000000"/>
                </a:solidFill>
                <a:highlight>
                  <a:srgbClr val="FFFF00"/>
                </a:highlight>
                <a:latin typeface="Cambria Math" panose="02040503050406030204" pitchFamily="18" charset="0"/>
              </a:rPr>
              <a:t>1.2</a:t>
            </a:r>
            <a:r>
              <a:rPr lang="en-IN" sz="1800" b="0" i="0" u="none" strike="noStrike" baseline="0" dirty="0">
                <a:solidFill>
                  <a:srgbClr val="000000"/>
                </a:solidFill>
                <a:latin typeface="Cambria Math" panose="02040503050406030204" pitchFamily="18" charset="0"/>
              </a:rPr>
              <a:t> </a:t>
            </a:r>
          </a:p>
          <a:p>
            <a:pPr marL="0" indent="0">
              <a:buNone/>
            </a:pPr>
            <a:r>
              <a:rPr lang="en-IN" sz="1800" b="0" i="0" u="none" strike="noStrike" baseline="0" dirty="0">
                <a:solidFill>
                  <a:srgbClr val="000000"/>
                </a:solidFill>
                <a:latin typeface="Cambria Math" panose="02040503050406030204" pitchFamily="18" charset="0"/>
              </a:rPr>
              <a:t>𝑓(𝑥</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1 </a:t>
            </a:r>
            <a:r>
              <a:rPr lang="en-IN" sz="1800" b="0" i="0" u="none" strike="noStrike" baseline="0" dirty="0">
                <a:solidFill>
                  <a:srgbClr val="000000"/>
                </a:solidFill>
                <a:latin typeface="Cambria Math" panose="02040503050406030204" pitchFamily="18" charset="0"/>
              </a:rPr>
              <a:t>−𝑥</a:t>
            </a:r>
            <a:r>
              <a:rPr lang="en-IN" sz="1800" b="0" i="0" u="none" strike="noStrike" baseline="-25000" dirty="0">
                <a:solidFill>
                  <a:srgbClr val="000000"/>
                </a:solidFill>
                <a:latin typeface="Cambria Math" panose="02040503050406030204" pitchFamily="18" charset="0"/>
              </a:rPr>
              <a:t>1</a:t>
            </a:r>
            <a:r>
              <a:rPr lang="en-IN" sz="1800" b="0" i="0" u="none" strike="noStrike" baseline="30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=1.2−(0.2)</a:t>
            </a:r>
            <a:r>
              <a:rPr lang="en-IN" sz="1800" b="0" i="0" u="none" strike="noStrike" baseline="30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=1.16 </a:t>
            </a:r>
            <a:endParaRPr lang="en-IN" dirty="0"/>
          </a:p>
        </p:txBody>
      </p:sp>
      <p:sp>
        <p:nvSpPr>
          <p:cNvPr id="4" name="TextBox 3">
            <a:extLst>
              <a:ext uri="{FF2B5EF4-FFF2-40B4-BE49-F238E27FC236}">
                <a16:creationId xmlns:a16="http://schemas.microsoft.com/office/drawing/2014/main" xmlns="" id="{AEC2F6F9-2A77-E855-281F-E7A27F86B5FD}"/>
              </a:ext>
            </a:extLst>
          </p:cNvPr>
          <p:cNvSpPr txBox="1"/>
          <p:nvPr/>
        </p:nvSpPr>
        <p:spPr>
          <a:xfrm>
            <a:off x="5572126" y="2881312"/>
            <a:ext cx="5781674" cy="3139321"/>
          </a:xfrm>
          <a:prstGeom prst="rect">
            <a:avLst/>
          </a:prstGeom>
          <a:noFill/>
        </p:spPr>
        <p:txBody>
          <a:bodyPr wrap="square" rtlCol="0">
            <a:spAutoFit/>
          </a:bodyPr>
          <a:lstStyle/>
          <a:p>
            <a:r>
              <a:rPr lang="en-IN" sz="1800" b="0" i="0" u="none" strike="noStrike" baseline="0" dirty="0">
                <a:solidFill>
                  <a:srgbClr val="000000"/>
                </a:solidFill>
                <a:latin typeface="Times New Roman" panose="02020603050405020304" pitchFamily="18" charset="0"/>
              </a:rPr>
              <a:t>using Modified Euler’s method</a:t>
            </a:r>
          </a:p>
          <a:p>
            <a:r>
              <a:rPr lang="en-IN" i="0" u="none" strike="noStrike" baseline="0" dirty="0">
                <a:solidFill>
                  <a:srgbClr val="000000"/>
                </a:solidFill>
                <a:latin typeface="Cambria Math" panose="02040503050406030204" pitchFamily="18" charset="0"/>
              </a:rPr>
              <a:t>             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=𝑦</a:t>
            </a:r>
            <a:r>
              <a:rPr lang="en-IN" i="0" u="none" strike="noStrike" baseline="-25000" dirty="0">
                <a:solidFill>
                  <a:srgbClr val="000000"/>
                </a:solidFill>
                <a:latin typeface="Cambria Math" panose="02040503050406030204" pitchFamily="18" charset="0"/>
              </a:rPr>
              <a:t>0</a:t>
            </a:r>
            <a:r>
              <a:rPr lang="en-IN" i="0" u="none" strike="noStrike" baseline="0" dirty="0">
                <a:solidFill>
                  <a:srgbClr val="000000"/>
                </a:solidFill>
                <a:latin typeface="Cambria Math" panose="02040503050406030204" pitchFamily="18" charset="0"/>
              </a:rPr>
              <a:t>+(ℎ/2)(𝑓(𝑥</a:t>
            </a:r>
            <a:r>
              <a:rPr lang="en-IN" i="0" u="none" strike="noStrike" baseline="-25000" dirty="0">
                <a:solidFill>
                  <a:srgbClr val="000000"/>
                </a:solidFill>
                <a:latin typeface="Cambria Math" panose="02040503050406030204" pitchFamily="18" charset="0"/>
              </a:rPr>
              <a:t>0</a:t>
            </a:r>
            <a:r>
              <a:rPr lang="en-IN" i="0" u="none" strike="noStrike" baseline="0" dirty="0">
                <a:solidFill>
                  <a:srgbClr val="000000"/>
                </a:solidFill>
                <a:latin typeface="Cambria Math" panose="02040503050406030204" pitchFamily="18" charset="0"/>
              </a:rPr>
              <a:t>,𝑦</a:t>
            </a:r>
            <a:r>
              <a:rPr lang="en-IN" i="0" u="none" strike="noStrike" baseline="-25000" dirty="0">
                <a:solidFill>
                  <a:srgbClr val="000000"/>
                </a:solidFill>
                <a:latin typeface="Cambria Math" panose="02040503050406030204" pitchFamily="18" charset="0"/>
              </a:rPr>
              <a:t>0</a:t>
            </a:r>
            <a:r>
              <a:rPr lang="en-IN" i="0" u="none" strike="noStrike" baseline="0" dirty="0">
                <a:solidFill>
                  <a:srgbClr val="000000"/>
                </a:solidFill>
                <a:latin typeface="Cambria Math" panose="02040503050406030204" pitchFamily="18" charset="0"/>
              </a:rPr>
              <a:t>)+ 𝑓(𝑥</a:t>
            </a:r>
            <a:r>
              <a:rPr lang="en-IN" i="0" u="none" strike="noStrike" baseline="-25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 ,𝑦</a:t>
            </a:r>
            <a:r>
              <a:rPr lang="en-IN" i="0" u="none" strike="noStrike" baseline="-25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 </a:t>
            </a:r>
          </a:p>
          <a:p>
            <a:r>
              <a:rPr lang="en-IN" i="0" u="none" strike="noStrike" baseline="0" dirty="0">
                <a:solidFill>
                  <a:srgbClr val="000000"/>
                </a:solidFill>
                <a:latin typeface="Cambria Math" panose="02040503050406030204" pitchFamily="18" charset="0"/>
              </a:rPr>
              <a:t>             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=1  +(0.2/2)(1+1.16) =1.216</a:t>
            </a:r>
          </a:p>
          <a:p>
            <a:r>
              <a:rPr lang="en-IN" i="0" u="none" strike="noStrike" baseline="0" dirty="0">
                <a:solidFill>
                  <a:srgbClr val="000000"/>
                </a:solidFill>
                <a:latin typeface="Cambria Math" panose="02040503050406030204" pitchFamily="18" charset="0"/>
              </a:rPr>
              <a:t>𝑓(𝑥</a:t>
            </a:r>
            <a:r>
              <a:rPr lang="en-IN" i="0" u="none" strike="noStrike" baseline="-25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 ,𝑦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−𝑥</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2</a:t>
            </a:r>
            <a:r>
              <a:rPr lang="en-IN" i="0" u="none" strike="noStrike" baseline="0" dirty="0">
                <a:solidFill>
                  <a:srgbClr val="000000"/>
                </a:solidFill>
                <a:latin typeface="Cambria Math" panose="02040503050406030204" pitchFamily="18" charset="0"/>
              </a:rPr>
              <a:t>=1.216−(0.2)</a:t>
            </a:r>
            <a:r>
              <a:rPr lang="en-IN" i="0" u="none" strike="noStrike" baseline="30000" dirty="0">
                <a:solidFill>
                  <a:srgbClr val="000000"/>
                </a:solidFill>
                <a:latin typeface="Cambria Math" panose="02040503050406030204" pitchFamily="18" charset="0"/>
              </a:rPr>
              <a:t>2</a:t>
            </a:r>
            <a:r>
              <a:rPr lang="en-IN" i="0" u="none" strike="noStrike" baseline="0" dirty="0">
                <a:solidFill>
                  <a:srgbClr val="000000"/>
                </a:solidFill>
                <a:latin typeface="Cambria Math" panose="02040503050406030204" pitchFamily="18" charset="0"/>
              </a:rPr>
              <a:t>=1.176 </a:t>
            </a:r>
          </a:p>
          <a:p>
            <a:endParaRPr lang="en-IN" i="0" u="none" strike="noStrike" baseline="0" dirty="0">
              <a:solidFill>
                <a:srgbClr val="000000"/>
              </a:solidFill>
              <a:latin typeface="Cambria Math" panose="02040503050406030204" pitchFamily="18" charset="0"/>
            </a:endParaRPr>
          </a:p>
          <a:p>
            <a:r>
              <a:rPr lang="en-IN" i="0" u="none" strike="noStrike" baseline="0" dirty="0">
                <a:solidFill>
                  <a:srgbClr val="000000"/>
                </a:solidFill>
                <a:latin typeface="Cambria Math" panose="02040503050406030204" pitchFamily="18" charset="0"/>
              </a:rPr>
              <a:t>            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(2)</a:t>
            </a:r>
            <a:r>
              <a:rPr lang="en-IN" i="0" u="none" strike="noStrike" baseline="0" dirty="0">
                <a:solidFill>
                  <a:srgbClr val="000000"/>
                </a:solidFill>
                <a:latin typeface="Cambria Math" panose="02040503050406030204" pitchFamily="18" charset="0"/>
              </a:rPr>
              <a:t>=𝑦</a:t>
            </a:r>
            <a:r>
              <a:rPr lang="en-IN" i="0" u="none" strike="noStrike" baseline="-25000" dirty="0">
                <a:solidFill>
                  <a:srgbClr val="000000"/>
                </a:solidFill>
                <a:latin typeface="Cambria Math" panose="02040503050406030204" pitchFamily="18" charset="0"/>
              </a:rPr>
              <a:t>0</a:t>
            </a:r>
            <a:r>
              <a:rPr lang="en-IN" i="0" u="none" strike="noStrike" baseline="0" dirty="0">
                <a:solidFill>
                  <a:srgbClr val="000000"/>
                </a:solidFill>
                <a:latin typeface="Cambria Math" panose="02040503050406030204" pitchFamily="18" charset="0"/>
              </a:rPr>
              <a:t>+(ℎ/2)[𝑓(𝑥</a:t>
            </a:r>
            <a:r>
              <a:rPr lang="en-IN" i="0" u="none" strike="noStrike" baseline="-25000" dirty="0">
                <a:solidFill>
                  <a:srgbClr val="000000"/>
                </a:solidFill>
                <a:latin typeface="Cambria Math" panose="02040503050406030204" pitchFamily="18" charset="0"/>
              </a:rPr>
              <a:t> 0</a:t>
            </a:r>
            <a:r>
              <a:rPr lang="en-IN" i="0" u="none" strike="noStrike" baseline="0" dirty="0">
                <a:solidFill>
                  <a:srgbClr val="000000"/>
                </a:solidFill>
                <a:latin typeface="Cambria Math" panose="02040503050406030204" pitchFamily="18" charset="0"/>
              </a:rPr>
              <a:t>,𝑦</a:t>
            </a:r>
            <a:r>
              <a:rPr lang="en-IN" i="0" u="none" strike="noStrike" baseline="-25000" dirty="0">
                <a:solidFill>
                  <a:srgbClr val="000000"/>
                </a:solidFill>
                <a:latin typeface="Cambria Math" panose="02040503050406030204" pitchFamily="18" charset="0"/>
              </a:rPr>
              <a:t> 0</a:t>
            </a:r>
            <a:r>
              <a:rPr lang="en-IN" i="0" u="none" strike="noStrike" baseline="0" dirty="0">
                <a:solidFill>
                  <a:srgbClr val="000000"/>
                </a:solidFill>
                <a:latin typeface="Cambria Math" panose="02040503050406030204" pitchFamily="18" charset="0"/>
              </a:rPr>
              <a:t>)+ 𝑓(𝑥</a:t>
            </a:r>
            <a:r>
              <a:rPr lang="en-IN" i="0" u="none" strike="noStrike" baseline="-25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 ,𝑦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 </a:t>
            </a:r>
          </a:p>
          <a:p>
            <a:r>
              <a:rPr lang="en-IN" i="0" u="none" strike="noStrike" baseline="0" dirty="0">
                <a:solidFill>
                  <a:srgbClr val="000000"/>
                </a:solidFill>
                <a:latin typeface="Cambria Math" panose="02040503050406030204" pitchFamily="18" charset="0"/>
              </a:rPr>
              <a:t>            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(2)</a:t>
            </a:r>
            <a:r>
              <a:rPr lang="en-IN" i="0" u="none" strike="noStrike" baseline="0" dirty="0">
                <a:solidFill>
                  <a:srgbClr val="000000"/>
                </a:solidFill>
                <a:latin typeface="Cambria Math" panose="02040503050406030204" pitchFamily="18" charset="0"/>
              </a:rPr>
              <a:t>=1+(0.2/2)(1+1.176) =1.2176 </a:t>
            </a:r>
          </a:p>
          <a:p>
            <a:r>
              <a:rPr lang="en-IN" sz="1800" b="0" i="0" u="none" strike="noStrike" baseline="0" dirty="0">
                <a:solidFill>
                  <a:srgbClr val="000000"/>
                </a:solidFill>
                <a:latin typeface="Cambria Math" panose="02040503050406030204" pitchFamily="18" charset="0"/>
              </a:rPr>
              <a:t>𝑓</a:t>
            </a:r>
            <a:r>
              <a:rPr lang="en-IN" i="0" u="none" strike="noStrike" baseline="0" dirty="0">
                <a:solidFill>
                  <a:srgbClr val="000000"/>
                </a:solidFill>
                <a:latin typeface="Cambria Math" panose="02040503050406030204" pitchFamily="18" charset="0"/>
              </a:rPr>
              <a:t>(𝑥</a:t>
            </a:r>
            <a:r>
              <a:rPr lang="en-IN" i="0" u="none" strike="noStrike" baseline="-25000" dirty="0">
                <a:solidFill>
                  <a:srgbClr val="000000"/>
                </a:solidFill>
                <a:latin typeface="Cambria Math" panose="02040503050406030204" pitchFamily="18" charset="0"/>
              </a:rPr>
              <a:t>1</a:t>
            </a:r>
            <a:r>
              <a:rPr lang="en-IN" i="0" u="none" strike="noStrike" baseline="0" dirty="0">
                <a:solidFill>
                  <a:srgbClr val="000000"/>
                </a:solidFill>
                <a:latin typeface="Cambria Math" panose="02040503050406030204" pitchFamily="18" charset="0"/>
              </a:rPr>
              <a:t> ,𝑦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(2)</a:t>
            </a:r>
            <a:r>
              <a:rPr lang="en-IN" i="0" u="none" strike="noStrike" baseline="0" dirty="0">
                <a:solidFill>
                  <a:srgbClr val="000000"/>
                </a:solidFill>
                <a:latin typeface="Cambria Math" panose="02040503050406030204" pitchFamily="18" charset="0"/>
              </a:rPr>
              <a:t>)</a:t>
            </a:r>
            <a:r>
              <a:rPr lang="en-IN" sz="1800" b="0" i="0" u="none" strike="noStrike" baseline="0" dirty="0">
                <a:solidFill>
                  <a:srgbClr val="000000"/>
                </a:solidFill>
                <a:latin typeface="Cambria Math" panose="02040503050406030204" pitchFamily="18" charset="0"/>
              </a:rPr>
              <a:t>=𝑦</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−𝑥</a:t>
            </a:r>
            <a:r>
              <a:rPr lang="en-IN" i="0" u="none" strike="noStrike" baseline="-25000" dirty="0">
                <a:solidFill>
                  <a:srgbClr val="000000"/>
                </a:solidFill>
                <a:latin typeface="Cambria Math" panose="02040503050406030204" pitchFamily="18" charset="0"/>
              </a:rPr>
              <a:t>1</a:t>
            </a:r>
            <a:r>
              <a:rPr lang="en-IN" i="0" u="none" strike="noStrike" baseline="30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=1.2176−(0.2)</a:t>
            </a:r>
            <a:r>
              <a:rPr lang="en-IN" i="0" u="none" strike="noStrike" baseline="30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=1.1776 </a:t>
            </a:r>
          </a:p>
          <a:p>
            <a:endParaRPr lang="en-IN" sz="1800" b="0" i="0" u="none" strike="noStrike" baseline="0" dirty="0">
              <a:solidFill>
                <a:srgbClr val="000000"/>
              </a:solidFill>
              <a:latin typeface="Cambria Math" panose="02040503050406030204" pitchFamily="18" charset="0"/>
            </a:endParaRPr>
          </a:p>
          <a:p>
            <a:r>
              <a:rPr lang="en-IN" sz="1800" b="0" i="0" u="none" strike="noStrike" baseline="0" dirty="0">
                <a:solidFill>
                  <a:srgbClr val="000000"/>
                </a:solidFill>
                <a:latin typeface="Cambria Math" panose="02040503050406030204" pitchFamily="18" charset="0"/>
              </a:rPr>
              <a:t>            𝑦</a:t>
            </a:r>
            <a:r>
              <a:rPr lang="en-IN" sz="1800" b="0" i="0" u="none" strike="noStrike" baseline="-25000" dirty="0">
                <a:solidFill>
                  <a:srgbClr val="000000"/>
                </a:solidFill>
                <a:latin typeface="Cambria Math" panose="02040503050406030204" pitchFamily="18" charset="0"/>
              </a:rPr>
              <a:t>1</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a:t>
            </a:r>
            <a:r>
              <a:rPr lang="en-IN" i="0" u="none" strike="noStrike" baseline="0" dirty="0">
                <a:solidFill>
                  <a:srgbClr val="000000"/>
                </a:solidFill>
                <a:latin typeface="Cambria Math" panose="02040503050406030204" pitchFamily="18" charset="0"/>
              </a:rPr>
              <a:t>(ℎ/2)</a:t>
            </a:r>
            <a:r>
              <a:rPr lang="en-IN" sz="1800" b="0" i="0" u="none" strike="noStrike" baseline="0" dirty="0">
                <a:solidFill>
                  <a:srgbClr val="000000"/>
                </a:solidFill>
                <a:latin typeface="Cambria Math" panose="02040503050406030204" pitchFamily="18" charset="0"/>
              </a:rPr>
              <a:t>[𝑓(𝑥</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,𝑦</a:t>
            </a:r>
            <a:r>
              <a:rPr lang="en-IN" sz="1800" b="0" i="0" u="none" strike="noStrike" baseline="-25000" dirty="0">
                <a:solidFill>
                  <a:srgbClr val="000000"/>
                </a:solidFill>
                <a:latin typeface="Cambria Math" panose="02040503050406030204" pitchFamily="18" charset="0"/>
              </a:rPr>
              <a:t>0</a:t>
            </a:r>
            <a:r>
              <a:rPr lang="en-IN" sz="1800" b="0" i="0" u="none" strike="noStrike" baseline="0" dirty="0">
                <a:solidFill>
                  <a:srgbClr val="000000"/>
                </a:solidFill>
                <a:latin typeface="Cambria Math" panose="02040503050406030204" pitchFamily="18" charset="0"/>
              </a:rPr>
              <a:t>)+ 𝑓(𝑥</a:t>
            </a:r>
            <a:r>
              <a:rPr lang="en-IN" sz="1800" b="0" i="0" u="none" strike="noStrike" baseline="-25000" dirty="0">
                <a:solidFill>
                  <a:srgbClr val="000000"/>
                </a:solidFill>
                <a:latin typeface="Cambria Math" panose="02040503050406030204" pitchFamily="18" charset="0"/>
              </a:rPr>
              <a:t>1</a:t>
            </a:r>
            <a:r>
              <a:rPr lang="en-IN" sz="1800" b="0" i="0" u="none" strike="noStrike" baseline="0" dirty="0">
                <a:solidFill>
                  <a:srgbClr val="000000"/>
                </a:solidFill>
                <a:latin typeface="Cambria Math" panose="02040503050406030204" pitchFamily="18" charset="0"/>
              </a:rPr>
              <a:t> ,𝑦</a:t>
            </a:r>
            <a:r>
              <a:rPr lang="en-IN" sz="1800" b="0" i="0" u="none" strike="noStrike" baseline="-25000" dirty="0">
                <a:solidFill>
                  <a:srgbClr val="000000"/>
                </a:solidFill>
                <a:latin typeface="Cambria Math" panose="02040503050406030204" pitchFamily="18" charset="0"/>
              </a:rPr>
              <a:t>1</a:t>
            </a:r>
            <a:r>
              <a:rPr lang="en-IN" sz="1800" b="0" i="0" u="none" strike="noStrike" baseline="30000" dirty="0">
                <a:solidFill>
                  <a:srgbClr val="000000"/>
                </a:solidFill>
                <a:latin typeface="Cambria Math" panose="02040503050406030204" pitchFamily="18" charset="0"/>
              </a:rPr>
              <a:t>(2)</a:t>
            </a:r>
            <a:r>
              <a:rPr lang="en-IN" sz="1800" b="0" i="0" u="none" strike="noStrike" baseline="0" dirty="0">
                <a:solidFill>
                  <a:srgbClr val="000000"/>
                </a:solidFill>
                <a:latin typeface="Cambria Math" panose="02040503050406030204" pitchFamily="18" charset="0"/>
              </a:rPr>
              <a:t>)] </a:t>
            </a:r>
          </a:p>
          <a:p>
            <a:r>
              <a:rPr lang="en-IN" sz="1800" b="0" i="0" u="none" strike="noStrike" baseline="0" dirty="0">
                <a:solidFill>
                  <a:srgbClr val="000000"/>
                </a:solidFill>
                <a:latin typeface="Cambria Math" panose="02040503050406030204" pitchFamily="18" charset="0"/>
              </a:rPr>
              <a:t>            𝑦</a:t>
            </a:r>
            <a:r>
              <a:rPr lang="en-IN" sz="1800" b="0" i="0" u="none" strike="noStrike" baseline="-25000" dirty="0">
                <a:solidFill>
                  <a:srgbClr val="000000"/>
                </a:solidFill>
                <a:latin typeface="Cambria Math" panose="02040503050406030204" pitchFamily="18" charset="0"/>
              </a:rPr>
              <a:t>1</a:t>
            </a:r>
            <a:r>
              <a:rPr lang="en-IN" sz="1800" b="0" i="0" u="none" strike="noStrike" baseline="30000" dirty="0">
                <a:solidFill>
                  <a:srgbClr val="000000"/>
                </a:solidFill>
                <a:latin typeface="Cambria Math" panose="02040503050406030204" pitchFamily="18" charset="0"/>
              </a:rPr>
              <a:t>(3)</a:t>
            </a:r>
            <a:r>
              <a:rPr lang="en-IN" sz="1800" b="0" i="0" u="none" strike="noStrike" baseline="0" dirty="0">
                <a:solidFill>
                  <a:srgbClr val="000000"/>
                </a:solidFill>
                <a:latin typeface="Cambria Math" panose="02040503050406030204" pitchFamily="18" charset="0"/>
              </a:rPr>
              <a:t>=1+(0.2/2)(1+1.1776)=</a:t>
            </a:r>
            <a:r>
              <a:rPr lang="en-IN" sz="1800" b="0" i="0" u="none" strike="noStrike" baseline="0" dirty="0">
                <a:solidFill>
                  <a:srgbClr val="000000"/>
                </a:solidFill>
                <a:highlight>
                  <a:srgbClr val="FFFF00"/>
                </a:highlight>
                <a:latin typeface="Cambria Math" panose="02040503050406030204" pitchFamily="18" charset="0"/>
              </a:rPr>
              <a:t>1.21776</a:t>
            </a:r>
            <a:r>
              <a:rPr lang="en-IN" sz="1800" b="0" i="0" u="none" strike="noStrike" baseline="0" dirty="0">
                <a:solidFill>
                  <a:srgbClr val="000000"/>
                </a:solidFill>
                <a:latin typeface="Cambria Math" panose="02040503050406030204" pitchFamily="18" charset="0"/>
              </a:rPr>
              <a:t>=𝑦(0.2) </a:t>
            </a:r>
            <a:endParaRPr lang="en-IN" dirty="0"/>
          </a:p>
        </p:txBody>
      </p:sp>
    </p:spTree>
    <p:extLst>
      <p:ext uri="{BB962C8B-B14F-4D97-AF65-F5344CB8AC3E}">
        <p14:creationId xmlns:p14="http://schemas.microsoft.com/office/powerpoint/2010/main" xmlns="" val="2831059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BD3235-020E-931F-4D29-27A4F12A3B1D}"/>
              </a:ext>
            </a:extLst>
          </p:cNvPr>
          <p:cNvSpPr>
            <a:spLocks noGrp="1"/>
          </p:cNvSpPr>
          <p:nvPr>
            <p:ph type="title"/>
          </p:nvPr>
        </p:nvSpPr>
        <p:spPr/>
        <p:txBody>
          <a:bodyPr/>
          <a:lstStyle/>
          <a:p>
            <a:r>
              <a:rPr lang="en-IN" dirty="0"/>
              <a:t>Runge-</a:t>
            </a:r>
            <a:r>
              <a:rPr lang="en-IN" dirty="0" err="1"/>
              <a:t>Kutta’s</a:t>
            </a:r>
            <a:r>
              <a:rPr lang="en-IN" dirty="0"/>
              <a:t> Method</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26DF196C-5D66-490B-25E8-2E13FCB6EBC4}"/>
                  </a:ext>
                </a:extLst>
              </p:cNvPr>
              <p:cNvSpPr>
                <a:spLocks noGrp="1"/>
              </p:cNvSpPr>
              <p:nvPr>
                <p:ph idx="1"/>
              </p:nvPr>
            </p:nvSpPr>
            <p:spPr>
              <a:xfrm>
                <a:off x="775447" y="1449107"/>
                <a:ext cx="10515600" cy="4862046"/>
              </a:xfrm>
            </p:spPr>
            <p:txBody>
              <a:bodyPr>
                <a:normAutofit lnSpcReduction="10000"/>
              </a:bodyPr>
              <a:lstStyle/>
              <a:p>
                <a:r>
                  <a:rPr lang="en-US" sz="2400" dirty="0"/>
                  <a:t>Runge-</a:t>
                </a:r>
                <a:r>
                  <a:rPr lang="en-US" sz="2400" dirty="0" err="1"/>
                  <a:t>Kutta</a:t>
                </a:r>
                <a:r>
                  <a:rPr lang="en-US" sz="2400" dirty="0"/>
                  <a:t> method is preferment of the concepts used in Euler's and Modified Euler's methods. </a:t>
                </a:r>
              </a:p>
              <a:p>
                <a:pPr marL="0" indent="0">
                  <a:buNone/>
                </a:pPr>
                <a:r>
                  <a:rPr lang="en-US" sz="2400" dirty="0"/>
                  <a:t>Consider the initial value problem </a:t>
                </a:r>
              </a:p>
              <a:p>
                <a:pPr marL="0" indent="0">
                  <a:buNone/>
                </a:pPr>
                <a:r>
                  <a:rPr lang="en-IN" sz="2400" dirty="0">
                    <a:latin typeface="Times New Roman" panose="02020603050405020304" pitchFamily="18" charset="0"/>
                    <a:cs typeface="Times New Roman" panose="02020603050405020304" pitchFamily="18" charset="0"/>
                  </a:rPr>
                  <a:t>	𝑑𝑦/𝑑𝑥=𝑓(𝑥,𝑦) ;  𝑦(𝑥0)=𝑦0</a:t>
                </a:r>
              </a:p>
              <a:p>
                <a:pPr marL="0" indent="0">
                  <a:buNone/>
                </a:pPr>
                <a:r>
                  <a:rPr lang="en-IN" sz="2400" dirty="0"/>
                  <a:t>Modified Euler’s method is given by </a:t>
                </a:r>
              </a:p>
              <a:p>
                <a:pPr marL="457200" lvl="1" indent="0">
                  <a:buNone/>
                </a:pP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b="0" i="0" dirty="0" smtClean="0">
                        <a:latin typeface="Cambria Math" panose="02040503050406030204" pitchFamily="18" charset="0"/>
                        <a:cs typeface="Courier New" panose="02070309020205020404" pitchFamily="49" charset="0"/>
                      </a:rPr>
                      <m:t> </m:t>
                    </m:r>
                    <m:f>
                      <m:fPr>
                        <m:ctrlPr>
                          <a:rPr lang="en-IN" i="1" dirty="0" smtClean="0">
                            <a:latin typeface="Cambria Math" panose="02040503050406030204" pitchFamily="18" charset="0"/>
                            <a:cs typeface="Courier New" panose="02070309020205020404" pitchFamily="49" charset="0"/>
                          </a:rPr>
                        </m:ctrlPr>
                      </m:fPr>
                      <m:num>
                        <m:r>
                          <a:rPr lang="en-IN" b="0" i="1" dirty="0" smtClean="0">
                            <a:latin typeface="Cambria Math" panose="02040503050406030204" pitchFamily="18" charset="0"/>
                            <a:cs typeface="Courier New" panose="02070309020205020404" pitchFamily="49" charset="0"/>
                          </a:rPr>
                          <m:t>h</m:t>
                        </m:r>
                      </m:num>
                      <m:den>
                        <m:r>
                          <a:rPr lang="en-IN" b="0" i="1" dirty="0" smtClean="0">
                            <a:latin typeface="Cambria Math" panose="02040503050406030204" pitchFamily="18" charset="0"/>
                            <a:cs typeface="Courier New" panose="02070309020205020404" pitchFamily="49" charset="0"/>
                          </a:rPr>
                          <m:t>2</m:t>
                        </m:r>
                      </m:den>
                    </m:f>
                  </m:oMath>
                </a14:m>
                <a:r>
                  <a:rPr lang="en-IN" dirty="0">
                    <a:latin typeface="Times New Roman" panose="02020603050405020304" pitchFamily="18" charset="0"/>
                    <a:cs typeface="Times New Roman" panose="02020603050405020304" pitchFamily="18" charset="0"/>
                  </a:rPr>
                  <a:t>[𝑓(𝑥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)+𝑓(𝑥</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a:latin typeface="Cambria Math" panose="02040503050406030204" pitchFamily="18" charset="0"/>
                        <a:cs typeface="Courier New" panose="02070309020205020404" pitchFamily="49" charset="0"/>
                      </a:rPr>
                      <m:t> </m:t>
                    </m:r>
                    <m:f>
                      <m:fPr>
                        <m:ctrlPr>
                          <a:rPr lang="en-IN" i="1" dirty="0">
                            <a:latin typeface="Cambria Math" panose="02040503050406030204" pitchFamily="18" charset="0"/>
                            <a:cs typeface="Courier New" panose="02070309020205020404" pitchFamily="49" charset="0"/>
                          </a:rPr>
                        </m:ctrlPr>
                      </m:fPr>
                      <m:num>
                        <m:r>
                          <a:rPr lang="en-IN" b="0" i="0" dirty="0" smtClean="0">
                            <a:latin typeface="Cambria Math" panose="02040503050406030204" pitchFamily="18" charset="0"/>
                            <a:cs typeface="Courier New" panose="02070309020205020404" pitchFamily="49" charset="0"/>
                          </a:rPr>
                          <m:t>1</m:t>
                        </m:r>
                      </m:num>
                      <m:den>
                        <m:r>
                          <a:rPr lang="en-IN" dirty="0">
                            <a:latin typeface="Cambria Math" panose="02040503050406030204" pitchFamily="18" charset="0"/>
                            <a:cs typeface="Courier New" panose="02070309020205020404" pitchFamily="49" charset="0"/>
                          </a:rPr>
                          <m:t>2</m:t>
                        </m:r>
                      </m:den>
                    </m:f>
                  </m:oMath>
                </a14:m>
                <a:r>
                  <a:rPr lang="en-IN" dirty="0">
                    <a:latin typeface="Times New Roman" panose="02020603050405020304" pitchFamily="18" charset="0"/>
                    <a:cs typeface="Times New Roman" panose="02020603050405020304" pitchFamily="18" charset="0"/>
                  </a:rPr>
                  <a:t>[h𝑓(𝑥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 h𝑓(𝑥</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a:t>
                </a:r>
              </a:p>
              <a:p>
                <a:pPr marL="0" indent="0">
                  <a:buNone/>
                </a:pPr>
                <a:r>
                  <a:rPr lang="en-IN" sz="2400" dirty="0"/>
                  <a:t>Now </a:t>
                </a:r>
                <a:r>
                  <a:rPr lang="en-IN" sz="2400" dirty="0">
                    <a:latin typeface="Times New Roman" panose="02020603050405020304" pitchFamily="18" charset="0"/>
                    <a:cs typeface="Times New Roman" panose="02020603050405020304" pitchFamily="18" charset="0"/>
                  </a:rPr>
                  <a:t>𝑥</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+ℎ </a:t>
                </a:r>
                <a:r>
                  <a:rPr lang="en-IN" sz="2400" dirty="0"/>
                  <a:t>and </a:t>
                </a:r>
                <a:r>
                  <a:rPr lang="en-IN" sz="2400" dirty="0">
                    <a:latin typeface="Times New Roman" panose="02020603050405020304" pitchFamily="18" charset="0"/>
                    <a:cs typeface="Times New Roman" panose="02020603050405020304" pitchFamily="18" charset="0"/>
                  </a:rPr>
                  <a:t>𝑦</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r>
                  <a:rPr lang="en-IN" sz="2400" dirty="0"/>
                  <a:t>by Euler’s method</a:t>
                </a:r>
              </a:p>
              <a:p>
                <a:pPr marL="457200" lvl="1" indent="0">
                  <a:buNone/>
                </a:pP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smtClean="0">
                        <a:latin typeface="Cambria Math" panose="02040503050406030204" pitchFamily="18" charset="0"/>
                        <a:cs typeface="Courier New" panose="02070309020205020404" pitchFamily="49" charset="0"/>
                      </a:rPr>
                      <m:t> </m:t>
                    </m:r>
                    <m:f>
                      <m:fPr>
                        <m:ctrlPr>
                          <a:rPr lang="en-IN" i="1" dirty="0">
                            <a:latin typeface="Cambria Math" panose="02040503050406030204" pitchFamily="18" charset="0"/>
                            <a:cs typeface="Courier New" panose="02070309020205020404" pitchFamily="49" charset="0"/>
                          </a:rPr>
                        </m:ctrlPr>
                      </m:fPr>
                      <m:num>
                        <m:r>
                          <a:rPr lang="en-IN" b="0" i="0" dirty="0" smtClean="0">
                            <a:latin typeface="Cambria Math" panose="02040503050406030204" pitchFamily="18" charset="0"/>
                            <a:cs typeface="Courier New" panose="02070309020205020404" pitchFamily="49" charset="0"/>
                          </a:rPr>
                          <m:t>1</m:t>
                        </m:r>
                      </m:num>
                      <m:den>
                        <m:r>
                          <a:rPr lang="en-IN" dirty="0">
                            <a:latin typeface="Cambria Math" panose="02040503050406030204" pitchFamily="18" charset="0"/>
                            <a:cs typeface="Courier New" panose="02070309020205020404" pitchFamily="49" charset="0"/>
                          </a:rPr>
                          <m:t>2</m:t>
                        </m:r>
                      </m:den>
                    </m:f>
                    <m:r>
                      <a:rPr lang="en-IN" i="1" dirty="0">
                        <a:latin typeface="Cambria Math" panose="02040503050406030204" pitchFamily="18" charset="0"/>
                        <a:cs typeface="Courier New" panose="02070309020205020404" pitchFamily="49" charset="0"/>
                      </a:rPr>
                      <m:t> </m:t>
                    </m:r>
                  </m:oMath>
                </a14:m>
                <a:r>
                  <a:rPr lang="en-IN" dirty="0">
                    <a:latin typeface="Times New Roman" panose="02020603050405020304" pitchFamily="18" charset="0"/>
                    <a:cs typeface="Times New Roman" panose="02020603050405020304" pitchFamily="18" charset="0"/>
                  </a:rPr>
                  <a:t>[ℎ𝑓(𝑥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)+ℎ𝑓(𝑥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+ℎ, 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+ℎ𝑓(𝑥0,𝑦0))] </a:t>
                </a:r>
              </a:p>
              <a:p>
                <a:pPr marL="457200" lvl="1" indent="0">
                  <a:buNone/>
                </a:pP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dirty="0" smtClean="0">
                        <a:latin typeface="Cambria Math" panose="02040503050406030204" pitchFamily="18" charset="0"/>
                        <a:cs typeface="Courier New" panose="02070309020205020404" pitchFamily="49" charset="0"/>
                      </a:rPr>
                      <m:t> </m:t>
                    </m:r>
                    <m:f>
                      <m:fPr>
                        <m:ctrlPr>
                          <a:rPr lang="en-IN" i="1" dirty="0">
                            <a:latin typeface="Cambria Math" panose="02040503050406030204" pitchFamily="18" charset="0"/>
                            <a:cs typeface="Courier New" panose="02070309020205020404" pitchFamily="49" charset="0"/>
                          </a:rPr>
                        </m:ctrlPr>
                      </m:fPr>
                      <m:num>
                        <m:r>
                          <a:rPr lang="en-IN" b="0" i="0" dirty="0" smtClean="0">
                            <a:latin typeface="Cambria Math" panose="02040503050406030204" pitchFamily="18" charset="0"/>
                            <a:cs typeface="Courier New" panose="02070309020205020404" pitchFamily="49" charset="0"/>
                          </a:rPr>
                          <m:t>1</m:t>
                        </m:r>
                      </m:num>
                      <m:den>
                        <m:r>
                          <a:rPr lang="en-IN" dirty="0">
                            <a:latin typeface="Cambria Math" panose="02040503050406030204" pitchFamily="18" charset="0"/>
                            <a:cs typeface="Courier New" panose="02070309020205020404" pitchFamily="49" charset="0"/>
                          </a:rPr>
                          <m:t>2</m:t>
                        </m:r>
                      </m:den>
                    </m:f>
                    <m:r>
                      <a:rPr lang="en-IN" i="1" dirty="0">
                        <a:latin typeface="Cambria Math" panose="02040503050406030204" pitchFamily="18" charset="0"/>
                        <a:cs typeface="Courier New" panose="02070309020205020404" pitchFamily="49" charset="0"/>
                      </a:rPr>
                      <m:t> </m:t>
                    </m:r>
                  </m:oMath>
                </a14:m>
                <a:r>
                  <a:rPr lang="en-IN" dirty="0">
                    <a:latin typeface="Times New Roman" panose="02020603050405020304" pitchFamily="18" charset="0"/>
                    <a:cs typeface="Times New Roman" panose="02020603050405020304" pitchFamily="18" charset="0"/>
                  </a:rPr>
                  <a:t>[𝐾</a:t>
                </a:r>
                <a:r>
                  <a:rPr lang="en-IN"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+𝐾</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a:t>
                </a:r>
                <a:endParaRPr lang="en-IN" dirty="0"/>
              </a:p>
              <a:p>
                <a:pPr marL="0" indent="0">
                  <a:buNone/>
                </a:pPr>
                <a:r>
                  <a:rPr lang="en-IN" sz="2400" dirty="0"/>
                  <a:t>Where, </a:t>
                </a:r>
                <a:r>
                  <a:rPr lang="en-IN" sz="2400" dirty="0">
                    <a:latin typeface="Times New Roman" panose="02020603050405020304" pitchFamily="18" charset="0"/>
                    <a:cs typeface="Times New Roman" panose="02020603050405020304" pitchFamily="18" charset="0"/>
                  </a:rPr>
                  <a:t>𝐾</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 𝐾</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+ℎ,𝑦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+𝐾</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p>
            </p:txBody>
          </p:sp>
        </mc:Choice>
        <mc:Fallback>
          <p:sp>
            <p:nvSpPr>
              <p:cNvPr id="3" name="Content Placeholder 2">
                <a:extLst>
                  <a:ext uri="{FF2B5EF4-FFF2-40B4-BE49-F238E27FC236}">
                    <a16:creationId xmlns:a16="http://schemas.microsoft.com/office/drawing/2014/main" xmlns="" xmlns:a14="http://schemas.microsoft.com/office/drawing/2010/main" id="{26DF196C-5D66-490B-25E8-2E13FCB6EBC4}"/>
                  </a:ext>
                </a:extLst>
              </p:cNvPr>
              <p:cNvSpPr>
                <a:spLocks noGrp="1" noRot="1" noChangeAspect="1" noMove="1" noResize="1" noEditPoints="1" noAdjustHandles="1" noChangeArrowheads="1" noChangeShapeType="1" noTextEdit="1"/>
              </p:cNvSpPr>
              <p:nvPr>
                <p:ph idx="1"/>
              </p:nvPr>
            </p:nvSpPr>
            <p:spPr>
              <a:xfrm>
                <a:off x="775447" y="1449107"/>
                <a:ext cx="10515600" cy="4862046"/>
              </a:xfrm>
              <a:blipFill>
                <a:blip r:embed="rId2" cstate="print"/>
                <a:stretch>
                  <a:fillRect l="-870" t="-2384"/>
                </a:stretch>
              </a:blipFill>
            </p:spPr>
            <p:txBody>
              <a:bodyPr/>
              <a:lstStyle/>
              <a:p>
                <a:r>
                  <a:rPr lang="en-IN">
                    <a:noFill/>
                  </a:rPr>
                  <a:t> </a:t>
                </a:r>
              </a:p>
            </p:txBody>
          </p:sp>
        </mc:Fallback>
      </mc:AlternateContent>
    </p:spTree>
    <p:extLst>
      <p:ext uri="{BB962C8B-B14F-4D97-AF65-F5344CB8AC3E}">
        <p14:creationId xmlns:p14="http://schemas.microsoft.com/office/powerpoint/2010/main" xmlns="" val="15197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94541-3DEC-3BB5-C410-F444EB36E213}"/>
              </a:ext>
            </a:extLst>
          </p:cNvPr>
          <p:cNvSpPr>
            <a:spLocks noGrp="1"/>
          </p:cNvSpPr>
          <p:nvPr>
            <p:ph type="title"/>
          </p:nvPr>
        </p:nvSpPr>
        <p:spPr/>
        <p:txBody>
          <a:bodyPr/>
          <a:lstStyle/>
          <a:p>
            <a:r>
              <a:rPr lang="en-IN" dirty="0"/>
              <a:t>Runge-</a:t>
            </a:r>
            <a:r>
              <a:rPr lang="en-IN" dirty="0" err="1"/>
              <a:t>Kutta’s</a:t>
            </a:r>
            <a:r>
              <a:rPr lang="en-IN" dirty="0"/>
              <a:t> Method</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E5517D0B-B3A2-8A9F-9D29-28A4DA119067}"/>
                  </a:ext>
                </a:extLst>
              </p:cNvPr>
              <p:cNvSpPr>
                <a:spLocks noGrp="1"/>
              </p:cNvSpPr>
              <p:nvPr>
                <p:ph idx="1"/>
              </p:nvPr>
            </p:nvSpPr>
            <p:spPr/>
            <p:txBody>
              <a:bodyPr>
                <a:normAutofit fontScale="85000" lnSpcReduction="20000"/>
              </a:bodyPr>
              <a:lstStyle/>
              <a:p>
                <a:r>
                  <a:rPr lang="en-US" sz="2400" dirty="0"/>
                  <a:t>Euler’s method itself is </a:t>
                </a:r>
                <a:r>
                  <a:rPr lang="en-US" sz="2400" b="1" dirty="0"/>
                  <a:t>first order </a:t>
                </a:r>
                <a:r>
                  <a:rPr lang="en-US" sz="2400" dirty="0"/>
                  <a:t>Runge-</a:t>
                </a:r>
                <a:r>
                  <a:rPr lang="en-US" sz="2400" dirty="0" err="1"/>
                  <a:t>Kutta</a:t>
                </a:r>
                <a:r>
                  <a:rPr lang="en-US" sz="2400" dirty="0"/>
                  <a:t> method</a:t>
                </a:r>
              </a:p>
              <a:p>
                <a:r>
                  <a:rPr lang="en-US" sz="2400" dirty="0"/>
                  <a:t>Modified Euler’s method itself is </a:t>
                </a:r>
                <a:r>
                  <a:rPr lang="en-US" sz="2400" b="1" dirty="0"/>
                  <a:t>second order </a:t>
                </a:r>
                <a:r>
                  <a:rPr lang="en-US" sz="2400" dirty="0"/>
                  <a:t>Runge-</a:t>
                </a:r>
                <a:r>
                  <a:rPr lang="en-US" sz="2400" dirty="0" err="1"/>
                  <a:t>Kutta</a:t>
                </a:r>
                <a:r>
                  <a:rPr lang="en-US" sz="2400" dirty="0"/>
                  <a:t> method</a:t>
                </a:r>
              </a:p>
              <a:p>
                <a:r>
                  <a:rPr lang="en-IN" sz="2400" dirty="0"/>
                  <a:t>Third order Runge-</a:t>
                </a:r>
                <a:r>
                  <a:rPr lang="en-IN" sz="2400" dirty="0" err="1"/>
                  <a:t>Kutta</a:t>
                </a:r>
                <a:r>
                  <a:rPr lang="en-IN" sz="2400" dirty="0"/>
                  <a:t> method : </a:t>
                </a:r>
                <a:r>
                  <a:rPr lang="en-IN" sz="2400" dirty="0">
                    <a:latin typeface="Times New Roman" panose="02020603050405020304" pitchFamily="18" charset="0"/>
                    <a:cs typeface="Times New Roman" panose="02020603050405020304" pitchFamily="18" charset="0"/>
                  </a:rPr>
                  <a:t>𝑦</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a:t>
                </a:r>
                <a14:m>
                  <m:oMath xmlns:m="http://schemas.openxmlformats.org/officeDocument/2006/math">
                    <m:r>
                      <a:rPr lang="en-IN" sz="2400" dirty="0" smtClean="0">
                        <a:latin typeface="Cambria Math" panose="02040503050406030204" pitchFamily="18" charset="0"/>
                        <a:cs typeface="Courier New" panose="02070309020205020404" pitchFamily="49" charset="0"/>
                      </a:rPr>
                      <m:t> </m:t>
                    </m:r>
                    <m:f>
                      <m:fPr>
                        <m:ctrlPr>
                          <a:rPr lang="en-IN" sz="2400" i="1" dirty="0">
                            <a:latin typeface="Cambria Math" panose="02040503050406030204" pitchFamily="18" charset="0"/>
                            <a:cs typeface="Courier New" panose="02070309020205020404" pitchFamily="49" charset="0"/>
                          </a:rPr>
                        </m:ctrlPr>
                      </m:fPr>
                      <m:num>
                        <m:r>
                          <a:rPr lang="en-IN" sz="2400" b="0" i="0" dirty="0" smtClean="0">
                            <a:latin typeface="Cambria Math" panose="02040503050406030204" pitchFamily="18" charset="0"/>
                            <a:cs typeface="Courier New" panose="02070309020205020404" pitchFamily="49" charset="0"/>
                          </a:rPr>
                          <m:t>1</m:t>
                        </m:r>
                      </m:num>
                      <m:den>
                        <m:r>
                          <a:rPr lang="en-IN" sz="2400" b="0" i="0" dirty="0" smtClean="0">
                            <a:latin typeface="Cambria Math" panose="02040503050406030204" pitchFamily="18" charset="0"/>
                            <a:cs typeface="Courier New" panose="02070309020205020404" pitchFamily="49" charset="0"/>
                          </a:rPr>
                          <m:t>6</m:t>
                        </m:r>
                      </m:den>
                    </m:f>
                    <m:r>
                      <a:rPr lang="en-IN" sz="2400" i="1" dirty="0">
                        <a:latin typeface="Cambria Math" panose="02040503050406030204" pitchFamily="18" charset="0"/>
                        <a:cs typeface="Courier New" panose="02070309020205020404" pitchFamily="49" charset="0"/>
                      </a:rPr>
                      <m:t> </m:t>
                    </m:r>
                  </m:oMath>
                </a14:m>
                <a:r>
                  <a:rPr lang="en-IN" sz="2400" dirty="0">
                    <a:latin typeface="Times New Roman" panose="02020603050405020304" pitchFamily="18" charset="0"/>
                    <a:cs typeface="Times New Roman" panose="02020603050405020304" pitchFamily="18" charset="0"/>
                  </a:rPr>
                  <a:t>[𝐾</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+ 4𝐾</a:t>
                </a:r>
                <a:r>
                  <a:rPr lang="en-IN" sz="2400" baseline="-25000" dirty="0">
                    <a:latin typeface="Times New Roman" panose="02020603050405020304" pitchFamily="18" charset="0"/>
                    <a:cs typeface="Times New Roman" panose="02020603050405020304" pitchFamily="18" charset="0"/>
                  </a:rPr>
                  <a:t>2 </a:t>
                </a:r>
                <a:r>
                  <a:rPr lang="en-IN" sz="2400" dirty="0">
                    <a:latin typeface="Times New Roman" panose="02020603050405020304" pitchFamily="18" charset="0"/>
                    <a:cs typeface="Times New Roman" panose="02020603050405020304" pitchFamily="18" charset="0"/>
                  </a:rPr>
                  <a:t>+ 𝐾</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a:t>
                </a:r>
                <a:r>
                  <a:rPr lang="en-IN" sz="2400" dirty="0"/>
                  <a:t>Where </a:t>
                </a:r>
                <a:r>
                  <a:rPr lang="en-IN" sz="2400" dirty="0">
                    <a:latin typeface="Times New Roman" panose="02020603050405020304" pitchFamily="18" charset="0"/>
                    <a:cs typeface="Times New Roman" panose="02020603050405020304" pitchFamily="18" charset="0"/>
                  </a:rPr>
                  <a:t>𝐾</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𝐾</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m:rPr>
                            <m:sty m:val="p"/>
                          </m:rPr>
                          <a:rPr lang="en-IN" sz="2400" b="0" i="0" dirty="0" smtClean="0">
                            <a:latin typeface="Cambria Math" panose="02040503050406030204" pitchFamily="18" charset="0"/>
                            <a:cs typeface="Courier New" panose="02070309020205020404" pitchFamily="49" charset="0"/>
                          </a:rPr>
                          <m:t>h</m:t>
                        </m:r>
                      </m:num>
                      <m:den>
                        <m:r>
                          <a:rPr lang="en-IN" sz="2400" b="0" i="0" dirty="0" smtClean="0">
                            <a:latin typeface="Cambria Math" panose="02040503050406030204" pitchFamily="18" charset="0"/>
                            <a:cs typeface="Courier New" panose="02070309020205020404" pitchFamily="49" charset="0"/>
                          </a:rPr>
                          <m:t>2</m:t>
                        </m:r>
                      </m:den>
                    </m:f>
                  </m:oMath>
                </a14:m>
                <a:r>
                  <a:rPr lang="en-IN" sz="2400" dirty="0">
                    <a:latin typeface="Times New Roman" panose="02020603050405020304" pitchFamily="18" charset="0"/>
                    <a:cs typeface="Times New Roman" panose="02020603050405020304" pitchFamily="18" charset="0"/>
                  </a:rPr>
                  <a:t>, 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m:rPr>
                            <m:sty m:val="p"/>
                          </m:rPr>
                          <a:rPr lang="en-IN" sz="2400" b="0" i="0" dirty="0" smtClean="0">
                            <a:latin typeface="Cambria Math" panose="02040503050406030204" pitchFamily="18" charset="0"/>
                            <a:cs typeface="Courier New" panose="02070309020205020404" pitchFamily="49" charset="0"/>
                          </a:rPr>
                          <m:t>K</m:t>
                        </m:r>
                        <m:r>
                          <a:rPr lang="en-IN" sz="2400" b="0" i="0" baseline="-25000" dirty="0" smtClean="0">
                            <a:latin typeface="Cambria Math" panose="02040503050406030204" pitchFamily="18" charset="0"/>
                            <a:cs typeface="Courier New" panose="02070309020205020404" pitchFamily="49" charset="0"/>
                          </a:rPr>
                          <m:t>1</m:t>
                        </m:r>
                      </m:num>
                      <m:den>
                        <m:r>
                          <a:rPr lang="en-IN" sz="2400" dirty="0">
                            <a:latin typeface="Cambria Math" panose="02040503050406030204" pitchFamily="18" charset="0"/>
                            <a:cs typeface="Courier New" panose="02070309020205020404" pitchFamily="49" charset="0"/>
                          </a:rPr>
                          <m:t>2</m:t>
                        </m:r>
                      </m:den>
                    </m:f>
                  </m:oMath>
                </a14:m>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𝐾</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+ℎ, 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+ℎ, 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𝐾</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a:t>
                </a:r>
              </a:p>
              <a:p>
                <a:r>
                  <a:rPr lang="en-US" sz="2400" dirty="0"/>
                  <a:t>Fourth order Runge- </a:t>
                </a:r>
                <a:r>
                  <a:rPr lang="en-US" sz="2400" dirty="0" err="1"/>
                  <a:t>Kutta’s</a:t>
                </a:r>
                <a:r>
                  <a:rPr lang="en-US" sz="2400" dirty="0"/>
                  <a:t> method : </a:t>
                </a:r>
                <a:r>
                  <a:rPr lang="en-US" sz="2400" dirty="0">
                    <a:latin typeface="Times New Roman" panose="02020603050405020304" pitchFamily="18" charset="0"/>
                    <a:cs typeface="Times New Roman" panose="02020603050405020304" pitchFamily="18" charset="0"/>
                  </a:rPr>
                  <a:t>𝑦</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𝑦</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a:rPr lang="en-IN" sz="2400" b="0" i="0" dirty="0" smtClean="0">
                            <a:latin typeface="Cambria Math" panose="02040503050406030204" pitchFamily="18" charset="0"/>
                            <a:cs typeface="Courier New" panose="02070309020205020404" pitchFamily="49" charset="0"/>
                          </a:rPr>
                          <m:t>1</m:t>
                        </m:r>
                      </m:num>
                      <m:den>
                        <m:r>
                          <a:rPr lang="en-IN" sz="2400" b="0" i="0" dirty="0" smtClean="0">
                            <a:latin typeface="Cambria Math" panose="02040503050406030204" pitchFamily="18" charset="0"/>
                            <a:cs typeface="Courier New" panose="02070309020205020404" pitchFamily="49" charset="0"/>
                          </a:rPr>
                          <m:t>6</m:t>
                        </m:r>
                      </m:den>
                    </m:f>
                    <m:r>
                      <a:rPr lang="en-IN" sz="2400" b="0" i="0" dirty="0" smtClean="0">
                        <a:latin typeface="Cambria Math" panose="02040503050406030204" pitchFamily="18" charset="0"/>
                        <a:cs typeface="Courier New" panose="02070309020205020404" pitchFamily="49" charset="0"/>
                      </a:rPr>
                      <m:t>[</m:t>
                    </m:r>
                  </m:oMath>
                </a14:m>
                <a:r>
                  <a:rPr lang="en-US" sz="2400" dirty="0">
                    <a:latin typeface="Times New Roman" panose="02020603050405020304" pitchFamily="18" charset="0"/>
                    <a:cs typeface="Times New Roman" panose="02020603050405020304" pitchFamily="18" charset="0"/>
                  </a:rPr>
                  <a:t>𝐾</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+2𝐾</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+2𝐾</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+𝐾</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IN" sz="2400" dirty="0"/>
                  <a:t> Where </a:t>
                </a:r>
                <a:r>
                  <a:rPr lang="en-IN" sz="2400" dirty="0">
                    <a:latin typeface="Times New Roman" panose="02020603050405020304" pitchFamily="18" charset="0"/>
                    <a:cs typeface="Times New Roman" panose="02020603050405020304" pitchFamily="18" charset="0"/>
                  </a:rPr>
                  <a:t>𝐾</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𝐾</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m:rPr>
                            <m:sty m:val="p"/>
                          </m:rPr>
                          <a:rPr lang="en-IN" sz="2400" b="0" i="0" dirty="0" smtClean="0">
                            <a:latin typeface="Cambria Math" panose="02040503050406030204" pitchFamily="18" charset="0"/>
                            <a:cs typeface="Courier New" panose="02070309020205020404" pitchFamily="49" charset="0"/>
                          </a:rPr>
                          <m:t>h</m:t>
                        </m:r>
                      </m:num>
                      <m:den>
                        <m:r>
                          <a:rPr lang="en-IN" sz="2400" b="0" i="0" dirty="0" smtClean="0">
                            <a:latin typeface="Cambria Math" panose="02040503050406030204" pitchFamily="18" charset="0"/>
                            <a:cs typeface="Courier New" panose="02070309020205020404" pitchFamily="49" charset="0"/>
                          </a:rPr>
                          <m:t>2</m:t>
                        </m:r>
                      </m:den>
                    </m:f>
                  </m:oMath>
                </a14:m>
                <a:r>
                  <a:rPr lang="en-IN" sz="2400" dirty="0">
                    <a:latin typeface="Times New Roman" panose="02020603050405020304" pitchFamily="18" charset="0"/>
                    <a:cs typeface="Times New Roman" panose="02020603050405020304" pitchFamily="18" charset="0"/>
                  </a:rPr>
                  <a:t>, 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m:rPr>
                            <m:sty m:val="p"/>
                          </m:rPr>
                          <a:rPr lang="en-IN" sz="2400" b="0" i="0" dirty="0" smtClean="0">
                            <a:latin typeface="Cambria Math" panose="02040503050406030204" pitchFamily="18" charset="0"/>
                            <a:cs typeface="Courier New" panose="02070309020205020404" pitchFamily="49" charset="0"/>
                          </a:rPr>
                          <m:t>K</m:t>
                        </m:r>
                        <m:r>
                          <a:rPr lang="en-IN" sz="2400" b="0" i="0" baseline="-25000" dirty="0" smtClean="0">
                            <a:latin typeface="Cambria Math" panose="02040503050406030204" pitchFamily="18" charset="0"/>
                            <a:cs typeface="Courier New" panose="02070309020205020404" pitchFamily="49" charset="0"/>
                          </a:rPr>
                          <m:t>1</m:t>
                        </m:r>
                      </m:num>
                      <m:den>
                        <m:r>
                          <a:rPr lang="en-IN" sz="2400" dirty="0">
                            <a:latin typeface="Cambria Math" panose="02040503050406030204" pitchFamily="18" charset="0"/>
                            <a:cs typeface="Courier New" panose="02070309020205020404" pitchFamily="49" charset="0"/>
                          </a:rPr>
                          <m:t>2</m:t>
                        </m:r>
                      </m:den>
                    </m:f>
                  </m:oMath>
                </a14:m>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𝐾</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m:rPr>
                            <m:sty m:val="p"/>
                          </m:rPr>
                          <a:rPr lang="en-IN" sz="2400" b="0" i="0" dirty="0" smtClean="0">
                            <a:latin typeface="Cambria Math" panose="02040503050406030204" pitchFamily="18" charset="0"/>
                            <a:cs typeface="Courier New" panose="02070309020205020404" pitchFamily="49" charset="0"/>
                          </a:rPr>
                          <m:t>h</m:t>
                        </m:r>
                      </m:num>
                      <m:den>
                        <m:r>
                          <a:rPr lang="en-IN" sz="2400" b="0" i="0" dirty="0" smtClean="0">
                            <a:latin typeface="Cambria Math" panose="02040503050406030204" pitchFamily="18" charset="0"/>
                            <a:cs typeface="Courier New" panose="02070309020205020404" pitchFamily="49" charset="0"/>
                          </a:rPr>
                          <m:t>2</m:t>
                        </m:r>
                      </m:den>
                    </m:f>
                  </m:oMath>
                </a14:m>
                <a:r>
                  <a:rPr lang="en-IN" sz="2400" dirty="0">
                    <a:latin typeface="Times New Roman" panose="02020603050405020304" pitchFamily="18" charset="0"/>
                    <a:cs typeface="Times New Roman" panose="02020603050405020304" pitchFamily="18" charset="0"/>
                  </a:rPr>
                  <a:t>, 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m:rPr>
                            <m:sty m:val="p"/>
                          </m:rPr>
                          <a:rPr lang="en-IN" sz="2400" dirty="0">
                            <a:latin typeface="Cambria Math" panose="02040503050406030204" pitchFamily="18" charset="0"/>
                            <a:cs typeface="Courier New" panose="02070309020205020404" pitchFamily="49" charset="0"/>
                          </a:rPr>
                          <m:t>K</m:t>
                        </m:r>
                        <m:r>
                          <a:rPr lang="en-IN" sz="2400" b="0" i="1" baseline="-25000" dirty="0" smtClean="0">
                            <a:latin typeface="Cambria Math" panose="02040503050406030204" pitchFamily="18" charset="0"/>
                            <a:cs typeface="Courier New" panose="02070309020205020404" pitchFamily="49" charset="0"/>
                          </a:rPr>
                          <m:t>2</m:t>
                        </m:r>
                      </m:num>
                      <m:den>
                        <m:r>
                          <a:rPr lang="en-IN" sz="2400" dirty="0">
                            <a:latin typeface="Cambria Math" panose="02040503050406030204" pitchFamily="18" charset="0"/>
                            <a:cs typeface="Courier New" panose="02070309020205020404" pitchFamily="49" charset="0"/>
                          </a:rPr>
                          <m:t>2</m:t>
                        </m:r>
                      </m:den>
                    </m:f>
                  </m:oMath>
                </a14:m>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𝐾</a:t>
                </a:r>
                <a:r>
                  <a:rPr lang="en-IN" sz="2400" baseline="-25000" dirty="0">
                    <a:latin typeface="Times New Roman" panose="02020603050405020304" pitchFamily="18" charset="0"/>
                    <a:cs typeface="Times New Roman" panose="02020603050405020304" pitchFamily="18" charset="0"/>
                  </a:rPr>
                  <a:t>4</a:t>
                </a:r>
                <a:r>
                  <a:rPr lang="en-IN" sz="2400" dirty="0">
                    <a:latin typeface="Times New Roman" panose="02020603050405020304" pitchFamily="18" charset="0"/>
                    <a:cs typeface="Times New Roman" panose="02020603050405020304" pitchFamily="18" charset="0"/>
                  </a:rPr>
                  <a:t>=ℎ𝑓(𝑥</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+h, 𝑦</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+K</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a:t>
                </a:r>
              </a:p>
              <a:p>
                <a:pPr marL="1371600" lvl="3" indent="0">
                  <a:buNone/>
                </a:pPr>
                <a:endParaRPr lang="en-IN" sz="1400" dirty="0"/>
              </a:p>
            </p:txBody>
          </p:sp>
        </mc:Choice>
        <mc:Fallback>
          <p:sp>
            <p:nvSpPr>
              <p:cNvPr id="3" name="Content Placeholder 2">
                <a:extLst>
                  <a:ext uri="{FF2B5EF4-FFF2-40B4-BE49-F238E27FC236}">
                    <a16:creationId xmlns:a16="http://schemas.microsoft.com/office/drawing/2014/main" xmlns="" xmlns:a14="http://schemas.microsoft.com/office/drawing/2010/main" id="{E5517D0B-B3A2-8A9F-9D29-28A4DA119067}"/>
                  </a:ext>
                </a:extLst>
              </p:cNvPr>
              <p:cNvSpPr>
                <a:spLocks noGrp="1" noRot="1" noChangeAspect="1" noMove="1" noResize="1" noEditPoints="1" noAdjustHandles="1" noChangeArrowheads="1" noChangeShapeType="1" noTextEdit="1"/>
              </p:cNvSpPr>
              <p:nvPr>
                <p:ph idx="1"/>
              </p:nvPr>
            </p:nvSpPr>
            <p:spPr>
              <a:blipFill>
                <a:blip r:embed="rId2" cstate="print"/>
                <a:stretch>
                  <a:fillRect l="-522" t="-2521"/>
                </a:stretch>
              </a:blipFill>
            </p:spPr>
            <p:txBody>
              <a:bodyPr/>
              <a:lstStyle/>
              <a:p>
                <a:r>
                  <a:rPr lang="en-IN">
                    <a:noFill/>
                  </a:rPr>
                  <a:t> </a:t>
                </a:r>
              </a:p>
            </p:txBody>
          </p:sp>
        </mc:Fallback>
      </mc:AlternateContent>
      <p:sp>
        <p:nvSpPr>
          <p:cNvPr id="4" name="Right Brace 3">
            <a:extLst>
              <a:ext uri="{FF2B5EF4-FFF2-40B4-BE49-F238E27FC236}">
                <a16:creationId xmlns:a16="http://schemas.microsoft.com/office/drawing/2014/main" xmlns="" id="{14187ACE-5E92-C7ED-8CAF-F943A62ED445}"/>
              </a:ext>
            </a:extLst>
          </p:cNvPr>
          <p:cNvSpPr/>
          <p:nvPr/>
        </p:nvSpPr>
        <p:spPr>
          <a:xfrm>
            <a:off x="8139953" y="4105836"/>
            <a:ext cx="394447" cy="1936376"/>
          </a:xfrm>
          <a:prstGeom prst="rightBrace">
            <a:avLst>
              <a:gd name="adj1" fmla="val 4415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xmlns="" id="{518072E7-6165-7E11-23D6-966CF9FD344C}"/>
              </a:ext>
            </a:extLst>
          </p:cNvPr>
          <p:cNvSpPr txBox="1"/>
          <p:nvPr/>
        </p:nvSpPr>
        <p:spPr>
          <a:xfrm>
            <a:off x="8606118" y="4889358"/>
            <a:ext cx="2283317" cy="369332"/>
          </a:xfrm>
          <a:prstGeom prst="rect">
            <a:avLst/>
          </a:prstGeom>
          <a:noFill/>
        </p:spPr>
        <p:txBody>
          <a:bodyPr wrap="none" rtlCol="0">
            <a:spAutoFit/>
          </a:bodyPr>
          <a:lstStyle/>
          <a:p>
            <a:r>
              <a:rPr lang="en-IN" dirty="0"/>
              <a:t>Runge-</a:t>
            </a:r>
            <a:r>
              <a:rPr lang="en-IN" dirty="0" err="1"/>
              <a:t>Kutta’s</a:t>
            </a:r>
            <a:r>
              <a:rPr lang="en-IN" dirty="0"/>
              <a:t> Method</a:t>
            </a:r>
          </a:p>
        </p:txBody>
      </p:sp>
    </p:spTree>
    <p:extLst>
      <p:ext uri="{BB962C8B-B14F-4D97-AF65-F5344CB8AC3E}">
        <p14:creationId xmlns:p14="http://schemas.microsoft.com/office/powerpoint/2010/main" xmlns="" val="2286694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CCFEE-0748-3174-D63D-F8C2BFB9DE16}"/>
              </a:ext>
            </a:extLst>
          </p:cNvPr>
          <p:cNvSpPr>
            <a:spLocks noGrp="1"/>
          </p:cNvSpPr>
          <p:nvPr>
            <p:ph type="title"/>
          </p:nvPr>
        </p:nvSpPr>
        <p:spPr/>
        <p:txBody>
          <a:bodyPr/>
          <a:lstStyle/>
          <a:p>
            <a:r>
              <a:rPr lang="en-IN" dirty="0"/>
              <a:t>Runge-</a:t>
            </a:r>
            <a:r>
              <a:rPr lang="en-IN" dirty="0" err="1"/>
              <a:t>Kutta’s</a:t>
            </a:r>
            <a:r>
              <a:rPr lang="en-IN" dirty="0"/>
              <a:t> Method</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66CE7B02-B2E1-1868-22C6-E8087E7E88B1}"/>
                  </a:ext>
                </a:extLst>
              </p:cNvPr>
              <p:cNvSpPr>
                <a:spLocks noGrp="1"/>
              </p:cNvSpPr>
              <p:nvPr>
                <p:ph idx="1"/>
              </p:nvPr>
            </p:nvSpPr>
            <p:spPr/>
            <p:txBody>
              <a:bodyPr>
                <a:normAutofit fontScale="85000" lnSpcReduction="10000"/>
              </a:bodyPr>
              <a:lstStyle/>
              <a:p>
                <a:r>
                  <a:rPr lang="en-IN" sz="2400" dirty="0"/>
                  <a:t>Solve the differential equation 𝑑𝑦/𝑑𝑥=𝑥</a:t>
                </a:r>
                <a:r>
                  <a:rPr lang="en-IN" sz="2400" baseline="30000" dirty="0"/>
                  <a:t>2</a:t>
                </a:r>
                <a:r>
                  <a:rPr lang="en-IN" sz="2400" dirty="0"/>
                  <a:t>+𝑦</a:t>
                </a:r>
                <a:r>
                  <a:rPr lang="en-IN" sz="2400" baseline="30000" dirty="0"/>
                  <a:t>2</a:t>
                </a:r>
                <a:r>
                  <a:rPr lang="en-IN" sz="2400" dirty="0"/>
                  <a:t>; 𝑦(0)=2 , at h=0.1 , using Runge-</a:t>
                </a:r>
                <a:r>
                  <a:rPr lang="en-IN" sz="2400" dirty="0" err="1"/>
                  <a:t>Kutta</a:t>
                </a:r>
                <a:r>
                  <a:rPr lang="en-IN" sz="2400" dirty="0"/>
                  <a:t> method</a:t>
                </a:r>
              </a:p>
              <a:p>
                <a:r>
                  <a:rPr lang="en-IN" sz="2400" b="1" i="0" u="none" strike="noStrike" baseline="0" dirty="0">
                    <a:solidFill>
                      <a:srgbClr val="000000"/>
                    </a:solidFill>
                    <a:latin typeface="Times New Roman" panose="02020603050405020304" pitchFamily="18" charset="0"/>
                  </a:rPr>
                  <a:t>Solution:</a:t>
                </a:r>
                <a:r>
                  <a:rPr lang="en-IN" sz="2400" b="0" i="0" u="none" strike="noStrike" baseline="0" dirty="0">
                    <a:solidFill>
                      <a:srgbClr val="000000"/>
                    </a:solidFill>
                    <a:latin typeface="Times New Roman" panose="02020603050405020304" pitchFamily="18" charset="0"/>
                  </a:rPr>
                  <a:t> Given 𝑓(𝑥,𝑦)=𝑥</a:t>
                </a:r>
                <a:r>
                  <a:rPr lang="en-IN" sz="2400" b="0" i="0" u="none" strike="noStrike" baseline="30000" dirty="0">
                    <a:solidFill>
                      <a:srgbClr val="000000"/>
                    </a:solidFill>
                    <a:latin typeface="Times New Roman" panose="02020603050405020304" pitchFamily="18" charset="0"/>
                  </a:rPr>
                  <a:t>2</a:t>
                </a:r>
                <a:r>
                  <a:rPr lang="en-IN" sz="2400" b="0" i="0" u="none" strike="noStrike" baseline="0" dirty="0">
                    <a:solidFill>
                      <a:srgbClr val="000000"/>
                    </a:solidFill>
                    <a:latin typeface="Times New Roman" panose="02020603050405020304" pitchFamily="18" charset="0"/>
                  </a:rPr>
                  <a:t>+𝑦</a:t>
                </a:r>
                <a:r>
                  <a:rPr lang="en-IN" sz="2400" b="0" i="0" u="none" strike="noStrike" baseline="30000" dirty="0">
                    <a:solidFill>
                      <a:srgbClr val="000000"/>
                    </a:solidFill>
                    <a:latin typeface="Times New Roman" panose="02020603050405020304" pitchFamily="18" charset="0"/>
                  </a:rPr>
                  <a:t>2</a:t>
                </a:r>
                <a:r>
                  <a:rPr lang="en-IN" sz="2400" b="0" i="0" u="none" strike="noStrike" baseline="0" dirty="0">
                    <a:solidFill>
                      <a:srgbClr val="000000"/>
                    </a:solidFill>
                    <a:latin typeface="Times New Roman" panose="02020603050405020304" pitchFamily="18" charset="0"/>
                  </a:rPr>
                  <a:t>, 𝑥</a:t>
                </a:r>
                <a:r>
                  <a:rPr lang="en-IN" sz="2400" b="0" i="0" u="none" strike="noStrike" baseline="-25000" dirty="0">
                    <a:solidFill>
                      <a:srgbClr val="000000"/>
                    </a:solidFill>
                    <a:latin typeface="Times New Roman" panose="02020603050405020304" pitchFamily="18" charset="0"/>
                  </a:rPr>
                  <a:t>0</a:t>
                </a:r>
                <a:r>
                  <a:rPr lang="en-IN" sz="2400" b="0" i="0" u="none" strike="noStrike" baseline="0" dirty="0">
                    <a:solidFill>
                      <a:srgbClr val="000000"/>
                    </a:solidFill>
                    <a:latin typeface="Times New Roman" panose="02020603050405020304" pitchFamily="18" charset="0"/>
                  </a:rPr>
                  <a:t>=0, 𝑦</a:t>
                </a:r>
                <a:r>
                  <a:rPr lang="en-IN" sz="2400" b="0" i="0" u="none" strike="noStrike" baseline="-25000" dirty="0">
                    <a:solidFill>
                      <a:srgbClr val="000000"/>
                    </a:solidFill>
                    <a:latin typeface="Times New Roman" panose="02020603050405020304" pitchFamily="18" charset="0"/>
                  </a:rPr>
                  <a:t>0</a:t>
                </a:r>
                <a:r>
                  <a:rPr lang="en-IN" sz="2400" b="0" i="0" u="none" strike="noStrike" baseline="0" dirty="0">
                    <a:solidFill>
                      <a:srgbClr val="000000"/>
                    </a:solidFill>
                    <a:latin typeface="Times New Roman" panose="02020603050405020304" pitchFamily="18" charset="0"/>
                  </a:rPr>
                  <a:t>=2, ℎ=0.1</a:t>
                </a:r>
              </a:p>
              <a:p>
                <a:pPr marL="0" indent="0">
                  <a:buNone/>
                </a:pPr>
                <a:r>
                  <a:rPr lang="en-US" sz="2400" dirty="0"/>
                  <a:t>Runge-</a:t>
                </a:r>
                <a:r>
                  <a:rPr lang="en-US" sz="2400" dirty="0" err="1"/>
                  <a:t>Kutta</a:t>
                </a:r>
                <a:r>
                  <a:rPr lang="en-US" sz="2400" dirty="0"/>
                  <a:t> method of 4th order is given by</a:t>
                </a:r>
              </a:p>
              <a:p>
                <a:pPr marL="0" indent="0">
                  <a:buNone/>
                </a:pPr>
                <a:r>
                  <a:rPr lang="en-US" sz="2100" dirty="0">
                    <a:latin typeface="Times New Roman" panose="02020603050405020304" pitchFamily="18" charset="0"/>
                    <a:cs typeface="Times New Roman" panose="02020603050405020304" pitchFamily="18" charset="0"/>
                  </a:rPr>
                  <a:t>𝑦</a:t>
                </a:r>
                <a:r>
                  <a:rPr lang="en-US" sz="2100" baseline="-25000"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 𝑦</a:t>
                </a:r>
                <a:r>
                  <a:rPr lang="en-US" sz="2100" baseline="-25000" dirty="0">
                    <a:latin typeface="Times New Roman" panose="02020603050405020304" pitchFamily="18" charset="0"/>
                    <a:cs typeface="Times New Roman" panose="02020603050405020304" pitchFamily="18" charset="0"/>
                  </a:rPr>
                  <a:t>0</a:t>
                </a:r>
                <a:r>
                  <a:rPr lang="en-US" sz="2100" dirty="0">
                    <a:latin typeface="Times New Roman" panose="02020603050405020304" pitchFamily="18" charset="0"/>
                    <a:cs typeface="Times New Roman" panose="02020603050405020304" pitchFamily="18" charset="0"/>
                  </a:rPr>
                  <a:t>+</a:t>
                </a:r>
                <a:r>
                  <a:rPr lang="en-IN" sz="21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100" i="1" dirty="0">
                            <a:latin typeface="Cambria Math" panose="02040503050406030204" pitchFamily="18" charset="0"/>
                            <a:cs typeface="Courier New" panose="02070309020205020404" pitchFamily="49" charset="0"/>
                          </a:rPr>
                        </m:ctrlPr>
                      </m:fPr>
                      <m:num>
                        <m:r>
                          <a:rPr lang="en-IN" sz="2100" b="0" i="0" dirty="0" smtClean="0">
                            <a:latin typeface="Cambria Math" panose="02040503050406030204" pitchFamily="18" charset="0"/>
                            <a:cs typeface="Courier New" panose="02070309020205020404" pitchFamily="49" charset="0"/>
                          </a:rPr>
                          <m:t>1</m:t>
                        </m:r>
                      </m:num>
                      <m:den>
                        <m:r>
                          <a:rPr lang="en-IN" sz="2100" b="0" i="0" dirty="0" smtClean="0">
                            <a:latin typeface="Cambria Math" panose="02040503050406030204" pitchFamily="18" charset="0"/>
                            <a:cs typeface="Courier New" panose="02070309020205020404" pitchFamily="49" charset="0"/>
                          </a:rPr>
                          <m:t>6</m:t>
                        </m:r>
                      </m:den>
                    </m:f>
                    <m:r>
                      <a:rPr lang="en-IN" sz="2100" b="0" i="0" dirty="0" smtClean="0">
                        <a:latin typeface="Cambria Math" panose="02040503050406030204" pitchFamily="18" charset="0"/>
                        <a:cs typeface="Courier New" panose="02070309020205020404" pitchFamily="49" charset="0"/>
                      </a:rPr>
                      <m:t>[</m:t>
                    </m:r>
                  </m:oMath>
                </a14:m>
                <a:r>
                  <a:rPr lang="en-US" sz="2100" dirty="0">
                    <a:latin typeface="Times New Roman" panose="02020603050405020304" pitchFamily="18" charset="0"/>
                    <a:cs typeface="Times New Roman" panose="02020603050405020304" pitchFamily="18" charset="0"/>
                  </a:rPr>
                  <a:t>𝐾</a:t>
                </a:r>
                <a:r>
                  <a:rPr lang="en-US" sz="2100" baseline="-25000" dirty="0">
                    <a:latin typeface="Times New Roman" panose="02020603050405020304" pitchFamily="18" charset="0"/>
                    <a:cs typeface="Times New Roman" panose="02020603050405020304" pitchFamily="18" charset="0"/>
                  </a:rPr>
                  <a:t>1</a:t>
                </a:r>
                <a:r>
                  <a:rPr lang="en-US" sz="2100" dirty="0">
                    <a:latin typeface="Times New Roman" panose="02020603050405020304" pitchFamily="18" charset="0"/>
                    <a:cs typeface="Times New Roman" panose="02020603050405020304" pitchFamily="18" charset="0"/>
                  </a:rPr>
                  <a:t>+2𝐾</a:t>
                </a:r>
                <a:r>
                  <a:rPr lang="en-US" sz="2100" baseline="-25000" dirty="0">
                    <a:latin typeface="Times New Roman" panose="02020603050405020304" pitchFamily="18" charset="0"/>
                    <a:cs typeface="Times New Roman" panose="02020603050405020304" pitchFamily="18" charset="0"/>
                  </a:rPr>
                  <a:t>2</a:t>
                </a:r>
                <a:r>
                  <a:rPr lang="en-US" sz="2100" dirty="0">
                    <a:latin typeface="Times New Roman" panose="02020603050405020304" pitchFamily="18" charset="0"/>
                    <a:cs typeface="Times New Roman" panose="02020603050405020304" pitchFamily="18" charset="0"/>
                  </a:rPr>
                  <a:t>+2𝐾</a:t>
                </a:r>
                <a:r>
                  <a:rPr lang="en-US" sz="2100" baseline="-25000" dirty="0">
                    <a:latin typeface="Times New Roman" panose="02020603050405020304" pitchFamily="18" charset="0"/>
                    <a:cs typeface="Times New Roman" panose="02020603050405020304" pitchFamily="18" charset="0"/>
                  </a:rPr>
                  <a:t>3</a:t>
                </a:r>
                <a:r>
                  <a:rPr lang="en-US" sz="2100" dirty="0">
                    <a:latin typeface="Times New Roman" panose="02020603050405020304" pitchFamily="18" charset="0"/>
                    <a:cs typeface="Times New Roman" panose="02020603050405020304" pitchFamily="18" charset="0"/>
                  </a:rPr>
                  <a:t>+𝐾</a:t>
                </a:r>
                <a:r>
                  <a:rPr lang="en-US" sz="2100" baseline="-25000" dirty="0">
                    <a:latin typeface="Times New Roman" panose="02020603050405020304" pitchFamily="18" charset="0"/>
                    <a:cs typeface="Times New Roman" panose="02020603050405020304" pitchFamily="18" charset="0"/>
                  </a:rPr>
                  <a:t>4</a:t>
                </a:r>
                <a:r>
                  <a:rPr lang="en-US" sz="2100" dirty="0">
                    <a:latin typeface="Times New Roman" panose="02020603050405020304" pitchFamily="18" charset="0"/>
                    <a:cs typeface="Times New Roman" panose="02020603050405020304" pitchFamily="18" charset="0"/>
                  </a:rPr>
                  <a:t>]</a:t>
                </a:r>
              </a:p>
              <a:p>
                <a:pPr marL="0" indent="0">
                  <a:buNone/>
                </a:pPr>
                <a:r>
                  <a:rPr lang="en-IN" sz="2100" dirty="0">
                    <a:latin typeface="Times New Roman" panose="02020603050405020304" pitchFamily="18" charset="0"/>
                    <a:cs typeface="Times New Roman" panose="02020603050405020304" pitchFamily="18" charset="0"/>
                  </a:rPr>
                  <a:t>𝐾</a:t>
                </a:r>
                <a:r>
                  <a:rPr lang="en-IN" sz="2100" baseline="-25000" dirty="0">
                    <a:latin typeface="Times New Roman" panose="02020603050405020304" pitchFamily="18" charset="0"/>
                    <a:cs typeface="Times New Roman" panose="02020603050405020304" pitchFamily="18" charset="0"/>
                  </a:rPr>
                  <a:t>1</a:t>
                </a:r>
                <a:r>
                  <a:rPr lang="en-IN" sz="2100" dirty="0">
                    <a:latin typeface="Times New Roman" panose="02020603050405020304" pitchFamily="18" charset="0"/>
                    <a:cs typeface="Times New Roman" panose="02020603050405020304" pitchFamily="18" charset="0"/>
                  </a:rPr>
                  <a:t>=ℎ𝑓(𝑥</a:t>
                </a:r>
                <a:r>
                  <a:rPr lang="en-IN" sz="2100" baseline="-25000" dirty="0">
                    <a:latin typeface="Times New Roman" panose="02020603050405020304" pitchFamily="18" charset="0"/>
                    <a:cs typeface="Times New Roman" panose="02020603050405020304" pitchFamily="18" charset="0"/>
                  </a:rPr>
                  <a:t>0</a:t>
                </a:r>
                <a:r>
                  <a:rPr lang="en-IN" sz="2100" dirty="0">
                    <a:latin typeface="Times New Roman" panose="02020603050405020304" pitchFamily="18" charset="0"/>
                    <a:cs typeface="Times New Roman" panose="02020603050405020304" pitchFamily="18" charset="0"/>
                  </a:rPr>
                  <a:t>,𝑦</a:t>
                </a:r>
                <a:r>
                  <a:rPr lang="en-IN" sz="2100" baseline="-25000" dirty="0">
                    <a:latin typeface="Times New Roman" panose="02020603050405020304" pitchFamily="18" charset="0"/>
                    <a:cs typeface="Times New Roman" panose="02020603050405020304" pitchFamily="18" charset="0"/>
                  </a:rPr>
                  <a:t>0</a:t>
                </a:r>
                <a:r>
                  <a:rPr lang="en-IN" sz="2100" dirty="0">
                    <a:latin typeface="Times New Roman" panose="02020603050405020304" pitchFamily="18" charset="0"/>
                    <a:cs typeface="Times New Roman" panose="02020603050405020304" pitchFamily="18" charset="0"/>
                  </a:rPr>
                  <a:t>)		= </a:t>
                </a:r>
                <a:r>
                  <a:rPr lang="en-IN" sz="2100" b="0" i="0" u="none" strike="noStrike" baseline="0" dirty="0">
                    <a:solidFill>
                      <a:srgbClr val="000000"/>
                    </a:solidFill>
                    <a:latin typeface="Times New Roman" panose="02020603050405020304" pitchFamily="18" charset="0"/>
                    <a:cs typeface="Times New Roman" panose="02020603050405020304" pitchFamily="18" charset="0"/>
                  </a:rPr>
                  <a:t>ℎ(𝑥</a:t>
                </a:r>
                <a:r>
                  <a:rPr lang="en-IN" sz="2100" b="0" i="0" u="none" strike="noStrike" baseline="-25000" dirty="0">
                    <a:solidFill>
                      <a:srgbClr val="000000"/>
                    </a:solidFill>
                    <a:latin typeface="Times New Roman" panose="02020603050405020304" pitchFamily="18" charset="0"/>
                    <a:cs typeface="Times New Roman" panose="02020603050405020304" pitchFamily="18" charset="0"/>
                  </a:rPr>
                  <a:t>0</a:t>
                </a:r>
                <a:r>
                  <a:rPr lang="en-IN" sz="2100" b="0" i="0" u="none" strike="noStrike" baseline="30000" dirty="0">
                    <a:solidFill>
                      <a:srgbClr val="000000"/>
                    </a:solidFill>
                    <a:latin typeface="Times New Roman" panose="02020603050405020304" pitchFamily="18" charset="0"/>
                    <a:cs typeface="Times New Roman" panose="02020603050405020304" pitchFamily="18" charset="0"/>
                  </a:rPr>
                  <a:t>2</a:t>
                </a:r>
                <a:r>
                  <a:rPr lang="en-IN" sz="2100" b="0" i="0" u="none" strike="noStrike" baseline="0" dirty="0">
                    <a:solidFill>
                      <a:srgbClr val="000000"/>
                    </a:solidFill>
                    <a:latin typeface="Times New Roman" panose="02020603050405020304" pitchFamily="18" charset="0"/>
                    <a:cs typeface="Times New Roman" panose="02020603050405020304" pitchFamily="18" charset="0"/>
                  </a:rPr>
                  <a:t>+𝑦</a:t>
                </a:r>
                <a:r>
                  <a:rPr lang="en-IN" sz="2100" b="0" i="0" u="none" strike="noStrike" baseline="-25000" dirty="0">
                    <a:solidFill>
                      <a:srgbClr val="000000"/>
                    </a:solidFill>
                    <a:latin typeface="Times New Roman" panose="02020603050405020304" pitchFamily="18" charset="0"/>
                    <a:cs typeface="Times New Roman" panose="02020603050405020304" pitchFamily="18" charset="0"/>
                  </a:rPr>
                  <a:t>0</a:t>
                </a:r>
                <a:r>
                  <a:rPr lang="en-IN" sz="2100" b="0" i="0" u="none" strike="noStrike" baseline="30000" dirty="0">
                    <a:solidFill>
                      <a:srgbClr val="000000"/>
                    </a:solidFill>
                    <a:latin typeface="Times New Roman" panose="02020603050405020304" pitchFamily="18" charset="0"/>
                    <a:cs typeface="Times New Roman" panose="02020603050405020304" pitchFamily="18" charset="0"/>
                  </a:rPr>
                  <a:t>2</a:t>
                </a:r>
                <a:r>
                  <a:rPr lang="en-IN" sz="2100" b="0" i="0" u="none" strike="noStrike" baseline="0" dirty="0">
                    <a:solidFill>
                      <a:srgbClr val="000000"/>
                    </a:solidFill>
                    <a:latin typeface="Times New Roman" panose="02020603050405020304" pitchFamily="18" charset="0"/>
                    <a:cs typeface="Times New Roman" panose="02020603050405020304" pitchFamily="18" charset="0"/>
                  </a:rPr>
                  <a:t>)=0.1(0+4) 		= 0.4 </a:t>
                </a:r>
                <a:endParaRPr lang="en-IN" sz="2100" dirty="0">
                  <a:latin typeface="Times New Roman" panose="02020603050405020304" pitchFamily="18" charset="0"/>
                  <a:cs typeface="Times New Roman" panose="02020603050405020304" pitchFamily="18" charset="0"/>
                </a:endParaRPr>
              </a:p>
              <a:p>
                <a:pPr marL="0" indent="0">
                  <a:buNone/>
                </a:pPr>
                <a:r>
                  <a:rPr lang="en-IN" sz="2100" dirty="0">
                    <a:latin typeface="Times New Roman" panose="02020603050405020304" pitchFamily="18" charset="0"/>
                    <a:cs typeface="Times New Roman" panose="02020603050405020304" pitchFamily="18" charset="0"/>
                  </a:rPr>
                  <a:t>𝐾</a:t>
                </a:r>
                <a:r>
                  <a:rPr lang="en-IN" sz="2100" baseline="-25000" dirty="0">
                    <a:latin typeface="Times New Roman" panose="02020603050405020304" pitchFamily="18" charset="0"/>
                    <a:cs typeface="Times New Roman" panose="02020603050405020304" pitchFamily="18" charset="0"/>
                  </a:rPr>
                  <a:t>2</a:t>
                </a:r>
                <a:r>
                  <a:rPr lang="en-IN" sz="2100" dirty="0">
                    <a:latin typeface="Times New Roman" panose="02020603050405020304" pitchFamily="18" charset="0"/>
                    <a:cs typeface="Times New Roman" panose="02020603050405020304" pitchFamily="18" charset="0"/>
                  </a:rPr>
                  <a:t>=ℎ𝑓(𝑥</a:t>
                </a:r>
                <a:r>
                  <a:rPr lang="en-IN" sz="2100" baseline="-25000" dirty="0">
                    <a:latin typeface="Times New Roman" panose="02020603050405020304" pitchFamily="18" charset="0"/>
                    <a:cs typeface="Times New Roman" panose="02020603050405020304" pitchFamily="18" charset="0"/>
                  </a:rPr>
                  <a:t>0</a:t>
                </a:r>
                <a:r>
                  <a:rPr lang="en-IN" sz="21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100" i="1" dirty="0">
                            <a:latin typeface="Cambria Math" panose="02040503050406030204" pitchFamily="18" charset="0"/>
                            <a:cs typeface="Courier New" panose="02070309020205020404" pitchFamily="49" charset="0"/>
                          </a:rPr>
                        </m:ctrlPr>
                      </m:fPr>
                      <m:num>
                        <m:r>
                          <m:rPr>
                            <m:sty m:val="p"/>
                          </m:rPr>
                          <a:rPr lang="en-IN" sz="2100" b="0" i="0" dirty="0" smtClean="0">
                            <a:latin typeface="Cambria Math" panose="02040503050406030204" pitchFamily="18" charset="0"/>
                            <a:cs typeface="Courier New" panose="02070309020205020404" pitchFamily="49" charset="0"/>
                          </a:rPr>
                          <m:t>h</m:t>
                        </m:r>
                      </m:num>
                      <m:den>
                        <m:r>
                          <a:rPr lang="en-IN" sz="2100" b="0" i="0" dirty="0" smtClean="0">
                            <a:latin typeface="Cambria Math" panose="02040503050406030204" pitchFamily="18" charset="0"/>
                            <a:cs typeface="Courier New" panose="02070309020205020404" pitchFamily="49" charset="0"/>
                          </a:rPr>
                          <m:t>2</m:t>
                        </m:r>
                      </m:den>
                    </m:f>
                  </m:oMath>
                </a14:m>
                <a:r>
                  <a:rPr lang="en-IN" sz="2100" dirty="0">
                    <a:latin typeface="Times New Roman" panose="02020603050405020304" pitchFamily="18" charset="0"/>
                    <a:cs typeface="Times New Roman" panose="02020603050405020304" pitchFamily="18" charset="0"/>
                  </a:rPr>
                  <a:t>, 𝑦</a:t>
                </a:r>
                <a:r>
                  <a:rPr lang="en-IN" sz="2100" baseline="-25000" dirty="0">
                    <a:latin typeface="Times New Roman" panose="02020603050405020304" pitchFamily="18" charset="0"/>
                    <a:cs typeface="Times New Roman" panose="02020603050405020304" pitchFamily="18" charset="0"/>
                  </a:rPr>
                  <a:t>0</a:t>
                </a:r>
                <a:r>
                  <a:rPr lang="en-IN" sz="21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100" i="1" dirty="0">
                            <a:latin typeface="Cambria Math" panose="02040503050406030204" pitchFamily="18" charset="0"/>
                            <a:cs typeface="Courier New" panose="02070309020205020404" pitchFamily="49" charset="0"/>
                          </a:rPr>
                        </m:ctrlPr>
                      </m:fPr>
                      <m:num>
                        <m:r>
                          <m:rPr>
                            <m:sty m:val="p"/>
                          </m:rPr>
                          <a:rPr lang="en-IN" sz="2100" b="0" i="0" dirty="0" smtClean="0">
                            <a:latin typeface="Cambria Math" panose="02040503050406030204" pitchFamily="18" charset="0"/>
                            <a:cs typeface="Courier New" panose="02070309020205020404" pitchFamily="49" charset="0"/>
                          </a:rPr>
                          <m:t>K</m:t>
                        </m:r>
                        <m:r>
                          <a:rPr lang="en-IN" sz="2100" b="0" i="0" baseline="-25000" dirty="0" smtClean="0">
                            <a:latin typeface="Cambria Math" panose="02040503050406030204" pitchFamily="18" charset="0"/>
                            <a:cs typeface="Courier New" panose="02070309020205020404" pitchFamily="49" charset="0"/>
                          </a:rPr>
                          <m:t>1</m:t>
                        </m:r>
                      </m:num>
                      <m:den>
                        <m:r>
                          <a:rPr lang="en-IN" sz="2100" dirty="0">
                            <a:latin typeface="Cambria Math" panose="02040503050406030204" pitchFamily="18" charset="0"/>
                            <a:cs typeface="Courier New" panose="02070309020205020404" pitchFamily="49" charset="0"/>
                          </a:rPr>
                          <m:t>2</m:t>
                        </m:r>
                      </m:den>
                    </m:f>
                  </m:oMath>
                </a14:m>
                <a:r>
                  <a:rPr lang="en-IN" sz="2100" dirty="0">
                    <a:latin typeface="Times New Roman" panose="02020603050405020304" pitchFamily="18" charset="0"/>
                    <a:cs typeface="Times New Roman" panose="02020603050405020304" pitchFamily="18" charset="0"/>
                  </a:rPr>
                  <a:t>)	= </a:t>
                </a:r>
                <a14:m>
                  <m:oMath xmlns:m="http://schemas.openxmlformats.org/officeDocument/2006/math">
                    <m:r>
                      <a:rPr lang="en-IN" sz="2100" b="0" i="1" smtClean="0">
                        <a:latin typeface="Cambria Math" panose="02040503050406030204" pitchFamily="18" charset="0"/>
                        <a:cs typeface="Times New Roman" panose="02020603050405020304" pitchFamily="18" charset="0"/>
                      </a:rPr>
                      <m:t>0.1</m:t>
                    </m:r>
                    <m:d>
                      <m:dPr>
                        <m:ctrlPr>
                          <a:rPr lang="en-IN" sz="2100" b="0" i="1" smtClean="0">
                            <a:latin typeface="Cambria Math" panose="02040503050406030204" pitchFamily="18" charset="0"/>
                            <a:cs typeface="Times New Roman" panose="02020603050405020304" pitchFamily="18" charset="0"/>
                          </a:rPr>
                        </m:ctrlPr>
                      </m:dPr>
                      <m:e>
                        <m:sSup>
                          <m:sSupPr>
                            <m:ctrlPr>
                              <a:rPr lang="en-IN" sz="2100" b="0" i="1" smtClean="0">
                                <a:latin typeface="Cambria Math" panose="02040503050406030204" pitchFamily="18" charset="0"/>
                                <a:cs typeface="Times New Roman" panose="02020603050405020304" pitchFamily="18" charset="0"/>
                              </a:rPr>
                            </m:ctrlPr>
                          </m:sSupPr>
                          <m:e>
                            <m:d>
                              <m:dPr>
                                <m:ctrlPr>
                                  <a:rPr lang="en-IN" sz="2100" i="1">
                                    <a:latin typeface="Cambria Math" panose="02040503050406030204" pitchFamily="18" charset="0"/>
                                    <a:cs typeface="Times New Roman" panose="02020603050405020304" pitchFamily="18" charset="0"/>
                                  </a:rPr>
                                </m:ctrlPr>
                              </m:dPr>
                              <m:e>
                                <m:r>
                                  <a:rPr lang="en-IN" sz="2100" i="1">
                                    <a:latin typeface="Cambria Math" panose="02040503050406030204" pitchFamily="18" charset="0"/>
                                    <a:cs typeface="Times New Roman" panose="02020603050405020304" pitchFamily="18" charset="0"/>
                                  </a:rPr>
                                  <m:t>0+</m:t>
                                </m:r>
                                <m:f>
                                  <m:fPr>
                                    <m:ctrlPr>
                                      <a:rPr lang="en-IN" sz="2100" i="1">
                                        <a:latin typeface="Cambria Math" panose="02040503050406030204" pitchFamily="18" charset="0"/>
                                        <a:cs typeface="Times New Roman" panose="02020603050405020304" pitchFamily="18" charset="0"/>
                                      </a:rPr>
                                    </m:ctrlPr>
                                  </m:fPr>
                                  <m:num>
                                    <m:r>
                                      <a:rPr lang="en-IN" sz="2100" i="1">
                                        <a:latin typeface="Cambria Math" panose="02040503050406030204" pitchFamily="18" charset="0"/>
                                        <a:cs typeface="Times New Roman" panose="02020603050405020304" pitchFamily="18" charset="0"/>
                                      </a:rPr>
                                      <m:t>0.1</m:t>
                                    </m:r>
                                  </m:num>
                                  <m:den>
                                    <m:r>
                                      <a:rPr lang="en-IN" sz="2100" i="1">
                                        <a:latin typeface="Cambria Math" panose="02040503050406030204" pitchFamily="18" charset="0"/>
                                        <a:cs typeface="Times New Roman" panose="02020603050405020304" pitchFamily="18" charset="0"/>
                                      </a:rPr>
                                      <m:t>2</m:t>
                                    </m:r>
                                  </m:den>
                                </m:f>
                              </m:e>
                            </m:d>
                          </m:e>
                          <m:sup>
                            <m:r>
                              <a:rPr lang="en-IN" sz="2100" b="0" i="1" smtClean="0">
                                <a:latin typeface="Cambria Math" panose="02040503050406030204" pitchFamily="18" charset="0"/>
                                <a:cs typeface="Times New Roman" panose="02020603050405020304" pitchFamily="18" charset="0"/>
                              </a:rPr>
                              <m:t>2</m:t>
                            </m:r>
                          </m:sup>
                        </m:sSup>
                        <m:r>
                          <a:rPr lang="en-IN" sz="2100" b="0" i="1" smtClean="0">
                            <a:latin typeface="Cambria Math" panose="02040503050406030204" pitchFamily="18" charset="0"/>
                            <a:cs typeface="Times New Roman" panose="02020603050405020304" pitchFamily="18" charset="0"/>
                          </a:rPr>
                          <m:t>+</m:t>
                        </m:r>
                        <m:sSup>
                          <m:sSupPr>
                            <m:ctrlPr>
                              <a:rPr lang="en-IN" sz="2100" i="1">
                                <a:latin typeface="Cambria Math" panose="02040503050406030204" pitchFamily="18" charset="0"/>
                                <a:cs typeface="Times New Roman" panose="02020603050405020304" pitchFamily="18" charset="0"/>
                              </a:rPr>
                            </m:ctrlPr>
                          </m:sSupPr>
                          <m:e>
                            <m:d>
                              <m:dPr>
                                <m:ctrlPr>
                                  <a:rPr lang="en-IN" sz="2100" i="1">
                                    <a:latin typeface="Cambria Math" panose="02040503050406030204" pitchFamily="18" charset="0"/>
                                    <a:cs typeface="Times New Roman" panose="02020603050405020304" pitchFamily="18" charset="0"/>
                                  </a:rPr>
                                </m:ctrlPr>
                              </m:dPr>
                              <m:e>
                                <m:r>
                                  <a:rPr lang="en-IN" sz="2100" b="0" i="1" smtClean="0">
                                    <a:latin typeface="Cambria Math" panose="02040503050406030204" pitchFamily="18" charset="0"/>
                                    <a:cs typeface="Times New Roman" panose="02020603050405020304" pitchFamily="18" charset="0"/>
                                  </a:rPr>
                                  <m:t>2</m:t>
                                </m:r>
                                <m:r>
                                  <a:rPr lang="en-IN" sz="2100" i="1">
                                    <a:latin typeface="Cambria Math" panose="02040503050406030204" pitchFamily="18" charset="0"/>
                                    <a:cs typeface="Times New Roman" panose="02020603050405020304" pitchFamily="18" charset="0"/>
                                  </a:rPr>
                                  <m:t>+</m:t>
                                </m:r>
                                <m:f>
                                  <m:fPr>
                                    <m:ctrlPr>
                                      <a:rPr lang="en-IN" sz="2100" i="1">
                                        <a:latin typeface="Cambria Math" panose="02040503050406030204" pitchFamily="18" charset="0"/>
                                        <a:cs typeface="Times New Roman" panose="02020603050405020304" pitchFamily="18" charset="0"/>
                                      </a:rPr>
                                    </m:ctrlPr>
                                  </m:fPr>
                                  <m:num>
                                    <m:r>
                                      <a:rPr lang="en-IN" sz="2100" i="1">
                                        <a:latin typeface="Cambria Math" panose="02040503050406030204" pitchFamily="18" charset="0"/>
                                        <a:cs typeface="Times New Roman" panose="02020603050405020304" pitchFamily="18" charset="0"/>
                                      </a:rPr>
                                      <m:t>0.</m:t>
                                    </m:r>
                                    <m:r>
                                      <a:rPr lang="en-IN" sz="2100" b="0" i="1" smtClean="0">
                                        <a:latin typeface="Cambria Math" panose="02040503050406030204" pitchFamily="18" charset="0"/>
                                        <a:cs typeface="Times New Roman" panose="02020603050405020304" pitchFamily="18" charset="0"/>
                                      </a:rPr>
                                      <m:t>4</m:t>
                                    </m:r>
                                  </m:num>
                                  <m:den>
                                    <m:r>
                                      <a:rPr lang="en-IN" sz="2100" i="1">
                                        <a:latin typeface="Cambria Math" panose="02040503050406030204" pitchFamily="18" charset="0"/>
                                        <a:cs typeface="Times New Roman" panose="02020603050405020304" pitchFamily="18" charset="0"/>
                                      </a:rPr>
                                      <m:t>2</m:t>
                                    </m:r>
                                  </m:den>
                                </m:f>
                              </m:e>
                            </m:d>
                          </m:e>
                          <m:sup>
                            <m:r>
                              <a:rPr lang="en-IN" sz="2100" i="1">
                                <a:latin typeface="Cambria Math" panose="02040503050406030204" pitchFamily="18" charset="0"/>
                                <a:cs typeface="Times New Roman" panose="02020603050405020304" pitchFamily="18" charset="0"/>
                              </a:rPr>
                              <m:t>2</m:t>
                            </m:r>
                          </m:sup>
                        </m:sSup>
                      </m:e>
                    </m:d>
                  </m:oMath>
                </a14:m>
                <a:r>
                  <a:rPr lang="en-IN" sz="2100" dirty="0">
                    <a:latin typeface="Times New Roman" panose="02020603050405020304" pitchFamily="18" charset="0"/>
                    <a:cs typeface="Times New Roman" panose="02020603050405020304" pitchFamily="18" charset="0"/>
                  </a:rPr>
                  <a:t>	= 0.48425</a:t>
                </a:r>
              </a:p>
              <a:p>
                <a:pPr marL="0" indent="0">
                  <a:buNone/>
                </a:pPr>
                <a:r>
                  <a:rPr lang="en-IN" sz="2100" dirty="0">
                    <a:latin typeface="Times New Roman" panose="02020603050405020304" pitchFamily="18" charset="0"/>
                    <a:cs typeface="Times New Roman" panose="02020603050405020304" pitchFamily="18" charset="0"/>
                  </a:rPr>
                  <a:t>𝐾</a:t>
                </a:r>
                <a:r>
                  <a:rPr lang="en-IN" sz="2100" baseline="-25000" dirty="0">
                    <a:latin typeface="Times New Roman" panose="02020603050405020304" pitchFamily="18" charset="0"/>
                    <a:cs typeface="Times New Roman" panose="02020603050405020304" pitchFamily="18" charset="0"/>
                  </a:rPr>
                  <a:t>3</a:t>
                </a:r>
                <a:r>
                  <a:rPr lang="en-IN" sz="2100" dirty="0">
                    <a:latin typeface="Times New Roman" panose="02020603050405020304" pitchFamily="18" charset="0"/>
                    <a:cs typeface="Times New Roman" panose="02020603050405020304" pitchFamily="18" charset="0"/>
                  </a:rPr>
                  <a:t>=ℎ𝑓(𝑥</a:t>
                </a:r>
                <a:r>
                  <a:rPr lang="en-IN" sz="2100" baseline="-25000" dirty="0">
                    <a:latin typeface="Times New Roman" panose="02020603050405020304" pitchFamily="18" charset="0"/>
                    <a:cs typeface="Times New Roman" panose="02020603050405020304" pitchFamily="18" charset="0"/>
                  </a:rPr>
                  <a:t>0</a:t>
                </a:r>
                <a:r>
                  <a:rPr lang="en-IN" sz="21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100" i="1" dirty="0">
                            <a:latin typeface="Cambria Math" panose="02040503050406030204" pitchFamily="18" charset="0"/>
                            <a:cs typeface="Courier New" panose="02070309020205020404" pitchFamily="49" charset="0"/>
                          </a:rPr>
                        </m:ctrlPr>
                      </m:fPr>
                      <m:num>
                        <m:r>
                          <m:rPr>
                            <m:sty m:val="p"/>
                          </m:rPr>
                          <a:rPr lang="en-IN" sz="2100" b="0" i="0" dirty="0" smtClean="0">
                            <a:latin typeface="Cambria Math" panose="02040503050406030204" pitchFamily="18" charset="0"/>
                            <a:cs typeface="Courier New" panose="02070309020205020404" pitchFamily="49" charset="0"/>
                          </a:rPr>
                          <m:t>h</m:t>
                        </m:r>
                      </m:num>
                      <m:den>
                        <m:r>
                          <a:rPr lang="en-IN" sz="2100" b="0" i="0" dirty="0" smtClean="0">
                            <a:latin typeface="Cambria Math" panose="02040503050406030204" pitchFamily="18" charset="0"/>
                            <a:cs typeface="Courier New" panose="02070309020205020404" pitchFamily="49" charset="0"/>
                          </a:rPr>
                          <m:t>2</m:t>
                        </m:r>
                      </m:den>
                    </m:f>
                  </m:oMath>
                </a14:m>
                <a:r>
                  <a:rPr lang="en-IN" sz="2100" dirty="0">
                    <a:latin typeface="Times New Roman" panose="02020603050405020304" pitchFamily="18" charset="0"/>
                    <a:cs typeface="Times New Roman" panose="02020603050405020304" pitchFamily="18" charset="0"/>
                  </a:rPr>
                  <a:t>, 𝑦</a:t>
                </a:r>
                <a:r>
                  <a:rPr lang="en-IN" sz="2100" baseline="-25000" dirty="0">
                    <a:latin typeface="Times New Roman" panose="02020603050405020304" pitchFamily="18" charset="0"/>
                    <a:cs typeface="Times New Roman" panose="02020603050405020304" pitchFamily="18" charset="0"/>
                  </a:rPr>
                  <a:t>0</a:t>
                </a:r>
                <a:r>
                  <a:rPr lang="en-IN" sz="21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100" i="1" dirty="0">
                            <a:latin typeface="Cambria Math" panose="02040503050406030204" pitchFamily="18" charset="0"/>
                            <a:cs typeface="Courier New" panose="02070309020205020404" pitchFamily="49" charset="0"/>
                          </a:rPr>
                        </m:ctrlPr>
                      </m:fPr>
                      <m:num>
                        <m:r>
                          <m:rPr>
                            <m:sty m:val="p"/>
                          </m:rPr>
                          <a:rPr lang="en-IN" sz="2100" dirty="0">
                            <a:latin typeface="Cambria Math" panose="02040503050406030204" pitchFamily="18" charset="0"/>
                            <a:cs typeface="Courier New" panose="02070309020205020404" pitchFamily="49" charset="0"/>
                          </a:rPr>
                          <m:t>K</m:t>
                        </m:r>
                        <m:r>
                          <a:rPr lang="en-IN" sz="2100" b="0" i="1" baseline="-25000" dirty="0" smtClean="0">
                            <a:latin typeface="Cambria Math" panose="02040503050406030204" pitchFamily="18" charset="0"/>
                            <a:cs typeface="Courier New" panose="02070309020205020404" pitchFamily="49" charset="0"/>
                          </a:rPr>
                          <m:t>2</m:t>
                        </m:r>
                      </m:num>
                      <m:den>
                        <m:r>
                          <a:rPr lang="en-IN" sz="2100" dirty="0">
                            <a:latin typeface="Cambria Math" panose="02040503050406030204" pitchFamily="18" charset="0"/>
                            <a:cs typeface="Courier New" panose="02070309020205020404" pitchFamily="49" charset="0"/>
                          </a:rPr>
                          <m:t>2</m:t>
                        </m:r>
                      </m:den>
                    </m:f>
                  </m:oMath>
                </a14:m>
                <a:r>
                  <a:rPr lang="en-IN" sz="2100" dirty="0">
                    <a:latin typeface="Times New Roman" panose="02020603050405020304" pitchFamily="18" charset="0"/>
                    <a:cs typeface="Times New Roman" panose="02020603050405020304" pitchFamily="18" charset="0"/>
                  </a:rPr>
                  <a:t>)	=</a:t>
                </a:r>
                <a14:m>
                  <m:oMath xmlns:m="http://schemas.openxmlformats.org/officeDocument/2006/math">
                    <m:r>
                      <a:rPr lang="en-IN" sz="2100" i="1">
                        <a:latin typeface="Cambria Math" panose="02040503050406030204" pitchFamily="18" charset="0"/>
                        <a:cs typeface="Times New Roman" panose="02020603050405020304" pitchFamily="18" charset="0"/>
                      </a:rPr>
                      <m:t>0.1</m:t>
                    </m:r>
                    <m:d>
                      <m:dPr>
                        <m:ctrlPr>
                          <a:rPr lang="en-IN" sz="2100" i="1">
                            <a:latin typeface="Cambria Math" panose="02040503050406030204" pitchFamily="18" charset="0"/>
                            <a:cs typeface="Times New Roman" panose="02020603050405020304" pitchFamily="18" charset="0"/>
                          </a:rPr>
                        </m:ctrlPr>
                      </m:dPr>
                      <m:e>
                        <m:sSup>
                          <m:sSupPr>
                            <m:ctrlPr>
                              <a:rPr lang="en-IN" sz="2100" i="1">
                                <a:latin typeface="Cambria Math" panose="02040503050406030204" pitchFamily="18" charset="0"/>
                                <a:cs typeface="Times New Roman" panose="02020603050405020304" pitchFamily="18" charset="0"/>
                              </a:rPr>
                            </m:ctrlPr>
                          </m:sSupPr>
                          <m:e>
                            <m:d>
                              <m:dPr>
                                <m:ctrlPr>
                                  <a:rPr lang="en-IN" sz="2100" i="1">
                                    <a:latin typeface="Cambria Math" panose="02040503050406030204" pitchFamily="18" charset="0"/>
                                    <a:cs typeface="Times New Roman" panose="02020603050405020304" pitchFamily="18" charset="0"/>
                                  </a:rPr>
                                </m:ctrlPr>
                              </m:dPr>
                              <m:e>
                                <m:r>
                                  <a:rPr lang="en-IN" sz="2100" i="1">
                                    <a:latin typeface="Cambria Math" panose="02040503050406030204" pitchFamily="18" charset="0"/>
                                    <a:cs typeface="Times New Roman" panose="02020603050405020304" pitchFamily="18" charset="0"/>
                                  </a:rPr>
                                  <m:t>0+</m:t>
                                </m:r>
                                <m:f>
                                  <m:fPr>
                                    <m:ctrlPr>
                                      <a:rPr lang="en-IN" sz="2100" i="1">
                                        <a:latin typeface="Cambria Math" panose="02040503050406030204" pitchFamily="18" charset="0"/>
                                        <a:cs typeface="Times New Roman" panose="02020603050405020304" pitchFamily="18" charset="0"/>
                                      </a:rPr>
                                    </m:ctrlPr>
                                  </m:fPr>
                                  <m:num>
                                    <m:r>
                                      <a:rPr lang="en-IN" sz="2100" i="1">
                                        <a:latin typeface="Cambria Math" panose="02040503050406030204" pitchFamily="18" charset="0"/>
                                        <a:cs typeface="Times New Roman" panose="02020603050405020304" pitchFamily="18" charset="0"/>
                                      </a:rPr>
                                      <m:t>0.1</m:t>
                                    </m:r>
                                  </m:num>
                                  <m:den>
                                    <m:r>
                                      <a:rPr lang="en-IN" sz="2100" i="1">
                                        <a:latin typeface="Cambria Math" panose="02040503050406030204" pitchFamily="18" charset="0"/>
                                        <a:cs typeface="Times New Roman" panose="02020603050405020304" pitchFamily="18" charset="0"/>
                                      </a:rPr>
                                      <m:t>2</m:t>
                                    </m:r>
                                  </m:den>
                                </m:f>
                              </m:e>
                            </m:d>
                          </m:e>
                          <m:sup>
                            <m:r>
                              <a:rPr lang="en-IN" sz="2100" i="1">
                                <a:latin typeface="Cambria Math" panose="02040503050406030204" pitchFamily="18" charset="0"/>
                                <a:cs typeface="Times New Roman" panose="02020603050405020304" pitchFamily="18" charset="0"/>
                              </a:rPr>
                              <m:t>2</m:t>
                            </m:r>
                          </m:sup>
                        </m:sSup>
                        <m:r>
                          <a:rPr lang="en-IN" sz="2100" i="1">
                            <a:latin typeface="Cambria Math" panose="02040503050406030204" pitchFamily="18" charset="0"/>
                            <a:cs typeface="Times New Roman" panose="02020603050405020304" pitchFamily="18" charset="0"/>
                          </a:rPr>
                          <m:t>+</m:t>
                        </m:r>
                        <m:sSup>
                          <m:sSupPr>
                            <m:ctrlPr>
                              <a:rPr lang="en-IN" sz="2100" i="1">
                                <a:latin typeface="Cambria Math" panose="02040503050406030204" pitchFamily="18" charset="0"/>
                                <a:cs typeface="Times New Roman" panose="02020603050405020304" pitchFamily="18" charset="0"/>
                              </a:rPr>
                            </m:ctrlPr>
                          </m:sSupPr>
                          <m:e>
                            <m:d>
                              <m:dPr>
                                <m:ctrlPr>
                                  <a:rPr lang="en-IN" sz="2100" i="1">
                                    <a:latin typeface="Cambria Math" panose="02040503050406030204" pitchFamily="18" charset="0"/>
                                    <a:cs typeface="Times New Roman" panose="02020603050405020304" pitchFamily="18" charset="0"/>
                                  </a:rPr>
                                </m:ctrlPr>
                              </m:dPr>
                              <m:e>
                                <m:r>
                                  <a:rPr lang="en-IN" sz="2100" i="1">
                                    <a:latin typeface="Cambria Math" panose="02040503050406030204" pitchFamily="18" charset="0"/>
                                    <a:cs typeface="Times New Roman" panose="02020603050405020304" pitchFamily="18" charset="0"/>
                                  </a:rPr>
                                  <m:t>2+</m:t>
                                </m:r>
                                <m:f>
                                  <m:fPr>
                                    <m:ctrlPr>
                                      <a:rPr lang="en-IN" sz="2100" i="1">
                                        <a:latin typeface="Cambria Math" panose="02040503050406030204" pitchFamily="18" charset="0"/>
                                        <a:cs typeface="Times New Roman" panose="02020603050405020304" pitchFamily="18" charset="0"/>
                                      </a:rPr>
                                    </m:ctrlPr>
                                  </m:fPr>
                                  <m:num>
                                    <m:r>
                                      <a:rPr lang="en-IN" sz="2100" i="1">
                                        <a:latin typeface="Cambria Math" panose="02040503050406030204" pitchFamily="18" charset="0"/>
                                        <a:cs typeface="Times New Roman" panose="02020603050405020304" pitchFamily="18" charset="0"/>
                                      </a:rPr>
                                      <m:t>0.48425</m:t>
                                    </m:r>
                                  </m:num>
                                  <m:den>
                                    <m:r>
                                      <a:rPr lang="en-IN" sz="2100" i="1">
                                        <a:latin typeface="Cambria Math" panose="02040503050406030204" pitchFamily="18" charset="0"/>
                                        <a:cs typeface="Times New Roman" panose="02020603050405020304" pitchFamily="18" charset="0"/>
                                      </a:rPr>
                                      <m:t>2</m:t>
                                    </m:r>
                                  </m:den>
                                </m:f>
                              </m:e>
                            </m:d>
                          </m:e>
                          <m:sup>
                            <m:r>
                              <a:rPr lang="en-IN" sz="2100" i="1">
                                <a:latin typeface="Cambria Math" panose="02040503050406030204" pitchFamily="18" charset="0"/>
                                <a:cs typeface="Times New Roman" panose="02020603050405020304" pitchFamily="18" charset="0"/>
                              </a:rPr>
                              <m:t>2</m:t>
                            </m:r>
                          </m:sup>
                        </m:sSup>
                      </m:e>
                    </m:d>
                  </m:oMath>
                </a14:m>
                <a:r>
                  <a:rPr lang="en-IN" sz="2100" dirty="0">
                    <a:latin typeface="Times New Roman" panose="02020603050405020304" pitchFamily="18" charset="0"/>
                    <a:cs typeface="Times New Roman" panose="02020603050405020304" pitchFamily="18" charset="0"/>
                  </a:rPr>
                  <a:t>	= 0.50296</a:t>
                </a:r>
              </a:p>
              <a:p>
                <a:pPr marL="0" indent="0">
                  <a:buNone/>
                </a:pPr>
                <a:r>
                  <a:rPr lang="en-IN" sz="2100" dirty="0">
                    <a:latin typeface="Times New Roman" panose="02020603050405020304" pitchFamily="18" charset="0"/>
                    <a:cs typeface="Times New Roman" panose="02020603050405020304" pitchFamily="18" charset="0"/>
                  </a:rPr>
                  <a:t>𝐾</a:t>
                </a:r>
                <a:r>
                  <a:rPr lang="en-IN" sz="2100" baseline="-25000" dirty="0">
                    <a:latin typeface="Times New Roman" panose="02020603050405020304" pitchFamily="18" charset="0"/>
                    <a:cs typeface="Times New Roman" panose="02020603050405020304" pitchFamily="18" charset="0"/>
                  </a:rPr>
                  <a:t>4</a:t>
                </a:r>
                <a:r>
                  <a:rPr lang="en-IN" sz="2100" dirty="0">
                    <a:latin typeface="Times New Roman" panose="02020603050405020304" pitchFamily="18" charset="0"/>
                    <a:cs typeface="Times New Roman" panose="02020603050405020304" pitchFamily="18" charset="0"/>
                  </a:rPr>
                  <a:t>=ℎ𝑓(𝑥</a:t>
                </a:r>
                <a:r>
                  <a:rPr lang="en-IN" sz="2100" baseline="-25000" dirty="0">
                    <a:latin typeface="Times New Roman" panose="02020603050405020304" pitchFamily="18" charset="0"/>
                    <a:cs typeface="Times New Roman" panose="02020603050405020304" pitchFamily="18" charset="0"/>
                  </a:rPr>
                  <a:t>0</a:t>
                </a:r>
                <a:r>
                  <a:rPr lang="en-IN" sz="2100" dirty="0">
                    <a:latin typeface="Times New Roman" panose="02020603050405020304" pitchFamily="18" charset="0"/>
                    <a:cs typeface="Times New Roman" panose="02020603050405020304" pitchFamily="18" charset="0"/>
                  </a:rPr>
                  <a:t>+h, 𝑦</a:t>
                </a:r>
                <a:r>
                  <a:rPr lang="en-IN" sz="2100" baseline="-25000" dirty="0">
                    <a:latin typeface="Times New Roman" panose="02020603050405020304" pitchFamily="18" charset="0"/>
                    <a:cs typeface="Times New Roman" panose="02020603050405020304" pitchFamily="18" charset="0"/>
                  </a:rPr>
                  <a:t>0</a:t>
                </a:r>
                <a:r>
                  <a:rPr lang="en-IN" sz="2100" dirty="0">
                    <a:latin typeface="Times New Roman" panose="02020603050405020304" pitchFamily="18" charset="0"/>
                    <a:cs typeface="Times New Roman" panose="02020603050405020304" pitchFamily="18" charset="0"/>
                  </a:rPr>
                  <a:t>+K</a:t>
                </a:r>
                <a:r>
                  <a:rPr lang="en-IN" sz="2100" baseline="-25000" dirty="0">
                    <a:latin typeface="Times New Roman" panose="02020603050405020304" pitchFamily="18" charset="0"/>
                    <a:cs typeface="Times New Roman" panose="02020603050405020304" pitchFamily="18" charset="0"/>
                  </a:rPr>
                  <a:t>3</a:t>
                </a:r>
                <a:r>
                  <a:rPr lang="en-IN" sz="2100" dirty="0">
                    <a:latin typeface="Times New Roman" panose="02020603050405020304" pitchFamily="18" charset="0"/>
                    <a:cs typeface="Times New Roman" panose="02020603050405020304" pitchFamily="18" charset="0"/>
                  </a:rPr>
                  <a:t>)	=</a:t>
                </a:r>
                <a14:m>
                  <m:oMath xmlns:m="http://schemas.openxmlformats.org/officeDocument/2006/math">
                    <m:r>
                      <a:rPr lang="en-IN" sz="2100" i="1">
                        <a:latin typeface="Cambria Math" panose="02040503050406030204" pitchFamily="18" charset="0"/>
                        <a:cs typeface="Times New Roman" panose="02020603050405020304" pitchFamily="18" charset="0"/>
                      </a:rPr>
                      <m:t>0.1</m:t>
                    </m:r>
                    <m:r>
                      <a:rPr lang="en-IN" sz="2100" b="0" i="1" smtClean="0">
                        <a:latin typeface="Cambria Math" panose="02040503050406030204" pitchFamily="18" charset="0"/>
                        <a:cs typeface="Times New Roman" panose="02020603050405020304" pitchFamily="18" charset="0"/>
                      </a:rPr>
                      <m:t> </m:t>
                    </m:r>
                    <m:d>
                      <m:dPr>
                        <m:ctrlPr>
                          <a:rPr lang="en-IN" sz="2100" i="1">
                            <a:latin typeface="Cambria Math" panose="02040503050406030204" pitchFamily="18" charset="0"/>
                            <a:cs typeface="Times New Roman" panose="02020603050405020304" pitchFamily="18" charset="0"/>
                          </a:rPr>
                        </m:ctrlPr>
                      </m:dPr>
                      <m:e>
                        <m:sSup>
                          <m:sSupPr>
                            <m:ctrlPr>
                              <a:rPr lang="en-IN" sz="2100" i="1">
                                <a:latin typeface="Cambria Math" panose="02040503050406030204" pitchFamily="18" charset="0"/>
                                <a:cs typeface="Times New Roman" panose="02020603050405020304" pitchFamily="18" charset="0"/>
                              </a:rPr>
                            </m:ctrlPr>
                          </m:sSupPr>
                          <m:e>
                            <m:d>
                              <m:dPr>
                                <m:ctrlPr>
                                  <a:rPr lang="en-IN" sz="2100" i="1">
                                    <a:latin typeface="Cambria Math" panose="02040503050406030204" pitchFamily="18" charset="0"/>
                                    <a:cs typeface="Times New Roman" panose="02020603050405020304" pitchFamily="18" charset="0"/>
                                  </a:rPr>
                                </m:ctrlPr>
                              </m:dPr>
                              <m:e>
                                <m:r>
                                  <a:rPr lang="en-IN" sz="2100" i="1">
                                    <a:latin typeface="Cambria Math" panose="02040503050406030204" pitchFamily="18" charset="0"/>
                                    <a:cs typeface="Times New Roman" panose="02020603050405020304" pitchFamily="18" charset="0"/>
                                  </a:rPr>
                                  <m:t>0+</m:t>
                                </m:r>
                                <m:r>
                                  <a:rPr lang="en-IN" sz="2100" b="0" i="1" smtClean="0">
                                    <a:latin typeface="Cambria Math" panose="02040503050406030204" pitchFamily="18" charset="0"/>
                                    <a:cs typeface="Times New Roman" panose="02020603050405020304" pitchFamily="18" charset="0"/>
                                  </a:rPr>
                                  <m:t>0.1</m:t>
                                </m:r>
                              </m:e>
                            </m:d>
                          </m:e>
                          <m:sup>
                            <m:r>
                              <a:rPr lang="en-IN" sz="2100" i="1">
                                <a:latin typeface="Cambria Math" panose="02040503050406030204" pitchFamily="18" charset="0"/>
                                <a:cs typeface="Times New Roman" panose="02020603050405020304" pitchFamily="18" charset="0"/>
                              </a:rPr>
                              <m:t>2</m:t>
                            </m:r>
                          </m:sup>
                        </m:sSup>
                        <m:r>
                          <a:rPr lang="en-IN" sz="2100" i="1">
                            <a:latin typeface="Cambria Math" panose="02040503050406030204" pitchFamily="18" charset="0"/>
                            <a:cs typeface="Times New Roman" panose="02020603050405020304" pitchFamily="18" charset="0"/>
                          </a:rPr>
                          <m:t>+</m:t>
                        </m:r>
                        <m:sSup>
                          <m:sSupPr>
                            <m:ctrlPr>
                              <a:rPr lang="en-IN" sz="2100" i="1">
                                <a:latin typeface="Cambria Math" panose="02040503050406030204" pitchFamily="18" charset="0"/>
                                <a:cs typeface="Times New Roman" panose="02020603050405020304" pitchFamily="18" charset="0"/>
                              </a:rPr>
                            </m:ctrlPr>
                          </m:sSupPr>
                          <m:e>
                            <m:d>
                              <m:dPr>
                                <m:ctrlPr>
                                  <a:rPr lang="en-IN" sz="2100" i="1">
                                    <a:latin typeface="Cambria Math" panose="02040503050406030204" pitchFamily="18" charset="0"/>
                                    <a:cs typeface="Times New Roman" panose="02020603050405020304" pitchFamily="18" charset="0"/>
                                  </a:rPr>
                                </m:ctrlPr>
                              </m:dPr>
                              <m:e>
                                <m:r>
                                  <a:rPr lang="en-IN" sz="2100" i="1">
                                    <a:latin typeface="Cambria Math" panose="02040503050406030204" pitchFamily="18" charset="0"/>
                                    <a:cs typeface="Times New Roman" panose="02020603050405020304" pitchFamily="18" charset="0"/>
                                  </a:rPr>
                                  <m:t>2+0.50296</m:t>
                                </m:r>
                              </m:e>
                            </m:d>
                          </m:e>
                          <m:sup>
                            <m:r>
                              <a:rPr lang="en-IN" sz="2100" i="1">
                                <a:latin typeface="Cambria Math" panose="02040503050406030204" pitchFamily="18" charset="0"/>
                                <a:cs typeface="Times New Roman" panose="02020603050405020304" pitchFamily="18" charset="0"/>
                              </a:rPr>
                              <m:t>2</m:t>
                            </m:r>
                          </m:sup>
                        </m:sSup>
                      </m:e>
                    </m:d>
                  </m:oMath>
                </a14:m>
                <a:r>
                  <a:rPr lang="en-IN" sz="2100" dirty="0">
                    <a:latin typeface="Times New Roman" panose="02020603050405020304" pitchFamily="18" charset="0"/>
                    <a:cs typeface="Times New Roman" panose="02020603050405020304" pitchFamily="18" charset="0"/>
                  </a:rPr>
                  <a:t> 	= 0.62748</a:t>
                </a:r>
              </a:p>
              <a:p>
                <a:pPr marL="0" indent="0">
                  <a:buNone/>
                </a:pPr>
                <a:endParaRPr lang="en-IN" sz="700" dirty="0"/>
              </a:p>
              <a:p>
                <a:pPr marL="0" indent="0">
                  <a:buNone/>
                </a:pPr>
                <a:r>
                  <a:rPr lang="en-IN" sz="2400" dirty="0"/>
                  <a:t>So, </a:t>
                </a:r>
                <a:r>
                  <a:rPr lang="en-US" sz="2400" dirty="0">
                    <a:latin typeface="Times New Roman" panose="02020603050405020304" pitchFamily="18" charset="0"/>
                    <a:cs typeface="Times New Roman" panose="02020603050405020304" pitchFamily="18" charset="0"/>
                  </a:rPr>
                  <a:t>𝑦</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𝑦</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a:rPr lang="en-IN" sz="2400" b="0" i="0" dirty="0" smtClean="0">
                            <a:latin typeface="Cambria Math" panose="02040503050406030204" pitchFamily="18" charset="0"/>
                            <a:cs typeface="Courier New" panose="02070309020205020404" pitchFamily="49" charset="0"/>
                          </a:rPr>
                          <m:t>1</m:t>
                        </m:r>
                      </m:num>
                      <m:den>
                        <m:r>
                          <a:rPr lang="en-IN" sz="2400" b="0" i="0" dirty="0" smtClean="0">
                            <a:latin typeface="Cambria Math" panose="02040503050406030204" pitchFamily="18" charset="0"/>
                            <a:cs typeface="Courier New" panose="02070309020205020404" pitchFamily="49" charset="0"/>
                          </a:rPr>
                          <m:t>6</m:t>
                        </m:r>
                      </m:den>
                    </m:f>
                    <m:r>
                      <a:rPr lang="en-IN" sz="2400" b="0" i="0" dirty="0" smtClean="0">
                        <a:latin typeface="Cambria Math" panose="02040503050406030204" pitchFamily="18" charset="0"/>
                        <a:cs typeface="Courier New" panose="02070309020205020404" pitchFamily="49" charset="0"/>
                      </a:rPr>
                      <m:t>[</m:t>
                    </m:r>
                  </m:oMath>
                </a14:m>
                <a:r>
                  <a:rPr lang="en-US" sz="2400" dirty="0">
                    <a:latin typeface="Times New Roman" panose="02020603050405020304" pitchFamily="18" charset="0"/>
                    <a:cs typeface="Times New Roman" panose="02020603050405020304" pitchFamily="18" charset="0"/>
                  </a:rPr>
                  <a:t>𝐾</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+2𝐾</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+2𝐾</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+𝐾</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IN" sz="2400" dirty="0"/>
                  <a:t> 	  </a:t>
                </a:r>
                <a:r>
                  <a:rPr lang="en-US" sz="2400" dirty="0">
                    <a:latin typeface="Times New Roman" panose="02020603050405020304" pitchFamily="18" charset="0"/>
                    <a:cs typeface="Times New Roman" panose="02020603050405020304" pitchFamily="18" charset="0"/>
                  </a:rPr>
                  <a:t>𝑦</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2+</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a:rPr lang="en-IN" sz="2400" dirty="0">
                            <a:latin typeface="Cambria Math" panose="02040503050406030204" pitchFamily="18" charset="0"/>
                            <a:cs typeface="Courier New" panose="02070309020205020404" pitchFamily="49" charset="0"/>
                          </a:rPr>
                          <m:t>1</m:t>
                        </m:r>
                      </m:num>
                      <m:den>
                        <m:r>
                          <a:rPr lang="en-IN" sz="2400" dirty="0">
                            <a:latin typeface="Cambria Math" panose="02040503050406030204" pitchFamily="18" charset="0"/>
                            <a:cs typeface="Courier New" panose="02070309020205020404" pitchFamily="49" charset="0"/>
                          </a:rPr>
                          <m:t>6</m:t>
                        </m:r>
                      </m:den>
                    </m:f>
                    <m:r>
                      <a:rPr lang="en-IN" sz="2400" dirty="0">
                        <a:latin typeface="Cambria Math" panose="02040503050406030204" pitchFamily="18" charset="0"/>
                        <a:cs typeface="Courier New" panose="02070309020205020404" pitchFamily="49" charset="0"/>
                      </a:rPr>
                      <m:t>[</m:t>
                    </m:r>
                  </m:oMath>
                </a14:m>
                <a:r>
                  <a:rPr lang="en-US" sz="2400" dirty="0">
                    <a:latin typeface="Times New Roman" panose="02020603050405020304" pitchFamily="18" charset="0"/>
                    <a:cs typeface="Times New Roman" panose="02020603050405020304" pitchFamily="18" charset="0"/>
                  </a:rPr>
                  <a:t>0.4+2(</a:t>
                </a:r>
                <a14:m>
                  <m:oMath xmlns:m="http://schemas.openxmlformats.org/officeDocument/2006/math">
                    <m:r>
                      <a:rPr lang="en-IN" sz="2400" i="1">
                        <a:latin typeface="Cambria Math" panose="02040503050406030204" pitchFamily="18" charset="0"/>
                        <a:cs typeface="Times New Roman" panose="02020603050405020304" pitchFamily="18" charset="0"/>
                      </a:rPr>
                      <m:t>0.48425</m:t>
                    </m:r>
                  </m:oMath>
                </a14:m>
                <a:r>
                  <a:rPr lang="en-US" sz="2400" dirty="0">
                    <a:latin typeface="Times New Roman" panose="02020603050405020304" pitchFamily="18" charset="0"/>
                    <a:cs typeface="Times New Roman" panose="02020603050405020304" pitchFamily="18" charset="0"/>
                  </a:rPr>
                  <a:t>)+2(</a:t>
                </a:r>
                <a14:m>
                  <m:oMath xmlns:m="http://schemas.openxmlformats.org/officeDocument/2006/math">
                    <m:r>
                      <a:rPr lang="en-IN" sz="2400" i="1">
                        <a:latin typeface="Cambria Math" panose="02040503050406030204" pitchFamily="18" charset="0"/>
                        <a:cs typeface="Times New Roman" panose="02020603050405020304" pitchFamily="18" charset="0"/>
                      </a:rPr>
                      <m:t>0.50296</m:t>
                    </m:r>
                  </m:oMath>
                </a14:m>
                <a:r>
                  <a:rPr lang="en-US" sz="2400" dirty="0">
                    <a:latin typeface="Times New Roman" panose="02020603050405020304" pitchFamily="18" charset="0"/>
                    <a:cs typeface="Times New Roman" panose="02020603050405020304" pitchFamily="18" charset="0"/>
                  </a:rPr>
                  <a:t>)+</a:t>
                </a:r>
                <a:r>
                  <a:rPr lang="en-IN" sz="2400" dirty="0">
                    <a:cs typeface="Times New Roman" panose="02020603050405020304" pitchFamily="18" charset="0"/>
                  </a:rPr>
                  <a:t> </a:t>
                </a:r>
                <a14:m>
                  <m:oMath xmlns:m="http://schemas.openxmlformats.org/officeDocument/2006/math">
                    <m:r>
                      <a:rPr lang="en-IN" sz="2400" i="1">
                        <a:latin typeface="Cambria Math" panose="02040503050406030204" pitchFamily="18" charset="0"/>
                        <a:cs typeface="Times New Roman" panose="02020603050405020304" pitchFamily="18" charset="0"/>
                      </a:rPr>
                      <m:t>0.62748</m:t>
                    </m:r>
                  </m:oMath>
                </a14:m>
                <a:r>
                  <a:rPr lang="en-US" sz="2400" dirty="0">
                    <a:latin typeface="Times New Roman" panose="02020603050405020304" pitchFamily="18" charset="0"/>
                    <a:cs typeface="Times New Roman" panose="02020603050405020304" pitchFamily="18" charset="0"/>
                  </a:rPr>
                  <a:t>] = </a:t>
                </a:r>
                <a:r>
                  <a:rPr lang="en-US" sz="2400" dirty="0">
                    <a:highlight>
                      <a:srgbClr val="FFFF00"/>
                    </a:highlight>
                    <a:latin typeface="Times New Roman" panose="02020603050405020304" pitchFamily="18" charset="0"/>
                    <a:cs typeface="Times New Roman" panose="02020603050405020304" pitchFamily="18" charset="0"/>
                  </a:rPr>
                  <a:t>2.50032</a:t>
                </a:r>
                <a:endParaRPr lang="en-IN" sz="2400" dirty="0">
                  <a:highlight>
                    <a:srgbClr val="FFFF00"/>
                  </a:highlight>
                </a:endParaRPr>
              </a:p>
            </p:txBody>
          </p:sp>
        </mc:Choice>
        <mc:Fallback>
          <p:sp>
            <p:nvSpPr>
              <p:cNvPr id="3" name="Content Placeholder 2">
                <a:extLst>
                  <a:ext uri="{FF2B5EF4-FFF2-40B4-BE49-F238E27FC236}">
                    <a16:creationId xmlns:a16="http://schemas.microsoft.com/office/drawing/2014/main" xmlns="" xmlns:a14="http://schemas.microsoft.com/office/drawing/2010/main" id="{66CE7B02-B2E1-1868-22C6-E8087E7E88B1}"/>
                  </a:ext>
                </a:extLst>
              </p:cNvPr>
              <p:cNvSpPr>
                <a:spLocks noGrp="1" noRot="1" noChangeAspect="1" noMove="1" noResize="1" noEditPoints="1" noAdjustHandles="1" noChangeArrowheads="1" noChangeShapeType="1" noTextEdit="1"/>
              </p:cNvSpPr>
              <p:nvPr>
                <p:ph idx="1"/>
              </p:nvPr>
            </p:nvSpPr>
            <p:spPr>
              <a:blipFill>
                <a:blip r:embed="rId2" cstate="print"/>
                <a:stretch>
                  <a:fillRect l="-638" t="-2241"/>
                </a:stretch>
              </a:blipFill>
            </p:spPr>
            <p:txBody>
              <a:bodyPr/>
              <a:lstStyle/>
              <a:p>
                <a:r>
                  <a:rPr lang="en-IN">
                    <a:noFill/>
                  </a:rPr>
                  <a:t> </a:t>
                </a:r>
              </a:p>
            </p:txBody>
          </p:sp>
        </mc:Fallback>
      </mc:AlternateContent>
      <p:sp>
        <p:nvSpPr>
          <p:cNvPr id="4" name="Arrow: Right 3">
            <a:extLst>
              <a:ext uri="{FF2B5EF4-FFF2-40B4-BE49-F238E27FC236}">
                <a16:creationId xmlns:a16="http://schemas.microsoft.com/office/drawing/2014/main" xmlns="" id="{4BA862C0-42AB-2216-87E9-2274367779C1}"/>
              </a:ext>
            </a:extLst>
          </p:cNvPr>
          <p:cNvSpPr/>
          <p:nvPr/>
        </p:nvSpPr>
        <p:spPr>
          <a:xfrm>
            <a:off x="4276165" y="5665694"/>
            <a:ext cx="331694" cy="23308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xmlns="" val="227915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DAA58-9837-1B53-AA9B-ECF3D830D7A4}"/>
              </a:ext>
            </a:extLst>
          </p:cNvPr>
          <p:cNvSpPr>
            <a:spLocks noGrp="1"/>
          </p:cNvSpPr>
          <p:nvPr>
            <p:ph type="title"/>
          </p:nvPr>
        </p:nvSpPr>
        <p:spPr/>
        <p:txBody>
          <a:bodyPr/>
          <a:lstStyle/>
          <a:p>
            <a:r>
              <a:rPr lang="en-IN" dirty="0"/>
              <a:t>Numerical Integration</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C9C54A6D-09AE-B437-48CD-A05CBDCEBA40}"/>
                  </a:ext>
                </a:extLst>
              </p:cNvPr>
              <p:cNvSpPr>
                <a:spLocks noGrp="1"/>
              </p:cNvSpPr>
              <p:nvPr>
                <p:ph idx="1"/>
              </p:nvPr>
            </p:nvSpPr>
            <p:spPr/>
            <p:txBody>
              <a:bodyPr>
                <a:normAutofit/>
              </a:bodyPr>
              <a:lstStyle/>
              <a:p>
                <a:r>
                  <a:rPr lang="en-US" sz="2400" dirty="0"/>
                  <a:t>Numerical integration is the method to calculate the approximate value of the integral by using numerical techniques. Numerical integration is a process of evaluating or obtaining a definite integral </a:t>
                </a:r>
                <a14:m>
                  <m:oMath xmlns:m="http://schemas.openxmlformats.org/officeDocument/2006/math">
                    <m:nary>
                      <m:naryPr>
                        <m:limLoc m:val="undOvr"/>
                        <m:ctrlPr>
                          <a:rPr lang="en-US" sz="2400" i="1" smtClean="0">
                            <a:latin typeface="Cambria Math" panose="02040503050406030204" pitchFamily="18" charset="0"/>
                          </a:rPr>
                        </m:ctrlPr>
                      </m:naryPr>
                      <m:sub>
                        <m:r>
                          <m:rPr>
                            <m:brk m:alnAt="24"/>
                          </m:rPr>
                          <a:rPr lang="en-IN" sz="2400" b="0" i="1" smtClean="0">
                            <a:latin typeface="Cambria Math" panose="02040503050406030204" pitchFamily="18" charset="0"/>
                          </a:rPr>
                          <m:t>𝑎</m:t>
                        </m:r>
                      </m:sub>
                      <m:sup>
                        <m:r>
                          <a:rPr lang="en-IN" sz="2400" b="0" i="1" smtClean="0">
                            <a:latin typeface="Cambria Math" panose="02040503050406030204" pitchFamily="18" charset="0"/>
                          </a:rPr>
                          <m:t>𝑏</m:t>
                        </m:r>
                      </m:sup>
                      <m:e>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r>
                          <a:rPr lang="en-IN" sz="2400" b="0" i="1" smtClean="0">
                            <a:latin typeface="Cambria Math" panose="02040503050406030204" pitchFamily="18" charset="0"/>
                          </a:rPr>
                          <m:t>𝑑𝑥</m:t>
                        </m:r>
                      </m:e>
                    </m:nary>
                  </m:oMath>
                </a14:m>
                <a:r>
                  <a:rPr lang="en-US" sz="2400" dirty="0"/>
                  <a:t>  from a set of numerical values of the integrand </a:t>
                </a:r>
                <a14:m>
                  <m:oMath xmlns:m="http://schemas.openxmlformats.org/officeDocument/2006/math">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oMath>
                </a14:m>
                <a:endParaRPr lang="en-IN" sz="2400" dirty="0"/>
              </a:p>
              <a:p>
                <a:endParaRPr lang="en-IN" sz="2400" dirty="0"/>
              </a:p>
              <a:p>
                <a:endParaRPr lang="en-IN" sz="2400" dirty="0"/>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𝐹</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r>
                        <a:rPr lang="en-IN" sz="2400" b="0" i="1" smtClean="0">
                          <a:latin typeface="Cambria Math" panose="02040503050406030204" pitchFamily="18" charset="0"/>
                        </a:rPr>
                        <m:t>=</m:t>
                      </m:r>
                      <m:nary>
                        <m:naryPr>
                          <m:limLoc m:val="undOvr"/>
                          <m:ctrlPr>
                            <a:rPr lang="en-IN" sz="2400" i="1" smtClean="0">
                              <a:latin typeface="Cambria Math" panose="02040503050406030204" pitchFamily="18" charset="0"/>
                            </a:rPr>
                          </m:ctrlPr>
                        </m:naryPr>
                        <m:sub>
                          <m:r>
                            <m:rPr>
                              <m:brk m:alnAt="24"/>
                            </m:rPr>
                            <a:rPr lang="en-IN" sz="2400" b="0" i="1" smtClean="0">
                              <a:latin typeface="Cambria Math" panose="02040503050406030204" pitchFamily="18" charset="0"/>
                            </a:rPr>
                            <m:t>𝑎</m:t>
                          </m:r>
                        </m:sub>
                        <m:sup>
                          <m:r>
                            <a:rPr lang="en-IN" sz="2400" b="0" i="1" smtClean="0">
                              <a:latin typeface="Cambria Math" panose="02040503050406030204" pitchFamily="18" charset="0"/>
                            </a:rPr>
                            <m:t>𝑏</m:t>
                          </m:r>
                        </m:sup>
                        <m:e>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r>
                            <a:rPr lang="en-IN" sz="2400" b="0" i="1" smtClean="0">
                              <a:latin typeface="Cambria Math" panose="02040503050406030204" pitchFamily="18" charset="0"/>
                            </a:rPr>
                            <m:t>𝑑𝑥</m:t>
                          </m:r>
                        </m:e>
                      </m:nary>
                    </m:oMath>
                  </m:oMathPara>
                </a14:m>
                <a:endParaRPr lang="en-IN" sz="2400" dirty="0"/>
              </a:p>
              <a:p>
                <a:endParaRPr lang="en-IN" sz="2400" dirty="0">
                  <a:hlinkClick r:id="rId2"/>
                </a:endParaRPr>
              </a:p>
              <a:p>
                <a:endParaRPr lang="en-IN" sz="2400" dirty="0"/>
              </a:p>
            </p:txBody>
          </p:sp>
        </mc:Choice>
        <mc:Fallback>
          <p:sp>
            <p:nvSpPr>
              <p:cNvPr id="3" name="Content Placeholder 2">
                <a:extLst>
                  <a:ext uri="{FF2B5EF4-FFF2-40B4-BE49-F238E27FC236}">
                    <a16:creationId xmlns:a16="http://schemas.microsoft.com/office/drawing/2014/main" xmlns="" xmlns:a14="http://schemas.microsoft.com/office/drawing/2010/main" id="{C9C54A6D-09AE-B437-48CD-A05CBDCEBA40}"/>
                  </a:ext>
                </a:extLst>
              </p:cNvPr>
              <p:cNvSpPr>
                <a:spLocks noGrp="1" noRot="1" noChangeAspect="1" noMove="1" noResize="1" noEditPoints="1" noAdjustHandles="1" noChangeArrowheads="1" noChangeShapeType="1" noTextEdit="1"/>
              </p:cNvSpPr>
              <p:nvPr>
                <p:ph idx="1"/>
              </p:nvPr>
            </p:nvSpPr>
            <p:spPr>
              <a:blipFill>
                <a:blip r:embed="rId3" cstate="print"/>
                <a:stretch>
                  <a:fillRect l="-812" t="-1961"/>
                </a:stretch>
              </a:blipFill>
            </p:spPr>
            <p:txBody>
              <a:bodyPr/>
              <a:lstStyle/>
              <a:p>
                <a:r>
                  <a:rPr lang="en-IN">
                    <a:noFill/>
                  </a:rPr>
                  <a:t> </a:t>
                </a:r>
              </a:p>
            </p:txBody>
          </p:sp>
        </mc:Fallback>
      </mc:AlternateContent>
    </p:spTree>
    <p:extLst>
      <p:ext uri="{BB962C8B-B14F-4D97-AF65-F5344CB8AC3E}">
        <p14:creationId xmlns:p14="http://schemas.microsoft.com/office/powerpoint/2010/main" xmlns="" val="3948526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5DEBE-C951-5646-4901-817A7D8E1DB3}"/>
              </a:ext>
            </a:extLst>
          </p:cNvPr>
          <p:cNvSpPr>
            <a:spLocks noGrp="1"/>
          </p:cNvSpPr>
          <p:nvPr>
            <p:ph type="title"/>
          </p:nvPr>
        </p:nvSpPr>
        <p:spPr/>
        <p:txBody>
          <a:bodyPr/>
          <a:lstStyle/>
          <a:p>
            <a:r>
              <a:rPr lang="en-IN" dirty="0"/>
              <a:t>Adaptive Runge-</a:t>
            </a:r>
            <a:r>
              <a:rPr lang="en-IN" dirty="0" err="1"/>
              <a:t>Kutta</a:t>
            </a:r>
            <a:r>
              <a:rPr lang="en-IN" dirty="0"/>
              <a:t> Methods</a:t>
            </a:r>
          </a:p>
        </p:txBody>
      </p:sp>
      <p:sp>
        <p:nvSpPr>
          <p:cNvPr id="3" name="Content Placeholder 2">
            <a:extLst>
              <a:ext uri="{FF2B5EF4-FFF2-40B4-BE49-F238E27FC236}">
                <a16:creationId xmlns:a16="http://schemas.microsoft.com/office/drawing/2014/main" xmlns="" id="{F82A3708-28B0-2C1E-BB70-918DC6356264}"/>
              </a:ext>
            </a:extLst>
          </p:cNvPr>
          <p:cNvSpPr>
            <a:spLocks noGrp="1"/>
          </p:cNvSpPr>
          <p:nvPr>
            <p:ph idx="1"/>
          </p:nvPr>
        </p:nvSpPr>
        <p:spPr/>
        <p:txBody>
          <a:bodyPr/>
          <a:lstStyle/>
          <a:p>
            <a:r>
              <a:rPr lang="en-IN" dirty="0"/>
              <a:t>In Runge-</a:t>
            </a:r>
            <a:r>
              <a:rPr lang="en-IN" dirty="0" err="1"/>
              <a:t>Kutta</a:t>
            </a:r>
            <a:r>
              <a:rPr lang="en-IN" dirty="0"/>
              <a:t> Methods we use fix interval as h to move along a f(</a:t>
            </a:r>
            <a:r>
              <a:rPr lang="en-IN" dirty="0" err="1"/>
              <a:t>x,y</a:t>
            </a:r>
            <a:r>
              <a:rPr lang="en-IN" dirty="0"/>
              <a:t>) where as in Adaptive Runge-</a:t>
            </a:r>
            <a:r>
              <a:rPr lang="en-IN" dirty="0" err="1"/>
              <a:t>Kutta</a:t>
            </a:r>
            <a:r>
              <a:rPr lang="en-IN" dirty="0"/>
              <a:t> Methods h is varies base on the solution we get from Runge-</a:t>
            </a:r>
            <a:r>
              <a:rPr lang="en-IN" dirty="0" err="1"/>
              <a:t>Kutta</a:t>
            </a:r>
            <a:r>
              <a:rPr lang="en-IN" dirty="0"/>
              <a:t> Methods.</a:t>
            </a:r>
          </a:p>
          <a:p>
            <a:pPr marL="0" indent="0">
              <a:buNone/>
            </a:pPr>
            <a:r>
              <a:rPr lang="en-IN" dirty="0"/>
              <a:t>Generally option used</a:t>
            </a:r>
          </a:p>
          <a:p>
            <a:r>
              <a:rPr lang="en-IN" sz="2400" dirty="0"/>
              <a:t>Use original step = h</a:t>
            </a:r>
          </a:p>
          <a:p>
            <a:r>
              <a:rPr lang="en-IN" sz="2400" dirty="0"/>
              <a:t>Half a step size = h/2-&gt; compare values with h and h/2, if it is too large, use h/2 </a:t>
            </a:r>
          </a:p>
          <a:p>
            <a:r>
              <a:rPr lang="en-IN" sz="2400" dirty="0"/>
              <a:t>Double a step size = 2h-&gt; compare values with h and 2h, if it is too small, use 2h</a:t>
            </a:r>
          </a:p>
        </p:txBody>
      </p:sp>
    </p:spTree>
    <p:extLst>
      <p:ext uri="{BB962C8B-B14F-4D97-AF65-F5344CB8AC3E}">
        <p14:creationId xmlns:p14="http://schemas.microsoft.com/office/powerpoint/2010/main" xmlns="" val="288490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3B7B62-5170-7721-0981-06886EAD21DD}"/>
              </a:ext>
            </a:extLst>
          </p:cNvPr>
          <p:cNvSpPr>
            <a:spLocks noGrp="1"/>
          </p:cNvSpPr>
          <p:nvPr>
            <p:ph type="title"/>
          </p:nvPr>
        </p:nvSpPr>
        <p:spPr/>
        <p:txBody>
          <a:bodyPr/>
          <a:lstStyle/>
          <a:p>
            <a:r>
              <a:rPr lang="en-IN" dirty="0"/>
              <a:t>Adaptive Runge-</a:t>
            </a:r>
            <a:r>
              <a:rPr lang="en-IN" dirty="0" err="1"/>
              <a:t>Kutta</a:t>
            </a:r>
            <a:r>
              <a:rPr lang="en-IN" dirty="0"/>
              <a:t> Methods</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BBFB6311-87A8-DD90-9061-42F52C0949B8}"/>
                  </a:ext>
                </a:extLst>
              </p:cNvPr>
              <p:cNvSpPr>
                <a:spLocks noGrp="1"/>
              </p:cNvSpPr>
              <p:nvPr>
                <p:ph idx="1"/>
              </p:nvPr>
            </p:nvSpPr>
            <p:spPr>
              <a:xfrm>
                <a:off x="838200" y="1825625"/>
                <a:ext cx="4728882" cy="4351338"/>
              </a:xfrm>
            </p:spPr>
            <p:txBody>
              <a:bodyPr/>
              <a:lstStyle/>
              <a:p>
                <a:r>
                  <a:rPr lang="en-IN" dirty="0"/>
                  <a:t>Original Runge-</a:t>
                </a:r>
                <a:r>
                  <a:rPr lang="en-IN" dirty="0" err="1"/>
                  <a:t>Kutta</a:t>
                </a:r>
                <a:r>
                  <a:rPr lang="en-IN" dirty="0"/>
                  <a:t> Method</a:t>
                </a:r>
              </a:p>
              <a:p>
                <a:r>
                  <a:rPr lang="en-US" sz="2800" dirty="0">
                    <a:latin typeface="Times New Roman" panose="02020603050405020304" pitchFamily="18" charset="0"/>
                    <a:cs typeface="Times New Roman" panose="02020603050405020304" pitchFamily="18" charset="0"/>
                  </a:rPr>
                  <a:t>𝑦</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𝑦</a:t>
                </a:r>
                <a:r>
                  <a:rPr lang="en-US" sz="2800" baseline="-25000"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a:t>
                </a:r>
                <a:r>
                  <a:rPr lang="en-IN" sz="2800" dirty="0">
                    <a:cs typeface="Courier New" panose="02070309020205020404" pitchFamily="49" charset="0"/>
                  </a:rPr>
                  <a:t> </a:t>
                </a:r>
                <a14:m>
                  <m:oMath xmlns:m="http://schemas.openxmlformats.org/officeDocument/2006/math">
                    <m:f>
                      <m:fPr>
                        <m:ctrlPr>
                          <a:rPr lang="en-IN" sz="2800" i="1" dirty="0">
                            <a:latin typeface="Cambria Math" panose="02040503050406030204" pitchFamily="18" charset="0"/>
                            <a:cs typeface="Courier New" panose="02070309020205020404" pitchFamily="49" charset="0"/>
                          </a:rPr>
                        </m:ctrlPr>
                      </m:fPr>
                      <m:num>
                        <m:r>
                          <a:rPr lang="en-IN" sz="2800" b="0" i="0" dirty="0" smtClean="0">
                            <a:latin typeface="Cambria Math" panose="02040503050406030204" pitchFamily="18" charset="0"/>
                            <a:cs typeface="Courier New" panose="02070309020205020404" pitchFamily="49" charset="0"/>
                          </a:rPr>
                          <m:t>1</m:t>
                        </m:r>
                      </m:num>
                      <m:den>
                        <m:r>
                          <a:rPr lang="en-IN" sz="2800" b="0" i="0" dirty="0" smtClean="0">
                            <a:latin typeface="Cambria Math" panose="02040503050406030204" pitchFamily="18" charset="0"/>
                            <a:cs typeface="Courier New" panose="02070309020205020404" pitchFamily="49" charset="0"/>
                          </a:rPr>
                          <m:t>6</m:t>
                        </m:r>
                      </m:den>
                    </m:f>
                    <m:r>
                      <a:rPr lang="en-IN" sz="2800" b="0" i="0" dirty="0" smtClean="0">
                        <a:latin typeface="Cambria Math" panose="02040503050406030204" pitchFamily="18" charset="0"/>
                        <a:cs typeface="Courier New" panose="02070309020205020404" pitchFamily="49" charset="0"/>
                      </a:rPr>
                      <m:t>[</m:t>
                    </m:r>
                  </m:oMath>
                </a14:m>
                <a:r>
                  <a:rPr lang="en-US" sz="2800" dirty="0">
                    <a:latin typeface="Times New Roman" panose="02020603050405020304" pitchFamily="18" charset="0"/>
                    <a:cs typeface="Times New Roman" panose="02020603050405020304" pitchFamily="18" charset="0"/>
                  </a:rPr>
                  <a:t>𝐾</a:t>
                </a:r>
                <a:r>
                  <a:rPr lang="en-US" sz="2800" baseline="-25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+2𝐾</a:t>
                </a:r>
                <a:r>
                  <a:rPr lang="en-US" sz="2800"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+2𝐾</a:t>
                </a:r>
                <a:r>
                  <a:rPr lang="en-US" sz="2800" baseline="-250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+𝐾</a:t>
                </a:r>
                <a:r>
                  <a:rPr lang="en-US" sz="2800" baseline="-25000" dirty="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a:t>
                </a:r>
              </a:p>
              <a:p>
                <a:pPr marL="0" indent="0">
                  <a:buNone/>
                </a:pPr>
                <a:r>
                  <a:rPr lang="en-IN" sz="2800" dirty="0"/>
                  <a:t>Where </a:t>
                </a:r>
                <a:r>
                  <a:rPr lang="en-IN" sz="2800" dirty="0">
                    <a:latin typeface="Times New Roman" panose="02020603050405020304" pitchFamily="18" charset="0"/>
                    <a:cs typeface="Times New Roman" panose="02020603050405020304" pitchFamily="18" charset="0"/>
                  </a:rPr>
                  <a:t>𝐾</a:t>
                </a:r>
                <a:r>
                  <a:rPr lang="en-IN" sz="2800" baseline="-25000" dirty="0">
                    <a:latin typeface="Times New Roman" panose="02020603050405020304" pitchFamily="18" charset="0"/>
                    <a:cs typeface="Times New Roman" panose="02020603050405020304" pitchFamily="18" charset="0"/>
                  </a:rPr>
                  <a:t>1</a:t>
                </a:r>
                <a:r>
                  <a:rPr lang="en-IN" sz="2800" dirty="0">
                    <a:latin typeface="Times New Roman" panose="02020603050405020304" pitchFamily="18" charset="0"/>
                    <a:cs typeface="Times New Roman" panose="02020603050405020304" pitchFamily="18" charset="0"/>
                  </a:rPr>
                  <a:t>=ℎ𝑓(𝑥</a:t>
                </a:r>
                <a:r>
                  <a:rPr lang="en-IN" sz="2800" baseline="-25000"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,𝑦</a:t>
                </a:r>
                <a:r>
                  <a:rPr lang="en-IN" sz="2800" baseline="-25000"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𝐾</a:t>
                </a:r>
                <a:r>
                  <a:rPr lang="en-IN" sz="2800" baseline="-25000" dirty="0">
                    <a:latin typeface="Times New Roman" panose="02020603050405020304" pitchFamily="18" charset="0"/>
                    <a:cs typeface="Times New Roman" panose="02020603050405020304" pitchFamily="18" charset="0"/>
                  </a:rPr>
                  <a:t>2</a:t>
                </a:r>
                <a:r>
                  <a:rPr lang="en-IN" sz="2800" dirty="0">
                    <a:latin typeface="Times New Roman" panose="02020603050405020304" pitchFamily="18" charset="0"/>
                    <a:cs typeface="Times New Roman" panose="02020603050405020304" pitchFamily="18" charset="0"/>
                  </a:rPr>
                  <a:t>=ℎ𝑓(𝑥</a:t>
                </a:r>
                <a:r>
                  <a:rPr lang="en-IN" sz="2800" baseline="-25000"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a:t>
                </a:r>
                <a:r>
                  <a:rPr lang="en-IN" sz="2800" dirty="0">
                    <a:cs typeface="Courier New" panose="02070309020205020404" pitchFamily="49" charset="0"/>
                  </a:rPr>
                  <a:t> </a:t>
                </a:r>
                <a14:m>
                  <m:oMath xmlns:m="http://schemas.openxmlformats.org/officeDocument/2006/math">
                    <m:f>
                      <m:fPr>
                        <m:ctrlPr>
                          <a:rPr lang="en-IN" sz="2800" i="1" dirty="0">
                            <a:latin typeface="Cambria Math" panose="02040503050406030204" pitchFamily="18" charset="0"/>
                            <a:cs typeface="Courier New" panose="02070309020205020404" pitchFamily="49" charset="0"/>
                          </a:rPr>
                        </m:ctrlPr>
                      </m:fPr>
                      <m:num>
                        <m:r>
                          <m:rPr>
                            <m:sty m:val="p"/>
                          </m:rPr>
                          <a:rPr lang="en-IN" sz="2800" b="0" i="0" dirty="0" smtClean="0">
                            <a:latin typeface="Cambria Math" panose="02040503050406030204" pitchFamily="18" charset="0"/>
                            <a:cs typeface="Courier New" panose="02070309020205020404" pitchFamily="49" charset="0"/>
                          </a:rPr>
                          <m:t>h</m:t>
                        </m:r>
                      </m:num>
                      <m:den>
                        <m:r>
                          <a:rPr lang="en-IN" sz="2800" b="0" i="0" dirty="0" smtClean="0">
                            <a:latin typeface="Cambria Math" panose="02040503050406030204" pitchFamily="18" charset="0"/>
                            <a:cs typeface="Courier New" panose="02070309020205020404" pitchFamily="49" charset="0"/>
                          </a:rPr>
                          <m:t>2</m:t>
                        </m:r>
                      </m:den>
                    </m:f>
                  </m:oMath>
                </a14:m>
                <a:r>
                  <a:rPr lang="en-IN" sz="2800" dirty="0">
                    <a:latin typeface="Times New Roman" panose="02020603050405020304" pitchFamily="18" charset="0"/>
                    <a:cs typeface="Times New Roman" panose="02020603050405020304" pitchFamily="18" charset="0"/>
                  </a:rPr>
                  <a:t>, 𝑦</a:t>
                </a:r>
                <a:r>
                  <a:rPr lang="en-IN" sz="2800" baseline="-25000"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dirty="0">
                            <a:latin typeface="Cambria Math" panose="02040503050406030204" pitchFamily="18" charset="0"/>
                            <a:cs typeface="Courier New" panose="02070309020205020404" pitchFamily="49" charset="0"/>
                          </a:rPr>
                        </m:ctrlPr>
                      </m:fPr>
                      <m:num>
                        <m:r>
                          <m:rPr>
                            <m:sty m:val="p"/>
                          </m:rPr>
                          <a:rPr lang="en-IN" sz="2800" b="0" i="0" dirty="0" smtClean="0">
                            <a:latin typeface="Cambria Math" panose="02040503050406030204" pitchFamily="18" charset="0"/>
                            <a:cs typeface="Courier New" panose="02070309020205020404" pitchFamily="49" charset="0"/>
                          </a:rPr>
                          <m:t>K</m:t>
                        </m:r>
                        <m:r>
                          <a:rPr lang="en-IN" sz="2800" b="0" i="0" baseline="-25000" dirty="0" smtClean="0">
                            <a:latin typeface="Cambria Math" panose="02040503050406030204" pitchFamily="18" charset="0"/>
                            <a:cs typeface="Courier New" panose="02070309020205020404" pitchFamily="49" charset="0"/>
                          </a:rPr>
                          <m:t>1</m:t>
                        </m:r>
                      </m:num>
                      <m:den>
                        <m:r>
                          <a:rPr lang="en-IN" sz="2800" dirty="0">
                            <a:latin typeface="Cambria Math" panose="02040503050406030204" pitchFamily="18" charset="0"/>
                            <a:cs typeface="Courier New" panose="02070309020205020404" pitchFamily="49" charset="0"/>
                          </a:rPr>
                          <m:t>2</m:t>
                        </m:r>
                      </m:den>
                    </m:f>
                  </m:oMath>
                </a14:m>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𝐾</a:t>
                </a:r>
                <a:r>
                  <a:rPr lang="en-IN" sz="2800" baseline="-25000" dirty="0">
                    <a:latin typeface="Times New Roman" panose="02020603050405020304" pitchFamily="18" charset="0"/>
                    <a:cs typeface="Times New Roman" panose="02020603050405020304" pitchFamily="18" charset="0"/>
                  </a:rPr>
                  <a:t>3</a:t>
                </a:r>
                <a:r>
                  <a:rPr lang="en-IN" sz="2800" dirty="0">
                    <a:latin typeface="Times New Roman" panose="02020603050405020304" pitchFamily="18" charset="0"/>
                    <a:cs typeface="Times New Roman" panose="02020603050405020304" pitchFamily="18" charset="0"/>
                  </a:rPr>
                  <a:t>=ℎ𝑓(𝑥</a:t>
                </a:r>
                <a:r>
                  <a:rPr lang="en-IN" sz="2800" baseline="-25000"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a:t>
                </a:r>
                <a:r>
                  <a:rPr lang="en-IN" sz="2800" dirty="0">
                    <a:cs typeface="Courier New" panose="02070309020205020404" pitchFamily="49" charset="0"/>
                  </a:rPr>
                  <a:t> </a:t>
                </a:r>
                <a14:m>
                  <m:oMath xmlns:m="http://schemas.openxmlformats.org/officeDocument/2006/math">
                    <m:f>
                      <m:fPr>
                        <m:ctrlPr>
                          <a:rPr lang="en-IN" sz="2800" i="1" dirty="0">
                            <a:latin typeface="Cambria Math" panose="02040503050406030204" pitchFamily="18" charset="0"/>
                            <a:cs typeface="Courier New" panose="02070309020205020404" pitchFamily="49" charset="0"/>
                          </a:rPr>
                        </m:ctrlPr>
                      </m:fPr>
                      <m:num>
                        <m:r>
                          <m:rPr>
                            <m:sty m:val="p"/>
                          </m:rPr>
                          <a:rPr lang="en-IN" sz="2800" b="0" i="0" dirty="0" smtClean="0">
                            <a:latin typeface="Cambria Math" panose="02040503050406030204" pitchFamily="18" charset="0"/>
                            <a:cs typeface="Courier New" panose="02070309020205020404" pitchFamily="49" charset="0"/>
                          </a:rPr>
                          <m:t>h</m:t>
                        </m:r>
                      </m:num>
                      <m:den>
                        <m:r>
                          <a:rPr lang="en-IN" sz="2800" b="0" i="0" dirty="0" smtClean="0">
                            <a:latin typeface="Cambria Math" panose="02040503050406030204" pitchFamily="18" charset="0"/>
                            <a:cs typeface="Courier New" panose="02070309020205020404" pitchFamily="49" charset="0"/>
                          </a:rPr>
                          <m:t>2</m:t>
                        </m:r>
                      </m:den>
                    </m:f>
                  </m:oMath>
                </a14:m>
                <a:r>
                  <a:rPr lang="en-IN" sz="2800" dirty="0">
                    <a:latin typeface="Times New Roman" panose="02020603050405020304" pitchFamily="18" charset="0"/>
                    <a:cs typeface="Times New Roman" panose="02020603050405020304" pitchFamily="18" charset="0"/>
                  </a:rPr>
                  <a:t>, 𝑦</a:t>
                </a:r>
                <a:r>
                  <a:rPr lang="en-IN" sz="2800" baseline="-25000"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a:t>
                </a:r>
                <a:r>
                  <a:rPr lang="en-IN" sz="2800" dirty="0">
                    <a:cs typeface="Courier New" panose="02070309020205020404" pitchFamily="49" charset="0"/>
                  </a:rPr>
                  <a:t> </a:t>
                </a:r>
                <a14:m>
                  <m:oMath xmlns:m="http://schemas.openxmlformats.org/officeDocument/2006/math">
                    <m:f>
                      <m:fPr>
                        <m:ctrlPr>
                          <a:rPr lang="en-IN" sz="2800" i="1" dirty="0">
                            <a:latin typeface="Cambria Math" panose="02040503050406030204" pitchFamily="18" charset="0"/>
                            <a:cs typeface="Courier New" panose="02070309020205020404" pitchFamily="49" charset="0"/>
                          </a:rPr>
                        </m:ctrlPr>
                      </m:fPr>
                      <m:num>
                        <m:r>
                          <m:rPr>
                            <m:sty m:val="p"/>
                          </m:rPr>
                          <a:rPr lang="en-IN" sz="2800" dirty="0">
                            <a:latin typeface="Cambria Math" panose="02040503050406030204" pitchFamily="18" charset="0"/>
                            <a:cs typeface="Courier New" panose="02070309020205020404" pitchFamily="49" charset="0"/>
                          </a:rPr>
                          <m:t>K</m:t>
                        </m:r>
                        <m:r>
                          <a:rPr lang="en-IN" sz="2800" b="0" i="1" baseline="-25000" dirty="0" smtClean="0">
                            <a:latin typeface="Cambria Math" panose="02040503050406030204" pitchFamily="18" charset="0"/>
                            <a:cs typeface="Courier New" panose="02070309020205020404" pitchFamily="49" charset="0"/>
                          </a:rPr>
                          <m:t>2</m:t>
                        </m:r>
                      </m:num>
                      <m:den>
                        <m:r>
                          <a:rPr lang="en-IN" sz="2800" dirty="0">
                            <a:latin typeface="Cambria Math" panose="02040503050406030204" pitchFamily="18" charset="0"/>
                            <a:cs typeface="Courier New" panose="02070309020205020404" pitchFamily="49" charset="0"/>
                          </a:rPr>
                          <m:t>2</m:t>
                        </m:r>
                      </m:den>
                    </m:f>
                  </m:oMath>
                </a14:m>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	𝐾</a:t>
                </a:r>
                <a:r>
                  <a:rPr lang="en-IN" sz="2800" baseline="-25000" dirty="0">
                    <a:latin typeface="Times New Roman" panose="02020603050405020304" pitchFamily="18" charset="0"/>
                    <a:cs typeface="Times New Roman" panose="02020603050405020304" pitchFamily="18" charset="0"/>
                  </a:rPr>
                  <a:t>4</a:t>
                </a:r>
                <a:r>
                  <a:rPr lang="en-IN" sz="2800" dirty="0">
                    <a:latin typeface="Times New Roman" panose="02020603050405020304" pitchFamily="18" charset="0"/>
                    <a:cs typeface="Times New Roman" panose="02020603050405020304" pitchFamily="18" charset="0"/>
                  </a:rPr>
                  <a:t>=ℎ𝑓(𝑥</a:t>
                </a:r>
                <a:r>
                  <a:rPr lang="en-IN" sz="2800" baseline="-25000"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+h, 𝑦</a:t>
                </a:r>
                <a:r>
                  <a:rPr lang="en-IN" sz="2800" baseline="-25000"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+K</a:t>
                </a:r>
                <a:r>
                  <a:rPr lang="en-IN" sz="2800" baseline="-25000" dirty="0">
                    <a:latin typeface="Times New Roman" panose="02020603050405020304" pitchFamily="18" charset="0"/>
                    <a:cs typeface="Times New Roman" panose="02020603050405020304" pitchFamily="18" charset="0"/>
                  </a:rPr>
                  <a:t>3</a:t>
                </a:r>
                <a:r>
                  <a:rPr lang="en-IN" sz="2800" dirty="0">
                    <a:latin typeface="Times New Roman" panose="02020603050405020304" pitchFamily="18" charset="0"/>
                    <a:cs typeface="Times New Roman" panose="02020603050405020304" pitchFamily="18" charset="0"/>
                  </a:rPr>
                  <a:t>)</a:t>
                </a:r>
              </a:p>
              <a:p>
                <a:endParaRPr lang="en-IN" dirty="0"/>
              </a:p>
              <a:p>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BBFB6311-87A8-DD90-9061-42F52C0949B8}"/>
                  </a:ext>
                </a:extLst>
              </p:cNvPr>
              <p:cNvSpPr>
                <a:spLocks noGrp="1" noRot="1" noChangeAspect="1" noMove="1" noResize="1" noEditPoints="1" noAdjustHandles="1" noChangeArrowheads="1" noChangeShapeType="1" noTextEdit="1"/>
              </p:cNvSpPr>
              <p:nvPr>
                <p:ph idx="1"/>
              </p:nvPr>
            </p:nvSpPr>
            <p:spPr>
              <a:xfrm>
                <a:off x="838200" y="1825625"/>
                <a:ext cx="4728882" cy="4351338"/>
              </a:xfrm>
              <a:blipFill>
                <a:blip r:embed="rId2" cstate="print"/>
                <a:stretch>
                  <a:fillRect l="-2710" t="-2241" r="-7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B0AAC064-F3EC-3BC0-20CB-8E469E86B716}"/>
                  </a:ext>
                </a:extLst>
              </p:cNvPr>
              <p:cNvSpPr txBox="1">
                <a:spLocks/>
              </p:cNvSpPr>
              <p:nvPr/>
            </p:nvSpPr>
            <p:spPr>
              <a:xfrm>
                <a:off x="6208059" y="1825625"/>
                <a:ext cx="4728882"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000" dirty="0"/>
                  <a:t>Half Step value</a:t>
                </a:r>
              </a:p>
              <a:p>
                <a:pPr marL="457200" lvl="1"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𝐾</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=ℎ𝑓(𝑥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f>
                      <m:fPr>
                        <m:ctrlPr>
                          <a:rPr lang="en-IN" i="1" dirty="0">
                            <a:latin typeface="Cambria Math" panose="02040503050406030204" pitchFamily="18" charset="0"/>
                            <a:cs typeface="Courier New" panose="02070309020205020404" pitchFamily="49" charset="0"/>
                          </a:rPr>
                        </m:ctrlPr>
                      </m:fPr>
                      <m:num>
                        <m:r>
                          <m:rPr>
                            <m:sty m:val="p"/>
                          </m:rPr>
                          <a:rPr lang="en-IN" dirty="0" smtClean="0">
                            <a:latin typeface="Cambria Math" panose="02040503050406030204" pitchFamily="18" charset="0"/>
                            <a:cs typeface="Courier New" panose="02070309020205020404" pitchFamily="49" charset="0"/>
                          </a:rPr>
                          <m:t>h</m:t>
                        </m:r>
                      </m:num>
                      <m:den>
                        <m:r>
                          <a:rPr lang="en-IN" b="0" i="0" dirty="0" smtClean="0">
                            <a:latin typeface="Cambria Math" panose="02040503050406030204" pitchFamily="18" charset="0"/>
                            <a:cs typeface="Courier New" panose="02070309020205020404" pitchFamily="49" charset="0"/>
                          </a:rPr>
                          <m:t>4</m:t>
                        </m:r>
                      </m:den>
                    </m:f>
                  </m:oMath>
                </a14:m>
                <a:r>
                  <a:rPr lang="en-IN" dirty="0">
                    <a:latin typeface="Times New Roman" panose="02020603050405020304" pitchFamily="18" charset="0"/>
                    <a:cs typeface="Times New Roman" panose="02020603050405020304" pitchFamily="18" charset="0"/>
                  </a:rPr>
                  <a:t>, 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dirty="0">
                            <a:latin typeface="Cambria Math" panose="02040503050406030204" pitchFamily="18" charset="0"/>
                            <a:cs typeface="Courier New" panose="02070309020205020404" pitchFamily="49" charset="0"/>
                          </a:rPr>
                        </m:ctrlPr>
                      </m:fPr>
                      <m:num>
                        <m:r>
                          <m:rPr>
                            <m:sty m:val="p"/>
                          </m:rPr>
                          <a:rPr lang="en-IN" dirty="0" smtClean="0">
                            <a:latin typeface="Cambria Math" panose="02040503050406030204" pitchFamily="18" charset="0"/>
                            <a:cs typeface="Courier New" panose="02070309020205020404" pitchFamily="49" charset="0"/>
                          </a:rPr>
                          <m:t>K</m:t>
                        </m:r>
                        <m:r>
                          <a:rPr lang="en-IN" baseline="-25000" dirty="0" smtClean="0">
                            <a:latin typeface="Cambria Math" panose="02040503050406030204" pitchFamily="18" charset="0"/>
                            <a:cs typeface="Courier New" panose="02070309020205020404" pitchFamily="49" charset="0"/>
                          </a:rPr>
                          <m:t>1</m:t>
                        </m:r>
                      </m:num>
                      <m:den>
                        <m:r>
                          <a:rPr lang="en-IN" b="0" i="0" dirty="0" smtClean="0">
                            <a:latin typeface="Cambria Math" panose="02040503050406030204" pitchFamily="18" charset="0"/>
                            <a:cs typeface="Courier New" panose="02070309020205020404" pitchFamily="49" charset="0"/>
                          </a:rPr>
                          <m:t>4</m:t>
                        </m:r>
                      </m:den>
                    </m:f>
                  </m:oMath>
                </a14:m>
                <a:r>
                  <a:rPr lang="en-IN" dirty="0">
                    <a:latin typeface="Times New Roman" panose="02020603050405020304" pitchFamily="18" charset="0"/>
                    <a:cs typeface="Times New Roman" panose="02020603050405020304" pitchFamily="18" charset="0"/>
                  </a:rPr>
                  <a:t>),</a:t>
                </a:r>
              </a:p>
              <a:p>
                <a:pPr marL="457200" lvl="1"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𝐾</a:t>
                </a:r>
                <a:r>
                  <a:rPr lang="en-IN" baseline="-25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=ℎ𝑓(𝑥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f>
                      <m:fPr>
                        <m:ctrlPr>
                          <a:rPr lang="en-IN" i="1" dirty="0">
                            <a:latin typeface="Cambria Math" panose="02040503050406030204" pitchFamily="18" charset="0"/>
                            <a:cs typeface="Courier New" panose="02070309020205020404" pitchFamily="49" charset="0"/>
                          </a:rPr>
                        </m:ctrlPr>
                      </m:fPr>
                      <m:num>
                        <m:r>
                          <m:rPr>
                            <m:sty m:val="p"/>
                          </m:rPr>
                          <a:rPr lang="en-IN" dirty="0" smtClean="0">
                            <a:latin typeface="Cambria Math" panose="02040503050406030204" pitchFamily="18" charset="0"/>
                            <a:cs typeface="Courier New" panose="02070309020205020404" pitchFamily="49" charset="0"/>
                          </a:rPr>
                          <m:t>h</m:t>
                        </m:r>
                      </m:num>
                      <m:den>
                        <m:r>
                          <a:rPr lang="en-IN" b="0" i="0" dirty="0" smtClean="0">
                            <a:latin typeface="Cambria Math" panose="02040503050406030204" pitchFamily="18" charset="0"/>
                            <a:cs typeface="Courier New" panose="02070309020205020404" pitchFamily="49" charset="0"/>
                          </a:rPr>
                          <m:t>4</m:t>
                        </m:r>
                      </m:den>
                    </m:f>
                  </m:oMath>
                </a14:m>
                <a:r>
                  <a:rPr lang="en-IN" dirty="0">
                    <a:latin typeface="Times New Roman" panose="02020603050405020304" pitchFamily="18" charset="0"/>
                    <a:cs typeface="Times New Roman" panose="02020603050405020304" pitchFamily="18" charset="0"/>
                  </a:rPr>
                  <a:t>, 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f>
                      <m:fPr>
                        <m:ctrlPr>
                          <a:rPr lang="en-IN" i="1" dirty="0">
                            <a:latin typeface="Cambria Math" panose="02040503050406030204" pitchFamily="18" charset="0"/>
                            <a:cs typeface="Courier New" panose="02070309020205020404" pitchFamily="49" charset="0"/>
                          </a:rPr>
                        </m:ctrlPr>
                      </m:fPr>
                      <m:num>
                        <m:r>
                          <m:rPr>
                            <m:sty m:val="p"/>
                          </m:rPr>
                          <a:rPr lang="en-IN" dirty="0">
                            <a:latin typeface="Cambria Math" panose="02040503050406030204" pitchFamily="18" charset="0"/>
                            <a:cs typeface="Courier New" panose="02070309020205020404" pitchFamily="49" charset="0"/>
                          </a:rPr>
                          <m:t>K</m:t>
                        </m:r>
                        <m:r>
                          <a:rPr lang="en-IN" i="1" baseline="-25000" dirty="0" smtClean="0">
                            <a:latin typeface="Cambria Math" panose="02040503050406030204" pitchFamily="18" charset="0"/>
                            <a:cs typeface="Courier New" panose="02070309020205020404" pitchFamily="49" charset="0"/>
                          </a:rPr>
                          <m:t>2</m:t>
                        </m:r>
                      </m:num>
                      <m:den>
                        <m:r>
                          <a:rPr lang="en-IN" b="0" i="0" dirty="0" smtClean="0">
                            <a:latin typeface="Cambria Math" panose="02040503050406030204" pitchFamily="18" charset="0"/>
                            <a:cs typeface="Courier New" panose="02070309020205020404" pitchFamily="49" charset="0"/>
                          </a:rPr>
                          <m:t>4</m:t>
                        </m:r>
                      </m:den>
                    </m:f>
                  </m:oMath>
                </a14:m>
                <a:r>
                  <a:rPr lang="en-IN" dirty="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𝐾</a:t>
                </a:r>
                <a:r>
                  <a:rPr lang="en-IN" baseline="-25000" dirty="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=ℎ𝑓(𝑥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f>
                      <m:fPr>
                        <m:ctrlPr>
                          <a:rPr lang="en-IN" i="1" dirty="0">
                            <a:latin typeface="Cambria Math" panose="02040503050406030204" pitchFamily="18" charset="0"/>
                            <a:cs typeface="Courier New" panose="02070309020205020404" pitchFamily="49" charset="0"/>
                          </a:rPr>
                        </m:ctrlPr>
                      </m:fPr>
                      <m:num>
                        <m:r>
                          <m:rPr>
                            <m:sty m:val="p"/>
                          </m:rPr>
                          <a:rPr lang="en-IN" dirty="0" smtClean="0">
                            <a:latin typeface="Cambria Math" panose="02040503050406030204" pitchFamily="18" charset="0"/>
                            <a:cs typeface="Courier New" panose="02070309020205020404" pitchFamily="49" charset="0"/>
                          </a:rPr>
                          <m:t>h</m:t>
                        </m:r>
                      </m:num>
                      <m:den>
                        <m:r>
                          <a:rPr lang="en-IN" b="0" i="1" dirty="0" smtClean="0">
                            <a:latin typeface="Cambria Math" panose="02040503050406030204" pitchFamily="18" charset="0"/>
                            <a:cs typeface="Courier New" panose="02070309020205020404" pitchFamily="49" charset="0"/>
                          </a:rPr>
                          <m:t>2</m:t>
                        </m:r>
                      </m:den>
                    </m:f>
                  </m:oMath>
                </a14:m>
                <a:r>
                  <a:rPr lang="en-IN" dirty="0">
                    <a:latin typeface="Times New Roman" panose="02020603050405020304" pitchFamily="18" charset="0"/>
                    <a:cs typeface="Times New Roman" panose="02020603050405020304" pitchFamily="18" charset="0"/>
                  </a:rPr>
                  <a:t>, 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f>
                      <m:fPr>
                        <m:ctrlPr>
                          <a:rPr lang="en-IN" i="1" dirty="0">
                            <a:latin typeface="Cambria Math" panose="02040503050406030204" pitchFamily="18" charset="0"/>
                            <a:cs typeface="Courier New" panose="02070309020205020404" pitchFamily="49" charset="0"/>
                          </a:rPr>
                        </m:ctrlPr>
                      </m:fPr>
                      <m:num>
                        <m:r>
                          <m:rPr>
                            <m:sty m:val="p"/>
                          </m:rPr>
                          <a:rPr lang="en-IN" dirty="0">
                            <a:latin typeface="Cambria Math" panose="02040503050406030204" pitchFamily="18" charset="0"/>
                            <a:cs typeface="Courier New" panose="02070309020205020404" pitchFamily="49" charset="0"/>
                          </a:rPr>
                          <m:t>K</m:t>
                        </m:r>
                        <m:r>
                          <a:rPr lang="en-IN" b="0" i="1" baseline="-25000" dirty="0" smtClean="0">
                            <a:latin typeface="Cambria Math" panose="02040503050406030204" pitchFamily="18" charset="0"/>
                            <a:cs typeface="Courier New" panose="02070309020205020404" pitchFamily="49" charset="0"/>
                          </a:rPr>
                          <m:t>3</m:t>
                        </m:r>
                      </m:num>
                      <m:den>
                        <m:r>
                          <a:rPr lang="en-IN" b="0" i="1" dirty="0" smtClean="0">
                            <a:latin typeface="Cambria Math" panose="02040503050406030204" pitchFamily="18" charset="0"/>
                            <a:cs typeface="Courier New" panose="02070309020205020404" pitchFamily="49" charset="0"/>
                          </a:rPr>
                          <m:t>2</m:t>
                        </m:r>
                      </m:den>
                    </m:f>
                  </m:oMath>
                </a14:m>
                <a:r>
                  <a:rPr lang="en-IN" dirty="0">
                    <a:latin typeface="Times New Roman" panose="02020603050405020304" pitchFamily="18" charset="0"/>
                    <a:cs typeface="Times New Roman" panose="02020603050405020304" pitchFamily="18" charset="0"/>
                  </a:rPr>
                  <a:t>)</a:t>
                </a:r>
              </a:p>
              <a:p>
                <a:pPr marL="457200" lvl="1" indent="0">
                  <a:buNone/>
                </a:pPr>
                <a:r>
                  <a:rPr lang="en-US" sz="2400" dirty="0">
                    <a:latin typeface="Times New Roman" panose="02020603050405020304" pitchFamily="18" charset="0"/>
                    <a:cs typeface="Times New Roman" panose="02020603050405020304" pitchFamily="18" charset="0"/>
                  </a:rPr>
                  <a:t>𝑦</a:t>
                </a:r>
                <a:r>
                  <a:rPr lang="en-US" sz="2400" baseline="-25000" dirty="0">
                    <a:latin typeface="Times New Roman" panose="02020603050405020304" pitchFamily="18" charset="0"/>
                    <a:cs typeface="Times New Roman" panose="02020603050405020304" pitchFamily="18" charset="0"/>
                  </a:rPr>
                  <a:t>1-half</a:t>
                </a:r>
                <a:r>
                  <a:rPr lang="en-US" sz="2400" dirty="0">
                    <a:latin typeface="Times New Roman" panose="02020603050405020304" pitchFamily="18" charset="0"/>
                    <a:cs typeface="Times New Roman" panose="02020603050405020304" pitchFamily="18" charset="0"/>
                  </a:rPr>
                  <a:t>= 𝑦</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a:rPr lang="en-IN" sz="2400" b="0" i="0" dirty="0" smtClean="0">
                            <a:latin typeface="Cambria Math" panose="02040503050406030204" pitchFamily="18" charset="0"/>
                            <a:cs typeface="Courier New" panose="02070309020205020404" pitchFamily="49" charset="0"/>
                          </a:rPr>
                          <m:t>1</m:t>
                        </m:r>
                      </m:num>
                      <m:den>
                        <m:r>
                          <a:rPr lang="en-IN" sz="2400" b="0" i="0" dirty="0" smtClean="0">
                            <a:latin typeface="Cambria Math" panose="02040503050406030204" pitchFamily="18" charset="0"/>
                            <a:cs typeface="Courier New" panose="02070309020205020404" pitchFamily="49" charset="0"/>
                          </a:rPr>
                          <m:t>12</m:t>
                        </m:r>
                      </m:den>
                    </m:f>
                    <m:r>
                      <a:rPr lang="en-IN" sz="2400" b="0" i="0" dirty="0" smtClean="0">
                        <a:latin typeface="Cambria Math" panose="02040503050406030204" pitchFamily="18" charset="0"/>
                        <a:cs typeface="Courier New" panose="02070309020205020404" pitchFamily="49" charset="0"/>
                      </a:rPr>
                      <m:t>[</m:t>
                    </m:r>
                  </m:oMath>
                </a14:m>
                <a:r>
                  <a:rPr lang="en-US" sz="2400" dirty="0">
                    <a:latin typeface="Times New Roman" panose="02020603050405020304" pitchFamily="18" charset="0"/>
                    <a:cs typeface="Times New Roman" panose="02020603050405020304" pitchFamily="18" charset="0"/>
                  </a:rPr>
                  <a:t>𝐾</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+2𝐾</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+2𝐾</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+𝐾</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3000" dirty="0"/>
                  <a:t>Double Step value</a:t>
                </a:r>
              </a:p>
              <a:p>
                <a:pPr marL="457200" lvl="1" indent="0">
                  <a:buNone/>
                </a:pPr>
                <a:r>
                  <a:rPr lang="en-IN" dirty="0">
                    <a:latin typeface="Times New Roman" panose="02020603050405020304" pitchFamily="18" charset="0"/>
                    <a:cs typeface="Times New Roman" panose="02020603050405020304" pitchFamily="18" charset="0"/>
                  </a:rPr>
                  <a:t>𝐾</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=ℎ𝑓(𝑥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r>
                      <a:rPr lang="en-IN" i="1" dirty="0" smtClean="0">
                        <a:latin typeface="Cambria Math" panose="02040503050406030204" pitchFamily="18" charset="0"/>
                        <a:cs typeface="Courier New" panose="02070309020205020404" pitchFamily="49" charset="0"/>
                      </a:rPr>
                      <m:t>h</m:t>
                    </m:r>
                  </m:oMath>
                </a14:m>
                <a:r>
                  <a:rPr lang="en-IN" dirty="0">
                    <a:latin typeface="Times New Roman" panose="02020603050405020304" pitchFamily="18" charset="0"/>
                    <a:cs typeface="Times New Roman" panose="02020603050405020304" pitchFamily="18" charset="0"/>
                  </a:rPr>
                  <a:t>, 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14:m>
                  <m:oMath xmlns:m="http://schemas.openxmlformats.org/officeDocument/2006/math">
                    <m:r>
                      <m:rPr>
                        <m:sty m:val="p"/>
                      </m:rPr>
                      <a:rPr lang="en-IN" dirty="0">
                        <a:latin typeface="Cambria Math" panose="02040503050406030204" pitchFamily="18" charset="0"/>
                        <a:cs typeface="Courier New" panose="02070309020205020404" pitchFamily="49" charset="0"/>
                      </a:rPr>
                      <m:t>K</m:t>
                    </m:r>
                    <m:r>
                      <a:rPr lang="en-IN" baseline="-25000" dirty="0">
                        <a:latin typeface="Cambria Math" panose="02040503050406030204" pitchFamily="18" charset="0"/>
                        <a:cs typeface="Courier New" panose="02070309020205020404" pitchFamily="49" charset="0"/>
                      </a:rPr>
                      <m:t>1</m:t>
                    </m:r>
                  </m:oMath>
                </a14:m>
                <a:r>
                  <a:rPr lang="en-IN" dirty="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𝐾</a:t>
                </a:r>
                <a:r>
                  <a:rPr lang="en-IN" baseline="-25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=ℎ𝑓(𝑥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14:m>
                  <m:oMath xmlns:m="http://schemas.openxmlformats.org/officeDocument/2006/math">
                    <m:r>
                      <a:rPr lang="en-IN" i="1" dirty="0">
                        <a:latin typeface="Cambria Math" panose="02040503050406030204" pitchFamily="18" charset="0"/>
                        <a:cs typeface="Courier New" panose="02070309020205020404" pitchFamily="49" charset="0"/>
                      </a:rPr>
                      <m:t>h</m:t>
                    </m:r>
                  </m:oMath>
                </a14:m>
                <a:r>
                  <a:rPr lang="en-IN" dirty="0">
                    <a:latin typeface="Times New Roman" panose="02020603050405020304" pitchFamily="18" charset="0"/>
                    <a:cs typeface="Times New Roman" panose="02020603050405020304" pitchFamily="18" charset="0"/>
                  </a:rPr>
                  <a:t>, 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r>
                      <m:rPr>
                        <m:sty m:val="p"/>
                      </m:rPr>
                      <a:rPr lang="en-IN" dirty="0">
                        <a:latin typeface="Cambria Math" panose="02040503050406030204" pitchFamily="18" charset="0"/>
                        <a:cs typeface="Courier New" panose="02070309020205020404" pitchFamily="49" charset="0"/>
                      </a:rPr>
                      <m:t>K</m:t>
                    </m:r>
                    <m:r>
                      <a:rPr lang="en-IN" i="1" baseline="-25000" dirty="0">
                        <a:latin typeface="Cambria Math" panose="02040503050406030204" pitchFamily="18" charset="0"/>
                        <a:cs typeface="Courier New" panose="02070309020205020404" pitchFamily="49" charset="0"/>
                      </a:rPr>
                      <m:t>2</m:t>
                    </m:r>
                  </m:oMath>
                </a14:m>
                <a:r>
                  <a:rPr lang="en-IN" dirty="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𝐾</a:t>
                </a:r>
                <a:r>
                  <a:rPr lang="en-IN" baseline="-25000" dirty="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=ℎ𝑓(𝑥</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r>
                      <a:rPr lang="en-IN" b="0" i="0" dirty="0" smtClean="0">
                        <a:latin typeface="Cambria Math" panose="02040503050406030204" pitchFamily="18" charset="0"/>
                        <a:cs typeface="Courier New" panose="02070309020205020404" pitchFamily="49" charset="0"/>
                      </a:rPr>
                      <m:t>2</m:t>
                    </m:r>
                    <m:r>
                      <a:rPr lang="en-IN" i="1" dirty="0">
                        <a:latin typeface="Cambria Math" panose="02040503050406030204" pitchFamily="18" charset="0"/>
                        <a:cs typeface="Courier New" panose="02070309020205020404" pitchFamily="49" charset="0"/>
                      </a:rPr>
                      <m:t>h</m:t>
                    </m:r>
                  </m:oMath>
                </a14:m>
                <a:r>
                  <a:rPr lang="en-IN" dirty="0">
                    <a:latin typeface="Times New Roman" panose="02020603050405020304" pitchFamily="18" charset="0"/>
                    <a:cs typeface="Times New Roman" panose="02020603050405020304" pitchFamily="18" charset="0"/>
                  </a:rPr>
                  <a:t>, 𝑦</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a:t>
                </a:r>
                <a:r>
                  <a:rPr lang="en-IN" dirty="0">
                    <a:cs typeface="Courier New" panose="02070309020205020404" pitchFamily="49" charset="0"/>
                  </a:rPr>
                  <a:t> </a:t>
                </a:r>
                <a14:m>
                  <m:oMath xmlns:m="http://schemas.openxmlformats.org/officeDocument/2006/math">
                    <m:r>
                      <a:rPr lang="en-IN" b="0" i="0" dirty="0" smtClean="0">
                        <a:latin typeface="Cambria Math" panose="02040503050406030204" pitchFamily="18" charset="0"/>
                        <a:cs typeface="Courier New" panose="02070309020205020404" pitchFamily="49" charset="0"/>
                      </a:rPr>
                      <m:t>2</m:t>
                    </m:r>
                    <m:r>
                      <m:rPr>
                        <m:sty m:val="p"/>
                      </m:rPr>
                      <a:rPr lang="en-IN" dirty="0">
                        <a:latin typeface="Cambria Math" panose="02040503050406030204" pitchFamily="18" charset="0"/>
                        <a:cs typeface="Courier New" panose="02070309020205020404" pitchFamily="49" charset="0"/>
                      </a:rPr>
                      <m:t>K</m:t>
                    </m:r>
                    <m:r>
                      <a:rPr lang="en-IN" i="1" baseline="-25000" dirty="0">
                        <a:latin typeface="Cambria Math" panose="02040503050406030204" pitchFamily="18" charset="0"/>
                        <a:cs typeface="Courier New" panose="02070309020205020404" pitchFamily="49" charset="0"/>
                      </a:rPr>
                      <m:t>3</m:t>
                    </m:r>
                  </m:oMath>
                </a14:m>
                <a:r>
                  <a:rPr lang="en-IN" dirty="0">
                    <a:latin typeface="Times New Roman" panose="02020603050405020304" pitchFamily="18" charset="0"/>
                    <a:cs typeface="Times New Roman" panose="02020603050405020304" pitchFamily="18" charset="0"/>
                  </a:rPr>
                  <a:t>)</a:t>
                </a:r>
              </a:p>
              <a:p>
                <a:pPr marL="457200" lvl="1" indent="0">
                  <a:buNone/>
                </a:pPr>
                <a:r>
                  <a:rPr lang="en-US" sz="2400" dirty="0">
                    <a:latin typeface="Times New Roman" panose="02020603050405020304" pitchFamily="18" charset="0"/>
                    <a:cs typeface="Times New Roman" panose="02020603050405020304" pitchFamily="18" charset="0"/>
                  </a:rPr>
                  <a:t>𝑦</a:t>
                </a:r>
                <a:r>
                  <a:rPr lang="en-US" sz="2400" baseline="-25000" dirty="0">
                    <a:latin typeface="Times New Roman" panose="02020603050405020304" pitchFamily="18" charset="0"/>
                    <a:cs typeface="Times New Roman" panose="02020603050405020304" pitchFamily="18" charset="0"/>
                  </a:rPr>
                  <a:t>1-double</a:t>
                </a:r>
                <a:r>
                  <a:rPr lang="en-US" sz="2400" dirty="0">
                    <a:latin typeface="Times New Roman" panose="02020603050405020304" pitchFamily="18" charset="0"/>
                    <a:cs typeface="Times New Roman" panose="02020603050405020304" pitchFamily="18" charset="0"/>
                  </a:rPr>
                  <a:t>= 𝑦</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IN" sz="2400" dirty="0">
                    <a:cs typeface="Courier New" panose="02070309020205020404" pitchFamily="49" charset="0"/>
                  </a:rPr>
                  <a:t> </a:t>
                </a:r>
                <a14:m>
                  <m:oMath xmlns:m="http://schemas.openxmlformats.org/officeDocument/2006/math">
                    <m:f>
                      <m:fPr>
                        <m:ctrlPr>
                          <a:rPr lang="en-IN" sz="2400" i="1" dirty="0">
                            <a:latin typeface="Cambria Math" panose="02040503050406030204" pitchFamily="18" charset="0"/>
                            <a:cs typeface="Courier New" panose="02070309020205020404" pitchFamily="49" charset="0"/>
                          </a:rPr>
                        </m:ctrlPr>
                      </m:fPr>
                      <m:num>
                        <m:r>
                          <a:rPr lang="en-IN" sz="2400" b="0" i="0" dirty="0" smtClean="0">
                            <a:latin typeface="Cambria Math" panose="02040503050406030204" pitchFamily="18" charset="0"/>
                            <a:cs typeface="Courier New" panose="02070309020205020404" pitchFamily="49" charset="0"/>
                          </a:rPr>
                          <m:t>1</m:t>
                        </m:r>
                      </m:num>
                      <m:den>
                        <m:r>
                          <a:rPr lang="en-IN" sz="2400" b="0" i="0" dirty="0" smtClean="0">
                            <a:latin typeface="Cambria Math" panose="02040503050406030204" pitchFamily="18" charset="0"/>
                            <a:cs typeface="Courier New" panose="02070309020205020404" pitchFamily="49" charset="0"/>
                          </a:rPr>
                          <m:t>3</m:t>
                        </m:r>
                      </m:den>
                    </m:f>
                    <m:r>
                      <a:rPr lang="en-IN" sz="2400" b="0" i="0" dirty="0" smtClean="0">
                        <a:latin typeface="Cambria Math" panose="02040503050406030204" pitchFamily="18" charset="0"/>
                        <a:cs typeface="Courier New" panose="02070309020205020404" pitchFamily="49" charset="0"/>
                      </a:rPr>
                      <m:t>[</m:t>
                    </m:r>
                  </m:oMath>
                </a14:m>
                <a:r>
                  <a:rPr lang="en-US" sz="2400" dirty="0">
                    <a:latin typeface="Times New Roman" panose="02020603050405020304" pitchFamily="18" charset="0"/>
                    <a:cs typeface="Times New Roman" panose="02020603050405020304" pitchFamily="18" charset="0"/>
                  </a:rPr>
                  <a:t>𝐾</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+2𝐾</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+2𝐾</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+𝐾</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a:t>
                </a:r>
                <a:endParaRPr lang="en-IN" dirty="0"/>
              </a:p>
            </p:txBody>
          </p:sp>
        </mc:Choice>
        <mc:Fallback>
          <p:sp>
            <p:nvSpPr>
              <p:cNvPr id="4" name="Content Placeholder 2">
                <a:extLst>
                  <a:ext uri="{FF2B5EF4-FFF2-40B4-BE49-F238E27FC236}">
                    <a16:creationId xmlns:a16="http://schemas.microsoft.com/office/drawing/2014/main" xmlns="" xmlns:a14="http://schemas.microsoft.com/office/drawing/2010/main" id="{B0AAC064-F3EC-3BC0-20CB-8E469E86B716}"/>
                  </a:ext>
                </a:extLst>
              </p:cNvPr>
              <p:cNvSpPr txBox="1">
                <a:spLocks noRot="1" noChangeAspect="1" noMove="1" noResize="1" noEditPoints="1" noAdjustHandles="1" noChangeArrowheads="1" noChangeShapeType="1" noTextEdit="1"/>
              </p:cNvSpPr>
              <p:nvPr/>
            </p:nvSpPr>
            <p:spPr>
              <a:xfrm>
                <a:off x="6208059" y="1825625"/>
                <a:ext cx="4728882" cy="4351338"/>
              </a:xfrm>
              <a:prstGeom prst="rect">
                <a:avLst/>
              </a:prstGeom>
              <a:blipFill>
                <a:blip r:embed="rId3" cstate="print"/>
                <a:stretch>
                  <a:fillRect l="-2577" t="-3081"/>
                </a:stretch>
              </a:blipFill>
            </p:spPr>
            <p:txBody>
              <a:bodyPr/>
              <a:lstStyle/>
              <a:p>
                <a:r>
                  <a:rPr lang="en-IN">
                    <a:noFill/>
                  </a:rPr>
                  <a:t> </a:t>
                </a:r>
              </a:p>
            </p:txBody>
          </p:sp>
        </mc:Fallback>
      </mc:AlternateContent>
    </p:spTree>
    <p:extLst>
      <p:ext uri="{BB962C8B-B14F-4D97-AF65-F5344CB8AC3E}">
        <p14:creationId xmlns:p14="http://schemas.microsoft.com/office/powerpoint/2010/main" xmlns="" val="3165089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BCC02-3762-6992-E01A-60E13C845B1F}"/>
              </a:ext>
            </a:extLst>
          </p:cNvPr>
          <p:cNvSpPr>
            <a:spLocks noGrp="1"/>
          </p:cNvSpPr>
          <p:nvPr>
            <p:ph type="title"/>
          </p:nvPr>
        </p:nvSpPr>
        <p:spPr>
          <a:xfrm>
            <a:off x="838200" y="356160"/>
            <a:ext cx="10515600" cy="1325563"/>
          </a:xfrm>
        </p:spPr>
        <p:txBody>
          <a:bodyPr/>
          <a:lstStyle/>
          <a:p>
            <a:r>
              <a:rPr lang="en-IN" dirty="0"/>
              <a:t>Adaptive Runge-</a:t>
            </a:r>
            <a:r>
              <a:rPr lang="en-IN" dirty="0" err="1"/>
              <a:t>Kutta</a:t>
            </a:r>
            <a:r>
              <a:rPr lang="en-IN" dirty="0"/>
              <a:t> Methods</a:t>
            </a:r>
          </a:p>
        </p:txBody>
      </p:sp>
      <p:sp>
        <p:nvSpPr>
          <p:cNvPr id="3" name="Content Placeholder 2">
            <a:extLst>
              <a:ext uri="{FF2B5EF4-FFF2-40B4-BE49-F238E27FC236}">
                <a16:creationId xmlns:a16="http://schemas.microsoft.com/office/drawing/2014/main" xmlns="" id="{9FDEA0F0-9C8D-D05D-E2E2-C7104114AA08}"/>
              </a:ext>
            </a:extLst>
          </p:cNvPr>
          <p:cNvSpPr>
            <a:spLocks noGrp="1"/>
          </p:cNvSpPr>
          <p:nvPr>
            <p:ph idx="1"/>
          </p:nvPr>
        </p:nvSpPr>
        <p:spPr/>
        <p:txBody>
          <a:bodyPr>
            <a:normAutofit/>
          </a:bodyPr>
          <a:lstStyle/>
          <a:p>
            <a:r>
              <a:rPr lang="en-IN" sz="2400" dirty="0"/>
              <a:t>Assume </a:t>
            </a:r>
          </a:p>
          <a:p>
            <a:pPr lvl="1"/>
            <a:r>
              <a:rPr lang="en-IN" dirty="0"/>
              <a:t>Max threshold = 0.01</a:t>
            </a:r>
          </a:p>
          <a:p>
            <a:pPr lvl="1"/>
            <a:r>
              <a:rPr lang="en-IN" dirty="0"/>
              <a:t>Min threshold = 0.001</a:t>
            </a:r>
          </a:p>
          <a:p>
            <a:r>
              <a:rPr lang="en-IN" sz="2400" dirty="0"/>
              <a:t>Calculate </a:t>
            </a:r>
            <a:r>
              <a:rPr lang="en-US" sz="2400" dirty="0"/>
              <a:t>𝑦</a:t>
            </a:r>
            <a:r>
              <a:rPr lang="en-US" sz="2400" baseline="-25000" dirty="0"/>
              <a:t>1</a:t>
            </a:r>
            <a:r>
              <a:rPr lang="en-US" sz="2400" dirty="0"/>
              <a:t> , </a:t>
            </a:r>
            <a:r>
              <a:rPr lang="en-US" sz="2400" dirty="0">
                <a:latin typeface="Times New Roman" panose="02020603050405020304" pitchFamily="18" charset="0"/>
                <a:cs typeface="Times New Roman" panose="02020603050405020304" pitchFamily="18" charset="0"/>
              </a:rPr>
              <a:t>𝑦</a:t>
            </a:r>
            <a:r>
              <a:rPr lang="en-US" sz="2400" baseline="-25000" dirty="0">
                <a:latin typeface="Times New Roman" panose="02020603050405020304" pitchFamily="18" charset="0"/>
                <a:cs typeface="Times New Roman" panose="02020603050405020304" pitchFamily="18" charset="0"/>
              </a:rPr>
              <a:t>1-double </a:t>
            </a:r>
            <a:r>
              <a:rPr lang="en-US" sz="2400" dirty="0"/>
              <a:t>and 𝑦</a:t>
            </a:r>
            <a:r>
              <a:rPr lang="en-US" sz="2400" baseline="-25000" dirty="0"/>
              <a:t>1-half </a:t>
            </a:r>
            <a:endParaRPr lang="en-IN" sz="2400" dirty="0"/>
          </a:p>
          <a:p>
            <a:r>
              <a:rPr lang="en-IN" sz="2400" dirty="0"/>
              <a:t>If </a:t>
            </a:r>
            <a:r>
              <a:rPr lang="en-US" sz="2400" dirty="0"/>
              <a:t>abs(𝑦</a:t>
            </a:r>
            <a:r>
              <a:rPr lang="en-US" sz="2400" baseline="-25000" dirty="0"/>
              <a:t>1</a:t>
            </a:r>
            <a:r>
              <a:rPr lang="en-US" sz="2400" dirty="0"/>
              <a:t> - 𝑦</a:t>
            </a:r>
            <a:r>
              <a:rPr lang="en-US" sz="2400" baseline="-25000" dirty="0"/>
              <a:t>1-half</a:t>
            </a:r>
            <a:r>
              <a:rPr lang="en-US" sz="2400" dirty="0"/>
              <a:t>)/abs(𝑦</a:t>
            </a:r>
            <a:r>
              <a:rPr lang="en-US" sz="2400" baseline="-25000" dirty="0"/>
              <a:t>1</a:t>
            </a:r>
            <a:r>
              <a:rPr lang="en-US" sz="2400" dirty="0"/>
              <a:t>) &gt; </a:t>
            </a:r>
            <a:r>
              <a:rPr lang="en-IN" sz="2400" dirty="0"/>
              <a:t>0.01</a:t>
            </a:r>
            <a:r>
              <a:rPr lang="en-US" sz="2400" dirty="0"/>
              <a:t> 	then use h/2 for a next step</a:t>
            </a:r>
            <a:endParaRPr lang="en-IN" sz="2400" dirty="0"/>
          </a:p>
          <a:p>
            <a:r>
              <a:rPr lang="en-IN" sz="2400" dirty="0"/>
              <a:t>If  </a:t>
            </a:r>
            <a:r>
              <a:rPr lang="en-US" sz="2400" dirty="0"/>
              <a:t>abs(𝑦</a:t>
            </a:r>
            <a:r>
              <a:rPr lang="en-US" sz="2400" baseline="-25000" dirty="0"/>
              <a:t>1 </a:t>
            </a:r>
            <a:r>
              <a:rPr lang="en-US" sz="2400" dirty="0"/>
              <a:t>-</a:t>
            </a:r>
            <a:r>
              <a:rPr lang="en-US" sz="2400" dirty="0">
                <a:latin typeface="Times New Roman" panose="02020603050405020304" pitchFamily="18" charset="0"/>
                <a:cs typeface="Times New Roman" panose="02020603050405020304" pitchFamily="18" charset="0"/>
              </a:rPr>
              <a:t> 𝑦</a:t>
            </a:r>
            <a:r>
              <a:rPr lang="en-US" sz="2400" baseline="-25000" dirty="0">
                <a:latin typeface="Times New Roman" panose="02020603050405020304" pitchFamily="18" charset="0"/>
                <a:cs typeface="Times New Roman" panose="02020603050405020304" pitchFamily="18" charset="0"/>
              </a:rPr>
              <a:t>1-double</a:t>
            </a:r>
            <a:r>
              <a:rPr lang="en-US" sz="2400" dirty="0"/>
              <a:t>)/abs(𝑦</a:t>
            </a:r>
            <a:r>
              <a:rPr lang="en-US" sz="2400" baseline="-25000" dirty="0"/>
              <a:t>1</a:t>
            </a:r>
            <a:r>
              <a:rPr lang="en-US" sz="2400" dirty="0"/>
              <a:t>) &lt; </a:t>
            </a:r>
            <a:r>
              <a:rPr lang="en-IN" sz="2400" dirty="0"/>
              <a:t>0.001	</a:t>
            </a:r>
            <a:r>
              <a:rPr lang="en-US" sz="2400" dirty="0"/>
              <a:t> then use 2h for a next step</a:t>
            </a:r>
            <a:endParaRPr lang="en-IN" sz="2400" dirty="0"/>
          </a:p>
        </p:txBody>
      </p:sp>
    </p:spTree>
    <p:extLst>
      <p:ext uri="{BB962C8B-B14F-4D97-AF65-F5344CB8AC3E}">
        <p14:creationId xmlns:p14="http://schemas.microsoft.com/office/powerpoint/2010/main" xmlns="" val="202799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1F915-E1B5-C1B4-C2DF-C60637B9665F}"/>
              </a:ext>
            </a:extLst>
          </p:cNvPr>
          <p:cNvSpPr>
            <a:spLocks noGrp="1"/>
          </p:cNvSpPr>
          <p:nvPr>
            <p:ph type="title"/>
          </p:nvPr>
        </p:nvSpPr>
        <p:spPr/>
        <p:txBody>
          <a:bodyPr/>
          <a:lstStyle/>
          <a:p>
            <a:r>
              <a:rPr lang="en-IN" dirty="0"/>
              <a:t>Numerical Integration</a:t>
            </a:r>
          </a:p>
        </p:txBody>
      </p:sp>
      <p:grpSp>
        <p:nvGrpSpPr>
          <p:cNvPr id="27" name="Group 26">
            <a:extLst>
              <a:ext uri="{FF2B5EF4-FFF2-40B4-BE49-F238E27FC236}">
                <a16:creationId xmlns:a16="http://schemas.microsoft.com/office/drawing/2014/main" xmlns="" id="{A8152885-911B-2CC7-22EC-669AF2AD7A57}"/>
              </a:ext>
            </a:extLst>
          </p:cNvPr>
          <p:cNvGrpSpPr/>
          <p:nvPr/>
        </p:nvGrpSpPr>
        <p:grpSpPr>
          <a:xfrm>
            <a:off x="838200" y="1844153"/>
            <a:ext cx="2581275" cy="2537173"/>
            <a:chOff x="2709333" y="1901477"/>
            <a:chExt cx="4064000" cy="4064000"/>
          </a:xfrm>
        </p:grpSpPr>
        <p:sp>
          <p:nvSpPr>
            <p:cNvPr id="28" name="Oval 27">
              <a:extLst>
                <a:ext uri="{FF2B5EF4-FFF2-40B4-BE49-F238E27FC236}">
                  <a16:creationId xmlns:a16="http://schemas.microsoft.com/office/drawing/2014/main" xmlns="" id="{8ABB5C91-B042-C7B8-D6EB-336A7CE99082}"/>
                </a:ext>
              </a:extLst>
            </p:cNvPr>
            <p:cNvSpPr/>
            <p:nvPr/>
          </p:nvSpPr>
          <p:spPr>
            <a:xfrm>
              <a:off x="2709333" y="1901477"/>
              <a:ext cx="4064000" cy="4064000"/>
            </a:xfrm>
            <a:prstGeom prst="ellipse">
              <a:avLst/>
            </a:prstGeom>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9" name="Oval 28">
              <a:extLst>
                <a:ext uri="{FF2B5EF4-FFF2-40B4-BE49-F238E27FC236}">
                  <a16:creationId xmlns:a16="http://schemas.microsoft.com/office/drawing/2014/main" xmlns="" id="{8BB38FAE-46F6-E693-1AD1-B0238041DCFC}"/>
                </a:ext>
              </a:extLst>
            </p:cNvPr>
            <p:cNvSpPr/>
            <p:nvPr/>
          </p:nvSpPr>
          <p:spPr>
            <a:xfrm>
              <a:off x="3160775" y="2352919"/>
              <a:ext cx="3161114" cy="3161114"/>
            </a:xfrm>
            <a:prstGeom prst="ellipse">
              <a:avLst/>
            </a:prstGeom>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0" name="Oval 29">
              <a:extLst>
                <a:ext uri="{FF2B5EF4-FFF2-40B4-BE49-F238E27FC236}">
                  <a16:creationId xmlns:a16="http://schemas.microsoft.com/office/drawing/2014/main" xmlns="" id="{67D15A3C-B98B-6FB8-CD4C-9E80146BE88E}"/>
                </a:ext>
              </a:extLst>
            </p:cNvPr>
            <p:cNvSpPr/>
            <p:nvPr/>
          </p:nvSpPr>
          <p:spPr>
            <a:xfrm>
              <a:off x="3612218" y="2804362"/>
              <a:ext cx="2258229" cy="2258229"/>
            </a:xfrm>
            <a:prstGeom prst="ellipse">
              <a:avLst/>
            </a:prstGeom>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1" name="Oval 30">
              <a:extLst>
                <a:ext uri="{FF2B5EF4-FFF2-40B4-BE49-F238E27FC236}">
                  <a16:creationId xmlns:a16="http://schemas.microsoft.com/office/drawing/2014/main" xmlns="" id="{21071D49-5A7C-3D62-5347-75898152887F}"/>
                </a:ext>
              </a:extLst>
            </p:cNvPr>
            <p:cNvSpPr/>
            <p:nvPr/>
          </p:nvSpPr>
          <p:spPr>
            <a:xfrm>
              <a:off x="4063999" y="3256144"/>
              <a:ext cx="1354666" cy="1354666"/>
            </a:xfrm>
            <a:prstGeom prst="ellipse">
              <a:avLst/>
            </a:prstGeom>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2" name="Oval 31">
              <a:extLst>
                <a:ext uri="{FF2B5EF4-FFF2-40B4-BE49-F238E27FC236}">
                  <a16:creationId xmlns:a16="http://schemas.microsoft.com/office/drawing/2014/main" xmlns="" id="{85E35137-6237-02EE-C8B2-78A09BCDCE1F}"/>
                </a:ext>
              </a:extLst>
            </p:cNvPr>
            <p:cNvSpPr/>
            <p:nvPr/>
          </p:nvSpPr>
          <p:spPr>
            <a:xfrm>
              <a:off x="4515442" y="3707586"/>
              <a:ext cx="451781" cy="451781"/>
            </a:xfrm>
            <a:prstGeom prst="ellipse">
              <a:avLst/>
            </a:prstGeom>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cxnSp>
        <p:nvCxnSpPr>
          <p:cNvPr id="49" name="Straight Connector 48">
            <a:extLst>
              <a:ext uri="{FF2B5EF4-FFF2-40B4-BE49-F238E27FC236}">
                <a16:creationId xmlns:a16="http://schemas.microsoft.com/office/drawing/2014/main" xmlns="" id="{7CABDD05-676F-CEB1-EEF8-0EDF8F0DA063}"/>
              </a:ext>
            </a:extLst>
          </p:cNvPr>
          <p:cNvCxnSpPr>
            <a:endCxn id="28" idx="6"/>
          </p:cNvCxnSpPr>
          <p:nvPr/>
        </p:nvCxnSpPr>
        <p:spPr>
          <a:xfrm>
            <a:off x="2128836" y="3112738"/>
            <a:ext cx="1290639" cy="2"/>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xmlns="" id="{847B85A8-F46C-1776-E07C-A52E172D5BD5}"/>
              </a:ext>
            </a:extLst>
          </p:cNvPr>
          <p:cNvSpPr txBox="1"/>
          <p:nvPr/>
        </p:nvSpPr>
        <p:spPr>
          <a:xfrm>
            <a:off x="3419473" y="2971715"/>
            <a:ext cx="304800" cy="369332"/>
          </a:xfrm>
          <a:prstGeom prst="rect">
            <a:avLst/>
          </a:prstGeom>
          <a:noFill/>
        </p:spPr>
        <p:txBody>
          <a:bodyPr wrap="square" rtlCol="0">
            <a:spAutoFit/>
          </a:bodyPr>
          <a:lstStyle/>
          <a:p>
            <a:r>
              <a:rPr lang="en-IN" dirty="0"/>
              <a:t>R</a:t>
            </a:r>
          </a:p>
        </p:txBody>
      </p:sp>
      <p:cxnSp>
        <p:nvCxnSpPr>
          <p:cNvPr id="51" name="Straight Connector 50">
            <a:extLst>
              <a:ext uri="{FF2B5EF4-FFF2-40B4-BE49-F238E27FC236}">
                <a16:creationId xmlns:a16="http://schemas.microsoft.com/office/drawing/2014/main" xmlns="" id="{E5DEDB11-2AF9-D67E-A269-306FD151B251}"/>
              </a:ext>
            </a:extLst>
          </p:cNvPr>
          <p:cNvCxnSpPr>
            <a:cxnSpLocks/>
            <a:endCxn id="30" idx="7"/>
          </p:cNvCxnSpPr>
          <p:nvPr/>
        </p:nvCxnSpPr>
        <p:spPr>
          <a:xfrm flipV="1">
            <a:off x="2128836" y="2614292"/>
            <a:ext cx="507113" cy="512882"/>
          </a:xfrm>
          <a:prstGeom prst="line">
            <a:avLst/>
          </a:prstGeom>
        </p:spPr>
        <p:style>
          <a:lnRef idx="1">
            <a:schemeClr val="dk1"/>
          </a:lnRef>
          <a:fillRef idx="0">
            <a:schemeClr val="dk1"/>
          </a:fillRef>
          <a:effectRef idx="0">
            <a:schemeClr val="dk1"/>
          </a:effectRef>
          <a:fontRef idx="minor">
            <a:schemeClr val="tx1"/>
          </a:fontRef>
        </p:style>
      </p:cxnSp>
      <p:cxnSp>
        <p:nvCxnSpPr>
          <p:cNvPr id="57" name="Connector: Curved 56">
            <a:extLst>
              <a:ext uri="{FF2B5EF4-FFF2-40B4-BE49-F238E27FC236}">
                <a16:creationId xmlns:a16="http://schemas.microsoft.com/office/drawing/2014/main" xmlns="" id="{DC0D76BA-429C-58B4-5FEE-CD23B3AEED26}"/>
              </a:ext>
            </a:extLst>
          </p:cNvPr>
          <p:cNvCxnSpPr>
            <a:cxnSpLocks/>
          </p:cNvCxnSpPr>
          <p:nvPr/>
        </p:nvCxnSpPr>
        <p:spPr>
          <a:xfrm flipV="1">
            <a:off x="2470237" y="1972525"/>
            <a:ext cx="949236" cy="788861"/>
          </a:xfrm>
          <a:prstGeom prst="curvedConnector3">
            <a:avLst>
              <a:gd name="adj1" fmla="val 5602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xmlns="" id="{1DF0211A-5501-BE4E-6B17-A76D874ECB5F}"/>
              </a:ext>
            </a:extLst>
          </p:cNvPr>
          <p:cNvSpPr txBox="1"/>
          <p:nvPr/>
        </p:nvSpPr>
        <p:spPr>
          <a:xfrm>
            <a:off x="3392484" y="1770983"/>
            <a:ext cx="304800" cy="369332"/>
          </a:xfrm>
          <a:prstGeom prst="rect">
            <a:avLst/>
          </a:prstGeom>
          <a:noFill/>
        </p:spPr>
        <p:txBody>
          <a:bodyPr wrap="square" rtlCol="0">
            <a:spAutoFit/>
          </a:bodyPr>
          <a:lstStyle/>
          <a:p>
            <a:r>
              <a:rPr lang="en-IN" dirty="0"/>
              <a:t>r</a:t>
            </a:r>
          </a:p>
        </p:txBody>
      </p:sp>
      <p:grpSp>
        <p:nvGrpSpPr>
          <p:cNvPr id="67" name="Group 66">
            <a:extLst>
              <a:ext uri="{FF2B5EF4-FFF2-40B4-BE49-F238E27FC236}">
                <a16:creationId xmlns:a16="http://schemas.microsoft.com/office/drawing/2014/main" xmlns="" id="{CB1947B0-7E2A-9220-2BA2-C5ADB9EBDF99}"/>
              </a:ext>
            </a:extLst>
          </p:cNvPr>
          <p:cNvGrpSpPr/>
          <p:nvPr/>
        </p:nvGrpSpPr>
        <p:grpSpPr>
          <a:xfrm>
            <a:off x="376636" y="4565719"/>
            <a:ext cx="4518624" cy="1220105"/>
            <a:chOff x="742949" y="4935725"/>
            <a:chExt cx="4518624" cy="1220105"/>
          </a:xfrm>
        </p:grpSpPr>
        <p:sp>
          <p:nvSpPr>
            <p:cNvPr id="61" name="Trapezoid 60">
              <a:extLst>
                <a:ext uri="{FF2B5EF4-FFF2-40B4-BE49-F238E27FC236}">
                  <a16:creationId xmlns:a16="http://schemas.microsoft.com/office/drawing/2014/main" xmlns="" id="{B96C7283-203B-3193-EC2A-7FB900F069F6}"/>
                </a:ext>
              </a:extLst>
            </p:cNvPr>
            <p:cNvSpPr/>
            <p:nvPr/>
          </p:nvSpPr>
          <p:spPr>
            <a:xfrm>
              <a:off x="742950" y="5028058"/>
              <a:ext cx="3867150" cy="184668"/>
            </a:xfrm>
            <a:prstGeom prst="trapezoid">
              <a:avLst>
                <a:gd name="adj" fmla="val 3127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2" name="Left Brace 61">
              <a:extLst>
                <a:ext uri="{FF2B5EF4-FFF2-40B4-BE49-F238E27FC236}">
                  <a16:creationId xmlns:a16="http://schemas.microsoft.com/office/drawing/2014/main" xmlns="" id="{7027BECA-A10A-A0BB-CDA2-C23BE0AC2C5B}"/>
                </a:ext>
              </a:extLst>
            </p:cNvPr>
            <p:cNvSpPr/>
            <p:nvPr/>
          </p:nvSpPr>
          <p:spPr>
            <a:xfrm rot="16200000">
              <a:off x="2513807" y="3502564"/>
              <a:ext cx="325437" cy="3867151"/>
            </a:xfrm>
            <a:prstGeom prst="leftBrace">
              <a:avLst>
                <a:gd name="adj1" fmla="val 32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3" name="TextBox 62">
              <a:extLst>
                <a:ext uri="{FF2B5EF4-FFF2-40B4-BE49-F238E27FC236}">
                  <a16:creationId xmlns:a16="http://schemas.microsoft.com/office/drawing/2014/main" xmlns="" id="{843B2DB3-21BD-4D94-674D-A40208833A32}"/>
                </a:ext>
              </a:extLst>
            </p:cNvPr>
            <p:cNvSpPr txBox="1"/>
            <p:nvPr/>
          </p:nvSpPr>
          <p:spPr>
            <a:xfrm>
              <a:off x="1904920" y="5474888"/>
              <a:ext cx="1377665" cy="369332"/>
            </a:xfrm>
            <a:prstGeom prst="rect">
              <a:avLst/>
            </a:prstGeom>
            <a:noFill/>
          </p:spPr>
          <p:txBody>
            <a:bodyPr wrap="square" rtlCol="0">
              <a:spAutoFit/>
            </a:bodyPr>
            <a:lstStyle/>
            <a:p>
              <a:r>
                <a:rPr lang="en-IN" dirty="0"/>
                <a:t>Length = 2</a:t>
              </a:r>
              <a:r>
                <a:rPr lang="el-GR" dirty="0"/>
                <a:t>π</a:t>
              </a:r>
              <a:r>
                <a:rPr lang="en-IN" dirty="0"/>
                <a:t>r</a:t>
              </a:r>
            </a:p>
          </p:txBody>
        </p:sp>
        <p:sp>
          <p:nvSpPr>
            <p:cNvPr id="64" name="Left Brace 63">
              <a:extLst>
                <a:ext uri="{FF2B5EF4-FFF2-40B4-BE49-F238E27FC236}">
                  <a16:creationId xmlns:a16="http://schemas.microsoft.com/office/drawing/2014/main" xmlns="" id="{401A2DF9-C72C-B9E0-3E3F-8CEA3790590E}"/>
                </a:ext>
              </a:extLst>
            </p:cNvPr>
            <p:cNvSpPr/>
            <p:nvPr/>
          </p:nvSpPr>
          <p:spPr>
            <a:xfrm rot="10800000">
              <a:off x="4610099" y="5028058"/>
              <a:ext cx="85726" cy="184665"/>
            </a:xfrm>
            <a:prstGeom prst="leftBrace">
              <a:avLst>
                <a:gd name="adj1" fmla="val 32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5" name="TextBox 64">
              <a:extLst>
                <a:ext uri="{FF2B5EF4-FFF2-40B4-BE49-F238E27FC236}">
                  <a16:creationId xmlns:a16="http://schemas.microsoft.com/office/drawing/2014/main" xmlns="" id="{7E0ED0E6-253E-F8A0-D5AD-96741622EB75}"/>
                </a:ext>
              </a:extLst>
            </p:cNvPr>
            <p:cNvSpPr txBox="1"/>
            <p:nvPr/>
          </p:nvSpPr>
          <p:spPr>
            <a:xfrm>
              <a:off x="4652961" y="4935725"/>
              <a:ext cx="608612" cy="369332"/>
            </a:xfrm>
            <a:prstGeom prst="rect">
              <a:avLst/>
            </a:prstGeom>
            <a:noFill/>
          </p:spPr>
          <p:txBody>
            <a:bodyPr wrap="square" rtlCol="0">
              <a:spAutoFit/>
            </a:bodyPr>
            <a:lstStyle/>
            <a:p>
              <a:r>
                <a:rPr lang="en-IN" dirty="0" err="1"/>
                <a:t>dr</a:t>
              </a:r>
              <a:endParaRPr lang="en-IN" dirty="0"/>
            </a:p>
          </p:txBody>
        </p:sp>
        <p:sp>
          <p:nvSpPr>
            <p:cNvPr id="66" name="TextBox 65">
              <a:extLst>
                <a:ext uri="{FF2B5EF4-FFF2-40B4-BE49-F238E27FC236}">
                  <a16:creationId xmlns:a16="http://schemas.microsoft.com/office/drawing/2014/main" xmlns="" id="{CEEF3A32-CBBD-9829-A9AC-8A4CF1A1B155}"/>
                </a:ext>
              </a:extLst>
            </p:cNvPr>
            <p:cNvSpPr txBox="1"/>
            <p:nvPr/>
          </p:nvSpPr>
          <p:spPr>
            <a:xfrm>
              <a:off x="742949" y="5786498"/>
              <a:ext cx="4385864" cy="369332"/>
            </a:xfrm>
            <a:prstGeom prst="rect">
              <a:avLst/>
            </a:prstGeom>
            <a:noFill/>
          </p:spPr>
          <p:txBody>
            <a:bodyPr wrap="square" rtlCol="0">
              <a:spAutoFit/>
            </a:bodyPr>
            <a:lstStyle/>
            <a:p>
              <a:pPr algn="ctr"/>
              <a:r>
                <a:rPr lang="en-IN" dirty="0"/>
                <a:t>Trapezoidal ≈ Rectangle with small </a:t>
              </a:r>
              <a:r>
                <a:rPr lang="en-IN" dirty="0" err="1"/>
                <a:t>dr</a:t>
              </a:r>
              <a:endParaRPr lang="en-IN" dirty="0"/>
            </a:p>
          </p:txBody>
        </p:sp>
      </p:grpSp>
      <p:sp>
        <p:nvSpPr>
          <p:cNvPr id="68" name="TextBox 67">
            <a:extLst>
              <a:ext uri="{FF2B5EF4-FFF2-40B4-BE49-F238E27FC236}">
                <a16:creationId xmlns:a16="http://schemas.microsoft.com/office/drawing/2014/main" xmlns="" id="{3454DF84-8303-E2CA-B0E4-665D60E4D92E}"/>
              </a:ext>
            </a:extLst>
          </p:cNvPr>
          <p:cNvSpPr txBox="1"/>
          <p:nvPr/>
        </p:nvSpPr>
        <p:spPr>
          <a:xfrm>
            <a:off x="1133475" y="5939079"/>
            <a:ext cx="2739951" cy="369332"/>
          </a:xfrm>
          <a:prstGeom prst="rect">
            <a:avLst/>
          </a:prstGeom>
          <a:noFill/>
        </p:spPr>
        <p:txBody>
          <a:bodyPr wrap="square" rtlCol="0">
            <a:spAutoFit/>
          </a:bodyPr>
          <a:lstStyle/>
          <a:p>
            <a:r>
              <a:rPr lang="en-IN" dirty="0" err="1"/>
              <a:t>dA</a:t>
            </a:r>
            <a:r>
              <a:rPr lang="en-IN" dirty="0"/>
              <a:t>=Area  ≈ 2</a:t>
            </a:r>
            <a:r>
              <a:rPr lang="el-GR" dirty="0"/>
              <a:t>π</a:t>
            </a:r>
            <a:r>
              <a:rPr lang="en-IN" dirty="0"/>
              <a:t>r*</a:t>
            </a:r>
            <a:r>
              <a:rPr lang="en-IN" dirty="0" err="1"/>
              <a:t>dr</a:t>
            </a:r>
            <a:endParaRPr lang="en-IN" dirty="0"/>
          </a:p>
        </p:txBody>
      </p:sp>
      <p:cxnSp>
        <p:nvCxnSpPr>
          <p:cNvPr id="72" name="Straight Arrow Connector 71">
            <a:extLst>
              <a:ext uri="{FF2B5EF4-FFF2-40B4-BE49-F238E27FC236}">
                <a16:creationId xmlns:a16="http://schemas.microsoft.com/office/drawing/2014/main" xmlns="" id="{93A2DAE0-B13F-90D6-0435-FAD3C9D9A09F}"/>
              </a:ext>
            </a:extLst>
          </p:cNvPr>
          <p:cNvCxnSpPr/>
          <p:nvPr/>
        </p:nvCxnSpPr>
        <p:spPr>
          <a:xfrm flipV="1">
            <a:off x="5595212" y="2974973"/>
            <a:ext cx="0" cy="231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71B195C1-2C08-B9CF-0F28-FA749418AE4E}"/>
              </a:ext>
            </a:extLst>
          </p:cNvPr>
          <p:cNvCxnSpPr>
            <a:cxnSpLocks/>
          </p:cNvCxnSpPr>
          <p:nvPr/>
        </p:nvCxnSpPr>
        <p:spPr>
          <a:xfrm flipV="1">
            <a:off x="5595212" y="5228852"/>
            <a:ext cx="1243738" cy="6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rapezoid 76">
            <a:extLst>
              <a:ext uri="{FF2B5EF4-FFF2-40B4-BE49-F238E27FC236}">
                <a16:creationId xmlns:a16="http://schemas.microsoft.com/office/drawing/2014/main" xmlns="" id="{91BA10A4-E17C-9472-6163-96D4AFDF3C0B}"/>
              </a:ext>
            </a:extLst>
          </p:cNvPr>
          <p:cNvSpPr/>
          <p:nvPr/>
        </p:nvSpPr>
        <p:spPr>
          <a:xfrm rot="5400000">
            <a:off x="5578165" y="4731431"/>
            <a:ext cx="942603" cy="173634"/>
          </a:xfrm>
          <a:prstGeom prst="trapezoid">
            <a:avLst>
              <a:gd name="adj" fmla="val 3127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4" name="Trapezoid 83">
            <a:extLst>
              <a:ext uri="{FF2B5EF4-FFF2-40B4-BE49-F238E27FC236}">
                <a16:creationId xmlns:a16="http://schemas.microsoft.com/office/drawing/2014/main" xmlns="" id="{3EE8E2EF-3EAB-EA69-AA70-8AED57E704F2}"/>
              </a:ext>
            </a:extLst>
          </p:cNvPr>
          <p:cNvSpPr/>
          <p:nvPr/>
        </p:nvSpPr>
        <p:spPr>
          <a:xfrm rot="5400000">
            <a:off x="5512807" y="5030532"/>
            <a:ext cx="369332" cy="168403"/>
          </a:xfrm>
          <a:prstGeom prst="trapezoid">
            <a:avLst>
              <a:gd name="adj" fmla="val 312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5" name="Trapezoid 84">
            <a:extLst>
              <a:ext uri="{FF2B5EF4-FFF2-40B4-BE49-F238E27FC236}">
                <a16:creationId xmlns:a16="http://schemas.microsoft.com/office/drawing/2014/main" xmlns="" id="{E14477EF-FC80-C2FF-2979-FA170ABC6727}"/>
              </a:ext>
            </a:extLst>
          </p:cNvPr>
          <p:cNvSpPr/>
          <p:nvPr/>
        </p:nvSpPr>
        <p:spPr>
          <a:xfrm rot="5400000">
            <a:off x="5556799" y="4894526"/>
            <a:ext cx="641348" cy="168403"/>
          </a:xfrm>
          <a:prstGeom prst="trapezoid">
            <a:avLst>
              <a:gd name="adj" fmla="val 3127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6" name="Trapezoid 85">
            <a:extLst>
              <a:ext uri="{FF2B5EF4-FFF2-40B4-BE49-F238E27FC236}">
                <a16:creationId xmlns:a16="http://schemas.microsoft.com/office/drawing/2014/main" xmlns="" id="{46758CE1-3BC1-B95E-494C-FF842B560299}"/>
              </a:ext>
            </a:extLst>
          </p:cNvPr>
          <p:cNvSpPr/>
          <p:nvPr/>
        </p:nvSpPr>
        <p:spPr>
          <a:xfrm rot="5400000">
            <a:off x="5555534" y="4525318"/>
            <a:ext cx="1335129" cy="173631"/>
          </a:xfrm>
          <a:prstGeom prst="trapezoid">
            <a:avLst>
              <a:gd name="adj" fmla="val 312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7" name="Trapezoid 86">
            <a:extLst>
              <a:ext uri="{FF2B5EF4-FFF2-40B4-BE49-F238E27FC236}">
                <a16:creationId xmlns:a16="http://schemas.microsoft.com/office/drawing/2014/main" xmlns="" id="{B24D4F71-2751-06E4-085A-11455D6BAB95}"/>
              </a:ext>
            </a:extLst>
          </p:cNvPr>
          <p:cNvSpPr/>
          <p:nvPr/>
        </p:nvSpPr>
        <p:spPr>
          <a:xfrm rot="5400000">
            <a:off x="5467342" y="4272459"/>
            <a:ext cx="1860547" cy="173634"/>
          </a:xfrm>
          <a:prstGeom prst="trapezoid">
            <a:avLst>
              <a:gd name="adj" fmla="val 312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9" name="Arrow: Up 88">
            <a:extLst>
              <a:ext uri="{FF2B5EF4-FFF2-40B4-BE49-F238E27FC236}">
                <a16:creationId xmlns:a16="http://schemas.microsoft.com/office/drawing/2014/main" xmlns="" id="{234E7794-DAD8-86A2-2065-66EB8F976EFE}"/>
              </a:ext>
            </a:extLst>
          </p:cNvPr>
          <p:cNvSpPr/>
          <p:nvPr/>
        </p:nvSpPr>
        <p:spPr>
          <a:xfrm rot="5400000">
            <a:off x="7675658" y="4016577"/>
            <a:ext cx="512481" cy="6211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TextBox 89">
            <a:extLst>
              <a:ext uri="{FF2B5EF4-FFF2-40B4-BE49-F238E27FC236}">
                <a16:creationId xmlns:a16="http://schemas.microsoft.com/office/drawing/2014/main" xmlns="" id="{6CD10496-E06D-1FB6-A95C-C6EB0F510B53}"/>
              </a:ext>
            </a:extLst>
          </p:cNvPr>
          <p:cNvSpPr txBox="1"/>
          <p:nvPr/>
        </p:nvSpPr>
        <p:spPr>
          <a:xfrm>
            <a:off x="7418829" y="4501592"/>
            <a:ext cx="1143882" cy="369332"/>
          </a:xfrm>
          <a:prstGeom prst="rect">
            <a:avLst/>
          </a:prstGeom>
          <a:noFill/>
        </p:spPr>
        <p:txBody>
          <a:bodyPr wrap="square" rtlCol="0">
            <a:spAutoFit/>
          </a:bodyPr>
          <a:lstStyle/>
          <a:p>
            <a:r>
              <a:rPr lang="en-IN" dirty="0"/>
              <a:t>Smaller </a:t>
            </a:r>
            <a:r>
              <a:rPr lang="en-IN" dirty="0" err="1"/>
              <a:t>dr</a:t>
            </a:r>
            <a:endParaRPr lang="en-IN" dirty="0"/>
          </a:p>
        </p:txBody>
      </p:sp>
      <p:cxnSp>
        <p:nvCxnSpPr>
          <p:cNvPr id="91" name="Straight Arrow Connector 90">
            <a:extLst>
              <a:ext uri="{FF2B5EF4-FFF2-40B4-BE49-F238E27FC236}">
                <a16:creationId xmlns:a16="http://schemas.microsoft.com/office/drawing/2014/main" xmlns="" id="{F1AE4C77-2C55-73F9-CF0D-2BE65A510979}"/>
              </a:ext>
            </a:extLst>
          </p:cNvPr>
          <p:cNvCxnSpPr/>
          <p:nvPr/>
        </p:nvCxnSpPr>
        <p:spPr>
          <a:xfrm flipV="1">
            <a:off x="8777354" y="2913624"/>
            <a:ext cx="0" cy="231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xmlns="" id="{12761C6A-934F-79B4-938C-9842ABED6618}"/>
              </a:ext>
            </a:extLst>
          </p:cNvPr>
          <p:cNvCxnSpPr>
            <a:cxnSpLocks/>
            <a:stCxn id="94" idx="0"/>
          </p:cNvCxnSpPr>
          <p:nvPr/>
        </p:nvCxnSpPr>
        <p:spPr>
          <a:xfrm flipV="1">
            <a:off x="8770257" y="5205658"/>
            <a:ext cx="1840593" cy="2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ight Triangle 93">
            <a:extLst>
              <a:ext uri="{FF2B5EF4-FFF2-40B4-BE49-F238E27FC236}">
                <a16:creationId xmlns:a16="http://schemas.microsoft.com/office/drawing/2014/main" xmlns="" id="{259AE5A5-EDFA-5A25-822F-5422C201B859}"/>
              </a:ext>
            </a:extLst>
          </p:cNvPr>
          <p:cNvSpPr/>
          <p:nvPr/>
        </p:nvSpPr>
        <p:spPr>
          <a:xfrm rot="16200000">
            <a:off x="8326489" y="3872114"/>
            <a:ext cx="1804204" cy="916669"/>
          </a:xfrm>
          <a:prstGeom prst="rtTriangle">
            <a:avLst/>
          </a:prstGeom>
          <a:gradFill flip="none" rotWithShape="1">
            <a:gsLst>
              <a:gs pos="0">
                <a:schemeClr val="accent2">
                  <a:lumMod val="75000"/>
                </a:schemeClr>
              </a:gs>
              <a:gs pos="100000">
                <a:schemeClr val="accent6"/>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xmlns="" Requires="a14">
          <p:sp>
            <p:nvSpPr>
              <p:cNvPr id="96" name="TextBox 95">
                <a:extLst>
                  <a:ext uri="{FF2B5EF4-FFF2-40B4-BE49-F238E27FC236}">
                    <a16:creationId xmlns:a16="http://schemas.microsoft.com/office/drawing/2014/main" id="{6CBCE092-3E04-A502-EDB6-D14B8ECB4A80}"/>
                  </a:ext>
                </a:extLst>
              </p:cNvPr>
              <p:cNvSpPr txBox="1"/>
              <p:nvPr/>
            </p:nvSpPr>
            <p:spPr>
              <a:xfrm>
                <a:off x="6333245" y="5659106"/>
                <a:ext cx="4725280" cy="508537"/>
              </a:xfrm>
              <a:prstGeom prst="rect">
                <a:avLst/>
              </a:prstGeom>
              <a:noFill/>
            </p:spPr>
            <p:txBody>
              <a:bodyPr wrap="square" rtlCol="0">
                <a:spAutoFit/>
              </a:bodyPr>
              <a:lstStyle/>
              <a:p>
                <a14:m>
                  <m:oMath xmlns:m="http://schemas.openxmlformats.org/officeDocument/2006/math">
                    <m:r>
                      <a:rPr lang="en-IN" i="1" smtClean="0">
                        <a:latin typeface="Cambria Math" panose="02040503050406030204" pitchFamily="18" charset="0"/>
                      </a:rPr>
                      <m:t>𝐴</m:t>
                    </m:r>
                    <m:r>
                      <a:rPr lang="en-IN" b="0" i="1" smtClean="0">
                        <a:latin typeface="Cambria Math" panose="02040503050406030204" pitchFamily="18" charset="0"/>
                      </a:rPr>
                      <m:t>𝑟𝑒𝑎</m:t>
                    </m:r>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0</m:t>
                        </m:r>
                      </m:sub>
                      <m:sup>
                        <m:r>
                          <a:rPr lang="en-IN" b="0" i="1" smtClean="0">
                            <a:latin typeface="Cambria Math" panose="02040503050406030204" pitchFamily="18" charset="0"/>
                          </a:rPr>
                          <m:t>𝑅</m:t>
                        </m:r>
                      </m:sup>
                      <m:e>
                        <m:f>
                          <m:fPr>
                            <m:ctrlPr>
                              <a:rPr lang="en-IN" b="0" i="1" smtClean="0">
                                <a:latin typeface="Cambria Math" panose="02040503050406030204" pitchFamily="18" charset="0"/>
                              </a:rPr>
                            </m:ctrlPr>
                          </m:fPr>
                          <m:num>
                            <m:r>
                              <a:rPr lang="en-IN" b="0" i="1" smtClean="0">
                                <a:latin typeface="Cambria Math" panose="02040503050406030204" pitchFamily="18" charset="0"/>
                              </a:rPr>
                              <m:t>𝑑𝐴</m:t>
                            </m:r>
                          </m:num>
                          <m:den>
                            <m:r>
                              <a:rPr lang="en-IN" b="0" i="1" smtClean="0">
                                <a:latin typeface="Cambria Math" panose="02040503050406030204" pitchFamily="18" charset="0"/>
                              </a:rPr>
                              <m:t>𝑑𝑟</m:t>
                            </m:r>
                          </m:den>
                        </m:f>
                        <m:r>
                          <a:rPr lang="en-IN" b="0" i="1" smtClean="0">
                            <a:latin typeface="Cambria Math" panose="02040503050406030204" pitchFamily="18" charset="0"/>
                          </a:rPr>
                          <m:t>𝑑𝑟</m:t>
                        </m:r>
                      </m:e>
                    </m:nary>
                    <m:r>
                      <a:rPr lang="en-IN" i="1" smtClean="0">
                        <a:latin typeface="Cambria Math" panose="02040503050406030204" pitchFamily="18" charset="0"/>
                      </a:rPr>
                      <m:t>=</m:t>
                    </m:r>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𝑅</m:t>
                    </m:r>
                    <m:r>
                      <a:rPr lang="en-IN" b="0" i="1" smtClean="0">
                        <a:latin typeface="Cambria Math" panose="02040503050406030204" pitchFamily="18" charset="0"/>
                      </a:rPr>
                      <m:t>∗2</m:t>
                    </m:r>
                    <m:r>
                      <a:rPr lang="el-GR" i="1" smtClean="0">
                        <a:latin typeface="Cambria Math" panose="02040503050406030204" pitchFamily="18" charset="0"/>
                      </a:rPr>
                      <m:t>𝜋</m:t>
                    </m:r>
                    <m:r>
                      <a:rPr lang="en-IN" b="0" i="1" smtClean="0">
                        <a:latin typeface="Cambria Math" panose="02040503050406030204" pitchFamily="18" charset="0"/>
                      </a:rPr>
                      <m:t>𝑅</m:t>
                    </m:r>
                    <m:r>
                      <a:rPr lang="en-IN" b="0" i="1" smtClean="0">
                        <a:latin typeface="Cambria Math" panose="02040503050406030204" pitchFamily="18" charset="0"/>
                      </a:rPr>
                      <m:t>=</m:t>
                    </m:r>
                  </m:oMath>
                </a14:m>
                <a:r>
                  <a:rPr lang="el-GR" dirty="0"/>
                  <a:t> </a:t>
                </a:r>
                <a14:m>
                  <m:oMath xmlns:m="http://schemas.openxmlformats.org/officeDocument/2006/math">
                    <m:r>
                      <a:rPr lang="el-GR" i="1" smtClean="0">
                        <a:latin typeface="Cambria Math" panose="02040503050406030204" pitchFamily="18" charset="0"/>
                      </a:rPr>
                      <m:t>𝜋</m:t>
                    </m:r>
                    <m:sSup>
                      <m:sSupPr>
                        <m:ctrlPr>
                          <a:rPr lang="el-GR"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2</m:t>
                        </m:r>
                      </m:sup>
                    </m:sSup>
                  </m:oMath>
                </a14:m>
                <a:endParaRPr lang="en-IN" dirty="0"/>
              </a:p>
            </p:txBody>
          </p:sp>
        </mc:Choice>
        <mc:Fallback>
          <p:sp>
            <p:nvSpPr>
              <p:cNvPr id="96" name="TextBox 95">
                <a:extLst>
                  <a:ext uri="{FF2B5EF4-FFF2-40B4-BE49-F238E27FC236}">
                    <a16:creationId xmlns:a16="http://schemas.microsoft.com/office/drawing/2014/main" xmlns="" xmlns:a14="http://schemas.microsoft.com/office/drawing/2010/main" id="{6CBCE092-3E04-A502-EDB6-D14B8ECB4A80}"/>
                  </a:ext>
                </a:extLst>
              </p:cNvPr>
              <p:cNvSpPr txBox="1">
                <a:spLocks noRot="1" noChangeAspect="1" noMove="1" noResize="1" noEditPoints="1" noAdjustHandles="1" noChangeArrowheads="1" noChangeShapeType="1" noTextEdit="1"/>
              </p:cNvSpPr>
              <p:nvPr/>
            </p:nvSpPr>
            <p:spPr>
              <a:xfrm>
                <a:off x="6333245" y="5659106"/>
                <a:ext cx="4725280" cy="508537"/>
              </a:xfrm>
              <a:prstGeom prst="rect">
                <a:avLst/>
              </a:prstGeom>
              <a:blipFill>
                <a:blip r:embed="rId2" cstate="print"/>
                <a:stretch>
                  <a:fillRect t="-95238" b="-147619"/>
                </a:stretch>
              </a:blipFill>
            </p:spPr>
            <p:txBody>
              <a:bodyPr/>
              <a:lstStyle/>
              <a:p>
                <a:r>
                  <a:rPr lang="en-IN">
                    <a:noFill/>
                  </a:rPr>
                  <a:t> </a:t>
                </a:r>
              </a:p>
            </p:txBody>
          </p:sp>
        </mc:Fallback>
      </mc:AlternateContent>
      <p:sp>
        <p:nvSpPr>
          <p:cNvPr id="97" name="TextBox 96">
            <a:extLst>
              <a:ext uri="{FF2B5EF4-FFF2-40B4-BE49-F238E27FC236}">
                <a16:creationId xmlns:a16="http://schemas.microsoft.com/office/drawing/2014/main" xmlns="" id="{A54EE7F2-D5E1-D838-3E96-D2D80CF2C72E}"/>
              </a:ext>
            </a:extLst>
          </p:cNvPr>
          <p:cNvSpPr txBox="1"/>
          <p:nvPr/>
        </p:nvSpPr>
        <p:spPr>
          <a:xfrm>
            <a:off x="6333245" y="5266027"/>
            <a:ext cx="304800" cy="369332"/>
          </a:xfrm>
          <a:prstGeom prst="rect">
            <a:avLst/>
          </a:prstGeom>
          <a:noFill/>
        </p:spPr>
        <p:txBody>
          <a:bodyPr wrap="square" rtlCol="0">
            <a:spAutoFit/>
          </a:bodyPr>
          <a:lstStyle/>
          <a:p>
            <a:r>
              <a:rPr lang="en-IN" dirty="0"/>
              <a:t>R</a:t>
            </a:r>
          </a:p>
        </p:txBody>
      </p:sp>
      <p:sp>
        <p:nvSpPr>
          <p:cNvPr id="98" name="TextBox 97">
            <a:extLst>
              <a:ext uri="{FF2B5EF4-FFF2-40B4-BE49-F238E27FC236}">
                <a16:creationId xmlns:a16="http://schemas.microsoft.com/office/drawing/2014/main" xmlns="" id="{E1E1CB39-2EE7-9637-E169-46EFEA288965}"/>
              </a:ext>
            </a:extLst>
          </p:cNvPr>
          <p:cNvSpPr txBox="1"/>
          <p:nvPr/>
        </p:nvSpPr>
        <p:spPr>
          <a:xfrm>
            <a:off x="5446906" y="5289548"/>
            <a:ext cx="304798" cy="369332"/>
          </a:xfrm>
          <a:prstGeom prst="rect">
            <a:avLst/>
          </a:prstGeom>
          <a:noFill/>
        </p:spPr>
        <p:txBody>
          <a:bodyPr wrap="square" rtlCol="0">
            <a:spAutoFit/>
          </a:bodyPr>
          <a:lstStyle/>
          <a:p>
            <a:r>
              <a:rPr lang="en-IN" dirty="0"/>
              <a:t>0</a:t>
            </a:r>
          </a:p>
        </p:txBody>
      </p:sp>
      <p:sp>
        <p:nvSpPr>
          <p:cNvPr id="99" name="Left Brace 98">
            <a:extLst>
              <a:ext uri="{FF2B5EF4-FFF2-40B4-BE49-F238E27FC236}">
                <a16:creationId xmlns:a16="http://schemas.microsoft.com/office/drawing/2014/main" xmlns="" id="{C334AAC5-504D-1470-6C82-A3A6E9DD56CE}"/>
              </a:ext>
            </a:extLst>
          </p:cNvPr>
          <p:cNvSpPr/>
          <p:nvPr/>
        </p:nvSpPr>
        <p:spPr>
          <a:xfrm rot="10800000">
            <a:off x="6552206" y="3428347"/>
            <a:ext cx="304802" cy="1799852"/>
          </a:xfrm>
          <a:prstGeom prst="leftBrace">
            <a:avLst>
              <a:gd name="adj1" fmla="val 32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00" name="TextBox 99">
            <a:extLst>
              <a:ext uri="{FF2B5EF4-FFF2-40B4-BE49-F238E27FC236}">
                <a16:creationId xmlns:a16="http://schemas.microsoft.com/office/drawing/2014/main" xmlns="" id="{64D2216D-7412-CA60-5E2E-C57B359BB881}"/>
              </a:ext>
            </a:extLst>
          </p:cNvPr>
          <p:cNvSpPr txBox="1"/>
          <p:nvPr/>
        </p:nvSpPr>
        <p:spPr>
          <a:xfrm>
            <a:off x="6772408" y="4132260"/>
            <a:ext cx="615646" cy="369332"/>
          </a:xfrm>
          <a:prstGeom prst="rect">
            <a:avLst/>
          </a:prstGeom>
          <a:noFill/>
        </p:spPr>
        <p:txBody>
          <a:bodyPr wrap="square" rtlCol="0">
            <a:spAutoFit/>
          </a:bodyPr>
          <a:lstStyle/>
          <a:p>
            <a:r>
              <a:rPr lang="en-IN" dirty="0"/>
              <a:t>2</a:t>
            </a:r>
            <a:r>
              <a:rPr lang="el-GR" dirty="0"/>
              <a:t>π</a:t>
            </a:r>
            <a:r>
              <a:rPr lang="en-IN" dirty="0"/>
              <a:t>R</a:t>
            </a:r>
          </a:p>
        </p:txBody>
      </p:sp>
      <p:sp>
        <p:nvSpPr>
          <p:cNvPr id="101" name="Left Brace 100">
            <a:extLst>
              <a:ext uri="{FF2B5EF4-FFF2-40B4-BE49-F238E27FC236}">
                <a16:creationId xmlns:a16="http://schemas.microsoft.com/office/drawing/2014/main" xmlns="" id="{A6BCF7E9-6404-94AA-9288-E2D05B5FA2BE}"/>
              </a:ext>
            </a:extLst>
          </p:cNvPr>
          <p:cNvSpPr/>
          <p:nvPr/>
        </p:nvSpPr>
        <p:spPr>
          <a:xfrm rot="10800000">
            <a:off x="9769866" y="3420293"/>
            <a:ext cx="304802" cy="1804206"/>
          </a:xfrm>
          <a:prstGeom prst="leftBrace">
            <a:avLst>
              <a:gd name="adj1" fmla="val 32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02" name="TextBox 101">
            <a:extLst>
              <a:ext uri="{FF2B5EF4-FFF2-40B4-BE49-F238E27FC236}">
                <a16:creationId xmlns:a16="http://schemas.microsoft.com/office/drawing/2014/main" xmlns="" id="{7678BC89-3CC6-56F5-2905-8A172C2DC733}"/>
              </a:ext>
            </a:extLst>
          </p:cNvPr>
          <p:cNvSpPr txBox="1"/>
          <p:nvPr/>
        </p:nvSpPr>
        <p:spPr>
          <a:xfrm>
            <a:off x="10063791" y="4128620"/>
            <a:ext cx="615646" cy="369332"/>
          </a:xfrm>
          <a:prstGeom prst="rect">
            <a:avLst/>
          </a:prstGeom>
          <a:noFill/>
        </p:spPr>
        <p:txBody>
          <a:bodyPr wrap="square" rtlCol="0">
            <a:spAutoFit/>
          </a:bodyPr>
          <a:lstStyle/>
          <a:p>
            <a:r>
              <a:rPr lang="en-IN" dirty="0"/>
              <a:t>2</a:t>
            </a:r>
            <a:r>
              <a:rPr lang="el-GR" dirty="0"/>
              <a:t>π</a:t>
            </a:r>
            <a:r>
              <a:rPr lang="en-IN" dirty="0"/>
              <a:t>R</a:t>
            </a:r>
          </a:p>
        </p:txBody>
      </p:sp>
      <p:sp>
        <p:nvSpPr>
          <p:cNvPr id="103" name="TextBox 102">
            <a:extLst>
              <a:ext uri="{FF2B5EF4-FFF2-40B4-BE49-F238E27FC236}">
                <a16:creationId xmlns:a16="http://schemas.microsoft.com/office/drawing/2014/main" xmlns="" id="{DB611ABC-1E31-ECB8-5FA3-25D478A1C33E}"/>
              </a:ext>
            </a:extLst>
          </p:cNvPr>
          <p:cNvSpPr txBox="1"/>
          <p:nvPr/>
        </p:nvSpPr>
        <p:spPr>
          <a:xfrm>
            <a:off x="9517945" y="5170407"/>
            <a:ext cx="304800" cy="369332"/>
          </a:xfrm>
          <a:prstGeom prst="rect">
            <a:avLst/>
          </a:prstGeom>
          <a:noFill/>
        </p:spPr>
        <p:txBody>
          <a:bodyPr wrap="square" rtlCol="0">
            <a:spAutoFit/>
          </a:bodyPr>
          <a:lstStyle/>
          <a:p>
            <a:r>
              <a:rPr lang="en-IN" dirty="0"/>
              <a:t>R</a:t>
            </a:r>
          </a:p>
        </p:txBody>
      </p:sp>
      <p:sp>
        <p:nvSpPr>
          <p:cNvPr id="104" name="TextBox 103">
            <a:extLst>
              <a:ext uri="{FF2B5EF4-FFF2-40B4-BE49-F238E27FC236}">
                <a16:creationId xmlns:a16="http://schemas.microsoft.com/office/drawing/2014/main" xmlns="" id="{1636F30D-99C9-F887-AB36-560A192CCFBF}"/>
              </a:ext>
            </a:extLst>
          </p:cNvPr>
          <p:cNvSpPr txBox="1"/>
          <p:nvPr/>
        </p:nvSpPr>
        <p:spPr>
          <a:xfrm>
            <a:off x="8631606" y="5193928"/>
            <a:ext cx="304798" cy="369332"/>
          </a:xfrm>
          <a:prstGeom prst="rect">
            <a:avLst/>
          </a:prstGeom>
          <a:noFill/>
        </p:spPr>
        <p:txBody>
          <a:bodyPr wrap="square" rtlCol="0">
            <a:spAutoFit/>
          </a:bodyPr>
          <a:lstStyle/>
          <a:p>
            <a:r>
              <a:rPr lang="en-IN" dirty="0"/>
              <a:t>0</a:t>
            </a:r>
          </a:p>
        </p:txBody>
      </p:sp>
    </p:spTree>
    <p:extLst>
      <p:ext uri="{BB962C8B-B14F-4D97-AF65-F5344CB8AC3E}">
        <p14:creationId xmlns:p14="http://schemas.microsoft.com/office/powerpoint/2010/main" xmlns="" val="411187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9E69C1-BEFF-8290-BB83-CF930E7A51EA}"/>
              </a:ext>
            </a:extLst>
          </p:cNvPr>
          <p:cNvSpPr>
            <a:spLocks noGrp="1"/>
          </p:cNvSpPr>
          <p:nvPr>
            <p:ph type="title"/>
          </p:nvPr>
        </p:nvSpPr>
        <p:spPr/>
        <p:txBody>
          <a:bodyPr/>
          <a:lstStyle/>
          <a:p>
            <a:r>
              <a:rPr lang="en-IN" dirty="0"/>
              <a:t>What is Derivative ?</a:t>
            </a:r>
          </a:p>
        </p:txBody>
      </p:sp>
      <p:cxnSp>
        <p:nvCxnSpPr>
          <p:cNvPr id="7" name="Straight Arrow Connector 6">
            <a:extLst>
              <a:ext uri="{FF2B5EF4-FFF2-40B4-BE49-F238E27FC236}">
                <a16:creationId xmlns:a16="http://schemas.microsoft.com/office/drawing/2014/main" xmlns="" id="{987B0755-CF2B-023F-1952-A27ED244DDF3}"/>
              </a:ext>
            </a:extLst>
          </p:cNvPr>
          <p:cNvCxnSpPr/>
          <p:nvPr/>
        </p:nvCxnSpPr>
        <p:spPr>
          <a:xfrm>
            <a:off x="1238250" y="5476875"/>
            <a:ext cx="718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D4B0FBD8-1FC1-58DA-A111-0E9FC996DA6F}"/>
              </a:ext>
            </a:extLst>
          </p:cNvPr>
          <p:cNvCxnSpPr>
            <a:cxnSpLocks/>
          </p:cNvCxnSpPr>
          <p:nvPr/>
        </p:nvCxnSpPr>
        <p:spPr>
          <a:xfrm flipV="1">
            <a:off x="1238250" y="1514475"/>
            <a:ext cx="0" cy="396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xmlns="" id="{56A45FCB-BFBA-D643-D78D-C2CEFE90690A}"/>
              </a:ext>
            </a:extLst>
          </p:cNvPr>
          <p:cNvSpPr/>
          <p:nvPr/>
        </p:nvSpPr>
        <p:spPr>
          <a:xfrm>
            <a:off x="1238250" y="1983581"/>
            <a:ext cx="5124450" cy="3200400"/>
          </a:xfrm>
          <a:custGeom>
            <a:avLst/>
            <a:gdLst>
              <a:gd name="connsiteX0" fmla="*/ 0 w 6391275"/>
              <a:gd name="connsiteY0" fmla="*/ 3695700 h 3695700"/>
              <a:gd name="connsiteX1" fmla="*/ 4057650 w 6391275"/>
              <a:gd name="connsiteY1" fmla="*/ 952500 h 3695700"/>
              <a:gd name="connsiteX2" fmla="*/ 4429125 w 6391275"/>
              <a:gd name="connsiteY2" fmla="*/ 104775 h 3695700"/>
              <a:gd name="connsiteX3" fmla="*/ 6010275 w 6391275"/>
              <a:gd name="connsiteY3" fmla="*/ 57150 h 3695700"/>
              <a:gd name="connsiteX4" fmla="*/ 6391275 w 6391275"/>
              <a:gd name="connsiteY4" fmla="*/ 0 h 3695700"/>
              <a:gd name="connsiteX0" fmla="*/ 0 w 6391275"/>
              <a:gd name="connsiteY0" fmla="*/ 3803703 h 3803703"/>
              <a:gd name="connsiteX1" fmla="*/ 3248025 w 6391275"/>
              <a:gd name="connsiteY1" fmla="*/ 2917878 h 3803703"/>
              <a:gd name="connsiteX2" fmla="*/ 4429125 w 6391275"/>
              <a:gd name="connsiteY2" fmla="*/ 212778 h 3803703"/>
              <a:gd name="connsiteX3" fmla="*/ 6010275 w 6391275"/>
              <a:gd name="connsiteY3" fmla="*/ 165153 h 3803703"/>
              <a:gd name="connsiteX4" fmla="*/ 6391275 w 6391275"/>
              <a:gd name="connsiteY4" fmla="*/ 108003 h 3803703"/>
              <a:gd name="connsiteX0" fmla="*/ 0 w 6391275"/>
              <a:gd name="connsiteY0" fmla="*/ 3803703 h 3803703"/>
              <a:gd name="connsiteX1" fmla="*/ 3248025 w 6391275"/>
              <a:gd name="connsiteY1" fmla="*/ 2917878 h 3803703"/>
              <a:gd name="connsiteX2" fmla="*/ 4429125 w 6391275"/>
              <a:gd name="connsiteY2" fmla="*/ 212778 h 3803703"/>
              <a:gd name="connsiteX3" fmla="*/ 6010275 w 6391275"/>
              <a:gd name="connsiteY3" fmla="*/ 165153 h 3803703"/>
              <a:gd name="connsiteX4" fmla="*/ 6391275 w 6391275"/>
              <a:gd name="connsiteY4" fmla="*/ 108003 h 3803703"/>
              <a:gd name="connsiteX0" fmla="*/ 0 w 6391275"/>
              <a:gd name="connsiteY0" fmla="*/ 3875560 h 3875560"/>
              <a:gd name="connsiteX1" fmla="*/ 3248025 w 6391275"/>
              <a:gd name="connsiteY1" fmla="*/ 2989735 h 3875560"/>
              <a:gd name="connsiteX2" fmla="*/ 4429125 w 6391275"/>
              <a:gd name="connsiteY2" fmla="*/ 284635 h 3875560"/>
              <a:gd name="connsiteX3" fmla="*/ 6010275 w 6391275"/>
              <a:gd name="connsiteY3" fmla="*/ 237010 h 3875560"/>
              <a:gd name="connsiteX4" fmla="*/ 6391275 w 6391275"/>
              <a:gd name="connsiteY4" fmla="*/ 179860 h 3875560"/>
              <a:gd name="connsiteX0" fmla="*/ 0 w 6010275"/>
              <a:gd name="connsiteY0" fmla="*/ 3875560 h 3875560"/>
              <a:gd name="connsiteX1" fmla="*/ 3248025 w 6010275"/>
              <a:gd name="connsiteY1" fmla="*/ 2989735 h 3875560"/>
              <a:gd name="connsiteX2" fmla="*/ 4429125 w 6010275"/>
              <a:gd name="connsiteY2" fmla="*/ 284635 h 3875560"/>
              <a:gd name="connsiteX3" fmla="*/ 6010275 w 6010275"/>
              <a:gd name="connsiteY3" fmla="*/ 237010 h 3875560"/>
              <a:gd name="connsiteX0" fmla="*/ 0 w 6343650"/>
              <a:gd name="connsiteY0" fmla="*/ 4095750 h 4095750"/>
              <a:gd name="connsiteX1" fmla="*/ 3248025 w 6343650"/>
              <a:gd name="connsiteY1" fmla="*/ 3209925 h 4095750"/>
              <a:gd name="connsiteX2" fmla="*/ 4429125 w 6343650"/>
              <a:gd name="connsiteY2" fmla="*/ 504825 h 4095750"/>
              <a:gd name="connsiteX3" fmla="*/ 6343650 w 6343650"/>
              <a:gd name="connsiteY3" fmla="*/ 0 h 4095750"/>
              <a:gd name="connsiteX0" fmla="*/ 0 w 6343650"/>
              <a:gd name="connsiteY0" fmla="*/ 4095750 h 4095750"/>
              <a:gd name="connsiteX1" fmla="*/ 3248025 w 6343650"/>
              <a:gd name="connsiteY1" fmla="*/ 3209925 h 4095750"/>
              <a:gd name="connsiteX2" fmla="*/ 4619625 w 6343650"/>
              <a:gd name="connsiteY2" fmla="*/ 885825 h 4095750"/>
              <a:gd name="connsiteX3" fmla="*/ 6343650 w 6343650"/>
              <a:gd name="connsiteY3" fmla="*/ 0 h 4095750"/>
              <a:gd name="connsiteX0" fmla="*/ 0 w 6343650"/>
              <a:gd name="connsiteY0" fmla="*/ 4095750 h 4095750"/>
              <a:gd name="connsiteX1" fmla="*/ 2638425 w 6343650"/>
              <a:gd name="connsiteY1" fmla="*/ 3457575 h 4095750"/>
              <a:gd name="connsiteX2" fmla="*/ 4619625 w 6343650"/>
              <a:gd name="connsiteY2" fmla="*/ 885825 h 4095750"/>
              <a:gd name="connsiteX3" fmla="*/ 6343650 w 6343650"/>
              <a:gd name="connsiteY3" fmla="*/ 0 h 4095750"/>
              <a:gd name="connsiteX0" fmla="*/ 0 w 6334125"/>
              <a:gd name="connsiteY0" fmla="*/ 3619500 h 3619500"/>
              <a:gd name="connsiteX1" fmla="*/ 2628900 w 6334125"/>
              <a:gd name="connsiteY1" fmla="*/ 3457575 h 3619500"/>
              <a:gd name="connsiteX2" fmla="*/ 4610100 w 6334125"/>
              <a:gd name="connsiteY2" fmla="*/ 885825 h 3619500"/>
              <a:gd name="connsiteX3" fmla="*/ 6334125 w 6334125"/>
              <a:gd name="connsiteY3" fmla="*/ 0 h 3619500"/>
              <a:gd name="connsiteX0" fmla="*/ 0 w 6334125"/>
              <a:gd name="connsiteY0" fmla="*/ 3619500 h 3699018"/>
              <a:gd name="connsiteX1" fmla="*/ 2628900 w 6334125"/>
              <a:gd name="connsiteY1" fmla="*/ 3457575 h 3699018"/>
              <a:gd name="connsiteX2" fmla="*/ 4610100 w 6334125"/>
              <a:gd name="connsiteY2" fmla="*/ 885825 h 3699018"/>
              <a:gd name="connsiteX3" fmla="*/ 6334125 w 6334125"/>
              <a:gd name="connsiteY3" fmla="*/ 0 h 3699018"/>
              <a:gd name="connsiteX0" fmla="*/ 0 w 6334125"/>
              <a:gd name="connsiteY0" fmla="*/ 3619500 h 3619500"/>
              <a:gd name="connsiteX1" fmla="*/ 2171700 w 6334125"/>
              <a:gd name="connsiteY1" fmla="*/ 3238500 h 3619500"/>
              <a:gd name="connsiteX2" fmla="*/ 4610100 w 6334125"/>
              <a:gd name="connsiteY2" fmla="*/ 885825 h 3619500"/>
              <a:gd name="connsiteX3" fmla="*/ 6334125 w 6334125"/>
              <a:gd name="connsiteY3" fmla="*/ 0 h 3619500"/>
              <a:gd name="connsiteX0" fmla="*/ 0 w 6334125"/>
              <a:gd name="connsiteY0" fmla="*/ 3619500 h 3619990"/>
              <a:gd name="connsiteX1" fmla="*/ 2171700 w 6334125"/>
              <a:gd name="connsiteY1" fmla="*/ 3238500 h 3619990"/>
              <a:gd name="connsiteX2" fmla="*/ 4610100 w 6334125"/>
              <a:gd name="connsiteY2" fmla="*/ 885825 h 3619990"/>
              <a:gd name="connsiteX3" fmla="*/ 6334125 w 6334125"/>
              <a:gd name="connsiteY3" fmla="*/ 0 h 3619990"/>
              <a:gd name="connsiteX0" fmla="*/ 0 w 6334125"/>
              <a:gd name="connsiteY0" fmla="*/ 3619500 h 3619500"/>
              <a:gd name="connsiteX1" fmla="*/ 2171700 w 6334125"/>
              <a:gd name="connsiteY1" fmla="*/ 3238500 h 3619500"/>
              <a:gd name="connsiteX2" fmla="*/ 3590925 w 6334125"/>
              <a:gd name="connsiteY2" fmla="*/ 1000125 h 3619500"/>
              <a:gd name="connsiteX3" fmla="*/ 6334125 w 6334125"/>
              <a:gd name="connsiteY3" fmla="*/ 0 h 3619500"/>
              <a:gd name="connsiteX0" fmla="*/ 0 w 6334125"/>
              <a:gd name="connsiteY0" fmla="*/ 3619500 h 3619500"/>
              <a:gd name="connsiteX1" fmla="*/ 2381250 w 6334125"/>
              <a:gd name="connsiteY1" fmla="*/ 3286125 h 3619500"/>
              <a:gd name="connsiteX2" fmla="*/ 3590925 w 6334125"/>
              <a:gd name="connsiteY2" fmla="*/ 1000125 h 3619500"/>
              <a:gd name="connsiteX3" fmla="*/ 6334125 w 6334125"/>
              <a:gd name="connsiteY3" fmla="*/ 0 h 3619500"/>
              <a:gd name="connsiteX0" fmla="*/ 0 w 6334125"/>
              <a:gd name="connsiteY0" fmla="*/ 3619500 h 3620045"/>
              <a:gd name="connsiteX1" fmla="*/ 2381250 w 6334125"/>
              <a:gd name="connsiteY1" fmla="*/ 3286125 h 3620045"/>
              <a:gd name="connsiteX2" fmla="*/ 3590925 w 6334125"/>
              <a:gd name="connsiteY2" fmla="*/ 1000125 h 3620045"/>
              <a:gd name="connsiteX3" fmla="*/ 6334125 w 6334125"/>
              <a:gd name="connsiteY3" fmla="*/ 0 h 3620045"/>
              <a:gd name="connsiteX0" fmla="*/ 0 w 5610225"/>
              <a:gd name="connsiteY0" fmla="*/ 3048000 h 3048545"/>
              <a:gd name="connsiteX1" fmla="*/ 2381250 w 5610225"/>
              <a:gd name="connsiteY1" fmla="*/ 2714625 h 3048545"/>
              <a:gd name="connsiteX2" fmla="*/ 3590925 w 5610225"/>
              <a:gd name="connsiteY2" fmla="*/ 428625 h 3048545"/>
              <a:gd name="connsiteX3" fmla="*/ 5610225 w 5610225"/>
              <a:gd name="connsiteY3" fmla="*/ 0 h 3048545"/>
              <a:gd name="connsiteX0" fmla="*/ 0 w 5124450"/>
              <a:gd name="connsiteY0" fmla="*/ 3038475 h 3038475"/>
              <a:gd name="connsiteX1" fmla="*/ 1895475 w 5124450"/>
              <a:gd name="connsiteY1" fmla="*/ 2714625 h 3038475"/>
              <a:gd name="connsiteX2" fmla="*/ 3105150 w 5124450"/>
              <a:gd name="connsiteY2" fmla="*/ 428625 h 3038475"/>
              <a:gd name="connsiteX3" fmla="*/ 5124450 w 5124450"/>
              <a:gd name="connsiteY3" fmla="*/ 0 h 3038475"/>
              <a:gd name="connsiteX0" fmla="*/ 0 w 5124450"/>
              <a:gd name="connsiteY0" fmla="*/ 3038475 h 3038475"/>
              <a:gd name="connsiteX1" fmla="*/ 1895475 w 5124450"/>
              <a:gd name="connsiteY1" fmla="*/ 2714625 h 3038475"/>
              <a:gd name="connsiteX2" fmla="*/ 3105150 w 5124450"/>
              <a:gd name="connsiteY2" fmla="*/ 428625 h 3038475"/>
              <a:gd name="connsiteX3" fmla="*/ 5124450 w 5124450"/>
              <a:gd name="connsiteY3" fmla="*/ 0 h 3038475"/>
              <a:gd name="connsiteX0" fmla="*/ 0 w 5124450"/>
              <a:gd name="connsiteY0" fmla="*/ 3200400 h 3200400"/>
              <a:gd name="connsiteX1" fmla="*/ 1895475 w 5124450"/>
              <a:gd name="connsiteY1" fmla="*/ 2714625 h 3200400"/>
              <a:gd name="connsiteX2" fmla="*/ 3105150 w 5124450"/>
              <a:gd name="connsiteY2" fmla="*/ 428625 h 3200400"/>
              <a:gd name="connsiteX3" fmla="*/ 5124450 w 5124450"/>
              <a:gd name="connsiteY3" fmla="*/ 0 h 3200400"/>
            </a:gdLst>
            <a:ahLst/>
            <a:cxnLst>
              <a:cxn ang="0">
                <a:pos x="connsiteX0" y="connsiteY0"/>
              </a:cxn>
              <a:cxn ang="0">
                <a:pos x="connsiteX1" y="connsiteY1"/>
              </a:cxn>
              <a:cxn ang="0">
                <a:pos x="connsiteX2" y="connsiteY2"/>
              </a:cxn>
              <a:cxn ang="0">
                <a:pos x="connsiteX3" y="connsiteY3"/>
              </a:cxn>
            </a:cxnLst>
            <a:rect l="l" t="t" r="r" b="b"/>
            <a:pathLst>
              <a:path w="5124450" h="3200400">
                <a:moveTo>
                  <a:pt x="0" y="3200400"/>
                </a:moveTo>
                <a:cubicBezTo>
                  <a:pt x="402431" y="3166268"/>
                  <a:pt x="1377950" y="3176588"/>
                  <a:pt x="1895475" y="2714625"/>
                </a:cubicBezTo>
                <a:cubicBezTo>
                  <a:pt x="2413000" y="2252663"/>
                  <a:pt x="2566988" y="881063"/>
                  <a:pt x="3105150" y="428625"/>
                </a:cubicBezTo>
                <a:cubicBezTo>
                  <a:pt x="3643313" y="-23812"/>
                  <a:pt x="4797425" y="17462"/>
                  <a:pt x="5124450" y="0"/>
                </a:cubicBezTo>
              </a:path>
            </a:pathLst>
          </a:custGeom>
          <a:noFill/>
          <a:ln w="28575">
            <a:solidFill>
              <a:srgbClr val="252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xmlns="" id="{B2A73ED5-9269-F1A1-D9C7-9A0798E9D892}"/>
              </a:ext>
            </a:extLst>
          </p:cNvPr>
          <p:cNvSpPr/>
          <p:nvPr/>
        </p:nvSpPr>
        <p:spPr>
          <a:xfrm>
            <a:off x="1238250" y="3981023"/>
            <a:ext cx="5238750" cy="1210101"/>
          </a:xfrm>
          <a:custGeom>
            <a:avLst/>
            <a:gdLst>
              <a:gd name="connsiteX0" fmla="*/ 0 w 5504117"/>
              <a:gd name="connsiteY0" fmla="*/ 1214071 h 1214071"/>
              <a:gd name="connsiteX1" fmla="*/ 2647950 w 5504117"/>
              <a:gd name="connsiteY1" fmla="*/ 4396 h 1214071"/>
              <a:gd name="connsiteX2" fmla="*/ 5238750 w 5504117"/>
              <a:gd name="connsiteY2" fmla="*/ 814021 h 1214071"/>
              <a:gd name="connsiteX3" fmla="*/ 5286375 w 5504117"/>
              <a:gd name="connsiteY3" fmla="*/ 994996 h 1214071"/>
              <a:gd name="connsiteX0" fmla="*/ 0 w 5504117"/>
              <a:gd name="connsiteY0" fmla="*/ 1210077 h 1210077"/>
              <a:gd name="connsiteX1" fmla="*/ 2647950 w 5504117"/>
              <a:gd name="connsiteY1" fmla="*/ 402 h 1210077"/>
              <a:gd name="connsiteX2" fmla="*/ 5238750 w 5504117"/>
              <a:gd name="connsiteY2" fmla="*/ 810027 h 1210077"/>
              <a:gd name="connsiteX3" fmla="*/ 5286375 w 5504117"/>
              <a:gd name="connsiteY3" fmla="*/ 991002 h 1210077"/>
              <a:gd name="connsiteX0" fmla="*/ 0 w 5238750"/>
              <a:gd name="connsiteY0" fmla="*/ 1210077 h 1210077"/>
              <a:gd name="connsiteX1" fmla="*/ 2647950 w 5238750"/>
              <a:gd name="connsiteY1" fmla="*/ 402 h 1210077"/>
              <a:gd name="connsiteX2" fmla="*/ 5238750 w 5238750"/>
              <a:gd name="connsiteY2" fmla="*/ 810027 h 1210077"/>
              <a:gd name="connsiteX0" fmla="*/ 0 w 5248275"/>
              <a:gd name="connsiteY0" fmla="*/ 1211026 h 1211026"/>
              <a:gd name="connsiteX1" fmla="*/ 2647950 w 5248275"/>
              <a:gd name="connsiteY1" fmla="*/ 1351 h 1211026"/>
              <a:gd name="connsiteX2" fmla="*/ 5248275 w 5248275"/>
              <a:gd name="connsiteY2" fmla="*/ 972901 h 1211026"/>
              <a:gd name="connsiteX0" fmla="*/ 0 w 5248275"/>
              <a:gd name="connsiteY0" fmla="*/ 1210471 h 1210471"/>
              <a:gd name="connsiteX1" fmla="*/ 2647950 w 5248275"/>
              <a:gd name="connsiteY1" fmla="*/ 796 h 1210471"/>
              <a:gd name="connsiteX2" fmla="*/ 5248275 w 5248275"/>
              <a:gd name="connsiteY2" fmla="*/ 972346 h 1210471"/>
              <a:gd name="connsiteX0" fmla="*/ 0 w 5248275"/>
              <a:gd name="connsiteY0" fmla="*/ 1210471 h 1210471"/>
              <a:gd name="connsiteX1" fmla="*/ 2647950 w 5248275"/>
              <a:gd name="connsiteY1" fmla="*/ 796 h 1210471"/>
              <a:gd name="connsiteX2" fmla="*/ 5248275 w 5248275"/>
              <a:gd name="connsiteY2" fmla="*/ 972346 h 1210471"/>
              <a:gd name="connsiteX0" fmla="*/ 0 w 5248275"/>
              <a:gd name="connsiteY0" fmla="*/ 1210471 h 1210471"/>
              <a:gd name="connsiteX1" fmla="*/ 2647950 w 5248275"/>
              <a:gd name="connsiteY1" fmla="*/ 796 h 1210471"/>
              <a:gd name="connsiteX2" fmla="*/ 5248275 w 5248275"/>
              <a:gd name="connsiteY2" fmla="*/ 972346 h 1210471"/>
              <a:gd name="connsiteX0" fmla="*/ 0 w 5248275"/>
              <a:gd name="connsiteY0" fmla="*/ 1210471 h 1210471"/>
              <a:gd name="connsiteX1" fmla="*/ 2647950 w 5248275"/>
              <a:gd name="connsiteY1" fmla="*/ 796 h 1210471"/>
              <a:gd name="connsiteX2" fmla="*/ 5248275 w 5248275"/>
              <a:gd name="connsiteY2" fmla="*/ 972346 h 1210471"/>
              <a:gd name="connsiteX0" fmla="*/ 0 w 5248275"/>
              <a:gd name="connsiteY0" fmla="*/ 1212810 h 1212810"/>
              <a:gd name="connsiteX1" fmla="*/ 2647950 w 5248275"/>
              <a:gd name="connsiteY1" fmla="*/ 3135 h 1212810"/>
              <a:gd name="connsiteX2" fmla="*/ 5248275 w 5248275"/>
              <a:gd name="connsiteY2" fmla="*/ 974685 h 1212810"/>
              <a:gd name="connsiteX0" fmla="*/ 0 w 5248275"/>
              <a:gd name="connsiteY0" fmla="*/ 1226371 h 1226371"/>
              <a:gd name="connsiteX1" fmla="*/ 1276350 w 5248275"/>
              <a:gd name="connsiteY1" fmla="*/ 435796 h 1226371"/>
              <a:gd name="connsiteX2" fmla="*/ 2647950 w 5248275"/>
              <a:gd name="connsiteY2" fmla="*/ 16696 h 1226371"/>
              <a:gd name="connsiteX3" fmla="*/ 5248275 w 5248275"/>
              <a:gd name="connsiteY3" fmla="*/ 988246 h 1226371"/>
              <a:gd name="connsiteX0" fmla="*/ 0 w 5248275"/>
              <a:gd name="connsiteY0" fmla="*/ 1209685 h 1209685"/>
              <a:gd name="connsiteX1" fmla="*/ 1295400 w 5248275"/>
              <a:gd name="connsiteY1" fmla="*/ 990610 h 1209685"/>
              <a:gd name="connsiteX2" fmla="*/ 2647950 w 5248275"/>
              <a:gd name="connsiteY2" fmla="*/ 10 h 1209685"/>
              <a:gd name="connsiteX3" fmla="*/ 5248275 w 5248275"/>
              <a:gd name="connsiteY3" fmla="*/ 971560 h 1209685"/>
              <a:gd name="connsiteX0" fmla="*/ 0 w 5248275"/>
              <a:gd name="connsiteY0" fmla="*/ 1227386 h 1227386"/>
              <a:gd name="connsiteX1" fmla="*/ 1295400 w 5248275"/>
              <a:gd name="connsiteY1" fmla="*/ 1008311 h 1227386"/>
              <a:gd name="connsiteX2" fmla="*/ 2647950 w 5248275"/>
              <a:gd name="connsiteY2" fmla="*/ 17711 h 1227386"/>
              <a:gd name="connsiteX3" fmla="*/ 3933825 w 5248275"/>
              <a:gd name="connsiteY3" fmla="*/ 417762 h 1227386"/>
              <a:gd name="connsiteX4" fmla="*/ 5248275 w 5248275"/>
              <a:gd name="connsiteY4" fmla="*/ 989261 h 1227386"/>
              <a:gd name="connsiteX0" fmla="*/ 0 w 5248275"/>
              <a:gd name="connsiteY0" fmla="*/ 1210040 h 1210040"/>
              <a:gd name="connsiteX1" fmla="*/ 1295400 w 5248275"/>
              <a:gd name="connsiteY1" fmla="*/ 990965 h 1210040"/>
              <a:gd name="connsiteX2" fmla="*/ 2647950 w 5248275"/>
              <a:gd name="connsiteY2" fmla="*/ 365 h 1210040"/>
              <a:gd name="connsiteX3" fmla="*/ 4048125 w 5248275"/>
              <a:gd name="connsiteY3" fmla="*/ 876666 h 1210040"/>
              <a:gd name="connsiteX4" fmla="*/ 5248275 w 5248275"/>
              <a:gd name="connsiteY4" fmla="*/ 971915 h 1210040"/>
              <a:gd name="connsiteX0" fmla="*/ 0 w 5248275"/>
              <a:gd name="connsiteY0" fmla="*/ 1210040 h 1210040"/>
              <a:gd name="connsiteX1" fmla="*/ 1295400 w 5248275"/>
              <a:gd name="connsiteY1" fmla="*/ 990965 h 1210040"/>
              <a:gd name="connsiteX2" fmla="*/ 2647950 w 5248275"/>
              <a:gd name="connsiteY2" fmla="*/ 365 h 1210040"/>
              <a:gd name="connsiteX3" fmla="*/ 4048125 w 5248275"/>
              <a:gd name="connsiteY3" fmla="*/ 876666 h 1210040"/>
              <a:gd name="connsiteX4" fmla="*/ 5248275 w 5248275"/>
              <a:gd name="connsiteY4" fmla="*/ 943340 h 1210040"/>
              <a:gd name="connsiteX0" fmla="*/ 0 w 5248275"/>
              <a:gd name="connsiteY0" fmla="*/ 1210040 h 1210040"/>
              <a:gd name="connsiteX1" fmla="*/ 1295400 w 5248275"/>
              <a:gd name="connsiteY1" fmla="*/ 990965 h 1210040"/>
              <a:gd name="connsiteX2" fmla="*/ 2647950 w 5248275"/>
              <a:gd name="connsiteY2" fmla="*/ 365 h 1210040"/>
              <a:gd name="connsiteX3" fmla="*/ 4048125 w 5248275"/>
              <a:gd name="connsiteY3" fmla="*/ 876666 h 1210040"/>
              <a:gd name="connsiteX4" fmla="*/ 5248275 w 5248275"/>
              <a:gd name="connsiteY4" fmla="*/ 943340 h 1210040"/>
              <a:gd name="connsiteX0" fmla="*/ 0 w 5238750"/>
              <a:gd name="connsiteY0" fmla="*/ 1210040 h 1210040"/>
              <a:gd name="connsiteX1" fmla="*/ 1295400 w 5238750"/>
              <a:gd name="connsiteY1" fmla="*/ 990965 h 1210040"/>
              <a:gd name="connsiteX2" fmla="*/ 2647950 w 5238750"/>
              <a:gd name="connsiteY2" fmla="*/ 365 h 1210040"/>
              <a:gd name="connsiteX3" fmla="*/ 4048125 w 5238750"/>
              <a:gd name="connsiteY3" fmla="*/ 876666 h 1210040"/>
              <a:gd name="connsiteX4" fmla="*/ 5238750 w 5238750"/>
              <a:gd name="connsiteY4" fmla="*/ 990965 h 1210040"/>
              <a:gd name="connsiteX0" fmla="*/ 0 w 5238750"/>
              <a:gd name="connsiteY0" fmla="*/ 1210040 h 1210040"/>
              <a:gd name="connsiteX1" fmla="*/ 1295400 w 5238750"/>
              <a:gd name="connsiteY1" fmla="*/ 990965 h 1210040"/>
              <a:gd name="connsiteX2" fmla="*/ 2647950 w 5238750"/>
              <a:gd name="connsiteY2" fmla="*/ 365 h 1210040"/>
              <a:gd name="connsiteX3" fmla="*/ 4048125 w 5238750"/>
              <a:gd name="connsiteY3" fmla="*/ 876666 h 1210040"/>
              <a:gd name="connsiteX4" fmla="*/ 5238750 w 5238750"/>
              <a:gd name="connsiteY4" fmla="*/ 990965 h 1210040"/>
              <a:gd name="connsiteX0" fmla="*/ 0 w 5238750"/>
              <a:gd name="connsiteY0" fmla="*/ 1209675 h 1209675"/>
              <a:gd name="connsiteX1" fmla="*/ 1295400 w 5238750"/>
              <a:gd name="connsiteY1" fmla="*/ 990600 h 1209675"/>
              <a:gd name="connsiteX2" fmla="*/ 2647950 w 5238750"/>
              <a:gd name="connsiteY2" fmla="*/ 0 h 1209675"/>
              <a:gd name="connsiteX3" fmla="*/ 4048125 w 5238750"/>
              <a:gd name="connsiteY3" fmla="*/ 876301 h 1209675"/>
              <a:gd name="connsiteX4" fmla="*/ 5238750 w 5238750"/>
              <a:gd name="connsiteY4" fmla="*/ 990600 h 1209675"/>
              <a:gd name="connsiteX0" fmla="*/ 0 w 5238750"/>
              <a:gd name="connsiteY0" fmla="*/ 1210101 h 1210101"/>
              <a:gd name="connsiteX1" fmla="*/ 1381125 w 5238750"/>
              <a:gd name="connsiteY1" fmla="*/ 1000551 h 1210101"/>
              <a:gd name="connsiteX2" fmla="*/ 2647950 w 5238750"/>
              <a:gd name="connsiteY2" fmla="*/ 426 h 1210101"/>
              <a:gd name="connsiteX3" fmla="*/ 4048125 w 5238750"/>
              <a:gd name="connsiteY3" fmla="*/ 876727 h 1210101"/>
              <a:gd name="connsiteX4" fmla="*/ 5238750 w 5238750"/>
              <a:gd name="connsiteY4" fmla="*/ 991026 h 1210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0" h="1210101">
                <a:moveTo>
                  <a:pt x="0" y="1210101"/>
                </a:moveTo>
                <a:cubicBezTo>
                  <a:pt x="212725" y="1078339"/>
                  <a:pt x="939800" y="1202164"/>
                  <a:pt x="1381125" y="1000551"/>
                </a:cubicBezTo>
                <a:cubicBezTo>
                  <a:pt x="1822450" y="798939"/>
                  <a:pt x="2203450" y="21063"/>
                  <a:pt x="2647950" y="426"/>
                </a:cubicBezTo>
                <a:cubicBezTo>
                  <a:pt x="3092450" y="-20211"/>
                  <a:pt x="3614738" y="714802"/>
                  <a:pt x="4048125" y="876727"/>
                </a:cubicBezTo>
                <a:cubicBezTo>
                  <a:pt x="4481513" y="1038652"/>
                  <a:pt x="4962525" y="1000551"/>
                  <a:pt x="5238750" y="991026"/>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xmlns="" id="{89EE50DD-4897-E60F-70FB-2021A8979491}"/>
              </a:ext>
            </a:extLst>
          </p:cNvPr>
          <p:cNvSpPr txBox="1"/>
          <p:nvPr/>
        </p:nvSpPr>
        <p:spPr>
          <a:xfrm>
            <a:off x="6477000" y="4780002"/>
            <a:ext cx="908582" cy="369332"/>
          </a:xfrm>
          <a:prstGeom prst="rect">
            <a:avLst/>
          </a:prstGeom>
          <a:noFill/>
        </p:spPr>
        <p:txBody>
          <a:bodyPr wrap="none" rtlCol="0">
            <a:spAutoFit/>
          </a:bodyPr>
          <a:lstStyle/>
          <a:p>
            <a:r>
              <a:rPr lang="en-IN" dirty="0"/>
              <a:t>velocity</a:t>
            </a:r>
          </a:p>
        </p:txBody>
      </p:sp>
      <p:sp>
        <p:nvSpPr>
          <p:cNvPr id="14" name="TextBox 13">
            <a:extLst>
              <a:ext uri="{FF2B5EF4-FFF2-40B4-BE49-F238E27FC236}">
                <a16:creationId xmlns:a16="http://schemas.microsoft.com/office/drawing/2014/main" xmlns="" id="{F9D8EA75-BB12-E084-65C6-A276FF305ED2}"/>
              </a:ext>
            </a:extLst>
          </p:cNvPr>
          <p:cNvSpPr txBox="1"/>
          <p:nvPr/>
        </p:nvSpPr>
        <p:spPr>
          <a:xfrm>
            <a:off x="6362700" y="1791772"/>
            <a:ext cx="1853200" cy="369332"/>
          </a:xfrm>
          <a:prstGeom prst="rect">
            <a:avLst/>
          </a:prstGeom>
          <a:noFill/>
        </p:spPr>
        <p:txBody>
          <a:bodyPr wrap="none" rtlCol="0">
            <a:spAutoFit/>
          </a:bodyPr>
          <a:lstStyle/>
          <a:p>
            <a:r>
              <a:rPr lang="en-IN" dirty="0"/>
              <a:t>Distance travel (s)</a:t>
            </a:r>
          </a:p>
        </p:txBody>
      </p:sp>
      <p:pic>
        <p:nvPicPr>
          <p:cNvPr id="1026" name="Picture 2" descr="See the source image">
            <a:extLst>
              <a:ext uri="{FF2B5EF4-FFF2-40B4-BE49-F238E27FC236}">
                <a16:creationId xmlns:a16="http://schemas.microsoft.com/office/drawing/2014/main" xmlns="" id="{681319A9-83F5-59C7-900D-28B263C5515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4541" y="4787979"/>
            <a:ext cx="1005334" cy="643414"/>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0" name="Group 19">
            <a:extLst>
              <a:ext uri="{FF2B5EF4-FFF2-40B4-BE49-F238E27FC236}">
                <a16:creationId xmlns:a16="http://schemas.microsoft.com/office/drawing/2014/main" xmlns="" id="{D434A33B-88D3-E74C-7FB7-4C601D0FBC47}"/>
              </a:ext>
            </a:extLst>
          </p:cNvPr>
          <p:cNvGrpSpPr/>
          <p:nvPr/>
        </p:nvGrpSpPr>
        <p:grpSpPr>
          <a:xfrm>
            <a:off x="3857625" y="3115510"/>
            <a:ext cx="45719" cy="171447"/>
            <a:chOff x="9134475" y="2905125"/>
            <a:chExt cx="923925" cy="866775"/>
          </a:xfrm>
        </p:grpSpPr>
        <p:cxnSp>
          <p:nvCxnSpPr>
            <p:cNvPr id="16" name="Straight Connector 15">
              <a:extLst>
                <a:ext uri="{FF2B5EF4-FFF2-40B4-BE49-F238E27FC236}">
                  <a16:creationId xmlns:a16="http://schemas.microsoft.com/office/drawing/2014/main" xmlns="" id="{D8FFC99C-6303-D8F3-0041-D6E68EF2B03A}"/>
                </a:ext>
              </a:extLst>
            </p:cNvPr>
            <p:cNvCxnSpPr/>
            <p:nvPr/>
          </p:nvCxnSpPr>
          <p:spPr>
            <a:xfrm>
              <a:off x="9134475" y="3771900"/>
              <a:ext cx="9239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996C4D69-90D9-3581-3B48-9988F963E7CE}"/>
                </a:ext>
              </a:extLst>
            </p:cNvPr>
            <p:cNvCxnSpPr>
              <a:cxnSpLocks/>
            </p:cNvCxnSpPr>
            <p:nvPr/>
          </p:nvCxnSpPr>
          <p:spPr>
            <a:xfrm flipV="1">
              <a:off x="10058400" y="2905125"/>
              <a:ext cx="0" cy="866775"/>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grpSp>
      <p:cxnSp>
        <p:nvCxnSpPr>
          <p:cNvPr id="22" name="Connector: Curved 21">
            <a:extLst>
              <a:ext uri="{FF2B5EF4-FFF2-40B4-BE49-F238E27FC236}">
                <a16:creationId xmlns:a16="http://schemas.microsoft.com/office/drawing/2014/main" xmlns="" id="{F7CC4156-7EC5-EFB6-ADBF-5F6D60609A02}"/>
              </a:ext>
            </a:extLst>
          </p:cNvPr>
          <p:cNvCxnSpPr>
            <a:cxnSpLocks/>
          </p:cNvCxnSpPr>
          <p:nvPr/>
        </p:nvCxnSpPr>
        <p:spPr>
          <a:xfrm rot="10800000">
            <a:off x="3944807" y="3239336"/>
            <a:ext cx="1513019" cy="627815"/>
          </a:xfrm>
          <a:prstGeom prst="curvedConnector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F56A813B-19C2-D8E1-B902-A2039AA6B0DD}"/>
              </a:ext>
            </a:extLst>
          </p:cNvPr>
          <p:cNvSpPr txBox="1"/>
          <p:nvPr/>
        </p:nvSpPr>
        <p:spPr>
          <a:xfrm>
            <a:off x="5387443" y="3640696"/>
            <a:ext cx="684803" cy="369332"/>
          </a:xfrm>
          <a:prstGeom prst="rect">
            <a:avLst/>
          </a:prstGeom>
          <a:noFill/>
        </p:spPr>
        <p:txBody>
          <a:bodyPr wrap="none" rtlCol="0">
            <a:spAutoFit/>
          </a:bodyPr>
          <a:lstStyle/>
          <a:p>
            <a:r>
              <a:rPr lang="en-IN" dirty="0"/>
              <a:t>ds/dt</a:t>
            </a:r>
          </a:p>
        </p:txBody>
      </p:sp>
      <p:sp>
        <p:nvSpPr>
          <p:cNvPr id="27" name="TextBox 26">
            <a:extLst>
              <a:ext uri="{FF2B5EF4-FFF2-40B4-BE49-F238E27FC236}">
                <a16:creationId xmlns:a16="http://schemas.microsoft.com/office/drawing/2014/main" xmlns="" id="{C6D8316A-B29E-6149-11F6-ED7D21D61F80}"/>
              </a:ext>
            </a:extLst>
          </p:cNvPr>
          <p:cNvSpPr txBox="1"/>
          <p:nvPr/>
        </p:nvSpPr>
        <p:spPr>
          <a:xfrm>
            <a:off x="915441" y="1638182"/>
            <a:ext cx="274434" cy="369332"/>
          </a:xfrm>
          <a:prstGeom prst="rect">
            <a:avLst/>
          </a:prstGeom>
          <a:noFill/>
        </p:spPr>
        <p:txBody>
          <a:bodyPr wrap="none" rtlCol="0">
            <a:spAutoFit/>
          </a:bodyPr>
          <a:lstStyle/>
          <a:p>
            <a:r>
              <a:rPr lang="en-IN" dirty="0"/>
              <a:t>s</a:t>
            </a:r>
          </a:p>
        </p:txBody>
      </p:sp>
      <p:sp>
        <p:nvSpPr>
          <p:cNvPr id="28" name="TextBox 27">
            <a:extLst>
              <a:ext uri="{FF2B5EF4-FFF2-40B4-BE49-F238E27FC236}">
                <a16:creationId xmlns:a16="http://schemas.microsoft.com/office/drawing/2014/main" xmlns="" id="{5286EAF1-8985-7597-1065-48E9DBF9D917}"/>
              </a:ext>
            </a:extLst>
          </p:cNvPr>
          <p:cNvSpPr txBox="1"/>
          <p:nvPr/>
        </p:nvSpPr>
        <p:spPr>
          <a:xfrm>
            <a:off x="7153275" y="5476875"/>
            <a:ext cx="261610" cy="369332"/>
          </a:xfrm>
          <a:prstGeom prst="rect">
            <a:avLst/>
          </a:prstGeom>
          <a:noFill/>
        </p:spPr>
        <p:txBody>
          <a:bodyPr wrap="none" rtlCol="0">
            <a:spAutoFit/>
          </a:bodyPr>
          <a:lstStyle/>
          <a:p>
            <a:r>
              <a:rPr lang="en-IN" dirty="0"/>
              <a:t>t</a:t>
            </a:r>
          </a:p>
        </p:txBody>
      </p:sp>
      <p:sp>
        <p:nvSpPr>
          <p:cNvPr id="29" name="Oval 28">
            <a:extLst>
              <a:ext uri="{FF2B5EF4-FFF2-40B4-BE49-F238E27FC236}">
                <a16:creationId xmlns:a16="http://schemas.microsoft.com/office/drawing/2014/main" xmlns="" id="{5946DCC2-0C2B-4626-A7BC-FB3FB7697735}"/>
              </a:ext>
            </a:extLst>
          </p:cNvPr>
          <p:cNvSpPr/>
          <p:nvPr/>
        </p:nvSpPr>
        <p:spPr>
          <a:xfrm>
            <a:off x="3808544" y="3905254"/>
            <a:ext cx="136262" cy="17144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mc:AlternateContent xmlns:mc="http://schemas.openxmlformats.org/markup-compatibility/2006">
        <mc:Choice xmlns:a14="http://schemas.microsoft.com/office/drawing/2010/main" xmlns="" Requires="a14">
          <p:sp>
            <p:nvSpPr>
              <p:cNvPr id="30" name="TextBox 29">
                <a:extLst>
                  <a:ext uri="{FF2B5EF4-FFF2-40B4-BE49-F238E27FC236}">
                    <a16:creationId xmlns:a16="http://schemas.microsoft.com/office/drawing/2014/main" id="{16A7CEE9-630F-EC5B-D430-914265E39D69}"/>
                  </a:ext>
                </a:extLst>
              </p:cNvPr>
              <p:cNvSpPr txBox="1"/>
              <p:nvPr/>
            </p:nvSpPr>
            <p:spPr>
              <a:xfrm>
                <a:off x="8667751" y="2007514"/>
                <a:ext cx="2819398" cy="62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𝑑𝑠</m:t>
                          </m:r>
                        </m:num>
                        <m:den>
                          <m:r>
                            <a:rPr lang="en-IN" b="0" i="1" smtClean="0">
                              <a:latin typeface="Cambria Math" panose="02040503050406030204" pitchFamily="18" charset="0"/>
                            </a:rPr>
                            <m:t>𝑑𝑡</m:t>
                          </m:r>
                        </m:den>
                      </m:f>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𝑠</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𝑑𝑡</m:t>
                              </m:r>
                            </m:e>
                          </m:d>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num>
                        <m:den>
                          <m:r>
                            <a:rPr lang="en-IN" b="0" i="1" smtClean="0">
                              <a:latin typeface="Cambria Math" panose="02040503050406030204" pitchFamily="18" charset="0"/>
                            </a:rPr>
                            <m:t>𝑑𝑡</m:t>
                          </m:r>
                        </m:den>
                      </m:f>
                    </m:oMath>
                  </m:oMathPara>
                </a14:m>
                <a:endParaRPr lang="en-IN" dirty="0"/>
              </a:p>
            </p:txBody>
          </p:sp>
        </mc:Choice>
        <mc:Fallback>
          <p:sp>
            <p:nvSpPr>
              <p:cNvPr id="30" name="TextBox 29">
                <a:extLst>
                  <a:ext uri="{FF2B5EF4-FFF2-40B4-BE49-F238E27FC236}">
                    <a16:creationId xmlns:a16="http://schemas.microsoft.com/office/drawing/2014/main" xmlns="" xmlns:a14="http://schemas.microsoft.com/office/drawing/2010/main" id="{16A7CEE9-630F-EC5B-D430-914265E39D69}"/>
                  </a:ext>
                </a:extLst>
              </p:cNvPr>
              <p:cNvSpPr txBox="1">
                <a:spLocks noRot="1" noChangeAspect="1" noMove="1" noResize="1" noEditPoints="1" noAdjustHandles="1" noChangeArrowheads="1" noChangeShapeType="1" noTextEdit="1"/>
              </p:cNvSpPr>
              <p:nvPr/>
            </p:nvSpPr>
            <p:spPr>
              <a:xfrm>
                <a:off x="8667751" y="2007514"/>
                <a:ext cx="2819398" cy="629852"/>
              </a:xfrm>
              <a:prstGeom prst="rect">
                <a:avLst/>
              </a:prstGeom>
              <a:blipFill>
                <a:blip r:embed="rId3" cstate="print"/>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xmlns="" val="273772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850F2-93CD-2222-BE5D-D96910F73BBD}"/>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xmlns="" id="{5CD01467-B3FD-E341-1DBD-191BD7F79CD7}"/>
              </a:ext>
            </a:extLst>
          </p:cNvPr>
          <p:cNvSpPr>
            <a:spLocks noGrp="1"/>
          </p:cNvSpPr>
          <p:nvPr>
            <p:ph idx="1"/>
          </p:nvPr>
        </p:nvSpPr>
        <p:spPr/>
        <p:txBody>
          <a:bodyPr>
            <a:normAutofit/>
          </a:bodyPr>
          <a:lstStyle/>
          <a:p>
            <a:r>
              <a:rPr lang="en-IN" sz="2400" dirty="0">
                <a:hlinkClick r:id="rId2"/>
              </a:rPr>
              <a:t>https://www.youtube.com/watch?v=rfG8ce4nNh0</a:t>
            </a:r>
            <a:endParaRPr lang="en-IN" sz="2400" dirty="0"/>
          </a:p>
          <a:p>
            <a:r>
              <a:rPr lang="en-IN" sz="2400" dirty="0"/>
              <a:t>“The essence of calculus” by 3Blue1Brown</a:t>
            </a:r>
          </a:p>
          <a:p>
            <a:pPr marL="0" indent="0">
              <a:buNone/>
            </a:pPr>
            <a:endParaRPr lang="en-IN" sz="2400" dirty="0"/>
          </a:p>
        </p:txBody>
      </p:sp>
    </p:spTree>
    <p:extLst>
      <p:ext uri="{BB962C8B-B14F-4D97-AF65-F5344CB8AC3E}">
        <p14:creationId xmlns:p14="http://schemas.microsoft.com/office/powerpoint/2010/main" xmlns="" val="142594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96F13-DFE2-B23D-ABA7-5A93AA5D213E}"/>
              </a:ext>
            </a:extLst>
          </p:cNvPr>
          <p:cNvSpPr>
            <a:spLocks noGrp="1"/>
          </p:cNvSpPr>
          <p:nvPr>
            <p:ph type="title"/>
          </p:nvPr>
        </p:nvSpPr>
        <p:spPr/>
        <p:txBody>
          <a:bodyPr/>
          <a:lstStyle/>
          <a:p>
            <a:r>
              <a:rPr lang="en-IN" dirty="0"/>
              <a:t>The Trapezoidal Rule </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9BF7EA9B-29D6-C811-DF74-EFBE3EF025C1}"/>
                  </a:ext>
                </a:extLst>
              </p:cNvPr>
              <p:cNvSpPr>
                <a:spLocks noGrp="1"/>
              </p:cNvSpPr>
              <p:nvPr>
                <p:ph idx="1"/>
              </p:nvPr>
            </p:nvSpPr>
            <p:spPr/>
            <p:txBody>
              <a:bodyPr>
                <a:normAutofit/>
              </a:bodyPr>
              <a:lstStyle/>
              <a:p>
                <a:r>
                  <a:rPr lang="en-US" sz="2400" dirty="0"/>
                  <a:t>Let f:[a,b] By dividing the interval [</a:t>
                </a:r>
                <a:r>
                  <a:rPr lang="en-US" sz="2400" dirty="0" err="1"/>
                  <a:t>a,b</a:t>
                </a:r>
                <a:r>
                  <a:rPr lang="en-US" sz="2400" dirty="0"/>
                  <a:t>] into many subintervals, the trapezoidal rule approximates the area under the curve by linearly interpolating between the values of the function at the junctions of the subintervals, and thus, on each subinterval, the area to be calculated has a shape of a trapezoid.</a:t>
                </a:r>
              </a:p>
              <a:p>
                <a:pPr marL="0" indent="0">
                  <a:buNone/>
                </a:pPr>
                <a:endParaRPr lang="en-US" sz="2400" dirty="0"/>
              </a:p>
              <a:p>
                <a:pPr marL="914400" lvl="2" indent="0">
                  <a:buNone/>
                </a:pPr>
                <a14:m>
                  <m:oMathPara xmlns:m="http://schemas.openxmlformats.org/officeDocument/2006/math">
                    <m:oMathParaPr>
                      <m:jc m:val="centerGroup"/>
                    </m:oMathParaPr>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panose="02040503050406030204" pitchFamily="18" charset="0"/>
                            </a:rPr>
                            <m:t>𝐼</m:t>
                          </m:r>
                        </m:e>
                        <m:sub>
                          <m:r>
                            <a:rPr lang="en-IN" sz="1600" b="0" i="1" smtClean="0">
                              <a:latin typeface="Cambria Math" panose="02040503050406030204" pitchFamily="18" charset="0"/>
                            </a:rPr>
                            <m:t>𝑇</m:t>
                          </m:r>
                        </m:sub>
                      </m:sSub>
                      <m:r>
                        <a:rPr lang="en-IN" sz="1600" b="0" i="1" smtClean="0">
                          <a:latin typeface="Cambria Math" panose="02040503050406030204" pitchFamily="18" charset="0"/>
                        </a:rPr>
                        <m:t>=</m:t>
                      </m:r>
                      <m:nary>
                        <m:naryPr>
                          <m:ctrlPr>
                            <a:rPr lang="en-IN" sz="1600" b="0" i="1" smtClean="0">
                              <a:latin typeface="Cambria Math" panose="02040503050406030204" pitchFamily="18" charset="0"/>
                            </a:rPr>
                          </m:ctrlPr>
                        </m:naryPr>
                        <m:sub>
                          <m:r>
                            <m:rPr>
                              <m:brk m:alnAt="23"/>
                            </m:rPr>
                            <a:rPr lang="en-IN" sz="1600" b="0" i="1" smtClean="0">
                              <a:latin typeface="Cambria Math" panose="02040503050406030204" pitchFamily="18" charset="0"/>
                            </a:rPr>
                            <m:t>𝑎</m:t>
                          </m:r>
                        </m:sub>
                        <m:sup>
                          <m:r>
                            <a:rPr lang="en-IN" sz="1600" b="0" i="1" smtClean="0">
                              <a:latin typeface="Cambria Math" panose="02040503050406030204" pitchFamily="18" charset="0"/>
                            </a:rPr>
                            <m:t>𝑏</m:t>
                          </m:r>
                        </m:sup>
                        <m:e>
                          <m:r>
                            <a:rPr lang="en-IN" sz="1600" b="0" i="1" smtClean="0">
                              <a:latin typeface="Cambria Math" panose="02040503050406030204" pitchFamily="18" charset="0"/>
                            </a:rPr>
                            <m:t>𝑓</m:t>
                          </m:r>
                          <m:d>
                            <m:dPr>
                              <m:ctrlPr>
                                <a:rPr lang="en-IN" sz="1600" b="0" i="1" smtClean="0">
                                  <a:latin typeface="Cambria Math" panose="02040503050406030204" pitchFamily="18" charset="0"/>
                                </a:rPr>
                              </m:ctrlPr>
                            </m:dPr>
                            <m:e>
                              <m:r>
                                <a:rPr lang="en-IN" sz="1600" b="0" i="1" smtClean="0">
                                  <a:latin typeface="Cambria Math" panose="02040503050406030204" pitchFamily="18" charset="0"/>
                                </a:rPr>
                                <m:t>𝑥</m:t>
                              </m:r>
                            </m:e>
                          </m:d>
                          <m:r>
                            <a:rPr lang="en-IN" sz="1600" b="0" i="1" smtClean="0">
                              <a:latin typeface="Cambria Math" panose="02040503050406030204" pitchFamily="18" charset="0"/>
                            </a:rPr>
                            <m:t>𝑑𝑥</m:t>
                          </m:r>
                          <m:r>
                            <a:rPr lang="en-IN" sz="1600" b="0" i="1" smtClean="0">
                              <a:latin typeface="Cambria Math" panose="02040503050406030204" pitchFamily="18" charset="0"/>
                              <a:ea typeface="Cambria Math" panose="02040503050406030204" pitchFamily="18" charset="0"/>
                            </a:rPr>
                            <m:t>≈</m:t>
                          </m:r>
                          <m:f>
                            <m:fPr>
                              <m:ctrlPr>
                                <a:rPr lang="en-IN" sz="1600" b="0" i="1" smtClean="0">
                                  <a:latin typeface="Cambria Math" panose="02040503050406030204" pitchFamily="18" charset="0"/>
                                  <a:ea typeface="Cambria Math" panose="02040503050406030204" pitchFamily="18" charset="0"/>
                                </a:rPr>
                              </m:ctrlPr>
                            </m:fPr>
                            <m:num>
                              <m:r>
                                <a:rPr lang="en-IN" sz="1600" b="0" i="1" smtClean="0">
                                  <a:latin typeface="Cambria Math" panose="02040503050406030204" pitchFamily="18" charset="0"/>
                                  <a:ea typeface="Cambria Math" panose="02040503050406030204" pitchFamily="18" charset="0"/>
                                </a:rPr>
                                <m:t>h</m:t>
                              </m:r>
                            </m:num>
                            <m:den>
                              <m:r>
                                <a:rPr lang="en-IN" sz="1600" b="0" i="1" smtClean="0">
                                  <a:latin typeface="Cambria Math" panose="02040503050406030204" pitchFamily="18" charset="0"/>
                                  <a:ea typeface="Cambria Math" panose="02040503050406030204" pitchFamily="18" charset="0"/>
                                </a:rPr>
                                <m:t>2</m:t>
                              </m:r>
                            </m:den>
                          </m:f>
                          <m:nary>
                            <m:naryPr>
                              <m:chr m:val="∑"/>
                              <m:ctrlPr>
                                <a:rPr lang="en-IN" sz="1600" b="0" i="1" smtClean="0">
                                  <a:latin typeface="Cambria Math" panose="02040503050406030204" pitchFamily="18" charset="0"/>
                                  <a:ea typeface="Cambria Math" panose="02040503050406030204" pitchFamily="18" charset="0"/>
                                </a:rPr>
                              </m:ctrlPr>
                            </m:naryPr>
                            <m:sub>
                              <m:r>
                                <m:rPr>
                                  <m:brk m:alnAt="23"/>
                                </m:rPr>
                                <a:rPr lang="en-IN" sz="1600" b="0" i="1" smtClean="0">
                                  <a:latin typeface="Cambria Math" panose="02040503050406030204" pitchFamily="18" charset="0"/>
                                  <a:ea typeface="Cambria Math" panose="02040503050406030204" pitchFamily="18" charset="0"/>
                                </a:rPr>
                                <m:t>𝑖</m:t>
                              </m:r>
                              <m:r>
                                <a:rPr lang="en-IN" sz="1600" b="0" i="1" smtClean="0">
                                  <a:latin typeface="Cambria Math" panose="02040503050406030204" pitchFamily="18" charset="0"/>
                                  <a:ea typeface="Cambria Math" panose="02040503050406030204" pitchFamily="18" charset="0"/>
                                </a:rPr>
                                <m:t>=1</m:t>
                              </m:r>
                            </m:sub>
                            <m:sup>
                              <m:r>
                                <a:rPr lang="en-IN" sz="1600" b="0" i="1" smtClean="0">
                                  <a:latin typeface="Cambria Math" panose="02040503050406030204" pitchFamily="18" charset="0"/>
                                  <a:ea typeface="Cambria Math" panose="02040503050406030204" pitchFamily="18" charset="0"/>
                                </a:rPr>
                                <m:t>𝑛</m:t>
                              </m:r>
                            </m:sup>
                            <m:e>
                              <m:d>
                                <m:dPr>
                                  <m:ctrlPr>
                                    <a:rPr lang="en-IN" sz="1600" b="0" i="1" smtClean="0">
                                      <a:latin typeface="Cambria Math" panose="02040503050406030204" pitchFamily="18" charset="0"/>
                                      <a:ea typeface="Cambria Math" panose="02040503050406030204" pitchFamily="18" charset="0"/>
                                    </a:rPr>
                                  </m:ctrlPr>
                                </m:dPr>
                                <m:e>
                                  <m:r>
                                    <a:rPr lang="en-IN" sz="1600" b="0" i="1" smtClean="0">
                                      <a:latin typeface="Cambria Math" panose="02040503050406030204" pitchFamily="18" charset="0"/>
                                      <a:ea typeface="Cambria Math" panose="02040503050406030204" pitchFamily="18" charset="0"/>
                                    </a:rPr>
                                    <m:t>𝑓</m:t>
                                  </m:r>
                                  <m:d>
                                    <m:dPr>
                                      <m:ctrlPr>
                                        <a:rPr lang="en-IN" sz="1600" b="0" i="1" smtClean="0">
                                          <a:latin typeface="Cambria Math" panose="02040503050406030204" pitchFamily="18" charset="0"/>
                                          <a:ea typeface="Cambria Math" panose="02040503050406030204" pitchFamily="18" charset="0"/>
                                        </a:rPr>
                                      </m:ctrlPr>
                                    </m:dPr>
                                    <m:e>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𝑖</m:t>
                                          </m:r>
                                          <m:r>
                                            <a:rPr lang="en-IN" sz="1600" b="0" i="1" smtClean="0">
                                              <a:latin typeface="Cambria Math" panose="02040503050406030204" pitchFamily="18" charset="0"/>
                                              <a:ea typeface="Cambria Math" panose="02040503050406030204" pitchFamily="18" charset="0"/>
                                            </a:rPr>
                                            <m:t>−1</m:t>
                                          </m:r>
                                        </m:sub>
                                      </m:sSub>
                                    </m:e>
                                  </m:d>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𝑓</m:t>
                                  </m:r>
                                  <m:d>
                                    <m:dPr>
                                      <m:ctrlPr>
                                        <a:rPr lang="en-IN" sz="1600" b="0" i="1" smtClean="0">
                                          <a:latin typeface="Cambria Math" panose="02040503050406030204" pitchFamily="18" charset="0"/>
                                          <a:ea typeface="Cambria Math" panose="02040503050406030204" pitchFamily="18" charset="0"/>
                                        </a:rPr>
                                      </m:ctrlPr>
                                    </m:dPr>
                                    <m:e>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𝑖</m:t>
                                          </m:r>
                                        </m:sub>
                                      </m:sSub>
                                    </m:e>
                                  </m:d>
                                </m:e>
                              </m:d>
                              <m:r>
                                <a:rPr lang="en-IN" sz="1600" b="0" i="1" smtClean="0">
                                  <a:latin typeface="Cambria Math" panose="02040503050406030204" pitchFamily="18" charset="0"/>
                                  <a:ea typeface="Cambria Math" panose="02040503050406030204" pitchFamily="18" charset="0"/>
                                </a:rPr>
                                <m:t>=</m:t>
                              </m:r>
                              <m:f>
                                <m:fPr>
                                  <m:ctrlPr>
                                    <a:rPr lang="en-IN" sz="1600" b="0" i="1" smtClean="0">
                                      <a:latin typeface="Cambria Math" panose="02040503050406030204" pitchFamily="18" charset="0"/>
                                      <a:ea typeface="Cambria Math" panose="02040503050406030204" pitchFamily="18" charset="0"/>
                                    </a:rPr>
                                  </m:ctrlPr>
                                </m:fPr>
                                <m:num>
                                  <m:r>
                                    <a:rPr lang="en-IN" sz="1600" b="0" i="1" smtClean="0">
                                      <a:latin typeface="Cambria Math" panose="02040503050406030204" pitchFamily="18" charset="0"/>
                                      <a:ea typeface="Cambria Math" panose="02040503050406030204" pitchFamily="18" charset="0"/>
                                    </a:rPr>
                                    <m:t>h</m:t>
                                  </m:r>
                                </m:num>
                                <m:den>
                                  <m:r>
                                    <a:rPr lang="en-IN" sz="1600" b="0" i="1" smtClean="0">
                                      <a:latin typeface="Cambria Math" panose="02040503050406030204" pitchFamily="18" charset="0"/>
                                      <a:ea typeface="Cambria Math" panose="02040503050406030204" pitchFamily="18" charset="0"/>
                                    </a:rPr>
                                    <m:t>2</m:t>
                                  </m:r>
                                </m:den>
                              </m:f>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𝑓</m:t>
                              </m:r>
                              <m:d>
                                <m:dPr>
                                  <m:ctrlPr>
                                    <a:rPr lang="en-IN" sz="1600" b="0" i="1" smtClean="0">
                                      <a:latin typeface="Cambria Math" panose="02040503050406030204" pitchFamily="18" charset="0"/>
                                      <a:ea typeface="Cambria Math" panose="02040503050406030204" pitchFamily="18" charset="0"/>
                                    </a:rPr>
                                  </m:ctrlPr>
                                </m:dPr>
                                <m:e>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0</m:t>
                                      </m:r>
                                    </m:sub>
                                  </m:sSub>
                                </m:e>
                              </m:d>
                              <m:r>
                                <a:rPr lang="en-IN" sz="1600" b="0" i="1" smtClean="0">
                                  <a:latin typeface="Cambria Math" panose="02040503050406030204" pitchFamily="18" charset="0"/>
                                  <a:ea typeface="Cambria Math" panose="02040503050406030204" pitchFamily="18" charset="0"/>
                                </a:rPr>
                                <m:t>+2</m:t>
                              </m:r>
                              <m:r>
                                <a:rPr lang="en-IN" sz="1600" b="0" i="1" smtClean="0">
                                  <a:latin typeface="Cambria Math" panose="02040503050406030204" pitchFamily="18" charset="0"/>
                                  <a:ea typeface="Cambria Math" panose="02040503050406030204" pitchFamily="18" charset="0"/>
                                </a:rPr>
                                <m:t>𝑓</m:t>
                              </m:r>
                              <m:d>
                                <m:dPr>
                                  <m:ctrlPr>
                                    <a:rPr lang="en-IN" sz="1600" b="0" i="1" smtClean="0">
                                      <a:latin typeface="Cambria Math" panose="02040503050406030204" pitchFamily="18" charset="0"/>
                                      <a:ea typeface="Cambria Math" panose="02040503050406030204" pitchFamily="18" charset="0"/>
                                    </a:rPr>
                                  </m:ctrlPr>
                                </m:dPr>
                                <m:e>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1</m:t>
                                      </m:r>
                                    </m:sub>
                                  </m:sSub>
                                </m:e>
                              </m:d>
                              <m:r>
                                <a:rPr lang="en-IN" sz="1600" b="0" i="1" smtClean="0">
                                  <a:latin typeface="Cambria Math" panose="02040503050406030204" pitchFamily="18" charset="0"/>
                                  <a:ea typeface="Cambria Math" panose="02040503050406030204" pitchFamily="18" charset="0"/>
                                </a:rPr>
                                <m:t>+2</m:t>
                              </m:r>
                              <m:r>
                                <a:rPr lang="en-IN" sz="1600" b="0" i="1" smtClean="0">
                                  <a:latin typeface="Cambria Math" panose="02040503050406030204" pitchFamily="18" charset="0"/>
                                  <a:ea typeface="Cambria Math" panose="02040503050406030204" pitchFamily="18" charset="0"/>
                                </a:rPr>
                                <m:t>𝑓</m:t>
                              </m:r>
                              <m:d>
                                <m:dPr>
                                  <m:ctrlPr>
                                    <a:rPr lang="en-IN" sz="1600" b="0" i="1" smtClean="0">
                                      <a:latin typeface="Cambria Math" panose="02040503050406030204" pitchFamily="18" charset="0"/>
                                      <a:ea typeface="Cambria Math" panose="02040503050406030204" pitchFamily="18" charset="0"/>
                                    </a:rPr>
                                  </m:ctrlPr>
                                </m:dPr>
                                <m:e>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2</m:t>
                                      </m:r>
                                    </m:sub>
                                  </m:sSub>
                                </m:e>
                              </m:d>
                              <m:r>
                                <a:rPr lang="en-IN" sz="1600" b="0" i="1" smtClean="0">
                                  <a:latin typeface="Cambria Math" panose="02040503050406030204" pitchFamily="18" charset="0"/>
                                  <a:ea typeface="Cambria Math" panose="02040503050406030204" pitchFamily="18" charset="0"/>
                                </a:rPr>
                                <m:t>+…+2</m:t>
                              </m:r>
                              <m:r>
                                <a:rPr lang="en-IN" sz="1600" b="0" i="1" smtClean="0">
                                  <a:latin typeface="Cambria Math" panose="02040503050406030204" pitchFamily="18" charset="0"/>
                                  <a:ea typeface="Cambria Math" panose="02040503050406030204" pitchFamily="18" charset="0"/>
                                </a:rPr>
                                <m:t>𝑓</m:t>
                              </m:r>
                              <m:d>
                                <m:dPr>
                                  <m:ctrlPr>
                                    <a:rPr lang="en-IN" sz="1600" b="0" i="1" smtClean="0">
                                      <a:latin typeface="Cambria Math" panose="02040503050406030204" pitchFamily="18" charset="0"/>
                                      <a:ea typeface="Cambria Math" panose="02040503050406030204" pitchFamily="18" charset="0"/>
                                    </a:rPr>
                                  </m:ctrlPr>
                                </m:dPr>
                                <m:e>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𝑛</m:t>
                                      </m:r>
                                      <m:r>
                                        <a:rPr lang="en-IN" sz="1600" b="0" i="1" smtClean="0">
                                          <a:latin typeface="Cambria Math" panose="02040503050406030204" pitchFamily="18" charset="0"/>
                                          <a:ea typeface="Cambria Math" panose="02040503050406030204" pitchFamily="18" charset="0"/>
                                        </a:rPr>
                                        <m:t>−1</m:t>
                                      </m:r>
                                    </m:sub>
                                  </m:sSub>
                                </m:e>
                              </m:d>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𝑓</m:t>
                              </m:r>
                              <m:d>
                                <m:dPr>
                                  <m:ctrlPr>
                                    <a:rPr lang="en-IN" sz="1600" b="0" i="1" smtClean="0">
                                      <a:latin typeface="Cambria Math" panose="02040503050406030204" pitchFamily="18" charset="0"/>
                                      <a:ea typeface="Cambria Math" panose="02040503050406030204" pitchFamily="18" charset="0"/>
                                    </a:rPr>
                                  </m:ctrlPr>
                                </m:dPr>
                                <m:e>
                                  <m:sSub>
                                    <m:sSubPr>
                                      <m:ctrlPr>
                                        <a:rPr lang="en-IN" sz="1600" b="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𝑥</m:t>
                                      </m:r>
                                    </m:e>
                                    <m:sub>
                                      <m:r>
                                        <a:rPr lang="en-IN" sz="1600" b="0" i="1" smtClean="0">
                                          <a:latin typeface="Cambria Math" panose="02040503050406030204" pitchFamily="18" charset="0"/>
                                          <a:ea typeface="Cambria Math" panose="02040503050406030204" pitchFamily="18" charset="0"/>
                                        </a:rPr>
                                        <m:t>𝑛</m:t>
                                      </m:r>
                                    </m:sub>
                                  </m:sSub>
                                </m:e>
                              </m:d>
                              <m:r>
                                <a:rPr lang="en-IN" sz="1600" b="0" i="1" smtClean="0">
                                  <a:latin typeface="Cambria Math" panose="02040503050406030204" pitchFamily="18" charset="0"/>
                                  <a:ea typeface="Cambria Math" panose="02040503050406030204" pitchFamily="18" charset="0"/>
                                </a:rPr>
                                <m:t>)</m:t>
                              </m:r>
                            </m:e>
                          </m:nary>
                        </m:e>
                      </m:nary>
                    </m:oMath>
                  </m:oMathPara>
                </a14:m>
                <a:endParaRPr lang="en-IN" dirty="0"/>
              </a:p>
              <a:p>
                <a:pPr marL="0" indent="0">
                  <a:buNone/>
                </a:pPr>
                <a:r>
                  <a:rPr lang="en-IN" sz="2400" dirty="0"/>
                  <a:t>Where </a:t>
                </a:r>
              </a:p>
              <a:p>
                <a:pPr marL="0" indent="0">
                  <a:buNone/>
                </a:pPr>
                <a:r>
                  <a:rPr lang="en-IN" sz="2400" dirty="0"/>
                  <a:t>n – number of interval as a=</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0</m:t>
                        </m:r>
                      </m:sub>
                    </m:sSub>
                    <m:r>
                      <a:rPr lang="en-IN" sz="2400" b="0" i="0" smtClean="0">
                        <a:latin typeface="Cambria Math" panose="02040503050406030204" pitchFamily="18" charset="0"/>
                        <a:ea typeface="Cambria Math" panose="02040503050406030204" pitchFamily="18" charset="0"/>
                      </a:rPr>
                      <m:t>&lt;</m:t>
                    </m:r>
                  </m:oMath>
                </a14:m>
                <a:r>
                  <a:rPr lang="en-IN" sz="2400" b="0" dirty="0">
                    <a:ea typeface="Cambria Math" panose="02040503050406030204" pitchFamily="18" charset="0"/>
                  </a:rPr>
                  <a:t> </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1</m:t>
                        </m:r>
                      </m:sub>
                    </m:sSub>
                    <m:r>
                      <a:rPr lang="en-IN" sz="2400" b="0" i="0" smtClean="0">
                        <a:latin typeface="Cambria Math" panose="02040503050406030204" pitchFamily="18" charset="0"/>
                        <a:ea typeface="Cambria Math" panose="02040503050406030204" pitchFamily="18" charset="0"/>
                      </a:rPr>
                      <m:t>&lt;</m:t>
                    </m:r>
                  </m:oMath>
                </a14:m>
                <a:r>
                  <a:rPr lang="en-IN" sz="2400" b="0" dirty="0">
                    <a:ea typeface="Cambria Math" panose="02040503050406030204" pitchFamily="18" charset="0"/>
                  </a:rPr>
                  <a:t> </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2</m:t>
                        </m:r>
                      </m:sub>
                    </m:sSub>
                    <m:r>
                      <a:rPr lang="en-IN" sz="2400" b="0" i="0" smtClean="0">
                        <a:latin typeface="Cambria Math" panose="02040503050406030204" pitchFamily="18" charset="0"/>
                        <a:ea typeface="Cambria Math" panose="02040503050406030204" pitchFamily="18" charset="0"/>
                      </a:rPr>
                      <m:t>&lt;</m:t>
                    </m:r>
                  </m:oMath>
                </a14:m>
                <a:r>
                  <a:rPr lang="en-IN" sz="2400" dirty="0"/>
                  <a:t>…</a:t>
                </a:r>
                <a:r>
                  <a:rPr lang="en-IN" sz="2400" dirty="0">
                    <a:ea typeface="Cambria Math" panose="02040503050406030204" pitchFamily="18" charset="0"/>
                  </a:rPr>
                  <a:t>&lt;</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𝑛</m:t>
                        </m:r>
                      </m:sub>
                    </m:sSub>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𝑏</m:t>
                    </m:r>
                  </m:oMath>
                </a14:m>
                <a:endParaRPr lang="en-IN" sz="2400" dirty="0"/>
              </a:p>
              <a:p>
                <a:pPr marL="0" indent="0">
                  <a:buNone/>
                </a:pPr>
                <a:r>
                  <a:rPr lang="en-IN" sz="2400" dirty="0"/>
                  <a:t>h – space between interval = </a:t>
                </a:r>
                <a14:m>
                  <m:oMath xmlns:m="http://schemas.openxmlformats.org/officeDocument/2006/math">
                    <m:d>
                      <m:dPr>
                        <m:ctrlPr>
                          <a:rPr lang="en-IN" sz="2400" b="0" i="1" smtClean="0">
                            <a:latin typeface="Cambria Math" panose="02040503050406030204" pitchFamily="18" charset="0"/>
                            <a:ea typeface="Cambria Math" panose="02040503050406030204" pitchFamily="18" charset="0"/>
                          </a:rPr>
                        </m:ctrlPr>
                      </m:dPr>
                      <m:e>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𝑖</m:t>
                            </m:r>
                          </m:sub>
                        </m:sSub>
                      </m:e>
                    </m:d>
                  </m:oMath>
                </a14:m>
                <a:endParaRPr lang="en-IN" sz="2400" dirty="0"/>
              </a:p>
            </p:txBody>
          </p:sp>
        </mc:Choice>
        <mc:Fallback>
          <p:sp>
            <p:nvSpPr>
              <p:cNvPr id="3" name="Content Placeholder 2">
                <a:extLst>
                  <a:ext uri="{FF2B5EF4-FFF2-40B4-BE49-F238E27FC236}">
                    <a16:creationId xmlns:a16="http://schemas.microsoft.com/office/drawing/2014/main" xmlns="" xmlns:a14="http://schemas.microsoft.com/office/drawing/2010/main" id="{9BF7EA9B-29D6-C811-DF74-EFBE3EF025C1}"/>
                  </a:ext>
                </a:extLst>
              </p:cNvPr>
              <p:cNvSpPr>
                <a:spLocks noGrp="1" noRot="1" noChangeAspect="1" noMove="1" noResize="1" noEditPoints="1" noAdjustHandles="1" noChangeArrowheads="1" noChangeShapeType="1" noTextEdit="1"/>
              </p:cNvSpPr>
              <p:nvPr>
                <p:ph idx="1"/>
              </p:nvPr>
            </p:nvSpPr>
            <p:spPr>
              <a:blipFill>
                <a:blip r:embed="rId2" cstate="print"/>
                <a:stretch>
                  <a:fillRect l="-928" t="-1961" r="-870"/>
                </a:stretch>
              </a:blipFill>
            </p:spPr>
            <p:txBody>
              <a:bodyPr/>
              <a:lstStyle/>
              <a:p>
                <a:r>
                  <a:rPr lang="en-IN">
                    <a:noFill/>
                  </a:rPr>
                  <a:t> </a:t>
                </a:r>
              </a:p>
            </p:txBody>
          </p:sp>
        </mc:Fallback>
      </mc:AlternateContent>
    </p:spTree>
    <p:extLst>
      <p:ext uri="{BB962C8B-B14F-4D97-AF65-F5344CB8AC3E}">
        <p14:creationId xmlns:p14="http://schemas.microsoft.com/office/powerpoint/2010/main" xmlns="" val="190048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D9B05-794C-1BB7-7A91-8926F913294A}"/>
              </a:ext>
            </a:extLst>
          </p:cNvPr>
          <p:cNvSpPr>
            <a:spLocks noGrp="1"/>
          </p:cNvSpPr>
          <p:nvPr>
            <p:ph type="title"/>
          </p:nvPr>
        </p:nvSpPr>
        <p:spPr/>
        <p:txBody>
          <a:bodyPr/>
          <a:lstStyle/>
          <a:p>
            <a:r>
              <a:rPr lang="en-IN" dirty="0"/>
              <a:t>The Trapezoidal Rule </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D4F54997-AD8C-5608-C823-EFB9A9F9C84D}"/>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𝑇</m:t>
                          </m:r>
                        </m:sub>
                      </m:sSub>
                      <m:r>
                        <a:rPr lang="en-IN" sz="2000" b="0" i="1" smtClean="0">
                          <a:latin typeface="Cambria Math" panose="02040503050406030204" pitchFamily="18" charset="0"/>
                        </a:rPr>
                        <m:t>=</m:t>
                      </m:r>
                      <m:nary>
                        <m:naryPr>
                          <m:ctrlPr>
                            <a:rPr lang="en-IN" sz="2000" b="0" i="1" smtClean="0">
                              <a:latin typeface="Cambria Math" panose="02040503050406030204" pitchFamily="18" charset="0"/>
                            </a:rPr>
                          </m:ctrlPr>
                        </m:naryPr>
                        <m:sub>
                          <m:r>
                            <m:rPr>
                              <m:brk m:alnAt="23"/>
                            </m:rPr>
                            <a:rPr lang="en-IN" sz="2000" b="0" i="1" smtClean="0">
                              <a:latin typeface="Cambria Math" panose="02040503050406030204" pitchFamily="18" charset="0"/>
                            </a:rPr>
                            <m:t>𝑎</m:t>
                          </m:r>
                        </m:sub>
                        <m:sup>
                          <m:r>
                            <a:rPr lang="en-IN" sz="2000" b="0" i="1" smtClean="0">
                              <a:latin typeface="Cambria Math" panose="02040503050406030204" pitchFamily="18" charset="0"/>
                            </a:rPr>
                            <m:t>𝑏</m:t>
                          </m:r>
                        </m:sup>
                        <m:e>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𝑑𝑥</m:t>
                          </m:r>
                          <m:r>
                            <a:rPr lang="en-IN" sz="2000" b="0" i="1" smtClean="0">
                              <a:latin typeface="Cambria Math" panose="02040503050406030204" pitchFamily="18" charset="0"/>
                              <a:ea typeface="Cambria Math" panose="02040503050406030204" pitchFamily="18" charset="0"/>
                            </a:rPr>
                            <m:t>≈</m:t>
                          </m:r>
                          <m:f>
                            <m:fPr>
                              <m:ctrlPr>
                                <a:rPr lang="en-IN" sz="2000" b="0" i="1" smtClean="0">
                                  <a:latin typeface="Cambria Math" panose="02040503050406030204" pitchFamily="18" charset="0"/>
                                  <a:ea typeface="Cambria Math" panose="02040503050406030204" pitchFamily="18" charset="0"/>
                                </a:rPr>
                              </m:ctrlPr>
                            </m:fPr>
                            <m:num>
                              <m:r>
                                <a:rPr lang="en-IN" sz="2000" b="0" i="1" smtClean="0">
                                  <a:latin typeface="Cambria Math" panose="02040503050406030204" pitchFamily="18" charset="0"/>
                                  <a:ea typeface="Cambria Math" panose="02040503050406030204" pitchFamily="18" charset="0"/>
                                </a:rPr>
                                <m:t>h</m:t>
                              </m:r>
                            </m:num>
                            <m:den>
                              <m:r>
                                <a:rPr lang="en-IN" sz="2000" b="0" i="1" smtClean="0">
                                  <a:latin typeface="Cambria Math" panose="02040503050406030204" pitchFamily="18" charset="0"/>
                                  <a:ea typeface="Cambria Math" panose="02040503050406030204" pitchFamily="18" charset="0"/>
                                </a:rPr>
                                <m:t>2</m:t>
                              </m:r>
                            </m:den>
                          </m:f>
                          <m:nary>
                            <m:naryPr>
                              <m:chr m:val="∑"/>
                              <m:ctrlPr>
                                <a:rPr lang="en-IN" sz="2000" b="0" i="1" smtClean="0">
                                  <a:latin typeface="Cambria Math" panose="02040503050406030204" pitchFamily="18" charset="0"/>
                                  <a:ea typeface="Cambria Math" panose="02040503050406030204" pitchFamily="18" charset="0"/>
                                </a:rPr>
                              </m:ctrlPr>
                            </m:naryPr>
                            <m:sub>
                              <m:r>
                                <m:rPr>
                                  <m:brk m:alnAt="23"/>
                                </m:rP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=1</m:t>
                              </m:r>
                            </m:sub>
                            <m:sup>
                              <m:r>
                                <a:rPr lang="en-IN" sz="2000" b="0" i="1" smtClean="0">
                                  <a:latin typeface="Cambria Math" panose="02040503050406030204" pitchFamily="18" charset="0"/>
                                  <a:ea typeface="Cambria Math" panose="02040503050406030204" pitchFamily="18" charset="0"/>
                                </a:rPr>
                                <m:t>𝑛</m:t>
                              </m:r>
                            </m:sup>
                            <m:e>
                              <m:d>
                                <m:dPr>
                                  <m:ctrlPr>
                                    <a:rPr lang="en-IN" sz="2000" b="0" i="1" smtClean="0">
                                      <a:latin typeface="Cambria Math" panose="02040503050406030204" pitchFamily="18" charset="0"/>
                                      <a:ea typeface="Cambria Math" panose="02040503050406030204" pitchFamily="18" charset="0"/>
                                    </a:rPr>
                                  </m:ctrlPr>
                                </m:dPr>
                                <m:e>
                                  <m:r>
                                    <a:rPr lang="en-IN" sz="2000" b="0" i="1" smtClean="0">
                                      <a:highlight>
                                        <a:srgbClr val="FFFF00"/>
                                      </a:highlight>
                                      <a:latin typeface="Cambria Math" panose="02040503050406030204" pitchFamily="18" charset="0"/>
                                      <a:ea typeface="Cambria Math" panose="02040503050406030204" pitchFamily="18" charset="0"/>
                                    </a:rPr>
                                    <m:t>𝑓</m:t>
                                  </m:r>
                                  <m:d>
                                    <m:dPr>
                                      <m:ctrlPr>
                                        <a:rPr lang="en-IN" sz="2000" b="0" i="1" smtClean="0">
                                          <a:highlight>
                                            <a:srgbClr val="FFFF00"/>
                                          </a:highlight>
                                          <a:latin typeface="Cambria Math" panose="02040503050406030204" pitchFamily="18" charset="0"/>
                                          <a:ea typeface="Cambria Math" panose="02040503050406030204" pitchFamily="18" charset="0"/>
                                        </a:rPr>
                                      </m:ctrlPr>
                                    </m:dPr>
                                    <m:e>
                                      <m:sSub>
                                        <m:sSubPr>
                                          <m:ctrlPr>
                                            <a:rPr lang="en-IN" sz="2000" b="0" i="1" smtClean="0">
                                              <a:highlight>
                                                <a:srgbClr val="FFFF00"/>
                                              </a:highlight>
                                              <a:latin typeface="Cambria Math" panose="02040503050406030204" pitchFamily="18" charset="0"/>
                                              <a:ea typeface="Cambria Math" panose="02040503050406030204" pitchFamily="18" charset="0"/>
                                            </a:rPr>
                                          </m:ctrlPr>
                                        </m:sSubPr>
                                        <m:e>
                                          <m:r>
                                            <a:rPr lang="en-IN" sz="2000" b="0" i="1" smtClean="0">
                                              <a:highlight>
                                                <a:srgbClr val="FFFF00"/>
                                              </a:highlight>
                                              <a:latin typeface="Cambria Math" panose="02040503050406030204" pitchFamily="18" charset="0"/>
                                              <a:ea typeface="Cambria Math" panose="02040503050406030204" pitchFamily="18" charset="0"/>
                                            </a:rPr>
                                            <m:t>𝑥</m:t>
                                          </m:r>
                                        </m:e>
                                        <m:sub>
                                          <m:r>
                                            <a:rPr lang="en-IN" sz="2000" b="0" i="1" smtClean="0">
                                              <a:highlight>
                                                <a:srgbClr val="FFFF00"/>
                                              </a:highlight>
                                              <a:latin typeface="Cambria Math" panose="02040503050406030204" pitchFamily="18" charset="0"/>
                                              <a:ea typeface="Cambria Math" panose="02040503050406030204" pitchFamily="18" charset="0"/>
                                            </a:rPr>
                                            <m:t>𝑖</m:t>
                                          </m:r>
                                          <m:r>
                                            <a:rPr lang="en-IN" sz="2000" b="0" i="1" smtClean="0">
                                              <a:highlight>
                                                <a:srgbClr val="FFFF00"/>
                                              </a:highlight>
                                              <a:latin typeface="Cambria Math" panose="02040503050406030204" pitchFamily="18" charset="0"/>
                                              <a:ea typeface="Cambria Math" panose="02040503050406030204" pitchFamily="18" charset="0"/>
                                            </a:rPr>
                                            <m:t>−1</m:t>
                                          </m:r>
                                        </m:sub>
                                      </m:sSub>
                                    </m:e>
                                  </m:d>
                                  <m:r>
                                    <a:rPr lang="en-IN" sz="2000" b="0" i="1" smtClean="0">
                                      <a:latin typeface="Cambria Math" panose="02040503050406030204" pitchFamily="18" charset="0"/>
                                      <a:ea typeface="Cambria Math" panose="02040503050406030204" pitchFamily="18" charset="0"/>
                                    </a:rPr>
                                    <m:t>+</m:t>
                                  </m:r>
                                  <m:r>
                                    <a:rPr lang="en-IN" sz="2000" b="0" i="1" smtClean="0">
                                      <a:highlight>
                                        <a:srgbClr val="00FF00"/>
                                      </a:highlight>
                                      <a:latin typeface="Cambria Math" panose="02040503050406030204" pitchFamily="18" charset="0"/>
                                      <a:ea typeface="Cambria Math" panose="02040503050406030204" pitchFamily="18" charset="0"/>
                                    </a:rPr>
                                    <m:t>𝑓</m:t>
                                  </m:r>
                                  <m:d>
                                    <m:dPr>
                                      <m:ctrlPr>
                                        <a:rPr lang="en-IN" sz="2000" b="0" i="1" smtClean="0">
                                          <a:highlight>
                                            <a:srgbClr val="00FF00"/>
                                          </a:highlight>
                                          <a:latin typeface="Cambria Math" panose="02040503050406030204" pitchFamily="18" charset="0"/>
                                          <a:ea typeface="Cambria Math" panose="02040503050406030204" pitchFamily="18" charset="0"/>
                                        </a:rPr>
                                      </m:ctrlPr>
                                    </m:dPr>
                                    <m:e>
                                      <m:sSub>
                                        <m:sSubPr>
                                          <m:ctrlPr>
                                            <a:rPr lang="en-IN" sz="2000" b="0" i="1" smtClean="0">
                                              <a:highlight>
                                                <a:srgbClr val="00FF00"/>
                                              </a:highlight>
                                              <a:latin typeface="Cambria Math" panose="02040503050406030204" pitchFamily="18" charset="0"/>
                                              <a:ea typeface="Cambria Math" panose="02040503050406030204" pitchFamily="18" charset="0"/>
                                            </a:rPr>
                                          </m:ctrlPr>
                                        </m:sSubPr>
                                        <m:e>
                                          <m:r>
                                            <a:rPr lang="en-IN" sz="2000" b="0" i="1" smtClean="0">
                                              <a:highlight>
                                                <a:srgbClr val="00FF00"/>
                                              </a:highlight>
                                              <a:latin typeface="Cambria Math" panose="02040503050406030204" pitchFamily="18" charset="0"/>
                                              <a:ea typeface="Cambria Math" panose="02040503050406030204" pitchFamily="18" charset="0"/>
                                            </a:rPr>
                                            <m:t>𝑥</m:t>
                                          </m:r>
                                        </m:e>
                                        <m:sub>
                                          <m:r>
                                            <a:rPr lang="en-IN" sz="2000" b="0" i="1" smtClean="0">
                                              <a:highlight>
                                                <a:srgbClr val="00FF00"/>
                                              </a:highlight>
                                              <a:latin typeface="Cambria Math" panose="02040503050406030204" pitchFamily="18" charset="0"/>
                                              <a:ea typeface="Cambria Math" panose="02040503050406030204" pitchFamily="18" charset="0"/>
                                            </a:rPr>
                                            <m:t>𝑖</m:t>
                                          </m:r>
                                        </m:sub>
                                      </m:sSub>
                                    </m:e>
                                  </m:d>
                                </m:e>
                              </m:d>
                            </m:e>
                          </m:nary>
                        </m:e>
                      </m:nary>
                    </m:oMath>
                  </m:oMathPara>
                </a14:m>
                <a:endParaRPr lang="en-IN" dirty="0"/>
              </a:p>
              <a:p>
                <a:pPr marL="0" indent="0">
                  <a:buNone/>
                </a:pPr>
                <a:endParaRPr lang="en-IN" dirty="0"/>
              </a:p>
              <a:p>
                <a:pPr marL="0" indent="0">
                  <a:buNone/>
                </a:pPr>
                <a:r>
                  <a:rPr lang="en-IN" dirty="0"/>
                  <a:t>n=9</a:t>
                </a:r>
              </a:p>
              <a:p>
                <a:pPr marL="0" indent="0">
                  <a:buNone/>
                </a:pPr>
                <a:r>
                  <a:rPr lang="en-IN" dirty="0"/>
                  <a:t>h=0.5-0.32=0.18</a:t>
                </a:r>
              </a:p>
            </p:txBody>
          </p:sp>
        </mc:Choice>
        <mc:Fallback>
          <p:sp>
            <p:nvSpPr>
              <p:cNvPr id="3" name="Content Placeholder 2">
                <a:extLst>
                  <a:ext uri="{FF2B5EF4-FFF2-40B4-BE49-F238E27FC236}">
                    <a16:creationId xmlns:a16="http://schemas.microsoft.com/office/drawing/2014/main" xmlns="" xmlns:a14="http://schemas.microsoft.com/office/drawing/2010/main" id="{D4F54997-AD8C-5608-C823-EFB9A9F9C84D}"/>
                  </a:ext>
                </a:extLst>
              </p:cNvPr>
              <p:cNvSpPr>
                <a:spLocks noGrp="1" noRot="1" noChangeAspect="1" noMove="1" noResize="1" noEditPoints="1" noAdjustHandles="1" noChangeArrowheads="1" noChangeShapeType="1" noTextEdit="1"/>
              </p:cNvSpPr>
              <p:nvPr>
                <p:ph idx="1"/>
              </p:nvPr>
            </p:nvSpPr>
            <p:spPr>
              <a:blipFill>
                <a:blip r:embed="rId2" cstate="print"/>
                <a:stretch>
                  <a:fillRect l="-1217"/>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xmlns="" id="{DE29883B-D78A-108D-7878-0EA39E9089F6}"/>
              </a:ext>
            </a:extLst>
          </p:cNvPr>
          <p:cNvPicPr>
            <a:picLocks noChangeAspect="1"/>
          </p:cNvPicPr>
          <p:nvPr/>
        </p:nvPicPr>
        <p:blipFill>
          <a:blip r:embed="rId3" cstate="print"/>
          <a:stretch>
            <a:fillRect/>
          </a:stretch>
        </p:blipFill>
        <p:spPr>
          <a:xfrm>
            <a:off x="6096000" y="1924050"/>
            <a:ext cx="5703881" cy="3629025"/>
          </a:xfrm>
          <a:prstGeom prst="rect">
            <a:avLst/>
          </a:prstGeom>
        </p:spPr>
      </p:pic>
    </p:spTree>
    <p:extLst>
      <p:ext uri="{BB962C8B-B14F-4D97-AF65-F5344CB8AC3E}">
        <p14:creationId xmlns:p14="http://schemas.microsoft.com/office/powerpoint/2010/main" xmlns="" val="214059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C2FFE-F390-B9A3-2BC2-F39DABB62205}"/>
              </a:ext>
            </a:extLst>
          </p:cNvPr>
          <p:cNvSpPr>
            <a:spLocks noGrp="1"/>
          </p:cNvSpPr>
          <p:nvPr>
            <p:ph type="title"/>
          </p:nvPr>
        </p:nvSpPr>
        <p:spPr/>
        <p:txBody>
          <a:bodyPr/>
          <a:lstStyle/>
          <a:p>
            <a:r>
              <a:rPr lang="en-IN" dirty="0"/>
              <a:t>The Trapezoidal Rule </a:t>
            </a:r>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752D90A7-0762-0660-A61C-1A46417C5AA8}"/>
                  </a:ext>
                </a:extLst>
              </p:cNvPr>
              <p:cNvSpPr>
                <a:spLocks noGrp="1"/>
              </p:cNvSpPr>
              <p:nvPr>
                <p:ph idx="1"/>
              </p:nvPr>
            </p:nvSpPr>
            <p:spPr>
              <a:xfrm>
                <a:off x="838200" y="1825625"/>
                <a:ext cx="6019396" cy="4351338"/>
              </a:xfrm>
            </p:spPr>
            <p:txBody>
              <a:bodyPr>
                <a:normAutofit fontScale="77500" lnSpcReduction="20000"/>
              </a:bodyPr>
              <a:lstStyle/>
              <a:p>
                <a:pPr marL="0" indent="0">
                  <a:buNone/>
                </a:pPr>
                <a:r>
                  <a:rPr lang="en-IN" sz="1400" dirty="0">
                    <a:latin typeface="Courier New" panose="02070309020205020404" pitchFamily="49" charset="0"/>
                    <a:cs typeface="Courier New" panose="02070309020205020404" pitchFamily="49" charset="0"/>
                  </a:rPr>
                  <a:t>Example:</a:t>
                </a:r>
              </a:p>
              <a:p>
                <a:pPr marL="0" indent="0">
                  <a:buNone/>
                </a:pPr>
                <a:r>
                  <a:rPr lang="en-IN" sz="2100" dirty="0">
                    <a:cs typeface="Courier New" panose="02070309020205020404" pitchFamily="49" charset="0"/>
                  </a:rPr>
                  <a:t>Find </a:t>
                </a:r>
                <a14:m>
                  <m:oMath xmlns:m="http://schemas.openxmlformats.org/officeDocument/2006/math">
                    <m:nary>
                      <m:naryPr>
                        <m:ctrlPr>
                          <a:rPr lang="en-IN" sz="2100" i="1" smtClean="0">
                            <a:latin typeface="Cambria Math" panose="02040503050406030204" pitchFamily="18" charset="0"/>
                            <a:cs typeface="Courier New" panose="02070309020205020404" pitchFamily="49" charset="0"/>
                          </a:rPr>
                        </m:ctrlPr>
                      </m:naryPr>
                      <m:sub>
                        <m:r>
                          <m:rPr>
                            <m:brk m:alnAt="23"/>
                          </m:rPr>
                          <a:rPr lang="en-IN" sz="2100" b="0" i="1" smtClean="0">
                            <a:latin typeface="Cambria Math" panose="02040503050406030204" pitchFamily="18" charset="0"/>
                            <a:cs typeface="Courier New" panose="02070309020205020404" pitchFamily="49" charset="0"/>
                          </a:rPr>
                          <m:t>𝑥</m:t>
                        </m:r>
                        <m:r>
                          <a:rPr lang="en-IN" sz="2100" b="0" i="1" smtClean="0">
                            <a:latin typeface="Cambria Math" panose="02040503050406030204" pitchFamily="18" charset="0"/>
                            <a:cs typeface="Courier New" panose="02070309020205020404" pitchFamily="49" charset="0"/>
                          </a:rPr>
                          <m:t>=0</m:t>
                        </m:r>
                      </m:sub>
                      <m:sup>
                        <m:r>
                          <a:rPr lang="en-IN" sz="2100" b="0" i="1" smtClean="0">
                            <a:latin typeface="Cambria Math" panose="02040503050406030204" pitchFamily="18" charset="0"/>
                            <a:cs typeface="Courier New" panose="02070309020205020404" pitchFamily="49" charset="0"/>
                          </a:rPr>
                          <m:t>1.5</m:t>
                        </m:r>
                      </m:sup>
                      <m:e>
                        <m:r>
                          <a:rPr lang="en-IN" sz="2100" b="0" i="1" smtClean="0">
                            <a:latin typeface="Cambria Math" panose="02040503050406030204" pitchFamily="18" charset="0"/>
                            <a:cs typeface="Courier New" panose="02070309020205020404" pitchFamily="49" charset="0"/>
                          </a:rPr>
                          <m:t>𝑓</m:t>
                        </m:r>
                        <m:d>
                          <m:dPr>
                            <m:ctrlPr>
                              <a:rPr lang="en-IN" sz="2100" b="0" i="1" smtClean="0">
                                <a:latin typeface="Cambria Math" panose="02040503050406030204" pitchFamily="18" charset="0"/>
                                <a:cs typeface="Courier New" panose="02070309020205020404" pitchFamily="49" charset="0"/>
                              </a:rPr>
                            </m:ctrlPr>
                          </m:dPr>
                          <m:e>
                            <m:r>
                              <a:rPr lang="en-IN" sz="2100" b="0" i="1" smtClean="0">
                                <a:latin typeface="Cambria Math" panose="02040503050406030204" pitchFamily="18" charset="0"/>
                                <a:cs typeface="Courier New" panose="02070309020205020404" pitchFamily="49" charset="0"/>
                              </a:rPr>
                              <m:t>𝑥</m:t>
                            </m:r>
                          </m:e>
                        </m:d>
                        <m:r>
                          <a:rPr lang="en-IN" sz="2100" b="0" i="1" smtClean="0">
                            <a:latin typeface="Cambria Math" panose="02040503050406030204" pitchFamily="18" charset="0"/>
                            <a:cs typeface="Courier New" panose="02070309020205020404" pitchFamily="49" charset="0"/>
                          </a:rPr>
                          <m:t>𝑑𝑥</m:t>
                        </m:r>
                        <m:r>
                          <a:rPr lang="en-IN" sz="2100" i="1">
                            <a:latin typeface="Cambria Math" panose="02040503050406030204" pitchFamily="18" charset="0"/>
                            <a:cs typeface="Courier New" panose="02070309020205020404" pitchFamily="49" charset="0"/>
                          </a:rPr>
                          <m:t> </m:t>
                        </m:r>
                        <m:r>
                          <m:rPr>
                            <m:sty m:val="p"/>
                          </m:rPr>
                          <a:rPr lang="en-IN" sz="2100" i="0">
                            <a:latin typeface="Cambria Math" panose="02040503050406030204" pitchFamily="18" charset="0"/>
                            <a:cs typeface="Courier New" panose="02070309020205020404" pitchFamily="49" charset="0"/>
                          </a:rPr>
                          <m:t>if</m:t>
                        </m:r>
                        <m:r>
                          <a:rPr lang="en-IN" sz="2100" b="0" i="1" smtClean="0">
                            <a:latin typeface="Cambria Math" panose="02040503050406030204" pitchFamily="18" charset="0"/>
                            <a:cs typeface="Courier New" panose="02070309020205020404" pitchFamily="49" charset="0"/>
                          </a:rPr>
                          <m:t> </m:t>
                        </m:r>
                        <m:r>
                          <a:rPr lang="en-IN" sz="2100" i="1">
                            <a:latin typeface="Cambria Math" panose="02040503050406030204" pitchFamily="18" charset="0"/>
                            <a:cs typeface="Courier New" panose="02070309020205020404" pitchFamily="49" charset="0"/>
                          </a:rPr>
                          <m:t>𝑓</m:t>
                        </m:r>
                        <m:d>
                          <m:dPr>
                            <m:ctrlPr>
                              <a:rPr lang="en-IN" sz="2100" i="1">
                                <a:latin typeface="Cambria Math" panose="02040503050406030204" pitchFamily="18" charset="0"/>
                                <a:cs typeface="Courier New" panose="02070309020205020404" pitchFamily="49" charset="0"/>
                              </a:rPr>
                            </m:ctrlPr>
                          </m:dPr>
                          <m:e>
                            <m:r>
                              <a:rPr lang="en-IN" sz="2100" i="1">
                                <a:latin typeface="Cambria Math" panose="02040503050406030204" pitchFamily="18" charset="0"/>
                                <a:cs typeface="Courier New" panose="02070309020205020404" pitchFamily="49" charset="0"/>
                              </a:rPr>
                              <m:t>𝑥</m:t>
                            </m:r>
                          </m:e>
                        </m:d>
                        <m:r>
                          <a:rPr lang="en-IN" sz="2100" b="0" i="1" smtClean="0">
                            <a:latin typeface="Cambria Math" panose="02040503050406030204" pitchFamily="18" charset="0"/>
                            <a:cs typeface="Courier New" panose="02070309020205020404" pitchFamily="49" charset="0"/>
                          </a:rPr>
                          <m:t>=2+2</m:t>
                        </m:r>
                        <m:r>
                          <a:rPr lang="en-IN" sz="2100" b="0" i="1" smtClean="0">
                            <a:latin typeface="Cambria Math" panose="02040503050406030204" pitchFamily="18" charset="0"/>
                            <a:cs typeface="Courier New" panose="02070309020205020404" pitchFamily="49" charset="0"/>
                          </a:rPr>
                          <m:t>𝑥</m:t>
                        </m:r>
                        <m:r>
                          <a:rPr lang="en-IN" sz="2100" b="0" i="1" smtClean="0">
                            <a:latin typeface="Cambria Math" panose="02040503050406030204" pitchFamily="18" charset="0"/>
                            <a:cs typeface="Courier New" panose="02070309020205020404" pitchFamily="49" charset="0"/>
                          </a:rPr>
                          <m:t>+</m:t>
                        </m:r>
                        <m:sSup>
                          <m:sSupPr>
                            <m:ctrlPr>
                              <a:rPr lang="en-IN" sz="2100" b="0" i="1" smtClean="0">
                                <a:latin typeface="Cambria Math" panose="02040503050406030204" pitchFamily="18" charset="0"/>
                                <a:cs typeface="Courier New" panose="02070309020205020404" pitchFamily="49" charset="0"/>
                              </a:rPr>
                            </m:ctrlPr>
                          </m:sSupPr>
                          <m:e>
                            <m:r>
                              <a:rPr lang="en-IN" sz="2100" b="0" i="1" smtClean="0">
                                <a:latin typeface="Cambria Math" panose="02040503050406030204" pitchFamily="18" charset="0"/>
                                <a:cs typeface="Courier New" panose="02070309020205020404" pitchFamily="49" charset="0"/>
                              </a:rPr>
                              <m:t>𝑥</m:t>
                            </m:r>
                          </m:e>
                          <m:sup>
                            <m:r>
                              <a:rPr lang="en-IN" sz="2100" b="0" i="1" smtClean="0">
                                <a:latin typeface="Cambria Math" panose="02040503050406030204" pitchFamily="18" charset="0"/>
                                <a:cs typeface="Courier New" panose="02070309020205020404" pitchFamily="49" charset="0"/>
                              </a:rPr>
                              <m:t>2</m:t>
                            </m:r>
                          </m:sup>
                        </m:sSup>
                        <m:r>
                          <a:rPr lang="en-IN" sz="2100" b="0" i="1" smtClean="0">
                            <a:latin typeface="Cambria Math" panose="02040503050406030204" pitchFamily="18" charset="0"/>
                            <a:cs typeface="Courier New" panose="02070309020205020404" pitchFamily="49" charset="0"/>
                          </a:rPr>
                          <m:t>+</m:t>
                        </m:r>
                        <m:func>
                          <m:funcPr>
                            <m:ctrlPr>
                              <a:rPr lang="en-IN" sz="2100" b="0" i="1" smtClean="0">
                                <a:latin typeface="Cambria Math" panose="02040503050406030204" pitchFamily="18" charset="0"/>
                                <a:cs typeface="Courier New" panose="02070309020205020404" pitchFamily="49" charset="0"/>
                              </a:rPr>
                            </m:ctrlPr>
                          </m:funcPr>
                          <m:fName>
                            <m:r>
                              <m:rPr>
                                <m:sty m:val="p"/>
                              </m:rPr>
                              <a:rPr lang="en-IN" sz="2100" b="0" i="0" smtClean="0">
                                <a:latin typeface="Cambria Math" panose="02040503050406030204" pitchFamily="18" charset="0"/>
                                <a:cs typeface="Courier New" panose="02070309020205020404" pitchFamily="49" charset="0"/>
                              </a:rPr>
                              <m:t>sin</m:t>
                            </m:r>
                          </m:fName>
                          <m:e>
                            <m:d>
                              <m:dPr>
                                <m:ctrlPr>
                                  <a:rPr lang="en-IN" sz="2100" b="0" i="1" smtClean="0">
                                    <a:latin typeface="Cambria Math" panose="02040503050406030204" pitchFamily="18" charset="0"/>
                                    <a:cs typeface="Courier New" panose="02070309020205020404" pitchFamily="49" charset="0"/>
                                  </a:rPr>
                                </m:ctrlPr>
                              </m:dPr>
                              <m:e>
                                <m:r>
                                  <a:rPr lang="en-IN" sz="2100" b="0" i="1" smtClean="0">
                                    <a:latin typeface="Cambria Math" panose="02040503050406030204" pitchFamily="18" charset="0"/>
                                    <a:cs typeface="Courier New" panose="02070309020205020404" pitchFamily="49" charset="0"/>
                                  </a:rPr>
                                  <m:t>2</m:t>
                                </m:r>
                                <m:r>
                                  <a:rPr lang="en-IN" sz="2100" b="0" i="1" smtClean="0">
                                    <a:latin typeface="Cambria Math" panose="02040503050406030204" pitchFamily="18" charset="0"/>
                                    <a:ea typeface="Cambria Math" panose="02040503050406030204" pitchFamily="18" charset="0"/>
                                    <a:cs typeface="Courier New" panose="02070309020205020404" pitchFamily="49" charset="0"/>
                                  </a:rPr>
                                  <m:t>𝜋</m:t>
                                </m:r>
                                <m:r>
                                  <a:rPr lang="en-IN" sz="2100" b="0" i="1" smtClean="0">
                                    <a:latin typeface="Cambria Math" panose="02040503050406030204" pitchFamily="18" charset="0"/>
                                    <a:cs typeface="Courier New" panose="02070309020205020404" pitchFamily="49" charset="0"/>
                                  </a:rPr>
                                  <m:t>𝑥</m:t>
                                </m:r>
                              </m:e>
                            </m:d>
                          </m:e>
                        </m:func>
                        <m:r>
                          <a:rPr lang="en-IN" sz="2100" b="0" i="1" smtClean="0">
                            <a:latin typeface="Cambria Math" panose="02040503050406030204" pitchFamily="18" charset="0"/>
                            <a:cs typeface="Courier New" panose="02070309020205020404" pitchFamily="49" charset="0"/>
                          </a:rPr>
                          <m:t>+</m:t>
                        </m:r>
                        <m:r>
                          <m:rPr>
                            <m:sty m:val="p"/>
                          </m:rPr>
                          <a:rPr lang="en-IN" sz="2100" b="0" i="0" smtClean="0">
                            <a:latin typeface="Cambria Math" panose="02040503050406030204" pitchFamily="18" charset="0"/>
                            <a:cs typeface="Courier New" panose="02070309020205020404" pitchFamily="49" charset="0"/>
                          </a:rPr>
                          <m:t>cos</m:t>
                        </m:r>
                        <m:r>
                          <a:rPr lang="en-IN" sz="2100" b="0" i="1" smtClean="0">
                            <a:latin typeface="Cambria Math" panose="02040503050406030204" pitchFamily="18" charset="0"/>
                            <a:cs typeface="Courier New" panose="02070309020205020404" pitchFamily="49" charset="0"/>
                          </a:rPr>
                          <m:t>⁡(</m:t>
                        </m:r>
                        <m:f>
                          <m:fPr>
                            <m:ctrlPr>
                              <a:rPr lang="en-IN" sz="2100" b="0" i="1" smtClean="0">
                                <a:latin typeface="Cambria Math" panose="02040503050406030204" pitchFamily="18" charset="0"/>
                                <a:ea typeface="Cambria Math" panose="02040503050406030204" pitchFamily="18" charset="0"/>
                                <a:cs typeface="Courier New" panose="02070309020205020404" pitchFamily="49" charset="0"/>
                              </a:rPr>
                            </m:ctrlPr>
                          </m:fPr>
                          <m:num>
                            <m:r>
                              <a:rPr lang="en-IN" sz="2100" b="0" i="1" smtClean="0">
                                <a:latin typeface="Cambria Math" panose="02040503050406030204" pitchFamily="18" charset="0"/>
                                <a:cs typeface="Courier New" panose="02070309020205020404" pitchFamily="49" charset="0"/>
                              </a:rPr>
                              <m:t>2</m:t>
                            </m:r>
                            <m:r>
                              <a:rPr lang="en-IN" sz="2100" b="0" i="1" smtClean="0">
                                <a:latin typeface="Cambria Math" panose="02040503050406030204" pitchFamily="18" charset="0"/>
                                <a:ea typeface="Cambria Math" panose="02040503050406030204" pitchFamily="18" charset="0"/>
                                <a:cs typeface="Courier New" panose="02070309020205020404" pitchFamily="49" charset="0"/>
                              </a:rPr>
                              <m:t>𝜋</m:t>
                            </m:r>
                            <m:r>
                              <a:rPr lang="en-IN" sz="2100" b="0" i="1" smtClean="0">
                                <a:latin typeface="Cambria Math" panose="02040503050406030204" pitchFamily="18" charset="0"/>
                                <a:ea typeface="Cambria Math" panose="02040503050406030204" pitchFamily="18" charset="0"/>
                                <a:cs typeface="Courier New" panose="02070309020205020404" pitchFamily="49" charset="0"/>
                              </a:rPr>
                              <m:t>𝑥</m:t>
                            </m:r>
                          </m:num>
                          <m:den>
                            <m:r>
                              <a:rPr lang="en-IN" sz="2100" b="0" i="1" smtClean="0">
                                <a:latin typeface="Cambria Math" panose="02040503050406030204" pitchFamily="18" charset="0"/>
                                <a:ea typeface="Cambria Math" panose="02040503050406030204" pitchFamily="18" charset="0"/>
                                <a:cs typeface="Courier New" panose="02070309020205020404" pitchFamily="49" charset="0"/>
                              </a:rPr>
                              <m:t>0.5</m:t>
                            </m:r>
                          </m:den>
                        </m:f>
                        <m:r>
                          <a:rPr lang="en-IN" sz="2100" b="0" i="1" smtClean="0">
                            <a:latin typeface="Cambria Math" panose="02040503050406030204" pitchFamily="18" charset="0"/>
                            <a:cs typeface="Courier New" panose="02070309020205020404" pitchFamily="49" charset="0"/>
                          </a:rPr>
                          <m:t>)</m:t>
                        </m:r>
                      </m:e>
                    </m:nary>
                  </m:oMath>
                </a14:m>
                <a:endParaRPr lang="en-IN" sz="1400" dirty="0">
                  <a:latin typeface="Courier New" panose="02070309020205020404" pitchFamily="49" charset="0"/>
                  <a:cs typeface="Courier New" panose="02070309020205020404" pitchFamily="49" charset="0"/>
                </a:endParaRPr>
              </a:p>
              <a:p>
                <a:pPr marL="0" indent="0">
                  <a:buNone/>
                </a:pPr>
                <a:endParaRPr lang="en-IN" sz="1400" dirty="0">
                  <a:latin typeface="Courier New" panose="02070309020205020404" pitchFamily="49" charset="0"/>
                  <a:cs typeface="Courier New" panose="02070309020205020404" pitchFamily="49" charset="0"/>
                </a:endParaRPr>
              </a:p>
              <a:p>
                <a:pPr marL="0" indent="0">
                  <a:buNone/>
                </a:pPr>
                <a:r>
                  <a:rPr lang="en-IN" sz="1700" dirty="0">
                    <a:solidFill>
                      <a:srgbClr val="2525FF"/>
                    </a:solidFill>
                    <a:latin typeface="Courier New" panose="02070309020205020404" pitchFamily="49" charset="0"/>
                    <a:cs typeface="Courier New" panose="02070309020205020404" pitchFamily="49" charset="0"/>
                  </a:rPr>
                  <a:t>import </a:t>
                </a:r>
                <a:r>
                  <a:rPr lang="en-IN" sz="1700" dirty="0" err="1">
                    <a:solidFill>
                      <a:srgbClr val="2525FF"/>
                    </a:solidFill>
                    <a:latin typeface="Courier New" panose="02070309020205020404" pitchFamily="49" charset="0"/>
                    <a:cs typeface="Courier New" panose="02070309020205020404" pitchFamily="49" charset="0"/>
                  </a:rPr>
                  <a:t>numpy</a:t>
                </a:r>
                <a:r>
                  <a:rPr lang="en-IN" sz="1700" dirty="0">
                    <a:solidFill>
                      <a:srgbClr val="2525FF"/>
                    </a:solidFill>
                    <a:latin typeface="Courier New" panose="02070309020205020404" pitchFamily="49" charset="0"/>
                    <a:cs typeface="Courier New" panose="02070309020205020404" pitchFamily="49" charset="0"/>
                  </a:rPr>
                  <a:t> as np </a:t>
                </a:r>
              </a:p>
              <a:p>
                <a:pPr marL="0" indent="0">
                  <a:buNone/>
                </a:pPr>
                <a:r>
                  <a:rPr lang="en-IN" sz="1700" dirty="0">
                    <a:solidFill>
                      <a:srgbClr val="2525FF"/>
                    </a:solidFill>
                    <a:latin typeface="Courier New" panose="02070309020205020404" pitchFamily="49" charset="0"/>
                    <a:cs typeface="Courier New" panose="02070309020205020404" pitchFamily="49" charset="0"/>
                  </a:rPr>
                  <a:t>def IT(f, a, b, n):</a:t>
                </a:r>
              </a:p>
              <a:p>
                <a:pPr marL="0" indent="0">
                  <a:buNone/>
                </a:pPr>
                <a:r>
                  <a:rPr lang="en-IN" sz="1700" dirty="0">
                    <a:solidFill>
                      <a:srgbClr val="2525FF"/>
                    </a:solidFill>
                    <a:latin typeface="Courier New" panose="02070309020205020404" pitchFamily="49" charset="0"/>
                    <a:cs typeface="Courier New" panose="02070309020205020404" pitchFamily="49" charset="0"/>
                  </a:rPr>
                  <a:t>  h = (b - a)/n</a:t>
                </a:r>
              </a:p>
              <a:p>
                <a:pPr marL="0" indent="0">
                  <a:buNone/>
                </a:pPr>
                <a:r>
                  <a:rPr lang="en-IN" sz="1700" dirty="0">
                    <a:solidFill>
                      <a:srgbClr val="2525FF"/>
                    </a:solidFill>
                    <a:latin typeface="Courier New" panose="02070309020205020404" pitchFamily="49" charset="0"/>
                    <a:cs typeface="Courier New" panose="02070309020205020404" pitchFamily="49" charset="0"/>
                  </a:rPr>
                  <a:t>  sum=0</a:t>
                </a:r>
              </a:p>
              <a:p>
                <a:pPr marL="0" indent="0">
                  <a:buNone/>
                </a:pPr>
                <a:r>
                  <a:rPr lang="en-IN" sz="1700" dirty="0">
                    <a:solidFill>
                      <a:srgbClr val="2525FF"/>
                    </a:solidFill>
                    <a:latin typeface="Courier New" panose="02070309020205020404" pitchFamily="49" charset="0"/>
                    <a:cs typeface="Courier New" panose="02070309020205020404" pitchFamily="49" charset="0"/>
                  </a:rPr>
                  <a:t>  for </a:t>
                </a:r>
                <a:r>
                  <a:rPr lang="en-IN" sz="1700" dirty="0" err="1">
                    <a:solidFill>
                      <a:srgbClr val="2525FF"/>
                    </a:solidFill>
                    <a:latin typeface="Courier New" panose="02070309020205020404" pitchFamily="49" charset="0"/>
                    <a:cs typeface="Courier New" panose="02070309020205020404" pitchFamily="49" charset="0"/>
                  </a:rPr>
                  <a:t>i</a:t>
                </a:r>
                <a:r>
                  <a:rPr lang="en-IN" sz="1700" dirty="0">
                    <a:solidFill>
                      <a:srgbClr val="2525FF"/>
                    </a:solidFill>
                    <a:latin typeface="Courier New" panose="02070309020205020404" pitchFamily="49" charset="0"/>
                    <a:cs typeface="Courier New" panose="02070309020205020404" pitchFamily="49" charset="0"/>
                  </a:rPr>
                  <a:t> in range(int(n)):</a:t>
                </a:r>
              </a:p>
              <a:p>
                <a:pPr marL="0" indent="0">
                  <a:buNone/>
                </a:pPr>
                <a:r>
                  <a:rPr lang="en-IN" sz="1700" dirty="0">
                    <a:solidFill>
                      <a:srgbClr val="2525FF"/>
                    </a:solidFill>
                    <a:latin typeface="Courier New" panose="02070309020205020404" pitchFamily="49" charset="0"/>
                    <a:cs typeface="Courier New" panose="02070309020205020404" pitchFamily="49" charset="0"/>
                  </a:rPr>
                  <a:t>     t= (</a:t>
                </a:r>
                <a:r>
                  <a:rPr lang="en-IN" sz="1700" dirty="0">
                    <a:solidFill>
                      <a:srgbClr val="2525FF"/>
                    </a:solidFill>
                    <a:highlight>
                      <a:srgbClr val="FFFF00"/>
                    </a:highlight>
                    <a:latin typeface="Courier New" panose="02070309020205020404" pitchFamily="49" charset="0"/>
                    <a:cs typeface="Courier New" panose="02070309020205020404" pitchFamily="49" charset="0"/>
                  </a:rPr>
                  <a:t>f(a + </a:t>
                </a:r>
                <a:r>
                  <a:rPr lang="en-IN" sz="1700" dirty="0" err="1">
                    <a:solidFill>
                      <a:srgbClr val="2525FF"/>
                    </a:solidFill>
                    <a:highlight>
                      <a:srgbClr val="FFFF00"/>
                    </a:highlight>
                    <a:latin typeface="Courier New" panose="02070309020205020404" pitchFamily="49" charset="0"/>
                    <a:cs typeface="Courier New" panose="02070309020205020404" pitchFamily="49" charset="0"/>
                  </a:rPr>
                  <a:t>i</a:t>
                </a:r>
                <a:r>
                  <a:rPr lang="en-IN" sz="1700" dirty="0">
                    <a:solidFill>
                      <a:srgbClr val="2525FF"/>
                    </a:solidFill>
                    <a:highlight>
                      <a:srgbClr val="FFFF00"/>
                    </a:highlight>
                    <a:latin typeface="Courier New" panose="02070309020205020404" pitchFamily="49" charset="0"/>
                    <a:cs typeface="Courier New" panose="02070309020205020404" pitchFamily="49" charset="0"/>
                  </a:rPr>
                  <a:t>*h)</a:t>
                </a:r>
                <a:r>
                  <a:rPr lang="en-IN" sz="1700" dirty="0">
                    <a:solidFill>
                      <a:srgbClr val="2525FF"/>
                    </a:solidFill>
                    <a:latin typeface="Courier New" panose="02070309020205020404" pitchFamily="49" charset="0"/>
                    <a:cs typeface="Courier New" panose="02070309020205020404" pitchFamily="49" charset="0"/>
                  </a:rPr>
                  <a:t> + </a:t>
                </a:r>
                <a:r>
                  <a:rPr lang="en-IN" sz="1700" dirty="0">
                    <a:solidFill>
                      <a:srgbClr val="2525FF"/>
                    </a:solidFill>
                    <a:highlight>
                      <a:srgbClr val="00FF00"/>
                    </a:highlight>
                    <a:latin typeface="Courier New" panose="02070309020205020404" pitchFamily="49" charset="0"/>
                    <a:cs typeface="Courier New" panose="02070309020205020404" pitchFamily="49" charset="0"/>
                  </a:rPr>
                  <a:t>f(a + (</a:t>
                </a:r>
                <a:r>
                  <a:rPr lang="en-IN" sz="1700" dirty="0" err="1">
                    <a:solidFill>
                      <a:srgbClr val="2525FF"/>
                    </a:solidFill>
                    <a:highlight>
                      <a:srgbClr val="00FF00"/>
                    </a:highlight>
                    <a:latin typeface="Courier New" panose="02070309020205020404" pitchFamily="49" charset="0"/>
                    <a:cs typeface="Courier New" panose="02070309020205020404" pitchFamily="49" charset="0"/>
                  </a:rPr>
                  <a:t>i</a:t>
                </a:r>
                <a:r>
                  <a:rPr lang="en-IN" sz="1700" dirty="0">
                    <a:solidFill>
                      <a:srgbClr val="2525FF"/>
                    </a:solidFill>
                    <a:highlight>
                      <a:srgbClr val="00FF00"/>
                    </a:highlight>
                    <a:latin typeface="Courier New" panose="02070309020205020404" pitchFamily="49" charset="0"/>
                    <a:cs typeface="Courier New" panose="02070309020205020404" pitchFamily="49" charset="0"/>
                  </a:rPr>
                  <a:t> + 1)*h)</a:t>
                </a:r>
                <a:r>
                  <a:rPr lang="en-IN" sz="1700" dirty="0">
                    <a:solidFill>
                      <a:srgbClr val="2525FF"/>
                    </a:solidFill>
                    <a:latin typeface="Courier New" panose="02070309020205020404" pitchFamily="49" charset="0"/>
                    <a:cs typeface="Courier New" panose="02070309020205020404" pitchFamily="49" charset="0"/>
                  </a:rPr>
                  <a:t>)*h/2</a:t>
                </a:r>
              </a:p>
              <a:p>
                <a:pPr marL="0" indent="0">
                  <a:buNone/>
                </a:pPr>
                <a:r>
                  <a:rPr lang="en-IN" sz="1700" dirty="0">
                    <a:solidFill>
                      <a:srgbClr val="2525FF"/>
                    </a:solidFill>
                    <a:latin typeface="Courier New" panose="02070309020205020404" pitchFamily="49" charset="0"/>
                    <a:cs typeface="Courier New" panose="02070309020205020404" pitchFamily="49" charset="0"/>
                  </a:rPr>
                  <a:t>     sum=</a:t>
                </a:r>
                <a:r>
                  <a:rPr lang="en-IN" sz="1700" dirty="0" err="1">
                    <a:solidFill>
                      <a:srgbClr val="2525FF"/>
                    </a:solidFill>
                    <a:latin typeface="Courier New" panose="02070309020205020404" pitchFamily="49" charset="0"/>
                    <a:cs typeface="Courier New" panose="02070309020205020404" pitchFamily="49" charset="0"/>
                  </a:rPr>
                  <a:t>sum+t</a:t>
                </a:r>
                <a:r>
                  <a:rPr lang="en-IN" sz="1700" dirty="0">
                    <a:solidFill>
                      <a:srgbClr val="2525FF"/>
                    </a:solidFill>
                    <a:latin typeface="Courier New" panose="02070309020205020404" pitchFamily="49" charset="0"/>
                    <a:cs typeface="Courier New" panose="02070309020205020404" pitchFamily="49" charset="0"/>
                  </a:rPr>
                  <a:t>   </a:t>
                </a:r>
              </a:p>
              <a:p>
                <a:pPr marL="0" indent="0">
                  <a:buNone/>
                </a:pPr>
                <a:r>
                  <a:rPr lang="en-IN" sz="1700" dirty="0">
                    <a:solidFill>
                      <a:srgbClr val="2525FF"/>
                    </a:solidFill>
                    <a:latin typeface="Courier New" panose="02070309020205020404" pitchFamily="49" charset="0"/>
                    <a:cs typeface="Courier New" panose="02070309020205020404" pitchFamily="49" charset="0"/>
                  </a:rPr>
                  <a:t>  return sum</a:t>
                </a:r>
              </a:p>
              <a:p>
                <a:pPr marL="0" indent="0">
                  <a:buNone/>
                </a:pPr>
                <a:r>
                  <a:rPr lang="en-IN" sz="1700" dirty="0">
                    <a:solidFill>
                      <a:srgbClr val="2525FF"/>
                    </a:solidFill>
                    <a:latin typeface="Courier New" panose="02070309020205020404" pitchFamily="49" charset="0"/>
                    <a:cs typeface="Courier New" panose="02070309020205020404" pitchFamily="49" charset="0"/>
                  </a:rPr>
                  <a:t>def f(x): </a:t>
                </a:r>
              </a:p>
              <a:p>
                <a:pPr marL="0" indent="0">
                  <a:buNone/>
                </a:pPr>
                <a:r>
                  <a:rPr lang="en-IN" sz="1700" dirty="0">
                    <a:solidFill>
                      <a:srgbClr val="2525FF"/>
                    </a:solidFill>
                    <a:latin typeface="Courier New" panose="02070309020205020404" pitchFamily="49" charset="0"/>
                    <a:cs typeface="Courier New" panose="02070309020205020404" pitchFamily="49" charset="0"/>
                  </a:rPr>
                  <a:t>   y=2+2*</a:t>
                </a:r>
                <a:r>
                  <a:rPr lang="en-IN" sz="1700" dirty="0" err="1">
                    <a:solidFill>
                      <a:srgbClr val="2525FF"/>
                    </a:solidFill>
                    <a:latin typeface="Courier New" panose="02070309020205020404" pitchFamily="49" charset="0"/>
                    <a:cs typeface="Courier New" panose="02070309020205020404" pitchFamily="49" charset="0"/>
                  </a:rPr>
                  <a:t>x+x</a:t>
                </a:r>
                <a:r>
                  <a:rPr lang="en-IN" sz="1700" dirty="0">
                    <a:solidFill>
                      <a:srgbClr val="2525FF"/>
                    </a:solidFill>
                    <a:latin typeface="Courier New" panose="02070309020205020404" pitchFamily="49" charset="0"/>
                    <a:cs typeface="Courier New" panose="02070309020205020404" pitchFamily="49" charset="0"/>
                  </a:rPr>
                  <a:t>**2+np.sin(2*</a:t>
                </a:r>
                <a:r>
                  <a:rPr lang="en-IN" sz="1700" dirty="0" err="1">
                    <a:solidFill>
                      <a:srgbClr val="2525FF"/>
                    </a:solidFill>
                    <a:latin typeface="Courier New" panose="02070309020205020404" pitchFamily="49" charset="0"/>
                    <a:cs typeface="Courier New" panose="02070309020205020404" pitchFamily="49" charset="0"/>
                  </a:rPr>
                  <a:t>np.pi</a:t>
                </a:r>
                <a:r>
                  <a:rPr lang="en-IN" sz="1700" dirty="0">
                    <a:solidFill>
                      <a:srgbClr val="2525FF"/>
                    </a:solidFill>
                    <a:latin typeface="Courier New" panose="02070309020205020404" pitchFamily="49" charset="0"/>
                    <a:cs typeface="Courier New" panose="02070309020205020404" pitchFamily="49" charset="0"/>
                  </a:rPr>
                  <a:t>*x)+</a:t>
                </a:r>
                <a:r>
                  <a:rPr lang="en-IN" sz="1700" dirty="0" err="1">
                    <a:solidFill>
                      <a:srgbClr val="2525FF"/>
                    </a:solidFill>
                    <a:latin typeface="Courier New" panose="02070309020205020404" pitchFamily="49" charset="0"/>
                    <a:cs typeface="Courier New" panose="02070309020205020404" pitchFamily="49" charset="0"/>
                  </a:rPr>
                  <a:t>np.cos</a:t>
                </a:r>
                <a:r>
                  <a:rPr lang="en-IN" sz="1700" dirty="0">
                    <a:solidFill>
                      <a:srgbClr val="2525FF"/>
                    </a:solidFill>
                    <a:latin typeface="Courier New" panose="02070309020205020404" pitchFamily="49" charset="0"/>
                    <a:cs typeface="Courier New" panose="02070309020205020404" pitchFamily="49" charset="0"/>
                  </a:rPr>
                  <a:t>(2*</a:t>
                </a:r>
                <a:r>
                  <a:rPr lang="en-IN" sz="1700" dirty="0" err="1">
                    <a:solidFill>
                      <a:srgbClr val="2525FF"/>
                    </a:solidFill>
                    <a:latin typeface="Courier New" panose="02070309020205020404" pitchFamily="49" charset="0"/>
                    <a:cs typeface="Courier New" panose="02070309020205020404" pitchFamily="49" charset="0"/>
                  </a:rPr>
                  <a:t>np.pi</a:t>
                </a:r>
                <a:r>
                  <a:rPr lang="en-IN" sz="1700" dirty="0">
                    <a:solidFill>
                      <a:srgbClr val="2525FF"/>
                    </a:solidFill>
                    <a:latin typeface="Courier New" panose="02070309020205020404" pitchFamily="49" charset="0"/>
                    <a:cs typeface="Courier New" panose="02070309020205020404" pitchFamily="49" charset="0"/>
                  </a:rPr>
                  <a:t>*x/0.5)</a:t>
                </a:r>
              </a:p>
              <a:p>
                <a:pPr marL="0" indent="0">
                  <a:buNone/>
                </a:pPr>
                <a:r>
                  <a:rPr lang="en-IN" sz="1700" dirty="0">
                    <a:solidFill>
                      <a:srgbClr val="2525FF"/>
                    </a:solidFill>
                    <a:latin typeface="Courier New" panose="02070309020205020404" pitchFamily="49" charset="0"/>
                    <a:cs typeface="Courier New" panose="02070309020205020404" pitchFamily="49" charset="0"/>
                  </a:rPr>
                  <a:t>   return y</a:t>
                </a:r>
              </a:p>
              <a:p>
                <a:pPr marL="0" indent="0">
                  <a:buNone/>
                </a:pPr>
                <a:r>
                  <a:rPr lang="en-IN" sz="1700" dirty="0">
                    <a:solidFill>
                      <a:srgbClr val="2525FF"/>
                    </a:solidFill>
                    <a:latin typeface="Courier New" panose="02070309020205020404" pitchFamily="49" charset="0"/>
                    <a:cs typeface="Courier New" panose="02070309020205020404" pitchFamily="49" charset="0"/>
                  </a:rPr>
                  <a:t>print(IT(f, 0, 1.5, 1.0))</a:t>
                </a:r>
              </a:p>
              <a:p>
                <a:pPr marL="0" indent="0">
                  <a:buNone/>
                </a:pPr>
                <a:r>
                  <a:rPr lang="en-IN" sz="1700" dirty="0">
                    <a:solidFill>
                      <a:srgbClr val="2525FF"/>
                    </a:solidFill>
                    <a:latin typeface="Courier New" panose="02070309020205020404" pitchFamily="49" charset="0"/>
                    <a:cs typeface="Courier New" panose="02070309020205020404" pitchFamily="49" charset="0"/>
                  </a:rPr>
                  <a:t>print(IT(f, 0, 1.5, 9.0))</a:t>
                </a:r>
                <a:endParaRPr lang="en-IN" sz="1400" dirty="0">
                  <a:solidFill>
                    <a:srgbClr val="2525FF"/>
                  </a:solidFill>
                  <a:latin typeface="Courier New" panose="02070309020205020404" pitchFamily="49" charset="0"/>
                  <a:cs typeface="Courier New" panose="02070309020205020404" pitchFamily="49" charset="0"/>
                </a:endParaRPr>
              </a:p>
            </p:txBody>
          </p:sp>
        </mc:Choice>
        <mc:Fallback>
          <p:sp>
            <p:nvSpPr>
              <p:cNvPr id="3" name="Content Placeholder 2">
                <a:extLst>
                  <a:ext uri="{FF2B5EF4-FFF2-40B4-BE49-F238E27FC236}">
                    <a16:creationId xmlns:a16="http://schemas.microsoft.com/office/drawing/2014/main" xmlns="" xmlns:a14="http://schemas.microsoft.com/office/drawing/2010/main" id="{752D90A7-0762-0660-A61C-1A46417C5AA8}"/>
                  </a:ext>
                </a:extLst>
              </p:cNvPr>
              <p:cNvSpPr>
                <a:spLocks noGrp="1" noRot="1" noChangeAspect="1" noMove="1" noResize="1" noEditPoints="1" noAdjustHandles="1" noChangeArrowheads="1" noChangeShapeType="1" noTextEdit="1"/>
              </p:cNvSpPr>
              <p:nvPr>
                <p:ph idx="1"/>
              </p:nvPr>
            </p:nvSpPr>
            <p:spPr>
              <a:xfrm>
                <a:off x="838200" y="1825625"/>
                <a:ext cx="6019396" cy="4351338"/>
              </a:xfrm>
              <a:blipFill>
                <a:blip r:embed="rId2" cstate="print"/>
                <a:stretch>
                  <a:fillRect l="-608" t="-588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xmlns="" id="{EED27D4C-978B-75DB-DEA0-133ACAC1AD8F}"/>
              </a:ext>
            </a:extLst>
          </p:cNvPr>
          <p:cNvPicPr>
            <a:picLocks noChangeAspect="1"/>
          </p:cNvPicPr>
          <p:nvPr/>
        </p:nvPicPr>
        <p:blipFill>
          <a:blip r:embed="rId3" cstate="print"/>
          <a:stretch>
            <a:fillRect/>
          </a:stretch>
        </p:blipFill>
        <p:spPr>
          <a:xfrm>
            <a:off x="6857595" y="1690688"/>
            <a:ext cx="5187387" cy="3300412"/>
          </a:xfrm>
          <a:prstGeom prst="rect">
            <a:avLst/>
          </a:prstGeom>
        </p:spPr>
      </p:pic>
    </p:spTree>
    <p:extLst>
      <p:ext uri="{BB962C8B-B14F-4D97-AF65-F5344CB8AC3E}">
        <p14:creationId xmlns:p14="http://schemas.microsoft.com/office/powerpoint/2010/main" xmlns="" val="138915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1288</Words>
  <Application>Microsoft Office PowerPoint</Application>
  <PresentationFormat>Custom</PresentationFormat>
  <Paragraphs>163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Integration &amp; Differentiation</vt:lpstr>
      <vt:lpstr>Session 18 :</vt:lpstr>
      <vt:lpstr>Numerical Integration</vt:lpstr>
      <vt:lpstr>Numerical Integration</vt:lpstr>
      <vt:lpstr>What is Derivative ?</vt:lpstr>
      <vt:lpstr>Reference</vt:lpstr>
      <vt:lpstr>The Trapezoidal Rule </vt:lpstr>
      <vt:lpstr>The Trapezoidal Rule </vt:lpstr>
      <vt:lpstr>The Trapezoidal Rule </vt:lpstr>
      <vt:lpstr>Simpson’s ⅓ Rules</vt:lpstr>
      <vt:lpstr>Simpson’s ⅓ Rules</vt:lpstr>
      <vt:lpstr>Simpson’s ⅓ Rules</vt:lpstr>
      <vt:lpstr>Gauss Quadrature</vt:lpstr>
      <vt:lpstr>Gauss Quadrature</vt:lpstr>
      <vt:lpstr>Gauss Quadrature Example</vt:lpstr>
      <vt:lpstr>Numerical Differentiation</vt:lpstr>
      <vt:lpstr>Numerical Differentiation</vt:lpstr>
      <vt:lpstr>Session 19 : Differential Equations </vt:lpstr>
      <vt:lpstr>Numerical solution of ordinary differential equations</vt:lpstr>
      <vt:lpstr>Numerical solution of ordinary differential equations</vt:lpstr>
      <vt:lpstr>Euler's method</vt:lpstr>
      <vt:lpstr>Euler's method</vt:lpstr>
      <vt:lpstr>Euler's method</vt:lpstr>
      <vt:lpstr>Euler's method</vt:lpstr>
      <vt:lpstr>Modified Euler’s Method</vt:lpstr>
      <vt:lpstr>Modified Euler’s Method</vt:lpstr>
      <vt:lpstr>Runge-Kutta’s Method</vt:lpstr>
      <vt:lpstr>Runge-Kutta’s Method</vt:lpstr>
      <vt:lpstr>Runge-Kutta’s Method</vt:lpstr>
      <vt:lpstr>Adaptive Runge-Kutta Methods</vt:lpstr>
      <vt:lpstr>Adaptive Runge-Kutta Methods</vt:lpstr>
      <vt:lpstr>Adaptive Runge-Kutta Methods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&amp; Differentiation</dc:title>
  <dc:creator>Vijay Barai</dc:creator>
  <cp:lastModifiedBy>dhpcap</cp:lastModifiedBy>
  <cp:revision>188</cp:revision>
  <dcterms:created xsi:type="dcterms:W3CDTF">2022-12-02T14:37:54Z</dcterms:created>
  <dcterms:modified xsi:type="dcterms:W3CDTF">2022-12-08T07:00:37Z</dcterms:modified>
</cp:coreProperties>
</file>