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97" r:id="rId3"/>
    <p:sldId id="298" r:id="rId4"/>
    <p:sldId id="307" r:id="rId5"/>
    <p:sldId id="304" r:id="rId6"/>
    <p:sldId id="324" r:id="rId7"/>
    <p:sldId id="305" r:id="rId8"/>
    <p:sldId id="306" r:id="rId9"/>
    <p:sldId id="308" r:id="rId10"/>
    <p:sldId id="315" r:id="rId11"/>
    <p:sldId id="316" r:id="rId12"/>
    <p:sldId id="309" r:id="rId13"/>
    <p:sldId id="310" r:id="rId14"/>
    <p:sldId id="318" r:id="rId15"/>
    <p:sldId id="317" r:id="rId16"/>
    <p:sldId id="319" r:id="rId17"/>
    <p:sldId id="322" r:id="rId18"/>
    <p:sldId id="325" r:id="rId19"/>
    <p:sldId id="320" r:id="rId20"/>
    <p:sldId id="321" r:id="rId21"/>
    <p:sldId id="311" r:id="rId22"/>
    <p:sldId id="312" r:id="rId23"/>
    <p:sldId id="313" r:id="rId24"/>
    <p:sldId id="314" r:id="rId25"/>
    <p:sldId id="299" r:id="rId26"/>
    <p:sldId id="300" r:id="rId27"/>
    <p:sldId id="301" r:id="rId28"/>
    <p:sldId id="332" r:id="rId29"/>
    <p:sldId id="330" r:id="rId30"/>
    <p:sldId id="331" r:id="rId31"/>
    <p:sldId id="326" r:id="rId32"/>
    <p:sldId id="327" r:id="rId33"/>
    <p:sldId id="32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775D7C-6D8A-4F41-B264-28DB332648C4}" type="doc">
      <dgm:prSet loTypeId="urn:microsoft.com/office/officeart/2005/8/layout/process1" loCatId="process" qsTypeId="urn:microsoft.com/office/officeart/2005/8/quickstyle/simple3" qsCatId="simple" csTypeId="urn:microsoft.com/office/officeart/2005/8/colors/colorful5" csCatId="colorful" phldr="1"/>
      <dgm:spPr/>
    </dgm:pt>
    <dgm:pt modelId="{893EA273-3352-40E2-A4FB-CFE7D655C891}">
      <dgm:prSet phldrT="[Text]"/>
      <dgm:spPr/>
      <dgm:t>
        <a:bodyPr/>
        <a:lstStyle/>
        <a:p>
          <a:r>
            <a:rPr lang="en-IN" dirty="0"/>
            <a:t>X</a:t>
          </a:r>
          <a:r>
            <a:rPr lang="en-IN" baseline="-25000" dirty="0"/>
            <a:t>1</a:t>
          </a:r>
          <a:r>
            <a:rPr lang="en-IN" dirty="0"/>
            <a:t>=N(5,1)</a:t>
          </a:r>
        </a:p>
      </dgm:t>
    </dgm:pt>
    <dgm:pt modelId="{9DF615B3-EADF-45D4-8BD0-443FB92A8444}" type="parTrans" cxnId="{CEB575A2-5ED4-4BB1-8410-EA76E534B6D8}">
      <dgm:prSet/>
      <dgm:spPr/>
      <dgm:t>
        <a:bodyPr/>
        <a:lstStyle/>
        <a:p>
          <a:endParaRPr lang="en-IN"/>
        </a:p>
      </dgm:t>
    </dgm:pt>
    <dgm:pt modelId="{D84D7F6F-7ECC-4E89-BAEB-7A3F03740535}" type="sibTrans" cxnId="{CEB575A2-5ED4-4BB1-8410-EA76E534B6D8}">
      <dgm:prSet/>
      <dgm:spPr/>
      <dgm:t>
        <a:bodyPr/>
        <a:lstStyle/>
        <a:p>
          <a:endParaRPr lang="en-IN"/>
        </a:p>
      </dgm:t>
    </dgm:pt>
    <dgm:pt modelId="{AFB57F72-7CE8-47BD-BD66-014DAE6625F6}">
      <dgm:prSet phldrT="[Text]"/>
      <dgm:spPr/>
      <dgm:t>
        <a:bodyPr/>
        <a:lstStyle/>
        <a:p>
          <a:r>
            <a:rPr lang="en-IN" dirty="0"/>
            <a:t>X</a:t>
          </a:r>
          <a:r>
            <a:rPr lang="en-IN" baseline="-25000" dirty="0"/>
            <a:t>2</a:t>
          </a:r>
          <a:r>
            <a:rPr lang="en-IN" dirty="0"/>
            <a:t>=N(10,1)</a:t>
          </a:r>
        </a:p>
      </dgm:t>
    </dgm:pt>
    <dgm:pt modelId="{8F7D7AF1-F9D1-465A-B781-35DA3762BFB5}" type="parTrans" cxnId="{06C5C077-C52A-4372-BC42-407DBC0C2DEC}">
      <dgm:prSet/>
      <dgm:spPr/>
      <dgm:t>
        <a:bodyPr/>
        <a:lstStyle/>
        <a:p>
          <a:endParaRPr lang="en-IN"/>
        </a:p>
      </dgm:t>
    </dgm:pt>
    <dgm:pt modelId="{BB4319B4-4FA1-488F-A7E5-CEC8205ED4A3}" type="sibTrans" cxnId="{06C5C077-C52A-4372-BC42-407DBC0C2DEC}">
      <dgm:prSet/>
      <dgm:spPr/>
      <dgm:t>
        <a:bodyPr/>
        <a:lstStyle/>
        <a:p>
          <a:endParaRPr lang="en-IN"/>
        </a:p>
      </dgm:t>
    </dgm:pt>
    <dgm:pt modelId="{1E765B44-BD98-4A02-BB03-941190D43697}">
      <dgm:prSet phldrT="[Text]"/>
      <dgm:spPr/>
      <dgm:t>
        <a:bodyPr/>
        <a:lstStyle/>
        <a:p>
          <a:r>
            <a:rPr lang="en-IN" dirty="0"/>
            <a:t>X</a:t>
          </a:r>
          <a:r>
            <a:rPr lang="en-IN" baseline="-25000" dirty="0"/>
            <a:t>3</a:t>
          </a:r>
          <a:r>
            <a:rPr lang="en-IN" dirty="0"/>
            <a:t>=N(15,1)</a:t>
          </a:r>
        </a:p>
      </dgm:t>
    </dgm:pt>
    <dgm:pt modelId="{83F63E09-2302-498D-8D1A-91CBAF9CBD79}" type="parTrans" cxnId="{166BE356-CB90-4E6D-B8E4-5599682F6E3E}">
      <dgm:prSet/>
      <dgm:spPr/>
      <dgm:t>
        <a:bodyPr/>
        <a:lstStyle/>
        <a:p>
          <a:endParaRPr lang="en-IN"/>
        </a:p>
      </dgm:t>
    </dgm:pt>
    <dgm:pt modelId="{F913AC38-6D6F-4FA8-986C-76840EE94C2C}" type="sibTrans" cxnId="{166BE356-CB90-4E6D-B8E4-5599682F6E3E}">
      <dgm:prSet/>
      <dgm:spPr/>
      <dgm:t>
        <a:bodyPr/>
        <a:lstStyle/>
        <a:p>
          <a:endParaRPr lang="en-IN"/>
        </a:p>
      </dgm:t>
    </dgm:pt>
    <dgm:pt modelId="{BAA40272-00F1-4A9B-9491-C1F920278B79}" type="pres">
      <dgm:prSet presAssocID="{48775D7C-6D8A-4F41-B264-28DB332648C4}" presName="Name0" presStyleCnt="0">
        <dgm:presLayoutVars>
          <dgm:dir/>
          <dgm:resizeHandles val="exact"/>
        </dgm:presLayoutVars>
      </dgm:prSet>
      <dgm:spPr/>
    </dgm:pt>
    <dgm:pt modelId="{9D880E7E-70DC-4BF2-B51B-7E04A75F4D66}" type="pres">
      <dgm:prSet presAssocID="{893EA273-3352-40E2-A4FB-CFE7D655C891}" presName="node" presStyleLbl="node1" presStyleIdx="0" presStyleCnt="3">
        <dgm:presLayoutVars>
          <dgm:bulletEnabled val="1"/>
        </dgm:presLayoutVars>
      </dgm:prSet>
      <dgm:spPr/>
    </dgm:pt>
    <dgm:pt modelId="{5B2834B6-9E40-470F-927D-041C50C55F08}" type="pres">
      <dgm:prSet presAssocID="{D84D7F6F-7ECC-4E89-BAEB-7A3F03740535}" presName="sibTrans" presStyleLbl="sibTrans2D1" presStyleIdx="0" presStyleCnt="2"/>
      <dgm:spPr/>
    </dgm:pt>
    <dgm:pt modelId="{CC1305FA-788D-4220-9124-4D9247296C15}" type="pres">
      <dgm:prSet presAssocID="{D84D7F6F-7ECC-4E89-BAEB-7A3F03740535}" presName="connectorText" presStyleLbl="sibTrans2D1" presStyleIdx="0" presStyleCnt="2"/>
      <dgm:spPr/>
    </dgm:pt>
    <dgm:pt modelId="{0A4E9180-0EB3-4FB1-BFD3-2B5C4BF88ACB}" type="pres">
      <dgm:prSet presAssocID="{AFB57F72-7CE8-47BD-BD66-014DAE6625F6}" presName="node" presStyleLbl="node1" presStyleIdx="1" presStyleCnt="3">
        <dgm:presLayoutVars>
          <dgm:bulletEnabled val="1"/>
        </dgm:presLayoutVars>
      </dgm:prSet>
      <dgm:spPr/>
    </dgm:pt>
    <dgm:pt modelId="{C80E9C94-7737-4CC8-B8B8-73AD66EB02A4}" type="pres">
      <dgm:prSet presAssocID="{BB4319B4-4FA1-488F-A7E5-CEC8205ED4A3}" presName="sibTrans" presStyleLbl="sibTrans2D1" presStyleIdx="1" presStyleCnt="2"/>
      <dgm:spPr/>
    </dgm:pt>
    <dgm:pt modelId="{E7DE208D-A8D8-4C3F-81EC-53799E5A1D53}" type="pres">
      <dgm:prSet presAssocID="{BB4319B4-4FA1-488F-A7E5-CEC8205ED4A3}" presName="connectorText" presStyleLbl="sibTrans2D1" presStyleIdx="1" presStyleCnt="2"/>
      <dgm:spPr/>
    </dgm:pt>
    <dgm:pt modelId="{9353F9B5-4A80-4DE7-8C6F-69F2D6FDF387}" type="pres">
      <dgm:prSet presAssocID="{1E765B44-BD98-4A02-BB03-941190D43697}" presName="node" presStyleLbl="node1" presStyleIdx="2" presStyleCnt="3">
        <dgm:presLayoutVars>
          <dgm:bulletEnabled val="1"/>
        </dgm:presLayoutVars>
      </dgm:prSet>
      <dgm:spPr/>
    </dgm:pt>
  </dgm:ptLst>
  <dgm:cxnLst>
    <dgm:cxn modelId="{93BA4D16-BC89-44EE-B267-A262E13E4C4B}" type="presOf" srcId="{1E765B44-BD98-4A02-BB03-941190D43697}" destId="{9353F9B5-4A80-4DE7-8C6F-69F2D6FDF387}" srcOrd="0" destOrd="0" presId="urn:microsoft.com/office/officeart/2005/8/layout/process1"/>
    <dgm:cxn modelId="{F7727F3F-8411-474F-8BF9-F29D44004602}" type="presOf" srcId="{893EA273-3352-40E2-A4FB-CFE7D655C891}" destId="{9D880E7E-70DC-4BF2-B51B-7E04A75F4D66}" srcOrd="0" destOrd="0" presId="urn:microsoft.com/office/officeart/2005/8/layout/process1"/>
    <dgm:cxn modelId="{A4931565-651B-4CD5-92DF-ACA0B9957636}" type="presOf" srcId="{D84D7F6F-7ECC-4E89-BAEB-7A3F03740535}" destId="{5B2834B6-9E40-470F-927D-041C50C55F08}" srcOrd="0" destOrd="0" presId="urn:microsoft.com/office/officeart/2005/8/layout/process1"/>
    <dgm:cxn modelId="{D13C8771-3D77-4B5A-B493-EB55199FB700}" type="presOf" srcId="{BB4319B4-4FA1-488F-A7E5-CEC8205ED4A3}" destId="{E7DE208D-A8D8-4C3F-81EC-53799E5A1D53}" srcOrd="1" destOrd="0" presId="urn:microsoft.com/office/officeart/2005/8/layout/process1"/>
    <dgm:cxn modelId="{166BE356-CB90-4E6D-B8E4-5599682F6E3E}" srcId="{48775D7C-6D8A-4F41-B264-28DB332648C4}" destId="{1E765B44-BD98-4A02-BB03-941190D43697}" srcOrd="2" destOrd="0" parTransId="{83F63E09-2302-498D-8D1A-91CBAF9CBD79}" sibTransId="{F913AC38-6D6F-4FA8-986C-76840EE94C2C}"/>
    <dgm:cxn modelId="{06C5C077-C52A-4372-BC42-407DBC0C2DEC}" srcId="{48775D7C-6D8A-4F41-B264-28DB332648C4}" destId="{AFB57F72-7CE8-47BD-BD66-014DAE6625F6}" srcOrd="1" destOrd="0" parTransId="{8F7D7AF1-F9D1-465A-B781-35DA3762BFB5}" sibTransId="{BB4319B4-4FA1-488F-A7E5-CEC8205ED4A3}"/>
    <dgm:cxn modelId="{AEE0E389-C399-4406-BE2C-5E4FEEC9105C}" type="presOf" srcId="{AFB57F72-7CE8-47BD-BD66-014DAE6625F6}" destId="{0A4E9180-0EB3-4FB1-BFD3-2B5C4BF88ACB}" srcOrd="0" destOrd="0" presId="urn:microsoft.com/office/officeart/2005/8/layout/process1"/>
    <dgm:cxn modelId="{302E1395-9DCC-465A-8852-C9C139B782C6}" type="presOf" srcId="{D84D7F6F-7ECC-4E89-BAEB-7A3F03740535}" destId="{CC1305FA-788D-4220-9124-4D9247296C15}" srcOrd="1" destOrd="0" presId="urn:microsoft.com/office/officeart/2005/8/layout/process1"/>
    <dgm:cxn modelId="{CEB575A2-5ED4-4BB1-8410-EA76E534B6D8}" srcId="{48775D7C-6D8A-4F41-B264-28DB332648C4}" destId="{893EA273-3352-40E2-A4FB-CFE7D655C891}" srcOrd="0" destOrd="0" parTransId="{9DF615B3-EADF-45D4-8BD0-443FB92A8444}" sibTransId="{D84D7F6F-7ECC-4E89-BAEB-7A3F03740535}"/>
    <dgm:cxn modelId="{2A199DC3-34E5-4113-8D6D-B4AF6FB7EDD3}" type="presOf" srcId="{48775D7C-6D8A-4F41-B264-28DB332648C4}" destId="{BAA40272-00F1-4A9B-9491-C1F920278B79}" srcOrd="0" destOrd="0" presId="urn:microsoft.com/office/officeart/2005/8/layout/process1"/>
    <dgm:cxn modelId="{9EDF3ECB-E2F0-46AB-B4DF-316D77BB7EF7}" type="presOf" srcId="{BB4319B4-4FA1-488F-A7E5-CEC8205ED4A3}" destId="{C80E9C94-7737-4CC8-B8B8-73AD66EB02A4}" srcOrd="0" destOrd="0" presId="urn:microsoft.com/office/officeart/2005/8/layout/process1"/>
    <dgm:cxn modelId="{29162C1D-5C1B-4A13-8EFA-6A5760EE9ECB}" type="presParOf" srcId="{BAA40272-00F1-4A9B-9491-C1F920278B79}" destId="{9D880E7E-70DC-4BF2-B51B-7E04A75F4D66}" srcOrd="0" destOrd="0" presId="urn:microsoft.com/office/officeart/2005/8/layout/process1"/>
    <dgm:cxn modelId="{F1D5814F-D19A-4A0F-845F-AC709FEEAC57}" type="presParOf" srcId="{BAA40272-00F1-4A9B-9491-C1F920278B79}" destId="{5B2834B6-9E40-470F-927D-041C50C55F08}" srcOrd="1" destOrd="0" presId="urn:microsoft.com/office/officeart/2005/8/layout/process1"/>
    <dgm:cxn modelId="{8BE38CF0-FC25-4233-8EBC-81D9F4EAEE97}" type="presParOf" srcId="{5B2834B6-9E40-470F-927D-041C50C55F08}" destId="{CC1305FA-788D-4220-9124-4D9247296C15}" srcOrd="0" destOrd="0" presId="urn:microsoft.com/office/officeart/2005/8/layout/process1"/>
    <dgm:cxn modelId="{7A7BD2FD-91A8-4686-8FAD-C541D2403BFF}" type="presParOf" srcId="{BAA40272-00F1-4A9B-9491-C1F920278B79}" destId="{0A4E9180-0EB3-4FB1-BFD3-2B5C4BF88ACB}" srcOrd="2" destOrd="0" presId="urn:microsoft.com/office/officeart/2005/8/layout/process1"/>
    <dgm:cxn modelId="{95142044-4D56-424C-8FF0-9B278FD440C7}" type="presParOf" srcId="{BAA40272-00F1-4A9B-9491-C1F920278B79}" destId="{C80E9C94-7737-4CC8-B8B8-73AD66EB02A4}" srcOrd="3" destOrd="0" presId="urn:microsoft.com/office/officeart/2005/8/layout/process1"/>
    <dgm:cxn modelId="{0C49ADB5-EACA-4C2E-84CF-042F190A5B56}" type="presParOf" srcId="{C80E9C94-7737-4CC8-B8B8-73AD66EB02A4}" destId="{E7DE208D-A8D8-4C3F-81EC-53799E5A1D53}" srcOrd="0" destOrd="0" presId="urn:microsoft.com/office/officeart/2005/8/layout/process1"/>
    <dgm:cxn modelId="{E692A805-8CA2-45EE-BA2B-0DED09C6E49C}" type="presParOf" srcId="{BAA40272-00F1-4A9B-9491-C1F920278B79}" destId="{9353F9B5-4A80-4DE7-8C6F-69F2D6FDF38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80E7E-70DC-4BF2-B51B-7E04A75F4D66}">
      <dsp:nvSpPr>
        <dsp:cNvPr id="0" name=""/>
        <dsp:cNvSpPr/>
      </dsp:nvSpPr>
      <dsp:spPr>
        <a:xfrm>
          <a:off x="5720" y="36873"/>
          <a:ext cx="1709720" cy="1025832"/>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X</a:t>
          </a:r>
          <a:r>
            <a:rPr lang="en-IN" sz="2600" kern="1200" baseline="-25000" dirty="0"/>
            <a:t>1</a:t>
          </a:r>
          <a:r>
            <a:rPr lang="en-IN" sz="2600" kern="1200" dirty="0"/>
            <a:t>=N(5,1)</a:t>
          </a:r>
        </a:p>
      </dsp:txBody>
      <dsp:txXfrm>
        <a:off x="35766" y="66919"/>
        <a:ext cx="1649628" cy="965740"/>
      </dsp:txXfrm>
    </dsp:sp>
    <dsp:sp modelId="{5B2834B6-9E40-470F-927D-041C50C55F08}">
      <dsp:nvSpPr>
        <dsp:cNvPr id="0" name=""/>
        <dsp:cNvSpPr/>
      </dsp:nvSpPr>
      <dsp:spPr>
        <a:xfrm>
          <a:off x="1886412" y="337784"/>
          <a:ext cx="362460" cy="424010"/>
        </a:xfrm>
        <a:prstGeom prst="rightArrow">
          <a:avLst>
            <a:gd name="adj1" fmla="val 60000"/>
            <a:gd name="adj2" fmla="val 5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1886412" y="422586"/>
        <a:ext cx="253722" cy="254406"/>
      </dsp:txXfrm>
    </dsp:sp>
    <dsp:sp modelId="{0A4E9180-0EB3-4FB1-BFD3-2B5C4BF88ACB}">
      <dsp:nvSpPr>
        <dsp:cNvPr id="0" name=""/>
        <dsp:cNvSpPr/>
      </dsp:nvSpPr>
      <dsp:spPr>
        <a:xfrm>
          <a:off x="2399328" y="36873"/>
          <a:ext cx="1709720" cy="1025832"/>
        </a:xfrm>
        <a:prstGeom prst="roundRect">
          <a:avLst>
            <a:gd name="adj" fmla="val 10000"/>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X</a:t>
          </a:r>
          <a:r>
            <a:rPr lang="en-IN" sz="2600" kern="1200" baseline="-25000" dirty="0"/>
            <a:t>2</a:t>
          </a:r>
          <a:r>
            <a:rPr lang="en-IN" sz="2600" kern="1200" dirty="0"/>
            <a:t>=N(10,1)</a:t>
          </a:r>
        </a:p>
      </dsp:txBody>
      <dsp:txXfrm>
        <a:off x="2429374" y="66919"/>
        <a:ext cx="1649628" cy="965740"/>
      </dsp:txXfrm>
    </dsp:sp>
    <dsp:sp modelId="{C80E9C94-7737-4CC8-B8B8-73AD66EB02A4}">
      <dsp:nvSpPr>
        <dsp:cNvPr id="0" name=""/>
        <dsp:cNvSpPr/>
      </dsp:nvSpPr>
      <dsp:spPr>
        <a:xfrm>
          <a:off x="4280020" y="337784"/>
          <a:ext cx="362460" cy="424010"/>
        </a:xfrm>
        <a:prstGeom prst="rightArrow">
          <a:avLst>
            <a:gd name="adj1" fmla="val 60000"/>
            <a:gd name="adj2" fmla="val 5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4280020" y="422586"/>
        <a:ext cx="253722" cy="254406"/>
      </dsp:txXfrm>
    </dsp:sp>
    <dsp:sp modelId="{9353F9B5-4A80-4DE7-8C6F-69F2D6FDF387}">
      <dsp:nvSpPr>
        <dsp:cNvPr id="0" name=""/>
        <dsp:cNvSpPr/>
      </dsp:nvSpPr>
      <dsp:spPr>
        <a:xfrm>
          <a:off x="4792936" y="36873"/>
          <a:ext cx="1709720" cy="1025832"/>
        </a:xfrm>
        <a:prstGeom prst="roundRect">
          <a:avLst>
            <a:gd name="adj" fmla="val 10000"/>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X</a:t>
          </a:r>
          <a:r>
            <a:rPr lang="en-IN" sz="2600" kern="1200" baseline="-25000" dirty="0"/>
            <a:t>3</a:t>
          </a:r>
          <a:r>
            <a:rPr lang="en-IN" sz="2600" kern="1200" dirty="0"/>
            <a:t>=N(15,1)</a:t>
          </a:r>
        </a:p>
      </dsp:txBody>
      <dsp:txXfrm>
        <a:off x="4822982" y="66919"/>
        <a:ext cx="1649628" cy="9657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6148-D143-0DED-C88B-17BE97166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262FD7-7172-C434-D219-BB83023157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589E47-FF00-4C06-E9E8-85FE440C4E34}"/>
              </a:ext>
            </a:extLst>
          </p:cNvPr>
          <p:cNvSpPr>
            <a:spLocks noGrp="1"/>
          </p:cNvSpPr>
          <p:nvPr>
            <p:ph type="dt" sz="half" idx="10"/>
          </p:nvPr>
        </p:nvSpPr>
        <p:spPr/>
        <p:txBody>
          <a:bodyPr/>
          <a:lstStyle/>
          <a:p>
            <a:fld id="{0DB19F78-F269-4B68-8492-1EB3E369BEFA}" type="datetimeFigureOut">
              <a:rPr lang="en-IN" smtClean="0"/>
              <a:t>11-12-2022</a:t>
            </a:fld>
            <a:endParaRPr lang="en-IN"/>
          </a:p>
        </p:txBody>
      </p:sp>
      <p:sp>
        <p:nvSpPr>
          <p:cNvPr id="5" name="Footer Placeholder 4">
            <a:extLst>
              <a:ext uri="{FF2B5EF4-FFF2-40B4-BE49-F238E27FC236}">
                <a16:creationId xmlns:a16="http://schemas.microsoft.com/office/drawing/2014/main" id="{13CDB18B-0F0C-51F5-33AE-B93F08928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9D990B-46F1-7B8B-DF56-E2C7ED384CC7}"/>
              </a:ext>
            </a:extLst>
          </p:cNvPr>
          <p:cNvSpPr>
            <a:spLocks noGrp="1"/>
          </p:cNvSpPr>
          <p:nvPr>
            <p:ph type="sldNum" sz="quarter" idx="12"/>
          </p:nvPr>
        </p:nvSpPr>
        <p:spPr/>
        <p:txBody>
          <a:bodyPr/>
          <a:lstStyle/>
          <a:p>
            <a:fld id="{0423E708-6967-439A-8C09-089A4BC137F2}" type="slidenum">
              <a:rPr lang="en-IN" smtClean="0"/>
              <a:t>‹#›</a:t>
            </a:fld>
            <a:endParaRPr lang="en-IN"/>
          </a:p>
        </p:txBody>
      </p:sp>
    </p:spTree>
    <p:extLst>
      <p:ext uri="{BB962C8B-B14F-4D97-AF65-F5344CB8AC3E}">
        <p14:creationId xmlns:p14="http://schemas.microsoft.com/office/powerpoint/2010/main" val="424390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1B86-404A-BB31-8382-901DA1FE75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72E276-E01B-8A35-4F88-612A315082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27B8EB-A9CC-7E07-3FB2-3D88256043CD}"/>
              </a:ext>
            </a:extLst>
          </p:cNvPr>
          <p:cNvSpPr>
            <a:spLocks noGrp="1"/>
          </p:cNvSpPr>
          <p:nvPr>
            <p:ph type="dt" sz="half" idx="10"/>
          </p:nvPr>
        </p:nvSpPr>
        <p:spPr/>
        <p:txBody>
          <a:bodyPr/>
          <a:lstStyle/>
          <a:p>
            <a:fld id="{0DB19F78-F269-4B68-8492-1EB3E369BEFA}" type="datetimeFigureOut">
              <a:rPr lang="en-IN" smtClean="0"/>
              <a:t>11-12-2022</a:t>
            </a:fld>
            <a:endParaRPr lang="en-IN"/>
          </a:p>
        </p:txBody>
      </p:sp>
      <p:sp>
        <p:nvSpPr>
          <p:cNvPr id="5" name="Footer Placeholder 4">
            <a:extLst>
              <a:ext uri="{FF2B5EF4-FFF2-40B4-BE49-F238E27FC236}">
                <a16:creationId xmlns:a16="http://schemas.microsoft.com/office/drawing/2014/main" id="{4630E7B9-2B38-6C4A-9E98-80C29BC37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2A5762-63D8-B291-8FA7-1DE04C96347D}"/>
              </a:ext>
            </a:extLst>
          </p:cNvPr>
          <p:cNvSpPr>
            <a:spLocks noGrp="1"/>
          </p:cNvSpPr>
          <p:nvPr>
            <p:ph type="sldNum" sz="quarter" idx="12"/>
          </p:nvPr>
        </p:nvSpPr>
        <p:spPr/>
        <p:txBody>
          <a:bodyPr/>
          <a:lstStyle/>
          <a:p>
            <a:fld id="{0423E708-6967-439A-8C09-089A4BC137F2}" type="slidenum">
              <a:rPr lang="en-IN" smtClean="0"/>
              <a:t>‹#›</a:t>
            </a:fld>
            <a:endParaRPr lang="en-IN"/>
          </a:p>
        </p:txBody>
      </p:sp>
    </p:spTree>
    <p:extLst>
      <p:ext uri="{BB962C8B-B14F-4D97-AF65-F5344CB8AC3E}">
        <p14:creationId xmlns:p14="http://schemas.microsoft.com/office/powerpoint/2010/main" val="314326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4DBCFA-74E7-E08B-0495-85BAEA0E75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12F1F1-87DA-1D21-0A86-74A9B19AB0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94A1E-925D-CEEA-7183-0692CE1BA23C}"/>
              </a:ext>
            </a:extLst>
          </p:cNvPr>
          <p:cNvSpPr>
            <a:spLocks noGrp="1"/>
          </p:cNvSpPr>
          <p:nvPr>
            <p:ph type="dt" sz="half" idx="10"/>
          </p:nvPr>
        </p:nvSpPr>
        <p:spPr/>
        <p:txBody>
          <a:bodyPr/>
          <a:lstStyle/>
          <a:p>
            <a:fld id="{0DB19F78-F269-4B68-8492-1EB3E369BEFA}" type="datetimeFigureOut">
              <a:rPr lang="en-IN" smtClean="0"/>
              <a:t>11-12-2022</a:t>
            </a:fld>
            <a:endParaRPr lang="en-IN"/>
          </a:p>
        </p:txBody>
      </p:sp>
      <p:sp>
        <p:nvSpPr>
          <p:cNvPr id="5" name="Footer Placeholder 4">
            <a:extLst>
              <a:ext uri="{FF2B5EF4-FFF2-40B4-BE49-F238E27FC236}">
                <a16:creationId xmlns:a16="http://schemas.microsoft.com/office/drawing/2014/main" id="{6A59C4E2-C5B1-7CF5-5F84-D8FB768CF5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3DF24B-4B38-3F20-E471-F46D0C2FD2AB}"/>
              </a:ext>
            </a:extLst>
          </p:cNvPr>
          <p:cNvSpPr>
            <a:spLocks noGrp="1"/>
          </p:cNvSpPr>
          <p:nvPr>
            <p:ph type="sldNum" sz="quarter" idx="12"/>
          </p:nvPr>
        </p:nvSpPr>
        <p:spPr/>
        <p:txBody>
          <a:bodyPr/>
          <a:lstStyle/>
          <a:p>
            <a:fld id="{0423E708-6967-439A-8C09-089A4BC137F2}" type="slidenum">
              <a:rPr lang="en-IN" smtClean="0"/>
              <a:t>‹#›</a:t>
            </a:fld>
            <a:endParaRPr lang="en-IN"/>
          </a:p>
        </p:txBody>
      </p:sp>
    </p:spTree>
    <p:extLst>
      <p:ext uri="{BB962C8B-B14F-4D97-AF65-F5344CB8AC3E}">
        <p14:creationId xmlns:p14="http://schemas.microsoft.com/office/powerpoint/2010/main" val="221483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74171-BF0E-F3F7-B865-675D2D85B9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CECDEB-7C50-45D9-A2ED-593E39206F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3F674A-797C-F936-EE5A-78DE2621F735}"/>
              </a:ext>
            </a:extLst>
          </p:cNvPr>
          <p:cNvSpPr>
            <a:spLocks noGrp="1"/>
          </p:cNvSpPr>
          <p:nvPr>
            <p:ph type="dt" sz="half" idx="10"/>
          </p:nvPr>
        </p:nvSpPr>
        <p:spPr/>
        <p:txBody>
          <a:bodyPr/>
          <a:lstStyle/>
          <a:p>
            <a:fld id="{0DB19F78-F269-4B68-8492-1EB3E369BEFA}" type="datetimeFigureOut">
              <a:rPr lang="en-IN" smtClean="0"/>
              <a:t>11-12-2022</a:t>
            </a:fld>
            <a:endParaRPr lang="en-IN"/>
          </a:p>
        </p:txBody>
      </p:sp>
      <p:sp>
        <p:nvSpPr>
          <p:cNvPr id="5" name="Footer Placeholder 4">
            <a:extLst>
              <a:ext uri="{FF2B5EF4-FFF2-40B4-BE49-F238E27FC236}">
                <a16:creationId xmlns:a16="http://schemas.microsoft.com/office/drawing/2014/main" id="{904D1B12-DA15-2CA6-DAC5-3A8B7A3899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26C5D-BE1A-9FAC-D1B3-0E0E562F6F6C}"/>
              </a:ext>
            </a:extLst>
          </p:cNvPr>
          <p:cNvSpPr>
            <a:spLocks noGrp="1"/>
          </p:cNvSpPr>
          <p:nvPr>
            <p:ph type="sldNum" sz="quarter" idx="12"/>
          </p:nvPr>
        </p:nvSpPr>
        <p:spPr/>
        <p:txBody>
          <a:bodyPr/>
          <a:lstStyle/>
          <a:p>
            <a:fld id="{0423E708-6967-439A-8C09-089A4BC137F2}" type="slidenum">
              <a:rPr lang="en-IN" smtClean="0"/>
              <a:t>‹#›</a:t>
            </a:fld>
            <a:endParaRPr lang="en-IN"/>
          </a:p>
        </p:txBody>
      </p:sp>
    </p:spTree>
    <p:extLst>
      <p:ext uri="{BB962C8B-B14F-4D97-AF65-F5344CB8AC3E}">
        <p14:creationId xmlns:p14="http://schemas.microsoft.com/office/powerpoint/2010/main" val="197617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ADCB-2AF3-3C91-2E25-C29C4D28C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693D39-F94E-C44C-0316-51E88FF782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4D361F-AE64-CF77-F35E-AEA5832E4BA4}"/>
              </a:ext>
            </a:extLst>
          </p:cNvPr>
          <p:cNvSpPr>
            <a:spLocks noGrp="1"/>
          </p:cNvSpPr>
          <p:nvPr>
            <p:ph type="dt" sz="half" idx="10"/>
          </p:nvPr>
        </p:nvSpPr>
        <p:spPr/>
        <p:txBody>
          <a:bodyPr/>
          <a:lstStyle/>
          <a:p>
            <a:fld id="{0DB19F78-F269-4B68-8492-1EB3E369BEFA}" type="datetimeFigureOut">
              <a:rPr lang="en-IN" smtClean="0"/>
              <a:t>11-12-2022</a:t>
            </a:fld>
            <a:endParaRPr lang="en-IN"/>
          </a:p>
        </p:txBody>
      </p:sp>
      <p:sp>
        <p:nvSpPr>
          <p:cNvPr id="5" name="Footer Placeholder 4">
            <a:extLst>
              <a:ext uri="{FF2B5EF4-FFF2-40B4-BE49-F238E27FC236}">
                <a16:creationId xmlns:a16="http://schemas.microsoft.com/office/drawing/2014/main" id="{B53B168F-166C-BBF8-C46C-C6854FC47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8C03DB-31B7-E5B0-568B-0F55EC138432}"/>
              </a:ext>
            </a:extLst>
          </p:cNvPr>
          <p:cNvSpPr>
            <a:spLocks noGrp="1"/>
          </p:cNvSpPr>
          <p:nvPr>
            <p:ph type="sldNum" sz="quarter" idx="12"/>
          </p:nvPr>
        </p:nvSpPr>
        <p:spPr/>
        <p:txBody>
          <a:bodyPr/>
          <a:lstStyle/>
          <a:p>
            <a:fld id="{0423E708-6967-439A-8C09-089A4BC137F2}" type="slidenum">
              <a:rPr lang="en-IN" smtClean="0"/>
              <a:t>‹#›</a:t>
            </a:fld>
            <a:endParaRPr lang="en-IN"/>
          </a:p>
        </p:txBody>
      </p:sp>
    </p:spTree>
    <p:extLst>
      <p:ext uri="{BB962C8B-B14F-4D97-AF65-F5344CB8AC3E}">
        <p14:creationId xmlns:p14="http://schemas.microsoft.com/office/powerpoint/2010/main" val="426517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DE95-C335-E17B-C776-2A1C4B425F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50993F-DFF3-64C0-4943-4916B312F1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D387E3-EBA2-D5EB-69B9-A4885ADEE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AB7A75-1194-1EDD-A98C-671F2DDAE9CD}"/>
              </a:ext>
            </a:extLst>
          </p:cNvPr>
          <p:cNvSpPr>
            <a:spLocks noGrp="1"/>
          </p:cNvSpPr>
          <p:nvPr>
            <p:ph type="dt" sz="half" idx="10"/>
          </p:nvPr>
        </p:nvSpPr>
        <p:spPr/>
        <p:txBody>
          <a:bodyPr/>
          <a:lstStyle/>
          <a:p>
            <a:fld id="{0DB19F78-F269-4B68-8492-1EB3E369BEFA}" type="datetimeFigureOut">
              <a:rPr lang="en-IN" smtClean="0"/>
              <a:t>11-12-2022</a:t>
            </a:fld>
            <a:endParaRPr lang="en-IN"/>
          </a:p>
        </p:txBody>
      </p:sp>
      <p:sp>
        <p:nvSpPr>
          <p:cNvPr id="6" name="Footer Placeholder 5">
            <a:extLst>
              <a:ext uri="{FF2B5EF4-FFF2-40B4-BE49-F238E27FC236}">
                <a16:creationId xmlns:a16="http://schemas.microsoft.com/office/drawing/2014/main" id="{B13C58AA-F090-C755-0D0C-2E8C4F8376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32AE3C-3F0F-1D82-BD67-6F10FE60B261}"/>
              </a:ext>
            </a:extLst>
          </p:cNvPr>
          <p:cNvSpPr>
            <a:spLocks noGrp="1"/>
          </p:cNvSpPr>
          <p:nvPr>
            <p:ph type="sldNum" sz="quarter" idx="12"/>
          </p:nvPr>
        </p:nvSpPr>
        <p:spPr/>
        <p:txBody>
          <a:bodyPr/>
          <a:lstStyle/>
          <a:p>
            <a:fld id="{0423E708-6967-439A-8C09-089A4BC137F2}" type="slidenum">
              <a:rPr lang="en-IN" smtClean="0"/>
              <a:t>‹#›</a:t>
            </a:fld>
            <a:endParaRPr lang="en-IN"/>
          </a:p>
        </p:txBody>
      </p:sp>
    </p:spTree>
    <p:extLst>
      <p:ext uri="{BB962C8B-B14F-4D97-AF65-F5344CB8AC3E}">
        <p14:creationId xmlns:p14="http://schemas.microsoft.com/office/powerpoint/2010/main" val="22640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9517A-159F-B27F-73EE-595018502D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AFA32B-4407-D8AF-4096-6985BFF48C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E97C4D-0A3F-D6EA-2D13-8D9AFB7C27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80E9AB-4AF7-CA50-6CE7-867212272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F8A12B-068A-0B0A-2C92-BF9387A6B5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CFA0F6-6C92-1192-3838-AF325F341E22}"/>
              </a:ext>
            </a:extLst>
          </p:cNvPr>
          <p:cNvSpPr>
            <a:spLocks noGrp="1"/>
          </p:cNvSpPr>
          <p:nvPr>
            <p:ph type="dt" sz="half" idx="10"/>
          </p:nvPr>
        </p:nvSpPr>
        <p:spPr/>
        <p:txBody>
          <a:bodyPr/>
          <a:lstStyle/>
          <a:p>
            <a:fld id="{0DB19F78-F269-4B68-8492-1EB3E369BEFA}" type="datetimeFigureOut">
              <a:rPr lang="en-IN" smtClean="0"/>
              <a:t>11-12-2022</a:t>
            </a:fld>
            <a:endParaRPr lang="en-IN"/>
          </a:p>
        </p:txBody>
      </p:sp>
      <p:sp>
        <p:nvSpPr>
          <p:cNvPr id="8" name="Footer Placeholder 7">
            <a:extLst>
              <a:ext uri="{FF2B5EF4-FFF2-40B4-BE49-F238E27FC236}">
                <a16:creationId xmlns:a16="http://schemas.microsoft.com/office/drawing/2014/main" id="{F8741A66-FA39-D278-5BB0-3245A6F1FE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976B48-3B7E-F74A-5244-588C91422D40}"/>
              </a:ext>
            </a:extLst>
          </p:cNvPr>
          <p:cNvSpPr>
            <a:spLocks noGrp="1"/>
          </p:cNvSpPr>
          <p:nvPr>
            <p:ph type="sldNum" sz="quarter" idx="12"/>
          </p:nvPr>
        </p:nvSpPr>
        <p:spPr/>
        <p:txBody>
          <a:bodyPr/>
          <a:lstStyle/>
          <a:p>
            <a:fld id="{0423E708-6967-439A-8C09-089A4BC137F2}" type="slidenum">
              <a:rPr lang="en-IN" smtClean="0"/>
              <a:t>‹#›</a:t>
            </a:fld>
            <a:endParaRPr lang="en-IN"/>
          </a:p>
        </p:txBody>
      </p:sp>
    </p:spTree>
    <p:extLst>
      <p:ext uri="{BB962C8B-B14F-4D97-AF65-F5344CB8AC3E}">
        <p14:creationId xmlns:p14="http://schemas.microsoft.com/office/powerpoint/2010/main" val="202317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AE07-8E62-5F10-2264-B2CD57E86F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68EDFF-808D-A8FA-32DD-56E1077B6AED}"/>
              </a:ext>
            </a:extLst>
          </p:cNvPr>
          <p:cNvSpPr>
            <a:spLocks noGrp="1"/>
          </p:cNvSpPr>
          <p:nvPr>
            <p:ph type="dt" sz="half" idx="10"/>
          </p:nvPr>
        </p:nvSpPr>
        <p:spPr/>
        <p:txBody>
          <a:bodyPr/>
          <a:lstStyle/>
          <a:p>
            <a:fld id="{0DB19F78-F269-4B68-8492-1EB3E369BEFA}" type="datetimeFigureOut">
              <a:rPr lang="en-IN" smtClean="0"/>
              <a:t>11-12-2022</a:t>
            </a:fld>
            <a:endParaRPr lang="en-IN"/>
          </a:p>
        </p:txBody>
      </p:sp>
      <p:sp>
        <p:nvSpPr>
          <p:cNvPr id="4" name="Footer Placeholder 3">
            <a:extLst>
              <a:ext uri="{FF2B5EF4-FFF2-40B4-BE49-F238E27FC236}">
                <a16:creationId xmlns:a16="http://schemas.microsoft.com/office/drawing/2014/main" id="{9D397BD3-1807-AE35-3B08-CF824E0C89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42A91E-4C2B-37D8-D5E6-18CE8E2F6C36}"/>
              </a:ext>
            </a:extLst>
          </p:cNvPr>
          <p:cNvSpPr>
            <a:spLocks noGrp="1"/>
          </p:cNvSpPr>
          <p:nvPr>
            <p:ph type="sldNum" sz="quarter" idx="12"/>
          </p:nvPr>
        </p:nvSpPr>
        <p:spPr/>
        <p:txBody>
          <a:bodyPr/>
          <a:lstStyle/>
          <a:p>
            <a:fld id="{0423E708-6967-439A-8C09-089A4BC137F2}" type="slidenum">
              <a:rPr lang="en-IN" smtClean="0"/>
              <a:t>‹#›</a:t>
            </a:fld>
            <a:endParaRPr lang="en-IN"/>
          </a:p>
        </p:txBody>
      </p:sp>
    </p:spTree>
    <p:extLst>
      <p:ext uri="{BB962C8B-B14F-4D97-AF65-F5344CB8AC3E}">
        <p14:creationId xmlns:p14="http://schemas.microsoft.com/office/powerpoint/2010/main" val="196110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827762-75CC-1310-AD9A-93040CF1E4ED}"/>
              </a:ext>
            </a:extLst>
          </p:cNvPr>
          <p:cNvSpPr>
            <a:spLocks noGrp="1"/>
          </p:cNvSpPr>
          <p:nvPr>
            <p:ph type="dt" sz="half" idx="10"/>
          </p:nvPr>
        </p:nvSpPr>
        <p:spPr/>
        <p:txBody>
          <a:bodyPr/>
          <a:lstStyle/>
          <a:p>
            <a:fld id="{0DB19F78-F269-4B68-8492-1EB3E369BEFA}" type="datetimeFigureOut">
              <a:rPr lang="en-IN" smtClean="0"/>
              <a:t>11-12-2022</a:t>
            </a:fld>
            <a:endParaRPr lang="en-IN"/>
          </a:p>
        </p:txBody>
      </p:sp>
      <p:sp>
        <p:nvSpPr>
          <p:cNvPr id="3" name="Footer Placeholder 2">
            <a:extLst>
              <a:ext uri="{FF2B5EF4-FFF2-40B4-BE49-F238E27FC236}">
                <a16:creationId xmlns:a16="http://schemas.microsoft.com/office/drawing/2014/main" id="{EB794318-B318-027E-198D-1B81027D08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F2D978-4186-6512-8662-5594D2129D0A}"/>
              </a:ext>
            </a:extLst>
          </p:cNvPr>
          <p:cNvSpPr>
            <a:spLocks noGrp="1"/>
          </p:cNvSpPr>
          <p:nvPr>
            <p:ph type="sldNum" sz="quarter" idx="12"/>
          </p:nvPr>
        </p:nvSpPr>
        <p:spPr/>
        <p:txBody>
          <a:bodyPr/>
          <a:lstStyle/>
          <a:p>
            <a:fld id="{0423E708-6967-439A-8C09-089A4BC137F2}" type="slidenum">
              <a:rPr lang="en-IN" smtClean="0"/>
              <a:t>‹#›</a:t>
            </a:fld>
            <a:endParaRPr lang="en-IN"/>
          </a:p>
        </p:txBody>
      </p:sp>
    </p:spTree>
    <p:extLst>
      <p:ext uri="{BB962C8B-B14F-4D97-AF65-F5344CB8AC3E}">
        <p14:creationId xmlns:p14="http://schemas.microsoft.com/office/powerpoint/2010/main" val="310581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C665-F917-F2BB-92D3-765926EFE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7488EF-7940-F002-84AA-43A0599A6E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5FAD19-DE0E-930D-EA5B-10246B02F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E46C1-C73C-33B1-FF29-2860211C425E}"/>
              </a:ext>
            </a:extLst>
          </p:cNvPr>
          <p:cNvSpPr>
            <a:spLocks noGrp="1"/>
          </p:cNvSpPr>
          <p:nvPr>
            <p:ph type="dt" sz="half" idx="10"/>
          </p:nvPr>
        </p:nvSpPr>
        <p:spPr/>
        <p:txBody>
          <a:bodyPr/>
          <a:lstStyle/>
          <a:p>
            <a:fld id="{0DB19F78-F269-4B68-8492-1EB3E369BEFA}" type="datetimeFigureOut">
              <a:rPr lang="en-IN" smtClean="0"/>
              <a:t>11-12-2022</a:t>
            </a:fld>
            <a:endParaRPr lang="en-IN"/>
          </a:p>
        </p:txBody>
      </p:sp>
      <p:sp>
        <p:nvSpPr>
          <p:cNvPr id="6" name="Footer Placeholder 5">
            <a:extLst>
              <a:ext uri="{FF2B5EF4-FFF2-40B4-BE49-F238E27FC236}">
                <a16:creationId xmlns:a16="http://schemas.microsoft.com/office/drawing/2014/main" id="{25CA34D5-7A9B-F459-61FF-F0B7611B92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C7067B-20CF-4121-5898-A2F7CC4E31A0}"/>
              </a:ext>
            </a:extLst>
          </p:cNvPr>
          <p:cNvSpPr>
            <a:spLocks noGrp="1"/>
          </p:cNvSpPr>
          <p:nvPr>
            <p:ph type="sldNum" sz="quarter" idx="12"/>
          </p:nvPr>
        </p:nvSpPr>
        <p:spPr/>
        <p:txBody>
          <a:bodyPr/>
          <a:lstStyle/>
          <a:p>
            <a:fld id="{0423E708-6967-439A-8C09-089A4BC137F2}" type="slidenum">
              <a:rPr lang="en-IN" smtClean="0"/>
              <a:t>‹#›</a:t>
            </a:fld>
            <a:endParaRPr lang="en-IN"/>
          </a:p>
        </p:txBody>
      </p:sp>
    </p:spTree>
    <p:extLst>
      <p:ext uri="{BB962C8B-B14F-4D97-AF65-F5344CB8AC3E}">
        <p14:creationId xmlns:p14="http://schemas.microsoft.com/office/powerpoint/2010/main" val="355197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0076-1FFF-7D1F-B7AA-472638472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CCB89D-18D3-DAAE-D7B1-18C4F6F224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523E45-EF7D-7DB4-D98A-D87F85C10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9CF20-51D4-AB18-1064-38D534D75C24}"/>
              </a:ext>
            </a:extLst>
          </p:cNvPr>
          <p:cNvSpPr>
            <a:spLocks noGrp="1"/>
          </p:cNvSpPr>
          <p:nvPr>
            <p:ph type="dt" sz="half" idx="10"/>
          </p:nvPr>
        </p:nvSpPr>
        <p:spPr/>
        <p:txBody>
          <a:bodyPr/>
          <a:lstStyle/>
          <a:p>
            <a:fld id="{0DB19F78-F269-4B68-8492-1EB3E369BEFA}" type="datetimeFigureOut">
              <a:rPr lang="en-IN" smtClean="0"/>
              <a:t>11-12-2022</a:t>
            </a:fld>
            <a:endParaRPr lang="en-IN"/>
          </a:p>
        </p:txBody>
      </p:sp>
      <p:sp>
        <p:nvSpPr>
          <p:cNvPr id="6" name="Footer Placeholder 5">
            <a:extLst>
              <a:ext uri="{FF2B5EF4-FFF2-40B4-BE49-F238E27FC236}">
                <a16:creationId xmlns:a16="http://schemas.microsoft.com/office/drawing/2014/main" id="{E815C54B-5345-DD85-8546-2C2520804F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6B0641-4288-E638-6E2B-3C9A801B2A29}"/>
              </a:ext>
            </a:extLst>
          </p:cNvPr>
          <p:cNvSpPr>
            <a:spLocks noGrp="1"/>
          </p:cNvSpPr>
          <p:nvPr>
            <p:ph type="sldNum" sz="quarter" idx="12"/>
          </p:nvPr>
        </p:nvSpPr>
        <p:spPr/>
        <p:txBody>
          <a:bodyPr/>
          <a:lstStyle/>
          <a:p>
            <a:fld id="{0423E708-6967-439A-8C09-089A4BC137F2}" type="slidenum">
              <a:rPr lang="en-IN" smtClean="0"/>
              <a:t>‹#›</a:t>
            </a:fld>
            <a:endParaRPr lang="en-IN"/>
          </a:p>
        </p:txBody>
      </p:sp>
    </p:spTree>
    <p:extLst>
      <p:ext uri="{BB962C8B-B14F-4D97-AF65-F5344CB8AC3E}">
        <p14:creationId xmlns:p14="http://schemas.microsoft.com/office/powerpoint/2010/main" val="118701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4E5A24-E751-C7AA-93AE-7C0A511167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41EFD6-0656-A330-EFF7-C00687A79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5B1A1-7606-380E-30E2-00E2350555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19F78-F269-4B68-8492-1EB3E369BEFA}" type="datetimeFigureOut">
              <a:rPr lang="en-IN" smtClean="0"/>
              <a:t>11-12-2022</a:t>
            </a:fld>
            <a:endParaRPr lang="en-IN"/>
          </a:p>
        </p:txBody>
      </p:sp>
      <p:sp>
        <p:nvSpPr>
          <p:cNvPr id="5" name="Footer Placeholder 4">
            <a:extLst>
              <a:ext uri="{FF2B5EF4-FFF2-40B4-BE49-F238E27FC236}">
                <a16:creationId xmlns:a16="http://schemas.microsoft.com/office/drawing/2014/main" id="{6C1F42C2-6BD9-6732-4C3D-D9F3125CCB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4CAFB8-B0D7-7941-FD73-D27998CAD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3E708-6967-439A-8C09-089A4BC137F2}" type="slidenum">
              <a:rPr lang="en-IN" smtClean="0"/>
              <a:t>‹#›</a:t>
            </a:fld>
            <a:endParaRPr lang="en-IN"/>
          </a:p>
        </p:txBody>
      </p:sp>
    </p:spTree>
    <p:extLst>
      <p:ext uri="{BB962C8B-B14F-4D97-AF65-F5344CB8AC3E}">
        <p14:creationId xmlns:p14="http://schemas.microsoft.com/office/powerpoint/2010/main" val="184288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92F4-E418-3192-B3B1-E82BECA51F1C}"/>
              </a:ext>
            </a:extLst>
          </p:cNvPr>
          <p:cNvSpPr>
            <a:spLocks noGrp="1"/>
          </p:cNvSpPr>
          <p:nvPr>
            <p:ph type="title"/>
          </p:nvPr>
        </p:nvSpPr>
        <p:spPr/>
        <p:txBody>
          <a:bodyPr/>
          <a:lstStyle/>
          <a:p>
            <a:r>
              <a:rPr lang="en-IN" dirty="0"/>
              <a:t>Session 21 : Monte Carlo Methods</a:t>
            </a:r>
          </a:p>
        </p:txBody>
      </p:sp>
      <p:sp>
        <p:nvSpPr>
          <p:cNvPr id="3" name="Content Placeholder 2">
            <a:extLst>
              <a:ext uri="{FF2B5EF4-FFF2-40B4-BE49-F238E27FC236}">
                <a16:creationId xmlns:a16="http://schemas.microsoft.com/office/drawing/2014/main" id="{809F2FE4-BB43-50AF-C03B-7E37862CC088}"/>
              </a:ext>
            </a:extLst>
          </p:cNvPr>
          <p:cNvSpPr>
            <a:spLocks noGrp="1"/>
          </p:cNvSpPr>
          <p:nvPr>
            <p:ph idx="1"/>
          </p:nvPr>
        </p:nvSpPr>
        <p:spPr/>
        <p:txBody>
          <a:bodyPr/>
          <a:lstStyle/>
          <a:p>
            <a:r>
              <a:rPr lang="en-IN" dirty="0"/>
              <a:t>Introduction to Monte Carlo Methods </a:t>
            </a:r>
          </a:p>
          <a:p>
            <a:r>
              <a:rPr lang="en-IN" dirty="0"/>
              <a:t>Basis of Monte Carlo </a:t>
            </a:r>
          </a:p>
          <a:p>
            <a:r>
              <a:rPr lang="en-IN" dirty="0"/>
              <a:t>Generating Random Variables</a:t>
            </a:r>
          </a:p>
          <a:p>
            <a:r>
              <a:rPr lang="en-IN" dirty="0"/>
              <a:t>Pseudo-random number generators</a:t>
            </a:r>
          </a:p>
          <a:p>
            <a:r>
              <a:rPr lang="en-IN" dirty="0"/>
              <a:t>Parallel random number generation</a:t>
            </a:r>
          </a:p>
          <a:p>
            <a:endParaRPr lang="en-IN" dirty="0"/>
          </a:p>
        </p:txBody>
      </p:sp>
    </p:spTree>
    <p:extLst>
      <p:ext uri="{BB962C8B-B14F-4D97-AF65-F5344CB8AC3E}">
        <p14:creationId xmlns:p14="http://schemas.microsoft.com/office/powerpoint/2010/main" val="2056863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5E63-A369-E59D-A557-360091A7EBEC}"/>
              </a:ext>
            </a:extLst>
          </p:cNvPr>
          <p:cNvSpPr>
            <a:spLocks noGrp="1"/>
          </p:cNvSpPr>
          <p:nvPr>
            <p:ph type="title"/>
          </p:nvPr>
        </p:nvSpPr>
        <p:spPr/>
        <p:txBody>
          <a:bodyPr/>
          <a:lstStyle/>
          <a:p>
            <a:r>
              <a:rPr lang="en-IN" dirty="0"/>
              <a:t>Pseudo-random number generators (PRNG)</a:t>
            </a:r>
          </a:p>
        </p:txBody>
      </p:sp>
      <p:sp>
        <p:nvSpPr>
          <p:cNvPr id="3" name="Content Placeholder 2">
            <a:extLst>
              <a:ext uri="{FF2B5EF4-FFF2-40B4-BE49-F238E27FC236}">
                <a16:creationId xmlns:a16="http://schemas.microsoft.com/office/drawing/2014/main" id="{7F54F7F6-0FE7-8A67-CD2E-510F56F90B8C}"/>
              </a:ext>
            </a:extLst>
          </p:cNvPr>
          <p:cNvSpPr>
            <a:spLocks noGrp="1"/>
          </p:cNvSpPr>
          <p:nvPr>
            <p:ph idx="1"/>
          </p:nvPr>
        </p:nvSpPr>
        <p:spPr/>
        <p:txBody>
          <a:bodyPr>
            <a:normAutofit fontScale="92500" lnSpcReduction="10000"/>
          </a:bodyPr>
          <a:lstStyle/>
          <a:p>
            <a:r>
              <a:rPr lang="en-IN" sz="2400" dirty="0"/>
              <a:t>It is a mechanism for generating random number on a computer that are indistinguishable from true random numbers</a:t>
            </a:r>
          </a:p>
          <a:p>
            <a:r>
              <a:rPr lang="en-IN" sz="2400" dirty="0"/>
              <a:t>Many application don’t have source of truly random number, such case PRNG is useful  </a:t>
            </a:r>
          </a:p>
          <a:p>
            <a:r>
              <a:rPr lang="en-IN" sz="2400" dirty="0">
                <a:latin typeface="Courier New" panose="02070309020205020404" pitchFamily="49" charset="0"/>
                <a:cs typeface="Courier New" panose="02070309020205020404" pitchFamily="49" charset="0"/>
              </a:rPr>
              <a:t>Linear Congruential Generator </a:t>
            </a:r>
            <a:r>
              <a:rPr lang="en-IN" sz="2400" dirty="0"/>
              <a:t>is most common algorithm</a:t>
            </a:r>
          </a:p>
          <a:p>
            <a:pPr marL="0" indent="0">
              <a:buNone/>
            </a:pPr>
            <a:endParaRPr lang="en-IN" sz="2400" dirty="0"/>
          </a:p>
          <a:p>
            <a:pPr marL="0" indent="0">
              <a:buNone/>
            </a:pPr>
            <a:r>
              <a:rPr lang="en-IN" sz="1700" dirty="0">
                <a:solidFill>
                  <a:srgbClr val="2525FF"/>
                </a:solidFill>
                <a:latin typeface="Courier New" panose="02070309020205020404" pitchFamily="49" charset="0"/>
                <a:cs typeface="Courier New" panose="02070309020205020404" pitchFamily="49" charset="0"/>
              </a:rPr>
              <a:t>import random</a:t>
            </a:r>
          </a:p>
          <a:p>
            <a:pPr marL="0" indent="0">
              <a:buNone/>
            </a:pPr>
            <a:r>
              <a:rPr lang="en-IN" sz="1700" dirty="0">
                <a:solidFill>
                  <a:srgbClr val="2525FF"/>
                </a:solidFill>
                <a:latin typeface="Courier New" panose="02070309020205020404" pitchFamily="49" charset="0"/>
                <a:cs typeface="Courier New" panose="02070309020205020404" pitchFamily="49" charset="0"/>
              </a:rPr>
              <a:t>from datetime import datetime</a:t>
            </a:r>
          </a:p>
          <a:p>
            <a:pPr marL="0" indent="0">
              <a:buNone/>
            </a:pPr>
            <a:r>
              <a:rPr lang="en-IN" sz="1700" dirty="0">
                <a:solidFill>
                  <a:srgbClr val="2525FF"/>
                </a:solidFill>
                <a:latin typeface="Courier New" panose="02070309020205020404" pitchFamily="49" charset="0"/>
                <a:cs typeface="Courier New" panose="02070309020205020404" pitchFamily="49" charset="0"/>
              </a:rPr>
              <a:t># Passing the current time as the seed value</a:t>
            </a:r>
          </a:p>
          <a:p>
            <a:pPr marL="0" indent="0">
              <a:buNone/>
            </a:pPr>
            <a:r>
              <a:rPr lang="en-IN" sz="1700" dirty="0">
                <a:solidFill>
                  <a:srgbClr val="2525FF"/>
                </a:solidFill>
                <a:latin typeface="Courier New" panose="02070309020205020404" pitchFamily="49" charset="0"/>
                <a:cs typeface="Courier New" panose="02070309020205020404" pitchFamily="49" charset="0"/>
              </a:rPr>
              <a:t>dt=</a:t>
            </a:r>
            <a:r>
              <a:rPr lang="en-IN" sz="1700" dirty="0" err="1">
                <a:solidFill>
                  <a:srgbClr val="2525FF"/>
                </a:solidFill>
                <a:latin typeface="Courier New" panose="02070309020205020404" pitchFamily="49" charset="0"/>
                <a:cs typeface="Courier New" panose="02070309020205020404" pitchFamily="49" charset="0"/>
              </a:rPr>
              <a:t>datetime.now</a:t>
            </a:r>
            <a:r>
              <a:rPr lang="en-IN" sz="1700" dirty="0">
                <a:solidFill>
                  <a:srgbClr val="2525FF"/>
                </a:solidFill>
                <a:latin typeface="Courier New" panose="02070309020205020404" pitchFamily="49" charset="0"/>
                <a:cs typeface="Courier New" panose="02070309020205020404" pitchFamily="49" charset="0"/>
              </a:rPr>
              <a:t>()</a:t>
            </a:r>
          </a:p>
          <a:p>
            <a:pPr marL="0" indent="0">
              <a:buNone/>
            </a:pPr>
            <a:r>
              <a:rPr lang="en-IN" sz="1700" dirty="0" err="1">
                <a:solidFill>
                  <a:srgbClr val="2525FF"/>
                </a:solidFill>
                <a:latin typeface="Courier New" panose="02070309020205020404" pitchFamily="49" charset="0"/>
                <a:cs typeface="Courier New" panose="02070309020205020404" pitchFamily="49" charset="0"/>
              </a:rPr>
              <a:t>random.seed</a:t>
            </a:r>
            <a:r>
              <a:rPr lang="en-IN" sz="1700" dirty="0">
                <a:solidFill>
                  <a:srgbClr val="2525FF"/>
                </a:solidFill>
                <a:latin typeface="Courier New" panose="02070309020205020404" pitchFamily="49" charset="0"/>
                <a:cs typeface="Courier New" panose="02070309020205020404" pitchFamily="49" charset="0"/>
              </a:rPr>
              <a:t>(int(</a:t>
            </a:r>
            <a:r>
              <a:rPr lang="en-IN" sz="1700" dirty="0" err="1">
                <a:solidFill>
                  <a:srgbClr val="2525FF"/>
                </a:solidFill>
                <a:latin typeface="Courier New" panose="02070309020205020404" pitchFamily="49" charset="0"/>
                <a:cs typeface="Courier New" panose="02070309020205020404" pitchFamily="49" charset="0"/>
              </a:rPr>
              <a:t>dt.strftime</a:t>
            </a:r>
            <a:r>
              <a:rPr lang="en-IN" sz="1700" dirty="0">
                <a:solidFill>
                  <a:srgbClr val="2525FF"/>
                </a:solidFill>
                <a:latin typeface="Courier New" panose="02070309020205020404" pitchFamily="49" charset="0"/>
                <a:cs typeface="Courier New" panose="02070309020205020404" pitchFamily="49" charset="0"/>
              </a:rPr>
              <a:t>('%</a:t>
            </a:r>
            <a:r>
              <a:rPr lang="en-IN" sz="1700" dirty="0" err="1">
                <a:solidFill>
                  <a:srgbClr val="2525FF"/>
                </a:solidFill>
                <a:latin typeface="Courier New" panose="02070309020205020404" pitchFamily="49" charset="0"/>
                <a:cs typeface="Courier New" panose="02070309020205020404" pitchFamily="49" charset="0"/>
              </a:rPr>
              <a:t>Y%m%d%H%M%S%f</a:t>
            </a:r>
            <a:r>
              <a:rPr lang="en-IN" sz="1700" dirty="0">
                <a:solidFill>
                  <a:srgbClr val="2525FF"/>
                </a:solidFill>
                <a:latin typeface="Courier New" panose="02070309020205020404" pitchFamily="49" charset="0"/>
                <a:cs typeface="Courier New" panose="02070309020205020404" pitchFamily="49" charset="0"/>
              </a:rPr>
              <a:t>')))</a:t>
            </a:r>
          </a:p>
          <a:p>
            <a:pPr marL="0" indent="0">
              <a:buNone/>
            </a:pPr>
            <a:r>
              <a:rPr lang="en-IN" sz="1700" dirty="0">
                <a:solidFill>
                  <a:srgbClr val="2525FF"/>
                </a:solidFill>
                <a:latin typeface="Courier New" panose="02070309020205020404" pitchFamily="49" charset="0"/>
                <a:cs typeface="Courier New" panose="02070309020205020404" pitchFamily="49" charset="0"/>
              </a:rPr>
              <a:t>for </a:t>
            </a:r>
            <a:r>
              <a:rPr lang="en-IN" sz="1700" dirty="0" err="1">
                <a:solidFill>
                  <a:srgbClr val="2525FF"/>
                </a:solidFill>
                <a:latin typeface="Courier New" panose="02070309020205020404" pitchFamily="49" charset="0"/>
                <a:cs typeface="Courier New" panose="02070309020205020404" pitchFamily="49" charset="0"/>
              </a:rPr>
              <a:t>i</a:t>
            </a:r>
            <a:r>
              <a:rPr lang="en-IN" sz="1700" dirty="0">
                <a:solidFill>
                  <a:srgbClr val="2525FF"/>
                </a:solidFill>
                <a:latin typeface="Courier New" panose="02070309020205020404" pitchFamily="49" charset="0"/>
                <a:cs typeface="Courier New" panose="02070309020205020404" pitchFamily="49" charset="0"/>
              </a:rPr>
              <a:t> in range(5):</a:t>
            </a:r>
          </a:p>
          <a:p>
            <a:pPr marL="0" indent="0">
              <a:buNone/>
            </a:pPr>
            <a:r>
              <a:rPr lang="en-IN" sz="1700" dirty="0">
                <a:solidFill>
                  <a:srgbClr val="2525FF"/>
                </a:solidFill>
                <a:latin typeface="Courier New" panose="02070309020205020404" pitchFamily="49" charset="0"/>
                <a:cs typeface="Courier New" panose="02070309020205020404" pitchFamily="49" charset="0"/>
              </a:rPr>
              <a:t>    print(</a:t>
            </a:r>
            <a:r>
              <a:rPr lang="en-IN" sz="1700" dirty="0" err="1">
                <a:solidFill>
                  <a:srgbClr val="2525FF"/>
                </a:solidFill>
                <a:latin typeface="Courier New" panose="02070309020205020404" pitchFamily="49" charset="0"/>
                <a:cs typeface="Courier New" panose="02070309020205020404" pitchFamily="49" charset="0"/>
              </a:rPr>
              <a:t>random.randint</a:t>
            </a:r>
            <a:r>
              <a:rPr lang="en-IN" sz="1700" dirty="0">
                <a:solidFill>
                  <a:srgbClr val="2525FF"/>
                </a:solidFill>
                <a:latin typeface="Courier New" panose="02070309020205020404" pitchFamily="49" charset="0"/>
                <a:cs typeface="Courier New" panose="02070309020205020404" pitchFamily="49" charset="0"/>
              </a:rPr>
              <a:t>(0, 10), end="\t")</a:t>
            </a:r>
          </a:p>
        </p:txBody>
      </p:sp>
    </p:spTree>
    <p:extLst>
      <p:ext uri="{BB962C8B-B14F-4D97-AF65-F5344CB8AC3E}">
        <p14:creationId xmlns:p14="http://schemas.microsoft.com/office/powerpoint/2010/main" val="31292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23FE-50C1-3305-D11D-3E5E0FE4CDFA}"/>
              </a:ext>
            </a:extLst>
          </p:cNvPr>
          <p:cNvSpPr>
            <a:spLocks noGrp="1"/>
          </p:cNvSpPr>
          <p:nvPr>
            <p:ph type="title"/>
          </p:nvPr>
        </p:nvSpPr>
        <p:spPr/>
        <p:txBody>
          <a:bodyPr/>
          <a:lstStyle/>
          <a:p>
            <a:r>
              <a:rPr lang="en-IN" dirty="0"/>
              <a:t>Parallel random number generation</a:t>
            </a:r>
          </a:p>
        </p:txBody>
      </p:sp>
      <p:sp>
        <p:nvSpPr>
          <p:cNvPr id="3" name="Content Placeholder 2">
            <a:extLst>
              <a:ext uri="{FF2B5EF4-FFF2-40B4-BE49-F238E27FC236}">
                <a16:creationId xmlns:a16="http://schemas.microsoft.com/office/drawing/2014/main" id="{2FD600DC-244F-6B06-032A-110A98456E8D}"/>
              </a:ext>
            </a:extLst>
          </p:cNvPr>
          <p:cNvSpPr>
            <a:spLocks noGrp="1"/>
          </p:cNvSpPr>
          <p:nvPr>
            <p:ph idx="1"/>
          </p:nvPr>
        </p:nvSpPr>
        <p:spPr/>
        <p:txBody>
          <a:bodyPr>
            <a:normAutofit/>
          </a:bodyPr>
          <a:lstStyle/>
          <a:p>
            <a:r>
              <a:rPr lang="en-IN" dirty="0"/>
              <a:t>Generating random number using PRNG ( and other ) across multiple processes (local or distributed). </a:t>
            </a:r>
          </a:p>
          <a:p>
            <a:endParaRPr lang="en-IN" dirty="0"/>
          </a:p>
          <a:p>
            <a:pPr marL="0" indent="0">
              <a:buNone/>
            </a:pPr>
            <a:r>
              <a:rPr lang="en-IN" sz="1400" dirty="0">
                <a:solidFill>
                  <a:srgbClr val="2525FF"/>
                </a:solidFill>
                <a:latin typeface="Courier New" panose="02070309020205020404" pitchFamily="49" charset="0"/>
                <a:cs typeface="Courier New" panose="02070309020205020404" pitchFamily="49" charset="0"/>
              </a:rPr>
              <a:t>from </a:t>
            </a:r>
            <a:r>
              <a:rPr lang="en-IN" sz="1400" dirty="0" err="1">
                <a:solidFill>
                  <a:srgbClr val="2525FF"/>
                </a:solidFill>
                <a:latin typeface="Courier New" panose="02070309020205020404" pitchFamily="49" charset="0"/>
                <a:cs typeface="Courier New" panose="02070309020205020404" pitchFamily="49" charset="0"/>
              </a:rPr>
              <a:t>numpy.random</a:t>
            </a:r>
            <a:r>
              <a:rPr lang="en-IN" sz="1400" dirty="0">
                <a:solidFill>
                  <a:srgbClr val="2525FF"/>
                </a:solidFill>
                <a:latin typeface="Courier New" panose="02070309020205020404" pitchFamily="49" charset="0"/>
                <a:cs typeface="Courier New" panose="02070309020205020404" pitchFamily="49" charset="0"/>
              </a:rPr>
              <a:t> import </a:t>
            </a:r>
            <a:r>
              <a:rPr lang="en-IN" sz="1400" dirty="0" err="1">
                <a:solidFill>
                  <a:srgbClr val="2525FF"/>
                </a:solidFill>
                <a:latin typeface="Courier New" panose="02070309020205020404" pitchFamily="49" charset="0"/>
                <a:cs typeface="Courier New" panose="02070309020205020404" pitchFamily="49" charset="0"/>
              </a:rPr>
              <a:t>SeedSequence</a:t>
            </a:r>
            <a:r>
              <a:rPr lang="en-IN" sz="1400" dirty="0">
                <a:solidFill>
                  <a:srgbClr val="2525FF"/>
                </a:solidFill>
                <a:latin typeface="Courier New" panose="02070309020205020404" pitchFamily="49" charset="0"/>
                <a:cs typeface="Courier New" panose="02070309020205020404" pitchFamily="49" charset="0"/>
              </a:rPr>
              <a:t>, </a:t>
            </a:r>
            <a:r>
              <a:rPr lang="en-IN" sz="1400" dirty="0" err="1">
                <a:solidFill>
                  <a:srgbClr val="2525FF"/>
                </a:solidFill>
                <a:latin typeface="Courier New" panose="02070309020205020404" pitchFamily="49" charset="0"/>
                <a:cs typeface="Courier New" panose="02070309020205020404" pitchFamily="49" charset="0"/>
              </a:rPr>
              <a:t>default_rng</a:t>
            </a:r>
            <a:endParaRPr lang="en-IN" sz="1400" dirty="0">
              <a:solidFill>
                <a:srgbClr val="2525FF"/>
              </a:solidFill>
              <a:latin typeface="Courier New" panose="02070309020205020404" pitchFamily="49" charset="0"/>
              <a:cs typeface="Courier New" panose="02070309020205020404" pitchFamily="49" charset="0"/>
            </a:endParaRPr>
          </a:p>
          <a:p>
            <a:pPr marL="0" indent="0">
              <a:buNone/>
            </a:pPr>
            <a:r>
              <a:rPr lang="en-IN" sz="1400" dirty="0">
                <a:solidFill>
                  <a:srgbClr val="2525FF"/>
                </a:solidFill>
                <a:latin typeface="Courier New" panose="02070309020205020404" pitchFamily="49" charset="0"/>
                <a:cs typeface="Courier New" panose="02070309020205020404" pitchFamily="49" charset="0"/>
              </a:rPr>
              <a:t>ss = </a:t>
            </a:r>
            <a:r>
              <a:rPr lang="en-IN" sz="1400" dirty="0" err="1">
                <a:solidFill>
                  <a:srgbClr val="2525FF"/>
                </a:solidFill>
                <a:latin typeface="Courier New" panose="02070309020205020404" pitchFamily="49" charset="0"/>
                <a:cs typeface="Courier New" panose="02070309020205020404" pitchFamily="49" charset="0"/>
              </a:rPr>
              <a:t>SeedSequence</a:t>
            </a:r>
            <a:r>
              <a:rPr lang="en-IN" sz="1400" dirty="0">
                <a:solidFill>
                  <a:srgbClr val="2525FF"/>
                </a:solidFill>
                <a:latin typeface="Courier New" panose="02070309020205020404" pitchFamily="49" charset="0"/>
                <a:cs typeface="Courier New" panose="02070309020205020404" pitchFamily="49" charset="0"/>
              </a:rPr>
              <a:t>(12345)</a:t>
            </a:r>
          </a:p>
          <a:p>
            <a:pPr marL="0" indent="0">
              <a:buNone/>
            </a:pPr>
            <a:r>
              <a:rPr lang="en-IN" sz="1400" dirty="0">
                <a:solidFill>
                  <a:srgbClr val="00B050"/>
                </a:solidFill>
                <a:latin typeface="Courier New" panose="02070309020205020404" pitchFamily="49" charset="0"/>
                <a:cs typeface="Courier New" panose="02070309020205020404" pitchFamily="49" charset="0"/>
              </a:rPr>
              <a:t># Spawn off 10 child </a:t>
            </a:r>
            <a:r>
              <a:rPr lang="en-IN" sz="1400" dirty="0" err="1">
                <a:solidFill>
                  <a:srgbClr val="00B050"/>
                </a:solidFill>
                <a:latin typeface="Courier New" panose="02070309020205020404" pitchFamily="49" charset="0"/>
                <a:cs typeface="Courier New" panose="02070309020205020404" pitchFamily="49" charset="0"/>
              </a:rPr>
              <a:t>SeedSequences</a:t>
            </a:r>
            <a:r>
              <a:rPr lang="en-IN" sz="1400" dirty="0">
                <a:solidFill>
                  <a:srgbClr val="00B050"/>
                </a:solidFill>
                <a:latin typeface="Courier New" panose="02070309020205020404" pitchFamily="49" charset="0"/>
                <a:cs typeface="Courier New" panose="02070309020205020404" pitchFamily="49" charset="0"/>
              </a:rPr>
              <a:t> to pass to child processes.</a:t>
            </a:r>
          </a:p>
          <a:p>
            <a:pPr marL="0" indent="0">
              <a:buNone/>
            </a:pPr>
            <a:r>
              <a:rPr lang="en-IN" sz="1400" dirty="0" err="1">
                <a:solidFill>
                  <a:srgbClr val="2525FF"/>
                </a:solidFill>
                <a:latin typeface="Courier New" panose="02070309020205020404" pitchFamily="49" charset="0"/>
                <a:cs typeface="Courier New" panose="02070309020205020404" pitchFamily="49" charset="0"/>
              </a:rPr>
              <a:t>child_seeds</a:t>
            </a:r>
            <a:r>
              <a:rPr lang="en-IN" sz="1400" dirty="0">
                <a:solidFill>
                  <a:srgbClr val="2525FF"/>
                </a:solidFill>
                <a:latin typeface="Courier New" panose="02070309020205020404" pitchFamily="49" charset="0"/>
                <a:cs typeface="Courier New" panose="02070309020205020404" pitchFamily="49" charset="0"/>
              </a:rPr>
              <a:t> = </a:t>
            </a:r>
            <a:r>
              <a:rPr lang="en-IN" sz="1400" dirty="0" err="1">
                <a:solidFill>
                  <a:srgbClr val="2525FF"/>
                </a:solidFill>
                <a:latin typeface="Courier New" panose="02070309020205020404" pitchFamily="49" charset="0"/>
                <a:cs typeface="Courier New" panose="02070309020205020404" pitchFamily="49" charset="0"/>
              </a:rPr>
              <a:t>ss.spawn</a:t>
            </a:r>
            <a:r>
              <a:rPr lang="en-IN" sz="1400" dirty="0">
                <a:solidFill>
                  <a:srgbClr val="2525FF"/>
                </a:solidFill>
                <a:latin typeface="Courier New" panose="02070309020205020404" pitchFamily="49" charset="0"/>
                <a:cs typeface="Courier New" panose="02070309020205020404" pitchFamily="49" charset="0"/>
              </a:rPr>
              <a:t>(10)</a:t>
            </a:r>
          </a:p>
          <a:p>
            <a:pPr marL="0" indent="0">
              <a:buNone/>
            </a:pPr>
            <a:r>
              <a:rPr lang="en-IN" sz="1400" dirty="0">
                <a:solidFill>
                  <a:srgbClr val="2525FF"/>
                </a:solidFill>
                <a:latin typeface="Courier New" panose="02070309020205020404" pitchFamily="49" charset="0"/>
                <a:cs typeface="Courier New" panose="02070309020205020404" pitchFamily="49" charset="0"/>
              </a:rPr>
              <a:t>streams = [</a:t>
            </a:r>
            <a:r>
              <a:rPr lang="en-IN" sz="1400" dirty="0" err="1">
                <a:solidFill>
                  <a:srgbClr val="2525FF"/>
                </a:solidFill>
                <a:latin typeface="Courier New" panose="02070309020205020404" pitchFamily="49" charset="0"/>
                <a:cs typeface="Courier New" panose="02070309020205020404" pitchFamily="49" charset="0"/>
              </a:rPr>
              <a:t>default_rng</a:t>
            </a:r>
            <a:r>
              <a:rPr lang="en-IN" sz="1400" dirty="0">
                <a:solidFill>
                  <a:srgbClr val="2525FF"/>
                </a:solidFill>
                <a:latin typeface="Courier New" panose="02070309020205020404" pitchFamily="49" charset="0"/>
                <a:cs typeface="Courier New" panose="02070309020205020404" pitchFamily="49" charset="0"/>
              </a:rPr>
              <a:t>(s) for s in </a:t>
            </a:r>
            <a:r>
              <a:rPr lang="en-IN" sz="1400" dirty="0" err="1">
                <a:solidFill>
                  <a:srgbClr val="2525FF"/>
                </a:solidFill>
                <a:latin typeface="Courier New" panose="02070309020205020404" pitchFamily="49" charset="0"/>
                <a:cs typeface="Courier New" panose="02070309020205020404" pitchFamily="49" charset="0"/>
              </a:rPr>
              <a:t>child_seeds</a:t>
            </a:r>
            <a:r>
              <a:rPr lang="en-IN" sz="1400" dirty="0">
                <a:solidFill>
                  <a:srgbClr val="2525FF"/>
                </a:solidFill>
                <a:latin typeface="Courier New" panose="02070309020205020404" pitchFamily="49" charset="0"/>
                <a:cs typeface="Courier New" panose="02070309020205020404" pitchFamily="49" charset="0"/>
              </a:rPr>
              <a:t>]</a:t>
            </a:r>
          </a:p>
          <a:p>
            <a:pPr marL="0" indent="0">
              <a:buNone/>
            </a:pPr>
            <a:r>
              <a:rPr lang="en-IN" sz="1400" dirty="0">
                <a:solidFill>
                  <a:srgbClr val="2525FF"/>
                </a:solidFill>
                <a:latin typeface="Courier New" panose="02070309020205020404" pitchFamily="49" charset="0"/>
                <a:cs typeface="Courier New" panose="02070309020205020404" pitchFamily="49" charset="0"/>
              </a:rPr>
              <a:t>grandchildren = </a:t>
            </a:r>
            <a:r>
              <a:rPr lang="en-IN" sz="1400" dirty="0" err="1">
                <a:solidFill>
                  <a:srgbClr val="2525FF"/>
                </a:solidFill>
                <a:latin typeface="Courier New" panose="02070309020205020404" pitchFamily="49" charset="0"/>
                <a:cs typeface="Courier New" panose="02070309020205020404" pitchFamily="49" charset="0"/>
              </a:rPr>
              <a:t>child_seeds</a:t>
            </a:r>
            <a:r>
              <a:rPr lang="en-IN" sz="1400" dirty="0">
                <a:solidFill>
                  <a:srgbClr val="2525FF"/>
                </a:solidFill>
                <a:latin typeface="Courier New" panose="02070309020205020404" pitchFamily="49" charset="0"/>
                <a:cs typeface="Courier New" panose="02070309020205020404" pitchFamily="49" charset="0"/>
              </a:rPr>
              <a:t>[0].spawn(4)</a:t>
            </a:r>
          </a:p>
          <a:p>
            <a:pPr marL="0" indent="0">
              <a:buNone/>
            </a:pPr>
            <a:r>
              <a:rPr lang="en-IN" sz="1400" dirty="0" err="1">
                <a:solidFill>
                  <a:srgbClr val="2525FF"/>
                </a:solidFill>
                <a:latin typeface="Courier New" panose="02070309020205020404" pitchFamily="49" charset="0"/>
                <a:cs typeface="Courier New" panose="02070309020205020404" pitchFamily="49" charset="0"/>
              </a:rPr>
              <a:t>grand_streams</a:t>
            </a:r>
            <a:r>
              <a:rPr lang="en-IN" sz="1400" dirty="0">
                <a:solidFill>
                  <a:srgbClr val="2525FF"/>
                </a:solidFill>
                <a:latin typeface="Courier New" panose="02070309020205020404" pitchFamily="49" charset="0"/>
                <a:cs typeface="Courier New" panose="02070309020205020404" pitchFamily="49" charset="0"/>
              </a:rPr>
              <a:t> = [</a:t>
            </a:r>
            <a:r>
              <a:rPr lang="en-IN" sz="1400" dirty="0" err="1">
                <a:solidFill>
                  <a:srgbClr val="2525FF"/>
                </a:solidFill>
                <a:latin typeface="Courier New" panose="02070309020205020404" pitchFamily="49" charset="0"/>
                <a:cs typeface="Courier New" panose="02070309020205020404" pitchFamily="49" charset="0"/>
              </a:rPr>
              <a:t>default_rng</a:t>
            </a:r>
            <a:r>
              <a:rPr lang="en-IN" sz="1400" dirty="0">
                <a:solidFill>
                  <a:srgbClr val="2525FF"/>
                </a:solidFill>
                <a:latin typeface="Courier New" panose="02070309020205020404" pitchFamily="49" charset="0"/>
                <a:cs typeface="Courier New" panose="02070309020205020404" pitchFamily="49" charset="0"/>
              </a:rPr>
              <a:t>(s) for s in grandchildren]</a:t>
            </a:r>
          </a:p>
        </p:txBody>
      </p:sp>
    </p:spTree>
    <p:extLst>
      <p:ext uri="{BB962C8B-B14F-4D97-AF65-F5344CB8AC3E}">
        <p14:creationId xmlns:p14="http://schemas.microsoft.com/office/powerpoint/2010/main" val="254404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927D-85D1-91D3-5219-A3AE555830D2}"/>
              </a:ext>
            </a:extLst>
          </p:cNvPr>
          <p:cNvSpPr>
            <a:spLocks noGrp="1"/>
          </p:cNvSpPr>
          <p:nvPr>
            <p:ph type="title"/>
          </p:nvPr>
        </p:nvSpPr>
        <p:spPr/>
        <p:txBody>
          <a:bodyPr/>
          <a:lstStyle/>
          <a:p>
            <a:r>
              <a:rPr lang="en-IN" sz="4400" dirty="0">
                <a:solidFill>
                  <a:srgbClr val="000000"/>
                </a:solidFill>
                <a:latin typeface="Heebo" pitchFamily="2" charset="-79"/>
                <a:cs typeface="Heebo" pitchFamily="2" charset="-79"/>
              </a:rPr>
              <a:t>Generating Random Variables</a:t>
            </a:r>
            <a:endParaRPr lang="en-IN" dirty="0"/>
          </a:p>
        </p:txBody>
      </p:sp>
      <p:sp>
        <p:nvSpPr>
          <p:cNvPr id="3" name="Content Placeholder 2">
            <a:extLst>
              <a:ext uri="{FF2B5EF4-FFF2-40B4-BE49-F238E27FC236}">
                <a16:creationId xmlns:a16="http://schemas.microsoft.com/office/drawing/2014/main" id="{74F7D1BC-116E-A39F-D094-B8837DB9F7F9}"/>
              </a:ext>
            </a:extLst>
          </p:cNvPr>
          <p:cNvSpPr>
            <a:spLocks noGrp="1"/>
          </p:cNvSpPr>
          <p:nvPr>
            <p:ph idx="1"/>
          </p:nvPr>
        </p:nvSpPr>
        <p:spPr>
          <a:xfrm>
            <a:off x="838200" y="1825625"/>
            <a:ext cx="4280647" cy="4351338"/>
          </a:xfrm>
        </p:spPr>
        <p:txBody>
          <a:bodyPr>
            <a:normAutofit fontScale="77500" lnSpcReduction="20000"/>
          </a:bodyPr>
          <a:lstStyle/>
          <a:p>
            <a:pPr marL="0" indent="0">
              <a:buNone/>
            </a:pPr>
            <a:r>
              <a:rPr lang="pt-BR" sz="1600" i="0" dirty="0">
                <a:solidFill>
                  <a:srgbClr val="2525FF"/>
                </a:solidFill>
                <a:effectLst/>
                <a:latin typeface="ui-monospace"/>
              </a:rPr>
              <a:t>import numpy as np</a:t>
            </a:r>
          </a:p>
          <a:p>
            <a:pPr marL="0" indent="0">
              <a:buNone/>
            </a:pPr>
            <a:r>
              <a:rPr lang="pt-BR" sz="1600" i="0" dirty="0">
                <a:solidFill>
                  <a:srgbClr val="2525FF"/>
                </a:solidFill>
                <a:effectLst/>
                <a:latin typeface="ui-monospace"/>
              </a:rPr>
              <a:t>import matplotlib.pyplot as plt</a:t>
            </a:r>
          </a:p>
          <a:p>
            <a:pPr marL="0" indent="0">
              <a:buNone/>
            </a:pPr>
            <a:r>
              <a:rPr lang="pt-BR" sz="1600" i="0" dirty="0">
                <a:solidFill>
                  <a:srgbClr val="2525FF"/>
                </a:solidFill>
                <a:effectLst/>
                <a:latin typeface="ui-monospace"/>
              </a:rPr>
              <a:t>mu, sigma=0, 0.1 # mean and standard deviation </a:t>
            </a:r>
          </a:p>
          <a:p>
            <a:pPr marL="0" indent="0">
              <a:buNone/>
            </a:pPr>
            <a:r>
              <a:rPr lang="pt-BR" sz="1600" i="0" dirty="0">
                <a:solidFill>
                  <a:srgbClr val="2525FF"/>
                </a:solidFill>
                <a:effectLst/>
                <a:latin typeface="ui-monospace"/>
              </a:rPr>
              <a:t>s = np.random.normal(mu, sigma, 1000) </a:t>
            </a:r>
          </a:p>
          <a:p>
            <a:pPr marL="0" indent="0">
              <a:buNone/>
            </a:pPr>
            <a:r>
              <a:rPr lang="pt-BR" sz="1600" i="0" dirty="0">
                <a:solidFill>
                  <a:srgbClr val="2525FF"/>
                </a:solidFill>
                <a:effectLst/>
                <a:latin typeface="ui-monospace"/>
              </a:rPr>
              <a:t>plt.hist(s, bins=25, density=False, alpha=0.6)</a:t>
            </a:r>
          </a:p>
          <a:p>
            <a:pPr marL="0" indent="0">
              <a:buNone/>
            </a:pPr>
            <a:r>
              <a:rPr lang="pt-BR" sz="1600" i="0">
                <a:solidFill>
                  <a:srgbClr val="2525FF"/>
                </a:solidFill>
                <a:effectLst/>
                <a:latin typeface="ui-monospace"/>
              </a:rPr>
              <a:t>plt.show()</a:t>
            </a:r>
          </a:p>
          <a:p>
            <a:pPr marL="0" indent="0">
              <a:buNone/>
            </a:pPr>
            <a:r>
              <a:rPr lang="pt-BR" sz="1600">
                <a:solidFill>
                  <a:srgbClr val="00B050"/>
                </a:solidFill>
                <a:latin typeface="ui-monospace"/>
              </a:rPr>
              <a:t>#-------------------------------------------------------------</a:t>
            </a:r>
            <a:endParaRPr lang="pt-BR" sz="1600" dirty="0">
              <a:solidFill>
                <a:srgbClr val="00B050"/>
              </a:solidFill>
              <a:latin typeface="ui-monospace"/>
            </a:endParaRPr>
          </a:p>
          <a:p>
            <a:pPr marL="0" indent="0">
              <a:buNone/>
            </a:pPr>
            <a:r>
              <a:rPr lang="en-IN" sz="1600" dirty="0">
                <a:solidFill>
                  <a:srgbClr val="2525FF"/>
                </a:solidFill>
              </a:rPr>
              <a:t>import </a:t>
            </a:r>
            <a:r>
              <a:rPr lang="en-IN" sz="1600" dirty="0" err="1">
                <a:solidFill>
                  <a:srgbClr val="2525FF"/>
                </a:solidFill>
              </a:rPr>
              <a:t>numpy.random</a:t>
            </a:r>
            <a:r>
              <a:rPr lang="en-IN" sz="1600" dirty="0">
                <a:solidFill>
                  <a:srgbClr val="2525FF"/>
                </a:solidFill>
              </a:rPr>
              <a:t> as </a:t>
            </a:r>
            <a:r>
              <a:rPr lang="en-IN" sz="1600" dirty="0" err="1">
                <a:solidFill>
                  <a:srgbClr val="2525FF"/>
                </a:solidFill>
              </a:rPr>
              <a:t>rnd</a:t>
            </a:r>
            <a:endParaRPr lang="en-IN" sz="1600" dirty="0">
              <a:solidFill>
                <a:srgbClr val="2525FF"/>
              </a:solidFill>
            </a:endParaRPr>
          </a:p>
          <a:p>
            <a:pPr marL="0" indent="0">
              <a:buNone/>
            </a:pPr>
            <a:r>
              <a:rPr lang="en-IN" sz="1600" dirty="0">
                <a:solidFill>
                  <a:srgbClr val="2525FF"/>
                </a:solidFill>
              </a:rPr>
              <a:t>s=</a:t>
            </a:r>
            <a:r>
              <a:rPr lang="en-IN" sz="1600" dirty="0" err="1">
                <a:solidFill>
                  <a:srgbClr val="2525FF"/>
                </a:solidFill>
              </a:rPr>
              <a:t>np.random.triangular</a:t>
            </a:r>
            <a:r>
              <a:rPr lang="en-IN" sz="1600" dirty="0">
                <a:solidFill>
                  <a:srgbClr val="2525FF"/>
                </a:solidFill>
              </a:rPr>
              <a:t>(-3, 0, 8, 100000) </a:t>
            </a:r>
          </a:p>
          <a:p>
            <a:pPr marL="0" indent="0">
              <a:buNone/>
            </a:pPr>
            <a:r>
              <a:rPr lang="en-IN" sz="1600" dirty="0" err="1">
                <a:solidFill>
                  <a:srgbClr val="2525FF"/>
                </a:solidFill>
              </a:rPr>
              <a:t>plt.hist</a:t>
            </a:r>
            <a:r>
              <a:rPr lang="en-IN" sz="1600" dirty="0">
                <a:solidFill>
                  <a:srgbClr val="2525FF"/>
                </a:solidFill>
              </a:rPr>
              <a:t>(s, bins=25, density=False, alpha=0.6)</a:t>
            </a:r>
          </a:p>
          <a:p>
            <a:pPr marL="0" indent="0">
              <a:buNone/>
            </a:pPr>
            <a:r>
              <a:rPr lang="en-IN" sz="1600" dirty="0" err="1">
                <a:solidFill>
                  <a:srgbClr val="2525FF"/>
                </a:solidFill>
              </a:rPr>
              <a:t>plt.show</a:t>
            </a:r>
            <a:r>
              <a:rPr lang="en-IN" sz="1600" dirty="0">
                <a:solidFill>
                  <a:srgbClr val="2525FF"/>
                </a:solidFill>
              </a:rPr>
              <a:t>()</a:t>
            </a:r>
          </a:p>
          <a:p>
            <a:pPr marL="0" indent="0">
              <a:buNone/>
            </a:pPr>
            <a:r>
              <a:rPr lang="en-IN" sz="1600" dirty="0">
                <a:solidFill>
                  <a:srgbClr val="00B050"/>
                </a:solidFill>
              </a:rPr>
              <a:t>#--------------------------------------------------------------</a:t>
            </a:r>
          </a:p>
          <a:p>
            <a:pPr marL="0" indent="0">
              <a:buNone/>
            </a:pPr>
            <a:r>
              <a:rPr lang="en-IN" sz="1600" dirty="0">
                <a:solidFill>
                  <a:srgbClr val="2525FF"/>
                </a:solidFill>
              </a:rPr>
              <a:t>import </a:t>
            </a:r>
            <a:r>
              <a:rPr lang="en-IN" sz="1600" dirty="0" err="1">
                <a:solidFill>
                  <a:srgbClr val="2525FF"/>
                </a:solidFill>
              </a:rPr>
              <a:t>matplotlib.pyplot</a:t>
            </a:r>
            <a:r>
              <a:rPr lang="en-IN" sz="1600" dirty="0">
                <a:solidFill>
                  <a:srgbClr val="2525FF"/>
                </a:solidFill>
              </a:rPr>
              <a:t> as </a:t>
            </a:r>
            <a:r>
              <a:rPr lang="en-IN" sz="1600" dirty="0" err="1">
                <a:solidFill>
                  <a:srgbClr val="2525FF"/>
                </a:solidFill>
              </a:rPr>
              <a:t>plt</a:t>
            </a:r>
            <a:endParaRPr lang="en-IN" sz="1600" dirty="0">
              <a:solidFill>
                <a:srgbClr val="2525FF"/>
              </a:solidFill>
            </a:endParaRPr>
          </a:p>
          <a:p>
            <a:pPr marL="0" indent="0">
              <a:buNone/>
            </a:pPr>
            <a:r>
              <a:rPr lang="en-IN" sz="1600" dirty="0">
                <a:solidFill>
                  <a:srgbClr val="2525FF"/>
                </a:solidFill>
              </a:rPr>
              <a:t>s = </a:t>
            </a:r>
            <a:r>
              <a:rPr lang="en-IN" sz="1600" dirty="0" err="1">
                <a:solidFill>
                  <a:srgbClr val="2525FF"/>
                </a:solidFill>
              </a:rPr>
              <a:t>np.random.uniform</a:t>
            </a:r>
            <a:r>
              <a:rPr lang="en-IN" sz="1600" dirty="0">
                <a:solidFill>
                  <a:srgbClr val="2525FF"/>
                </a:solidFill>
              </a:rPr>
              <a:t>(-1,0,1000)</a:t>
            </a:r>
          </a:p>
          <a:p>
            <a:pPr marL="0" indent="0">
              <a:buNone/>
            </a:pPr>
            <a:r>
              <a:rPr lang="en-IN" sz="1600" dirty="0">
                <a:solidFill>
                  <a:srgbClr val="2525FF"/>
                </a:solidFill>
              </a:rPr>
              <a:t>count, bins, ignored = </a:t>
            </a:r>
            <a:r>
              <a:rPr lang="en-IN" sz="1600" dirty="0" err="1">
                <a:solidFill>
                  <a:srgbClr val="2525FF"/>
                </a:solidFill>
              </a:rPr>
              <a:t>plt.hist</a:t>
            </a:r>
            <a:r>
              <a:rPr lang="en-IN" sz="1600" dirty="0">
                <a:solidFill>
                  <a:srgbClr val="2525FF"/>
                </a:solidFill>
              </a:rPr>
              <a:t>(s, 15, density=True)</a:t>
            </a:r>
          </a:p>
          <a:p>
            <a:pPr marL="0" indent="0">
              <a:buNone/>
            </a:pPr>
            <a:r>
              <a:rPr lang="en-IN" sz="1600" dirty="0" err="1">
                <a:solidFill>
                  <a:srgbClr val="2525FF"/>
                </a:solidFill>
              </a:rPr>
              <a:t>plt.plot</a:t>
            </a:r>
            <a:r>
              <a:rPr lang="en-IN" sz="1600" dirty="0">
                <a:solidFill>
                  <a:srgbClr val="2525FF"/>
                </a:solidFill>
              </a:rPr>
              <a:t>(bins, </a:t>
            </a:r>
            <a:r>
              <a:rPr lang="en-IN" sz="1600" dirty="0" err="1">
                <a:solidFill>
                  <a:srgbClr val="2525FF"/>
                </a:solidFill>
              </a:rPr>
              <a:t>np.ones_like</a:t>
            </a:r>
            <a:r>
              <a:rPr lang="en-IN" sz="1600" dirty="0">
                <a:solidFill>
                  <a:srgbClr val="2525FF"/>
                </a:solidFill>
              </a:rPr>
              <a:t>(bins), linewidth=2, </a:t>
            </a:r>
            <a:r>
              <a:rPr lang="en-IN" sz="1600" dirty="0" err="1">
                <a:solidFill>
                  <a:srgbClr val="2525FF"/>
                </a:solidFill>
              </a:rPr>
              <a:t>color</a:t>
            </a:r>
            <a:r>
              <a:rPr lang="en-IN" sz="1600" dirty="0">
                <a:solidFill>
                  <a:srgbClr val="2525FF"/>
                </a:solidFill>
              </a:rPr>
              <a:t>='r')</a:t>
            </a:r>
          </a:p>
          <a:p>
            <a:pPr marL="0" indent="0">
              <a:buNone/>
            </a:pPr>
            <a:r>
              <a:rPr lang="en-IN" sz="1600" dirty="0" err="1">
                <a:solidFill>
                  <a:srgbClr val="2525FF"/>
                </a:solidFill>
              </a:rPr>
              <a:t>plt.show</a:t>
            </a:r>
            <a:r>
              <a:rPr lang="en-IN" sz="1600" dirty="0">
                <a:solidFill>
                  <a:srgbClr val="2525FF"/>
                </a:solidFill>
              </a:rPr>
              <a:t>()</a:t>
            </a:r>
          </a:p>
        </p:txBody>
      </p:sp>
      <p:pic>
        <p:nvPicPr>
          <p:cNvPr id="7" name="Picture 6">
            <a:extLst>
              <a:ext uri="{FF2B5EF4-FFF2-40B4-BE49-F238E27FC236}">
                <a16:creationId xmlns:a16="http://schemas.microsoft.com/office/drawing/2014/main" id="{CCF75796-D9B3-013F-CD1F-0D7129C1BB19}"/>
              </a:ext>
            </a:extLst>
          </p:cNvPr>
          <p:cNvPicPr>
            <a:picLocks noChangeAspect="1"/>
          </p:cNvPicPr>
          <p:nvPr/>
        </p:nvPicPr>
        <p:blipFill>
          <a:blip r:embed="rId2"/>
          <a:stretch>
            <a:fillRect/>
          </a:stretch>
        </p:blipFill>
        <p:spPr>
          <a:xfrm>
            <a:off x="5118847" y="1690688"/>
            <a:ext cx="2700714" cy="1976713"/>
          </a:xfrm>
          <a:prstGeom prst="rect">
            <a:avLst/>
          </a:prstGeom>
        </p:spPr>
      </p:pic>
      <p:pic>
        <p:nvPicPr>
          <p:cNvPr id="9" name="Picture 8">
            <a:extLst>
              <a:ext uri="{FF2B5EF4-FFF2-40B4-BE49-F238E27FC236}">
                <a16:creationId xmlns:a16="http://schemas.microsoft.com/office/drawing/2014/main" id="{CF3CD364-961A-0632-E060-F01F8F279CD5}"/>
              </a:ext>
            </a:extLst>
          </p:cNvPr>
          <p:cNvPicPr>
            <a:picLocks noChangeAspect="1"/>
          </p:cNvPicPr>
          <p:nvPr/>
        </p:nvPicPr>
        <p:blipFill>
          <a:blip r:embed="rId3"/>
          <a:stretch>
            <a:fillRect/>
          </a:stretch>
        </p:blipFill>
        <p:spPr>
          <a:xfrm>
            <a:off x="5118847" y="3667401"/>
            <a:ext cx="2700714" cy="1971950"/>
          </a:xfrm>
          <a:prstGeom prst="rect">
            <a:avLst/>
          </a:prstGeom>
        </p:spPr>
      </p:pic>
      <p:pic>
        <p:nvPicPr>
          <p:cNvPr id="11" name="Picture 10">
            <a:extLst>
              <a:ext uri="{FF2B5EF4-FFF2-40B4-BE49-F238E27FC236}">
                <a16:creationId xmlns:a16="http://schemas.microsoft.com/office/drawing/2014/main" id="{D180567F-2DC2-2081-8B91-355504221A3E}"/>
              </a:ext>
            </a:extLst>
          </p:cNvPr>
          <p:cNvPicPr>
            <a:picLocks noChangeAspect="1"/>
          </p:cNvPicPr>
          <p:nvPr/>
        </p:nvPicPr>
        <p:blipFill>
          <a:blip r:embed="rId4"/>
          <a:stretch>
            <a:fillRect/>
          </a:stretch>
        </p:blipFill>
        <p:spPr>
          <a:xfrm>
            <a:off x="7819561" y="1690688"/>
            <a:ext cx="2700714" cy="1971950"/>
          </a:xfrm>
          <a:prstGeom prst="rect">
            <a:avLst/>
          </a:prstGeom>
        </p:spPr>
      </p:pic>
    </p:spTree>
    <p:extLst>
      <p:ext uri="{BB962C8B-B14F-4D97-AF65-F5344CB8AC3E}">
        <p14:creationId xmlns:p14="http://schemas.microsoft.com/office/powerpoint/2010/main" val="310553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F459-BD84-599B-F18B-D9E39FDC3511}"/>
              </a:ext>
            </a:extLst>
          </p:cNvPr>
          <p:cNvSpPr>
            <a:spLocks noGrp="1"/>
          </p:cNvSpPr>
          <p:nvPr>
            <p:ph type="title"/>
          </p:nvPr>
        </p:nvSpPr>
        <p:spPr/>
        <p:txBody>
          <a:bodyPr/>
          <a:lstStyle/>
          <a:p>
            <a:r>
              <a:rPr lang="en-IN" sz="4400" dirty="0">
                <a:solidFill>
                  <a:srgbClr val="000000"/>
                </a:solidFill>
                <a:latin typeface="Heebo" pitchFamily="2" charset="-79"/>
                <a:cs typeface="Heebo" pitchFamily="2" charset="-79"/>
              </a:rPr>
              <a:t>Generating Random Variables</a:t>
            </a:r>
            <a:endParaRPr lang="en-IN" dirty="0"/>
          </a:p>
        </p:txBody>
      </p:sp>
      <p:sp>
        <p:nvSpPr>
          <p:cNvPr id="3" name="Content Placeholder 2">
            <a:extLst>
              <a:ext uri="{FF2B5EF4-FFF2-40B4-BE49-F238E27FC236}">
                <a16:creationId xmlns:a16="http://schemas.microsoft.com/office/drawing/2014/main" id="{C77005D0-8A24-F182-DC1E-1FFFD6A2EA69}"/>
              </a:ext>
            </a:extLst>
          </p:cNvPr>
          <p:cNvSpPr>
            <a:spLocks noGrp="1"/>
          </p:cNvSpPr>
          <p:nvPr>
            <p:ph idx="1"/>
          </p:nvPr>
        </p:nvSpPr>
        <p:spPr>
          <a:xfrm>
            <a:off x="838200" y="1825625"/>
            <a:ext cx="5616388" cy="4351338"/>
          </a:xfrm>
        </p:spPr>
        <p:txBody>
          <a:bodyPr>
            <a:normAutofit/>
          </a:bodyPr>
          <a:lstStyle/>
          <a:p>
            <a:pPr marL="0" indent="0">
              <a:spcBef>
                <a:spcPts val="600"/>
              </a:spcBef>
              <a:buNone/>
            </a:pPr>
            <a:r>
              <a:rPr lang="en-IN" sz="1400" dirty="0">
                <a:solidFill>
                  <a:srgbClr val="2525FF"/>
                </a:solidFill>
              </a:rPr>
              <a:t>a = 5. # shape</a:t>
            </a:r>
          </a:p>
          <a:p>
            <a:pPr marL="0" indent="0">
              <a:spcBef>
                <a:spcPts val="600"/>
              </a:spcBef>
              <a:buNone/>
            </a:pPr>
            <a:r>
              <a:rPr lang="en-IN" sz="1400" dirty="0">
                <a:solidFill>
                  <a:srgbClr val="2525FF"/>
                </a:solidFill>
              </a:rPr>
              <a:t>s = </a:t>
            </a:r>
            <a:r>
              <a:rPr lang="en-IN" sz="1400" dirty="0" err="1">
                <a:solidFill>
                  <a:srgbClr val="2525FF"/>
                </a:solidFill>
              </a:rPr>
              <a:t>np.random.weibull</a:t>
            </a:r>
            <a:r>
              <a:rPr lang="en-IN" sz="1400" dirty="0">
                <a:solidFill>
                  <a:srgbClr val="2525FF"/>
                </a:solidFill>
              </a:rPr>
              <a:t>(a, 1000)</a:t>
            </a:r>
          </a:p>
          <a:p>
            <a:pPr marL="0" indent="0">
              <a:spcBef>
                <a:spcPts val="600"/>
              </a:spcBef>
              <a:buNone/>
            </a:pPr>
            <a:endParaRPr lang="en-IN" sz="1400" dirty="0">
              <a:solidFill>
                <a:srgbClr val="2525FF"/>
              </a:solidFill>
            </a:endParaRPr>
          </a:p>
          <a:p>
            <a:pPr marL="0" indent="0">
              <a:spcBef>
                <a:spcPts val="600"/>
              </a:spcBef>
              <a:buNone/>
            </a:pPr>
            <a:r>
              <a:rPr lang="en-IN" sz="1400" dirty="0">
                <a:solidFill>
                  <a:srgbClr val="2525FF"/>
                </a:solidFill>
              </a:rPr>
              <a:t>import </a:t>
            </a:r>
            <a:r>
              <a:rPr lang="en-IN" sz="1400" dirty="0" err="1">
                <a:solidFill>
                  <a:srgbClr val="2525FF"/>
                </a:solidFill>
              </a:rPr>
              <a:t>matplotlib.pyplot</a:t>
            </a:r>
            <a:r>
              <a:rPr lang="en-IN" sz="1400" dirty="0">
                <a:solidFill>
                  <a:srgbClr val="2525FF"/>
                </a:solidFill>
              </a:rPr>
              <a:t> as </a:t>
            </a:r>
            <a:r>
              <a:rPr lang="en-IN" sz="1400" dirty="0" err="1">
                <a:solidFill>
                  <a:srgbClr val="2525FF"/>
                </a:solidFill>
              </a:rPr>
              <a:t>plt</a:t>
            </a:r>
            <a:endParaRPr lang="en-IN" sz="1400" dirty="0">
              <a:solidFill>
                <a:srgbClr val="2525FF"/>
              </a:solidFill>
            </a:endParaRPr>
          </a:p>
          <a:p>
            <a:pPr marL="0" indent="0">
              <a:spcBef>
                <a:spcPts val="600"/>
              </a:spcBef>
              <a:buNone/>
            </a:pPr>
            <a:r>
              <a:rPr lang="en-IN" sz="1400" dirty="0">
                <a:solidFill>
                  <a:srgbClr val="2525FF"/>
                </a:solidFill>
              </a:rPr>
              <a:t>x = </a:t>
            </a:r>
            <a:r>
              <a:rPr lang="en-IN" sz="1400" dirty="0" err="1">
                <a:solidFill>
                  <a:srgbClr val="2525FF"/>
                </a:solidFill>
              </a:rPr>
              <a:t>np.arange</a:t>
            </a:r>
            <a:r>
              <a:rPr lang="en-IN" sz="1400" dirty="0">
                <a:solidFill>
                  <a:srgbClr val="2525FF"/>
                </a:solidFill>
              </a:rPr>
              <a:t>(1,100.)/50.</a:t>
            </a:r>
          </a:p>
          <a:p>
            <a:pPr marL="0" indent="0">
              <a:spcBef>
                <a:spcPts val="600"/>
              </a:spcBef>
              <a:buNone/>
            </a:pPr>
            <a:r>
              <a:rPr lang="en-IN" sz="1400" dirty="0">
                <a:solidFill>
                  <a:srgbClr val="2525FF"/>
                </a:solidFill>
              </a:rPr>
              <a:t>def </a:t>
            </a:r>
            <a:r>
              <a:rPr lang="en-IN" sz="1400" dirty="0" err="1">
                <a:solidFill>
                  <a:srgbClr val="2525FF"/>
                </a:solidFill>
              </a:rPr>
              <a:t>weib</a:t>
            </a:r>
            <a:r>
              <a:rPr lang="en-IN" sz="1400" dirty="0">
                <a:solidFill>
                  <a:srgbClr val="2525FF"/>
                </a:solidFill>
              </a:rPr>
              <a:t>(</a:t>
            </a:r>
            <a:r>
              <a:rPr lang="en-IN" sz="1400" dirty="0" err="1">
                <a:solidFill>
                  <a:srgbClr val="2525FF"/>
                </a:solidFill>
              </a:rPr>
              <a:t>x,n,a</a:t>
            </a:r>
            <a:r>
              <a:rPr lang="en-IN" sz="1400" dirty="0">
                <a:solidFill>
                  <a:srgbClr val="2525FF"/>
                </a:solidFill>
              </a:rPr>
              <a:t>):</a:t>
            </a:r>
          </a:p>
          <a:p>
            <a:pPr marL="0" indent="0">
              <a:spcBef>
                <a:spcPts val="600"/>
              </a:spcBef>
              <a:buNone/>
            </a:pPr>
            <a:r>
              <a:rPr lang="en-IN" sz="1400" dirty="0">
                <a:solidFill>
                  <a:srgbClr val="2525FF"/>
                </a:solidFill>
              </a:rPr>
              <a:t>    return (a / n) * (x / n)**(a - 1) * </a:t>
            </a:r>
            <a:r>
              <a:rPr lang="en-IN" sz="1400" dirty="0" err="1">
                <a:solidFill>
                  <a:srgbClr val="2525FF"/>
                </a:solidFill>
              </a:rPr>
              <a:t>np.exp</a:t>
            </a:r>
            <a:r>
              <a:rPr lang="en-IN" sz="1400" dirty="0">
                <a:solidFill>
                  <a:srgbClr val="2525FF"/>
                </a:solidFill>
              </a:rPr>
              <a:t>(-(x / n)**a)</a:t>
            </a:r>
          </a:p>
          <a:p>
            <a:pPr marL="0" indent="0">
              <a:spcBef>
                <a:spcPts val="600"/>
              </a:spcBef>
              <a:buNone/>
            </a:pPr>
            <a:endParaRPr lang="en-IN" sz="1400" dirty="0">
              <a:solidFill>
                <a:srgbClr val="2525FF"/>
              </a:solidFill>
            </a:endParaRPr>
          </a:p>
          <a:p>
            <a:pPr marL="0" indent="0">
              <a:spcBef>
                <a:spcPts val="600"/>
              </a:spcBef>
              <a:buNone/>
            </a:pPr>
            <a:r>
              <a:rPr lang="en-IN" sz="1400" dirty="0">
                <a:solidFill>
                  <a:srgbClr val="2525FF"/>
                </a:solidFill>
              </a:rPr>
              <a:t>count, bins, ignored = </a:t>
            </a:r>
            <a:r>
              <a:rPr lang="en-IN" sz="1400" dirty="0" err="1">
                <a:solidFill>
                  <a:srgbClr val="2525FF"/>
                </a:solidFill>
              </a:rPr>
              <a:t>plt.hist</a:t>
            </a:r>
            <a:r>
              <a:rPr lang="en-IN" sz="1400" dirty="0">
                <a:solidFill>
                  <a:srgbClr val="2525FF"/>
                </a:solidFill>
              </a:rPr>
              <a:t>(</a:t>
            </a:r>
            <a:r>
              <a:rPr lang="en-IN" sz="1400" dirty="0" err="1">
                <a:solidFill>
                  <a:srgbClr val="2525FF"/>
                </a:solidFill>
              </a:rPr>
              <a:t>np.random.weibull</a:t>
            </a:r>
            <a:r>
              <a:rPr lang="en-IN" sz="1400" dirty="0">
                <a:solidFill>
                  <a:srgbClr val="2525FF"/>
                </a:solidFill>
              </a:rPr>
              <a:t>(5.,1000))</a:t>
            </a:r>
          </a:p>
          <a:p>
            <a:pPr marL="0" indent="0">
              <a:spcBef>
                <a:spcPts val="600"/>
              </a:spcBef>
              <a:buNone/>
            </a:pPr>
            <a:r>
              <a:rPr lang="en-IN" sz="1400" dirty="0">
                <a:solidFill>
                  <a:srgbClr val="2525FF"/>
                </a:solidFill>
              </a:rPr>
              <a:t>x = </a:t>
            </a:r>
            <a:r>
              <a:rPr lang="en-IN" sz="1400" dirty="0" err="1">
                <a:solidFill>
                  <a:srgbClr val="2525FF"/>
                </a:solidFill>
              </a:rPr>
              <a:t>np.arange</a:t>
            </a:r>
            <a:r>
              <a:rPr lang="en-IN" sz="1400" dirty="0">
                <a:solidFill>
                  <a:srgbClr val="2525FF"/>
                </a:solidFill>
              </a:rPr>
              <a:t>(1,100.)/50.</a:t>
            </a:r>
          </a:p>
          <a:p>
            <a:pPr marL="0" indent="0">
              <a:spcBef>
                <a:spcPts val="600"/>
              </a:spcBef>
              <a:buNone/>
            </a:pPr>
            <a:r>
              <a:rPr lang="en-IN" sz="1400" dirty="0">
                <a:solidFill>
                  <a:srgbClr val="2525FF"/>
                </a:solidFill>
              </a:rPr>
              <a:t>scale = </a:t>
            </a:r>
            <a:r>
              <a:rPr lang="en-IN" sz="1400" dirty="0" err="1">
                <a:solidFill>
                  <a:srgbClr val="2525FF"/>
                </a:solidFill>
              </a:rPr>
              <a:t>count.max</a:t>
            </a:r>
            <a:r>
              <a:rPr lang="en-IN" sz="1400" dirty="0">
                <a:solidFill>
                  <a:srgbClr val="2525FF"/>
                </a:solidFill>
              </a:rPr>
              <a:t>()/</a:t>
            </a:r>
            <a:r>
              <a:rPr lang="en-IN" sz="1400" dirty="0" err="1">
                <a:solidFill>
                  <a:srgbClr val="2525FF"/>
                </a:solidFill>
              </a:rPr>
              <a:t>weib</a:t>
            </a:r>
            <a:r>
              <a:rPr lang="en-IN" sz="1400" dirty="0">
                <a:solidFill>
                  <a:srgbClr val="2525FF"/>
                </a:solidFill>
              </a:rPr>
              <a:t>(x, 1., 5.).max()</a:t>
            </a:r>
          </a:p>
          <a:p>
            <a:pPr marL="0" indent="0">
              <a:spcBef>
                <a:spcPts val="600"/>
              </a:spcBef>
              <a:buNone/>
            </a:pPr>
            <a:r>
              <a:rPr lang="en-IN" sz="1400" dirty="0" err="1">
                <a:solidFill>
                  <a:srgbClr val="2525FF"/>
                </a:solidFill>
              </a:rPr>
              <a:t>plt.plot</a:t>
            </a:r>
            <a:r>
              <a:rPr lang="en-IN" sz="1400" dirty="0">
                <a:solidFill>
                  <a:srgbClr val="2525FF"/>
                </a:solidFill>
              </a:rPr>
              <a:t>(x, </a:t>
            </a:r>
            <a:r>
              <a:rPr lang="en-IN" sz="1400" dirty="0" err="1">
                <a:solidFill>
                  <a:srgbClr val="2525FF"/>
                </a:solidFill>
              </a:rPr>
              <a:t>weib</a:t>
            </a:r>
            <a:r>
              <a:rPr lang="en-IN" sz="1400" dirty="0">
                <a:solidFill>
                  <a:srgbClr val="2525FF"/>
                </a:solidFill>
              </a:rPr>
              <a:t>(x, 1., 5.)*scale)</a:t>
            </a:r>
          </a:p>
          <a:p>
            <a:pPr marL="0" indent="0">
              <a:spcBef>
                <a:spcPts val="600"/>
              </a:spcBef>
              <a:buNone/>
            </a:pPr>
            <a:r>
              <a:rPr lang="en-IN" sz="1400" dirty="0" err="1">
                <a:solidFill>
                  <a:srgbClr val="2525FF"/>
                </a:solidFill>
              </a:rPr>
              <a:t>plt.show</a:t>
            </a:r>
            <a:r>
              <a:rPr lang="en-IN" sz="1400" dirty="0">
                <a:solidFill>
                  <a:srgbClr val="2525FF"/>
                </a:solidFill>
              </a:rPr>
              <a:t>()</a:t>
            </a:r>
          </a:p>
        </p:txBody>
      </p:sp>
      <p:pic>
        <p:nvPicPr>
          <p:cNvPr id="5" name="Picture 4">
            <a:extLst>
              <a:ext uri="{FF2B5EF4-FFF2-40B4-BE49-F238E27FC236}">
                <a16:creationId xmlns:a16="http://schemas.microsoft.com/office/drawing/2014/main" id="{B1660E69-D910-CF9A-1389-2BEB2A7224DB}"/>
              </a:ext>
            </a:extLst>
          </p:cNvPr>
          <p:cNvPicPr>
            <a:picLocks noChangeAspect="1"/>
          </p:cNvPicPr>
          <p:nvPr/>
        </p:nvPicPr>
        <p:blipFill>
          <a:blip r:embed="rId2"/>
          <a:stretch>
            <a:fillRect/>
          </a:stretch>
        </p:blipFill>
        <p:spPr>
          <a:xfrm>
            <a:off x="6454588" y="1690688"/>
            <a:ext cx="3072232" cy="2266943"/>
          </a:xfrm>
          <a:prstGeom prst="rect">
            <a:avLst/>
          </a:prstGeom>
        </p:spPr>
      </p:pic>
    </p:spTree>
    <p:extLst>
      <p:ext uri="{BB962C8B-B14F-4D97-AF65-F5344CB8AC3E}">
        <p14:creationId xmlns:p14="http://schemas.microsoft.com/office/powerpoint/2010/main" val="3373037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815B3-B98A-558D-8747-F316702838A9}"/>
              </a:ext>
            </a:extLst>
          </p:cNvPr>
          <p:cNvSpPr>
            <a:spLocks noGrp="1"/>
          </p:cNvSpPr>
          <p:nvPr>
            <p:ph type="title"/>
          </p:nvPr>
        </p:nvSpPr>
        <p:spPr/>
        <p:txBody>
          <a:bodyPr/>
          <a:lstStyle/>
          <a:p>
            <a:r>
              <a:rPr lang="en-IN" dirty="0"/>
              <a:t>Session 22 </a:t>
            </a:r>
          </a:p>
        </p:txBody>
      </p:sp>
      <p:sp>
        <p:nvSpPr>
          <p:cNvPr id="3" name="Content Placeholder 2">
            <a:extLst>
              <a:ext uri="{FF2B5EF4-FFF2-40B4-BE49-F238E27FC236}">
                <a16:creationId xmlns:a16="http://schemas.microsoft.com/office/drawing/2014/main" id="{092E1D47-BAF2-87C1-7A69-5679E0AD40B5}"/>
              </a:ext>
            </a:extLst>
          </p:cNvPr>
          <p:cNvSpPr>
            <a:spLocks noGrp="1"/>
          </p:cNvSpPr>
          <p:nvPr>
            <p:ph idx="1"/>
          </p:nvPr>
        </p:nvSpPr>
        <p:spPr/>
        <p:txBody>
          <a:bodyPr/>
          <a:lstStyle/>
          <a:p>
            <a:r>
              <a:rPr lang="en-IN" dirty="0"/>
              <a:t>Monte Carlo methods for numerical integration</a:t>
            </a:r>
          </a:p>
          <a:p>
            <a:r>
              <a:rPr lang="en-IN" dirty="0"/>
              <a:t>Monte Carlo methods for simulation</a:t>
            </a:r>
          </a:p>
          <a:p>
            <a:r>
              <a:rPr lang="en-IN" dirty="0"/>
              <a:t>Applications, Examples </a:t>
            </a:r>
          </a:p>
          <a:p>
            <a:endParaRPr lang="en-IN" dirty="0"/>
          </a:p>
        </p:txBody>
      </p:sp>
    </p:spTree>
    <p:extLst>
      <p:ext uri="{BB962C8B-B14F-4D97-AF65-F5344CB8AC3E}">
        <p14:creationId xmlns:p14="http://schemas.microsoft.com/office/powerpoint/2010/main" val="239481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53F6-C9D4-08D2-4CBF-5AA31CCD627E}"/>
              </a:ext>
            </a:extLst>
          </p:cNvPr>
          <p:cNvSpPr>
            <a:spLocks noGrp="1"/>
          </p:cNvSpPr>
          <p:nvPr>
            <p:ph type="title"/>
          </p:nvPr>
        </p:nvSpPr>
        <p:spPr/>
        <p:txBody>
          <a:bodyPr>
            <a:normAutofit/>
          </a:bodyPr>
          <a:lstStyle/>
          <a:p>
            <a:r>
              <a:rPr lang="en-IN" sz="4000" dirty="0"/>
              <a:t>Monte Carlo methods for numerical integration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C1B7B7-F823-7AF4-1F91-186DC2C5B846}"/>
                  </a:ext>
                </a:extLst>
              </p:cNvPr>
              <p:cNvSpPr>
                <a:spLocks noGrp="1"/>
              </p:cNvSpPr>
              <p:nvPr>
                <p:ph idx="1"/>
              </p:nvPr>
            </p:nvSpPr>
            <p:spPr/>
            <p:txBody>
              <a:bodyPr/>
              <a:lstStyle/>
              <a:p>
                <a:r>
                  <a:rPr lang="en-IN" dirty="0"/>
                  <a:t>Lets take a function for integration</a:t>
                </a:r>
              </a:p>
              <a:p>
                <a:endParaRPr lang="en-IN" dirty="0"/>
              </a:p>
              <a:p>
                <a:pPr marL="0" indent="0">
                  <a:buNone/>
                </a:pPr>
                <a:r>
                  <a:rPr lang="en-IN" b="0" dirty="0"/>
                  <a:t> </a:t>
                </a:r>
                <a14:m>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m:t>
                    </m:r>
                    <m:nary>
                      <m:naryPr>
                        <m:limLoc m:val="undOvr"/>
                        <m:ctrlPr>
                          <a:rPr lang="en-IN" i="1" smtClean="0">
                            <a:latin typeface="Cambria Math" panose="02040503050406030204" pitchFamily="18" charset="0"/>
                          </a:rPr>
                        </m:ctrlPr>
                      </m:naryPr>
                      <m:sub>
                        <m:r>
                          <m:rPr>
                            <m:brk m:alnAt="24"/>
                          </m:rPr>
                          <a:rPr lang="en-IN" b="0" i="1" smtClean="0">
                            <a:latin typeface="Cambria Math" panose="02040503050406030204" pitchFamily="18" charset="0"/>
                          </a:rPr>
                          <m:t>𝑎</m:t>
                        </m:r>
                      </m:sub>
                      <m:sup>
                        <m:r>
                          <a:rPr lang="en-IN" b="0" i="1" smtClean="0">
                            <a:latin typeface="Cambria Math" panose="02040503050406030204" pitchFamily="18" charset="0"/>
                          </a:rPr>
                          <m:t>𝑏</m:t>
                        </m:r>
                      </m:sup>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𝑑𝑥</m:t>
                        </m:r>
                      </m:e>
                    </m:nary>
                  </m:oMath>
                </a14:m>
                <a:r>
                  <a:rPr lang="en-IN" dirty="0"/>
                  <a:t>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3</m:t>
                        </m:r>
                      </m:sup>
                    </m:sSup>
                    <m:r>
                      <a:rPr lang="en-IN" b="0" i="1" smtClean="0">
                        <a:latin typeface="Cambria Math" panose="02040503050406030204" pitchFamily="18" charset="0"/>
                      </a:rPr>
                      <m:t>+6</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+17</m:t>
                    </m:r>
                  </m:oMath>
                </a14:m>
                <a:r>
                  <a:rPr lang="en-IN" dirty="0"/>
                  <a:t>  =&gt; a=-2, b=5</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FAC1B7B7-F823-7AF4-1F91-186DC2C5B84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grpSp>
        <p:nvGrpSpPr>
          <p:cNvPr id="8" name="Group 7">
            <a:extLst>
              <a:ext uri="{FF2B5EF4-FFF2-40B4-BE49-F238E27FC236}">
                <a16:creationId xmlns:a16="http://schemas.microsoft.com/office/drawing/2014/main" id="{AF4A812A-E0DD-0739-E462-E7C3C90D0D4F}"/>
              </a:ext>
            </a:extLst>
          </p:cNvPr>
          <p:cNvGrpSpPr/>
          <p:nvPr/>
        </p:nvGrpSpPr>
        <p:grpSpPr>
          <a:xfrm>
            <a:off x="2242297" y="3650597"/>
            <a:ext cx="6667500" cy="2371725"/>
            <a:chOff x="2242297" y="3650597"/>
            <a:chExt cx="6667500" cy="2371725"/>
          </a:xfrm>
        </p:grpSpPr>
        <p:pic>
          <p:nvPicPr>
            <p:cNvPr id="1026" name="Picture 2">
              <a:extLst>
                <a:ext uri="{FF2B5EF4-FFF2-40B4-BE49-F238E27FC236}">
                  <a16:creationId xmlns:a16="http://schemas.microsoft.com/office/drawing/2014/main" id="{9F4BF4CC-E478-6C12-2E9A-AB815390C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297" y="3650597"/>
              <a:ext cx="6667500" cy="237172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CFFFE6DF-8CE1-F62E-B74F-CECCFC188FF4}"/>
                </a:ext>
              </a:extLst>
            </p:cNvPr>
            <p:cNvCxnSpPr>
              <a:cxnSpLocks/>
            </p:cNvCxnSpPr>
            <p:nvPr/>
          </p:nvCxnSpPr>
          <p:spPr>
            <a:xfrm>
              <a:off x="3532093" y="5567082"/>
              <a:ext cx="4392707"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5F30E2A-640F-EC05-03AA-1371B1B8607C}"/>
                </a:ext>
              </a:extLst>
            </p:cNvPr>
            <p:cNvSpPr txBox="1"/>
            <p:nvPr/>
          </p:nvSpPr>
          <p:spPr>
            <a:xfrm>
              <a:off x="5728446" y="5289177"/>
              <a:ext cx="487634" cy="369332"/>
            </a:xfrm>
            <a:prstGeom prst="rect">
              <a:avLst/>
            </a:prstGeom>
            <a:noFill/>
          </p:spPr>
          <p:txBody>
            <a:bodyPr wrap="none" rtlCol="0">
              <a:spAutoFit/>
            </a:bodyPr>
            <a:lstStyle/>
            <a:p>
              <a:r>
                <a:rPr lang="en-IN" dirty="0">
                  <a:solidFill>
                    <a:srgbClr val="FF0000"/>
                  </a:solidFill>
                </a:rPr>
                <a:t>b-a</a:t>
              </a:r>
            </a:p>
          </p:txBody>
        </p:sp>
      </p:grpSp>
    </p:spTree>
    <p:extLst>
      <p:ext uri="{BB962C8B-B14F-4D97-AF65-F5344CB8AC3E}">
        <p14:creationId xmlns:p14="http://schemas.microsoft.com/office/powerpoint/2010/main" val="182906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CF18-C21D-E17F-BD3F-89DEF771EDEF}"/>
              </a:ext>
            </a:extLst>
          </p:cNvPr>
          <p:cNvSpPr>
            <a:spLocks noGrp="1"/>
          </p:cNvSpPr>
          <p:nvPr>
            <p:ph type="title"/>
          </p:nvPr>
        </p:nvSpPr>
        <p:spPr/>
        <p:txBody>
          <a:bodyPr>
            <a:normAutofit/>
          </a:bodyPr>
          <a:lstStyle/>
          <a:p>
            <a:r>
              <a:rPr lang="en-IN" sz="4000" dirty="0"/>
              <a:t>Monte Carlo methods for numerical integration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88720-02D4-B89C-3F37-D14A28705C66}"/>
                  </a:ext>
                </a:extLst>
              </p:cNvPr>
              <p:cNvSpPr>
                <a:spLocks noGrp="1"/>
              </p:cNvSpPr>
              <p:nvPr>
                <p:ph idx="1"/>
              </p:nvPr>
            </p:nvSpPr>
            <p:spPr>
              <a:xfrm>
                <a:off x="838200" y="1825625"/>
                <a:ext cx="4365812" cy="4351338"/>
              </a:xfrm>
            </p:spPr>
            <p:txBody>
              <a:bodyPr>
                <a:normAutofit/>
              </a:bodyPr>
              <a:lstStyle/>
              <a:p>
                <a:r>
                  <a:rPr lang="en-US" sz="2400" dirty="0"/>
                  <a:t>If we take a random point x</a:t>
                </a:r>
                <a:r>
                  <a:rPr lang="en-US" sz="2400" baseline="-25000" dirty="0"/>
                  <a:t>i</a:t>
                </a:r>
                <a:r>
                  <a:rPr lang="en-US" sz="2400" dirty="0"/>
                  <a:t> between a and b</a:t>
                </a:r>
              </a:p>
              <a:p>
                <a:r>
                  <a:rPr lang="en-IN" sz="2400" dirty="0"/>
                  <a:t>A</a:t>
                </a:r>
                <a:r>
                  <a:rPr lang="en-IN" sz="2400" baseline="-25000" dirty="0"/>
                  <a:t>i</a:t>
                </a:r>
                <a:r>
                  <a:rPr lang="en-IN" sz="2400" dirty="0"/>
                  <a:t>=</a:t>
                </a:r>
                <a:r>
                  <a:rPr lang="pl-PL" sz="2400" dirty="0"/>
                  <a:t>f(x</a:t>
                </a:r>
                <a:r>
                  <a:rPr lang="pl-PL" sz="2400" baseline="-25000" dirty="0"/>
                  <a:t>i</a:t>
                </a:r>
                <a:r>
                  <a:rPr lang="pl-PL" sz="2400" dirty="0"/>
                  <a:t>)</a:t>
                </a:r>
                <a:r>
                  <a:rPr lang="en-IN" sz="2400" dirty="0"/>
                  <a:t>*</a:t>
                </a:r>
                <a:r>
                  <a:rPr lang="pl-PL" sz="2400" dirty="0"/>
                  <a:t>(b-a)</a:t>
                </a:r>
                <a:endParaRPr lang="en-IN" sz="2400" dirty="0"/>
              </a:p>
              <a:p>
                <a:r>
                  <a:rPr lang="en-US" sz="2400" dirty="0"/>
                  <a:t>Monte Carlo integration is to approximate the integral value (gray area) by the averaged area of rectangles computed for random picked x</a:t>
                </a:r>
                <a:r>
                  <a:rPr lang="en-US" sz="2400" baseline="-25000" dirty="0"/>
                  <a:t>i</a:t>
                </a:r>
                <a:r>
                  <a:rPr lang="en-US" sz="2400" dirty="0"/>
                  <a:t>.</a:t>
                </a:r>
              </a:p>
              <a:p>
                <a14:m>
                  <m:oMath xmlns:m="http://schemas.openxmlformats.org/officeDocument/2006/math">
                    <m:r>
                      <a:rPr lang="en-IN" sz="2400" b="0" i="1" smtClean="0">
                        <a:latin typeface="Cambria Math" panose="02040503050406030204" pitchFamily="18" charset="0"/>
                      </a:rPr>
                      <m:t>𝐹</m:t>
                    </m:r>
                    <m:r>
                      <a:rPr lang="pt-BR" sz="2400" i="1" smtClean="0">
                        <a:latin typeface="Cambria Math" panose="02040503050406030204" pitchFamily="18" charset="0"/>
                      </a:rPr>
                      <m:t>=</m:t>
                    </m:r>
                    <m:r>
                      <a:rPr lang="en-IN" sz="2400" b="0" i="1" smtClean="0">
                        <a:latin typeface="Cambria Math" panose="02040503050406030204" pitchFamily="18" charset="0"/>
                      </a:rPr>
                      <m:t>(</m:t>
                    </m:r>
                    <m:nary>
                      <m:naryPr>
                        <m:chr m:val="∑"/>
                        <m:ctrlPr>
                          <a:rPr lang="pt-BR" sz="2400" i="1" smtClean="0">
                            <a:latin typeface="Cambria Math" panose="02040503050406030204" pitchFamily="18" charset="0"/>
                          </a:rPr>
                        </m:ctrlPr>
                      </m:naryPr>
                      <m:sub>
                        <m:r>
                          <m:rPr>
                            <m:brk m:alnAt="23"/>
                          </m:rPr>
                          <a:rPr lang="en-IN" sz="2400" b="0" i="1" smtClean="0">
                            <a:latin typeface="Cambria Math" panose="02040503050406030204" pitchFamily="18" charset="0"/>
                          </a:rPr>
                          <m:t>𝑖</m:t>
                        </m:r>
                        <m:r>
                          <a:rPr lang="pt-BR" sz="2400" i="1" smtClean="0">
                            <a:latin typeface="Cambria Math" panose="02040503050406030204" pitchFamily="18" charset="0"/>
                          </a:rPr>
                          <m:t>=</m:t>
                        </m:r>
                        <m:r>
                          <a:rPr lang="en-IN" sz="2400" b="0" i="1" smtClean="0">
                            <a:latin typeface="Cambria Math" panose="02040503050406030204" pitchFamily="18" charset="0"/>
                          </a:rPr>
                          <m:t>1</m:t>
                        </m:r>
                      </m:sub>
                      <m:sup>
                        <m:r>
                          <a:rPr lang="en-IN" sz="2400" b="0" i="1" smtClean="0">
                            <a:latin typeface="Cambria Math" panose="02040503050406030204" pitchFamily="18" charset="0"/>
                          </a:rPr>
                          <m:t>𝑛</m:t>
                        </m:r>
                      </m:sup>
                      <m:e>
                        <m:r>
                          <a:rPr lang="en-IN" sz="2400" b="0" i="1" smtClean="0">
                            <a:latin typeface="Cambria Math" panose="02040503050406030204" pitchFamily="18" charset="0"/>
                          </a:rPr>
                          <m:t>(</m:t>
                        </m:r>
                        <m:r>
                          <a:rPr lang="en-IN" sz="2400" b="0" i="1" smtClean="0">
                            <a:latin typeface="Cambria Math" panose="02040503050406030204" pitchFamily="18" charset="0"/>
                          </a:rPr>
                          <m:t>𝐴𝑖</m:t>
                        </m:r>
                      </m:e>
                    </m:nary>
                    <m:r>
                      <a:rPr lang="en-IN" sz="2400" b="0" i="1" smtClean="0">
                        <a:latin typeface="Cambria Math" panose="02040503050406030204" pitchFamily="18" charset="0"/>
                      </a:rPr>
                      <m:t>))/</m:t>
                    </m:r>
                    <m:r>
                      <a:rPr lang="en-IN" sz="2400" b="0" i="1" smtClean="0">
                        <a:latin typeface="Cambria Math" panose="02040503050406030204" pitchFamily="18" charset="0"/>
                      </a:rPr>
                      <m:t>𝑛</m:t>
                    </m:r>
                    <m:r>
                      <a:rPr lang="en-IN" sz="2400" b="0" i="1" smtClean="0">
                        <a:latin typeface="Cambria Math" panose="02040503050406030204" pitchFamily="18" charset="0"/>
                      </a:rPr>
                      <m:t>=(</m:t>
                    </m:r>
                    <m:nary>
                      <m:naryPr>
                        <m:chr m:val="∑"/>
                        <m:ctrlPr>
                          <a:rPr lang="pt-BR" sz="2400" i="1">
                            <a:latin typeface="Cambria Math" panose="02040503050406030204" pitchFamily="18" charset="0"/>
                          </a:rPr>
                        </m:ctrlPr>
                      </m:naryPr>
                      <m:sub>
                        <m:r>
                          <m:rPr>
                            <m:brk m:alnAt="23"/>
                          </m:rPr>
                          <a:rPr lang="en-IN" sz="2400" i="1">
                            <a:latin typeface="Cambria Math" panose="02040503050406030204" pitchFamily="18" charset="0"/>
                          </a:rPr>
                          <m:t>𝑖</m:t>
                        </m:r>
                        <m:r>
                          <a:rPr lang="pt-BR" sz="2400" i="1">
                            <a:latin typeface="Cambria Math" panose="02040503050406030204" pitchFamily="18" charset="0"/>
                          </a:rPr>
                          <m:t>=</m:t>
                        </m:r>
                        <m:r>
                          <a:rPr lang="en-IN" sz="2400" i="1">
                            <a:latin typeface="Cambria Math" panose="02040503050406030204" pitchFamily="18" charset="0"/>
                          </a:rPr>
                          <m:t>1</m:t>
                        </m:r>
                      </m:sub>
                      <m:sup>
                        <m:r>
                          <a:rPr lang="en-IN" sz="2400" i="1">
                            <a:latin typeface="Cambria Math" panose="02040503050406030204" pitchFamily="18" charset="0"/>
                          </a:rPr>
                          <m:t>𝑛</m:t>
                        </m:r>
                      </m:sup>
                      <m:e>
                        <m:r>
                          <a:rPr lang="en-IN" sz="2400" i="1">
                            <a:latin typeface="Cambria Math" panose="02040503050406030204" pitchFamily="18" charset="0"/>
                          </a:rPr>
                          <m:t>𝑓</m:t>
                        </m:r>
                        <m:r>
                          <a:rPr lang="en-IN" sz="2400" i="1">
                            <a:latin typeface="Cambria Math" panose="02040503050406030204" pitchFamily="18" charset="0"/>
                          </a:rPr>
                          <m:t>(</m:t>
                        </m:r>
                        <m:r>
                          <a:rPr lang="en-IN" sz="2400" i="1">
                            <a:latin typeface="Cambria Math" panose="02040503050406030204" pitchFamily="18" charset="0"/>
                          </a:rPr>
                          <m:t>𝑥𝑖</m:t>
                        </m:r>
                        <m:r>
                          <a:rPr lang="en-IN" sz="2400" i="1">
                            <a:latin typeface="Cambria Math" panose="02040503050406030204" pitchFamily="18" charset="0"/>
                          </a:rPr>
                          <m:t>)(</m:t>
                        </m:r>
                        <m:r>
                          <a:rPr lang="en-IN" sz="2400" i="1">
                            <a:latin typeface="Cambria Math" panose="02040503050406030204" pitchFamily="18" charset="0"/>
                          </a:rPr>
                          <m:t>𝑏</m:t>
                        </m:r>
                        <m:r>
                          <a:rPr lang="en-IN" sz="2400" i="1">
                            <a:latin typeface="Cambria Math" panose="02040503050406030204" pitchFamily="18" charset="0"/>
                          </a:rPr>
                          <m:t>−</m:t>
                        </m:r>
                        <m:r>
                          <a:rPr lang="en-IN" sz="2400" i="1">
                            <a:latin typeface="Cambria Math" panose="02040503050406030204" pitchFamily="18" charset="0"/>
                          </a:rPr>
                          <m:t>𝑎</m:t>
                        </m:r>
                        <m:r>
                          <a:rPr lang="en-IN" sz="2400" i="1">
                            <a:latin typeface="Cambria Math" panose="02040503050406030204" pitchFamily="18" charset="0"/>
                          </a:rPr>
                          <m:t>))/</m:t>
                        </m:r>
                        <m:r>
                          <a:rPr lang="en-IN" sz="2400" i="1">
                            <a:latin typeface="Cambria Math" panose="02040503050406030204" pitchFamily="18" charset="0"/>
                          </a:rPr>
                          <m:t>𝑛</m:t>
                        </m:r>
                      </m:e>
                    </m:nary>
                  </m:oMath>
                </a14:m>
                <a:endParaRPr lang="en-IN" sz="2400" dirty="0"/>
              </a:p>
            </p:txBody>
          </p:sp>
        </mc:Choice>
        <mc:Fallback xmlns="">
          <p:sp>
            <p:nvSpPr>
              <p:cNvPr id="3" name="Content Placeholder 2">
                <a:extLst>
                  <a:ext uri="{FF2B5EF4-FFF2-40B4-BE49-F238E27FC236}">
                    <a16:creationId xmlns:a16="http://schemas.microsoft.com/office/drawing/2014/main" id="{72488720-02D4-B89C-3F37-D14A28705C66}"/>
                  </a:ext>
                </a:extLst>
              </p:cNvPr>
              <p:cNvSpPr>
                <a:spLocks noGrp="1" noRot="1" noChangeAspect="1" noMove="1" noResize="1" noEditPoints="1" noAdjustHandles="1" noChangeArrowheads="1" noChangeShapeType="1" noTextEdit="1"/>
              </p:cNvSpPr>
              <p:nvPr>
                <p:ph idx="1"/>
              </p:nvPr>
            </p:nvSpPr>
            <p:spPr>
              <a:xfrm>
                <a:off x="838200" y="1825625"/>
                <a:ext cx="4365812" cy="4351338"/>
              </a:xfrm>
              <a:blipFill>
                <a:blip r:embed="rId2"/>
                <a:stretch>
                  <a:fillRect l="-2654" t="-1961" b="-7423"/>
                </a:stretch>
              </a:blipFill>
            </p:spPr>
            <p:txBody>
              <a:bodyPr/>
              <a:lstStyle/>
              <a:p>
                <a:r>
                  <a:rPr lang="en-IN">
                    <a:noFill/>
                  </a:rPr>
                  <a:t> </a:t>
                </a:r>
              </a:p>
            </p:txBody>
          </p:sp>
        </mc:Fallback>
      </mc:AlternateContent>
      <p:grpSp>
        <p:nvGrpSpPr>
          <p:cNvPr id="7" name="Group 6">
            <a:extLst>
              <a:ext uri="{FF2B5EF4-FFF2-40B4-BE49-F238E27FC236}">
                <a16:creationId xmlns:a16="http://schemas.microsoft.com/office/drawing/2014/main" id="{BE5D1ACA-79F1-C056-B29E-CF16D95E0F86}"/>
              </a:ext>
            </a:extLst>
          </p:cNvPr>
          <p:cNvGrpSpPr/>
          <p:nvPr/>
        </p:nvGrpSpPr>
        <p:grpSpPr>
          <a:xfrm>
            <a:off x="5325034" y="1690687"/>
            <a:ext cx="6099926" cy="4486275"/>
            <a:chOff x="5325034" y="1690687"/>
            <a:chExt cx="6099926" cy="4486275"/>
          </a:xfrm>
        </p:grpSpPr>
        <p:pic>
          <p:nvPicPr>
            <p:cNvPr id="2050" name="Picture 2">
              <a:extLst>
                <a:ext uri="{FF2B5EF4-FFF2-40B4-BE49-F238E27FC236}">
                  <a16:creationId xmlns:a16="http://schemas.microsoft.com/office/drawing/2014/main" id="{B11E8968-EC7D-6942-6FDD-28BD720B22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59" t="3269" r="1813" b="2905"/>
            <a:stretch/>
          </p:blipFill>
          <p:spPr bwMode="auto">
            <a:xfrm>
              <a:off x="5325034" y="1690687"/>
              <a:ext cx="6099926" cy="448627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94A42DAC-D11C-28ED-7141-1338D0724122}"/>
                </a:ext>
              </a:extLst>
            </p:cNvPr>
            <p:cNvCxnSpPr>
              <a:cxnSpLocks/>
            </p:cNvCxnSpPr>
            <p:nvPr/>
          </p:nvCxnSpPr>
          <p:spPr>
            <a:xfrm>
              <a:off x="6400799" y="5782235"/>
              <a:ext cx="4105836"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9236D25-6AFD-926D-25EE-C04769C3F398}"/>
                </a:ext>
              </a:extLst>
            </p:cNvPr>
            <p:cNvSpPr txBox="1"/>
            <p:nvPr/>
          </p:nvSpPr>
          <p:spPr>
            <a:xfrm>
              <a:off x="8597152" y="5504330"/>
              <a:ext cx="487634" cy="369332"/>
            </a:xfrm>
            <a:prstGeom prst="rect">
              <a:avLst/>
            </a:prstGeom>
            <a:noFill/>
          </p:spPr>
          <p:txBody>
            <a:bodyPr wrap="square" rtlCol="0">
              <a:spAutoFit/>
            </a:bodyPr>
            <a:lstStyle/>
            <a:p>
              <a:r>
                <a:rPr lang="en-IN" dirty="0">
                  <a:solidFill>
                    <a:srgbClr val="FF0000"/>
                  </a:solidFill>
                </a:rPr>
                <a:t>b-a</a:t>
              </a:r>
            </a:p>
          </p:txBody>
        </p:sp>
      </p:grpSp>
    </p:spTree>
    <p:extLst>
      <p:ext uri="{BB962C8B-B14F-4D97-AF65-F5344CB8AC3E}">
        <p14:creationId xmlns:p14="http://schemas.microsoft.com/office/powerpoint/2010/main" val="3474651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AFA9-09E0-40ED-5FCF-76CBD29F9D40}"/>
              </a:ext>
            </a:extLst>
          </p:cNvPr>
          <p:cNvSpPr>
            <a:spLocks noGrp="1"/>
          </p:cNvSpPr>
          <p:nvPr>
            <p:ph type="title"/>
          </p:nvPr>
        </p:nvSpPr>
        <p:spPr/>
        <p:txBody>
          <a:bodyPr>
            <a:normAutofit/>
          </a:bodyPr>
          <a:lstStyle/>
          <a:p>
            <a:r>
              <a:rPr lang="en-IN" sz="4000" dirty="0"/>
              <a:t>Monte Carlo methods for numerical integration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87AE63-D38D-48D6-BCC1-19A918DADA1D}"/>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𝐹</m:t>
                      </m:r>
                      <m:r>
                        <a:rPr lang="pt-BR" sz="2800" i="1" smtClean="0">
                          <a:latin typeface="Cambria Math" panose="02040503050406030204" pitchFamily="18" charset="0"/>
                        </a:rPr>
                        <m:t>=</m:t>
                      </m:r>
                      <m:r>
                        <a:rPr lang="en-IN" sz="2800" b="0" i="1" smtClean="0">
                          <a:latin typeface="Cambria Math" panose="02040503050406030204" pitchFamily="18" charset="0"/>
                        </a:rPr>
                        <m:t>(</m:t>
                      </m:r>
                      <m:nary>
                        <m:naryPr>
                          <m:chr m:val="∑"/>
                          <m:ctrlPr>
                            <a:rPr lang="pt-BR" sz="2800" i="1" smtClean="0">
                              <a:latin typeface="Cambria Math" panose="02040503050406030204" pitchFamily="18" charset="0"/>
                            </a:rPr>
                          </m:ctrlPr>
                        </m:naryPr>
                        <m:sub>
                          <m:r>
                            <m:rPr>
                              <m:brk m:alnAt="23"/>
                            </m:rPr>
                            <a:rPr lang="en-IN" sz="2800" b="0" i="1" smtClean="0">
                              <a:latin typeface="Cambria Math" panose="02040503050406030204" pitchFamily="18" charset="0"/>
                            </a:rPr>
                            <m:t>𝑖</m:t>
                          </m:r>
                          <m:r>
                            <a:rPr lang="pt-BR" sz="2800" i="1" smtClean="0">
                              <a:latin typeface="Cambria Math" panose="02040503050406030204" pitchFamily="18" charset="0"/>
                            </a:rPr>
                            <m:t>=</m:t>
                          </m:r>
                          <m:r>
                            <a:rPr lang="en-IN" sz="2800" b="0" i="1" smtClean="0">
                              <a:latin typeface="Cambria Math" panose="02040503050406030204" pitchFamily="18" charset="0"/>
                            </a:rPr>
                            <m:t>1</m:t>
                          </m:r>
                        </m:sub>
                        <m:sup>
                          <m:r>
                            <a:rPr lang="en-IN" sz="2800" b="0" i="1" smtClean="0">
                              <a:latin typeface="Cambria Math" panose="02040503050406030204" pitchFamily="18" charset="0"/>
                            </a:rPr>
                            <m:t>𝑛</m:t>
                          </m:r>
                        </m:sup>
                        <m:e>
                          <m:r>
                            <a:rPr lang="en-IN" sz="2800" b="0" i="1" smtClean="0">
                              <a:latin typeface="Cambria Math" panose="02040503050406030204" pitchFamily="18" charset="0"/>
                            </a:rPr>
                            <m:t>(</m:t>
                          </m:r>
                          <m:r>
                            <a:rPr lang="en-IN" sz="2800" b="0" i="1" smtClean="0">
                              <a:latin typeface="Cambria Math" panose="02040503050406030204" pitchFamily="18" charset="0"/>
                            </a:rPr>
                            <m:t>𝐴𝑖</m:t>
                          </m:r>
                        </m:e>
                      </m:nary>
                      <m:r>
                        <a:rPr lang="en-IN" sz="2800" b="0" i="1" smtClean="0">
                          <a:latin typeface="Cambria Math" panose="02040503050406030204" pitchFamily="18" charset="0"/>
                        </a:rPr>
                        <m:t>))/</m:t>
                      </m:r>
                      <m:r>
                        <a:rPr lang="en-IN" sz="2800" b="0" i="1" smtClean="0">
                          <a:latin typeface="Cambria Math" panose="02040503050406030204" pitchFamily="18" charset="0"/>
                        </a:rPr>
                        <m:t>𝑛</m:t>
                      </m:r>
                      <m:r>
                        <a:rPr lang="en-IN" sz="2800" b="0" i="1" smtClean="0">
                          <a:latin typeface="Cambria Math" panose="02040503050406030204" pitchFamily="18" charset="0"/>
                        </a:rPr>
                        <m:t>=(</m:t>
                      </m:r>
                      <m:nary>
                        <m:naryPr>
                          <m:chr m:val="∑"/>
                          <m:ctrlPr>
                            <a:rPr lang="pt-BR" sz="2800" i="1">
                              <a:latin typeface="Cambria Math" panose="02040503050406030204" pitchFamily="18" charset="0"/>
                            </a:rPr>
                          </m:ctrlPr>
                        </m:naryPr>
                        <m:sub>
                          <m:r>
                            <m:rPr>
                              <m:brk m:alnAt="23"/>
                            </m:rPr>
                            <a:rPr lang="en-IN" sz="2800" i="1">
                              <a:latin typeface="Cambria Math" panose="02040503050406030204" pitchFamily="18" charset="0"/>
                            </a:rPr>
                            <m:t>𝑖</m:t>
                          </m:r>
                          <m:r>
                            <a:rPr lang="pt-BR" sz="2800" i="1">
                              <a:latin typeface="Cambria Math" panose="02040503050406030204" pitchFamily="18" charset="0"/>
                            </a:rPr>
                            <m:t>=</m:t>
                          </m:r>
                          <m:r>
                            <a:rPr lang="en-IN" sz="2800" i="1">
                              <a:latin typeface="Cambria Math" panose="02040503050406030204" pitchFamily="18" charset="0"/>
                            </a:rPr>
                            <m:t>1</m:t>
                          </m:r>
                        </m:sub>
                        <m:sup>
                          <m:r>
                            <a:rPr lang="en-IN" sz="2800" i="1">
                              <a:latin typeface="Cambria Math" panose="02040503050406030204" pitchFamily="18" charset="0"/>
                            </a:rPr>
                            <m:t>𝑛</m:t>
                          </m:r>
                        </m:sup>
                        <m:e>
                          <m:r>
                            <a:rPr lang="en-IN" sz="2800" i="1">
                              <a:latin typeface="Cambria Math" panose="02040503050406030204" pitchFamily="18" charset="0"/>
                            </a:rPr>
                            <m:t>𝑓</m:t>
                          </m:r>
                          <m:r>
                            <a:rPr lang="en-IN" sz="2800" i="1">
                              <a:latin typeface="Cambria Math" panose="02040503050406030204" pitchFamily="18" charset="0"/>
                            </a:rPr>
                            <m:t>(</m:t>
                          </m:r>
                          <m:r>
                            <a:rPr lang="en-IN" sz="2800" i="1">
                              <a:latin typeface="Cambria Math" panose="02040503050406030204" pitchFamily="18" charset="0"/>
                            </a:rPr>
                            <m:t>𝑥𝑖</m:t>
                          </m:r>
                          <m:r>
                            <a:rPr lang="en-IN" sz="2800" i="1">
                              <a:latin typeface="Cambria Math" panose="02040503050406030204" pitchFamily="18" charset="0"/>
                            </a:rPr>
                            <m:t>)(</m:t>
                          </m:r>
                          <m:r>
                            <a:rPr lang="en-IN" sz="2800" i="1">
                              <a:latin typeface="Cambria Math" panose="02040503050406030204" pitchFamily="18" charset="0"/>
                            </a:rPr>
                            <m:t>𝑏</m:t>
                          </m:r>
                          <m:r>
                            <a:rPr lang="en-IN" sz="2800" i="1">
                              <a:latin typeface="Cambria Math" panose="02040503050406030204" pitchFamily="18" charset="0"/>
                            </a:rPr>
                            <m:t>−</m:t>
                          </m:r>
                          <m:r>
                            <a:rPr lang="en-IN" sz="2800" i="1">
                              <a:latin typeface="Cambria Math" panose="02040503050406030204" pitchFamily="18" charset="0"/>
                            </a:rPr>
                            <m:t>𝑎</m:t>
                          </m:r>
                          <m:r>
                            <a:rPr lang="en-IN" sz="2800" i="1">
                              <a:latin typeface="Cambria Math" panose="02040503050406030204" pitchFamily="18" charset="0"/>
                            </a:rPr>
                            <m:t>))/</m:t>
                          </m:r>
                          <m:r>
                            <a:rPr lang="en-IN" sz="2800" i="1">
                              <a:latin typeface="Cambria Math" panose="02040503050406030204" pitchFamily="18" charset="0"/>
                            </a:rPr>
                            <m:t>𝑛</m:t>
                          </m:r>
                        </m:e>
                      </m:nary>
                    </m:oMath>
                  </m:oMathPara>
                </a14:m>
                <a:endParaRPr lang="en-IN" dirty="0"/>
              </a:p>
            </p:txBody>
          </p:sp>
        </mc:Choice>
        <mc:Fallback xmlns="">
          <p:sp>
            <p:nvSpPr>
              <p:cNvPr id="3" name="Content Placeholder 2">
                <a:extLst>
                  <a:ext uri="{FF2B5EF4-FFF2-40B4-BE49-F238E27FC236}">
                    <a16:creationId xmlns:a16="http://schemas.microsoft.com/office/drawing/2014/main" id="{A187AE63-D38D-48D6-BCC1-19A918DADA1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3DF959A8-9EE4-3A3A-F3E9-43A5F54E1F09}"/>
              </a:ext>
            </a:extLst>
          </p:cNvPr>
          <p:cNvPicPr>
            <a:picLocks noChangeAspect="1"/>
          </p:cNvPicPr>
          <p:nvPr/>
        </p:nvPicPr>
        <p:blipFill>
          <a:blip r:embed="rId3"/>
          <a:stretch>
            <a:fillRect/>
          </a:stretch>
        </p:blipFill>
        <p:spPr>
          <a:xfrm>
            <a:off x="838200" y="3869578"/>
            <a:ext cx="10067925" cy="2190750"/>
          </a:xfrm>
          <a:prstGeom prst="rect">
            <a:avLst/>
          </a:prstGeom>
        </p:spPr>
      </p:pic>
    </p:spTree>
    <p:extLst>
      <p:ext uri="{BB962C8B-B14F-4D97-AF65-F5344CB8AC3E}">
        <p14:creationId xmlns:p14="http://schemas.microsoft.com/office/powerpoint/2010/main" val="821509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4BCF-4534-1AE5-865A-E7C07BDC7B2D}"/>
              </a:ext>
            </a:extLst>
          </p:cNvPr>
          <p:cNvSpPr>
            <a:spLocks noGrp="1"/>
          </p:cNvSpPr>
          <p:nvPr>
            <p:ph type="title"/>
          </p:nvPr>
        </p:nvSpPr>
        <p:spPr/>
        <p:txBody>
          <a:bodyPr>
            <a:normAutofit/>
          </a:bodyPr>
          <a:lstStyle/>
          <a:p>
            <a:r>
              <a:rPr lang="en-IN" sz="4000" dirty="0"/>
              <a:t>Monte Carlo methods for numerical integration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ADA2D6-7F99-A52D-D73D-F0C60A1F869C}"/>
                  </a:ext>
                </a:extLst>
              </p:cNvPr>
              <p:cNvSpPr>
                <a:spLocks noGrp="1"/>
              </p:cNvSpPr>
              <p:nvPr>
                <p:ph idx="1"/>
              </p:nvPr>
            </p:nvSpPr>
            <p:spPr/>
            <p:txBody>
              <a:bodyPr>
                <a:normAutofit fontScale="40000" lnSpcReduction="20000"/>
              </a:bodyPr>
              <a:lstStyle/>
              <a:p>
                <a:pPr marL="0" indent="0">
                  <a:spcBef>
                    <a:spcPts val="600"/>
                  </a:spcBef>
                  <a:buNone/>
                </a:pP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3</m:t>
                        </m:r>
                      </m:sup>
                    </m:sSup>
                    <m:r>
                      <a:rPr lang="en-IN" b="0" i="1" smtClean="0">
                        <a:latin typeface="Cambria Math" panose="02040503050406030204" pitchFamily="18" charset="0"/>
                      </a:rPr>
                      <m:t>+6</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+17</m:t>
                    </m:r>
                  </m:oMath>
                </a14:m>
                <a:r>
                  <a:rPr lang="en-IN" dirty="0"/>
                  <a:t>  Between Limit a=-2, b=5</a:t>
                </a:r>
              </a:p>
              <a:p>
                <a:pPr marL="0" indent="0">
                  <a:spcBef>
                    <a:spcPts val="600"/>
                  </a:spcBef>
                  <a:buNone/>
                </a:pPr>
                <a:endParaRPr lang="en-IN" dirty="0">
                  <a:solidFill>
                    <a:srgbClr val="2525FF"/>
                  </a:solidFill>
                  <a:latin typeface="Courier New" panose="02070309020205020404" pitchFamily="49" charset="0"/>
                  <a:cs typeface="Courier New" panose="02070309020205020404" pitchFamily="49" charset="0"/>
                </a:endParaRPr>
              </a:p>
              <a:p>
                <a:pPr marL="0" indent="0">
                  <a:spcBef>
                    <a:spcPts val="600"/>
                  </a:spcBef>
                  <a:buNone/>
                </a:pPr>
                <a:r>
                  <a:rPr lang="en-IN" dirty="0">
                    <a:solidFill>
                      <a:srgbClr val="2525FF"/>
                    </a:solidFill>
                    <a:latin typeface="Courier New" panose="02070309020205020404" pitchFamily="49" charset="0"/>
                    <a:cs typeface="Courier New" panose="02070309020205020404" pitchFamily="49" charset="0"/>
                  </a:rPr>
                  <a:t>import </a:t>
                </a:r>
                <a:r>
                  <a:rPr lang="en-IN" dirty="0" err="1">
                    <a:solidFill>
                      <a:srgbClr val="2525FF"/>
                    </a:solidFill>
                    <a:latin typeface="Courier New" panose="02070309020205020404" pitchFamily="49" charset="0"/>
                    <a:cs typeface="Courier New" panose="02070309020205020404" pitchFamily="49" charset="0"/>
                  </a:rPr>
                  <a:t>numpy</a:t>
                </a:r>
                <a:r>
                  <a:rPr lang="en-IN" dirty="0">
                    <a:solidFill>
                      <a:srgbClr val="2525FF"/>
                    </a:solidFill>
                    <a:latin typeface="Courier New" panose="02070309020205020404" pitchFamily="49" charset="0"/>
                    <a:cs typeface="Courier New" panose="02070309020205020404" pitchFamily="49" charset="0"/>
                  </a:rPr>
                  <a:t> as np</a:t>
                </a:r>
              </a:p>
              <a:p>
                <a:pPr marL="0" indent="0">
                  <a:spcBef>
                    <a:spcPts val="600"/>
                  </a:spcBef>
                  <a:buNone/>
                </a:pPr>
                <a:r>
                  <a:rPr lang="en-IN" dirty="0">
                    <a:solidFill>
                      <a:srgbClr val="2525FF"/>
                    </a:solidFill>
                    <a:latin typeface="Courier New" panose="02070309020205020404" pitchFamily="49" charset="0"/>
                    <a:cs typeface="Courier New" panose="02070309020205020404" pitchFamily="49" charset="0"/>
                  </a:rPr>
                  <a:t># function</a:t>
                </a:r>
              </a:p>
              <a:p>
                <a:pPr marL="0" indent="0">
                  <a:spcBef>
                    <a:spcPts val="600"/>
                  </a:spcBef>
                  <a:buNone/>
                </a:pPr>
                <a:r>
                  <a:rPr lang="en-IN" dirty="0">
                    <a:solidFill>
                      <a:srgbClr val="2525FF"/>
                    </a:solidFill>
                    <a:latin typeface="Courier New" panose="02070309020205020404" pitchFamily="49" charset="0"/>
                    <a:cs typeface="Courier New" panose="02070309020205020404" pitchFamily="49" charset="0"/>
                  </a:rPr>
                  <a:t>def f(x):</a:t>
                </a:r>
              </a:p>
              <a:p>
                <a:pPr marL="0" indent="0">
                  <a:spcBef>
                    <a:spcPts val="600"/>
                  </a:spcBef>
                  <a:buNone/>
                </a:pPr>
                <a:r>
                  <a:rPr lang="en-IN" dirty="0">
                    <a:solidFill>
                      <a:srgbClr val="2525FF"/>
                    </a:solidFill>
                    <a:latin typeface="Courier New" panose="02070309020205020404" pitchFamily="49" charset="0"/>
                    <a:cs typeface="Courier New" panose="02070309020205020404" pitchFamily="49" charset="0"/>
                  </a:rPr>
                  <a:t>    return 𝑥*𝑥*𝑥+6*𝑥-𝑥+17  </a:t>
                </a:r>
              </a:p>
              <a:p>
                <a:pPr marL="0" indent="0">
                  <a:spcBef>
                    <a:spcPts val="600"/>
                  </a:spcBef>
                  <a:buNone/>
                </a:pPr>
                <a:endParaRPr lang="en-IN" dirty="0">
                  <a:solidFill>
                    <a:srgbClr val="2525FF"/>
                  </a:solidFill>
                  <a:latin typeface="Courier New" panose="02070309020205020404" pitchFamily="49" charset="0"/>
                  <a:cs typeface="Courier New" panose="02070309020205020404" pitchFamily="49" charset="0"/>
                </a:endParaRPr>
              </a:p>
              <a:p>
                <a:pPr marL="0" indent="0">
                  <a:spcBef>
                    <a:spcPts val="600"/>
                  </a:spcBef>
                  <a:buNone/>
                </a:pPr>
                <a:r>
                  <a:rPr lang="en-IN" dirty="0">
                    <a:solidFill>
                      <a:srgbClr val="2525FF"/>
                    </a:solidFill>
                    <a:latin typeface="Courier New" panose="02070309020205020404" pitchFamily="49" charset="0"/>
                    <a:cs typeface="Courier New" panose="02070309020205020404" pitchFamily="49" charset="0"/>
                  </a:rPr>
                  <a:t># Random Points</a:t>
                </a:r>
              </a:p>
              <a:p>
                <a:pPr marL="0" indent="0">
                  <a:spcBef>
                    <a:spcPts val="600"/>
                  </a:spcBef>
                  <a:buNone/>
                </a:pPr>
                <a:r>
                  <a:rPr lang="en-IN" dirty="0" err="1">
                    <a:solidFill>
                      <a:srgbClr val="2525FF"/>
                    </a:solidFill>
                    <a:latin typeface="Courier New" panose="02070309020205020404" pitchFamily="49" charset="0"/>
                    <a:cs typeface="Courier New" panose="02070309020205020404" pitchFamily="49" charset="0"/>
                  </a:rPr>
                  <a:t>rn</a:t>
                </a:r>
                <a:r>
                  <a:rPr lang="en-IN" dirty="0">
                    <a:solidFill>
                      <a:srgbClr val="2525FF"/>
                    </a:solidFill>
                    <a:latin typeface="Courier New" panose="02070309020205020404" pitchFamily="49" charset="0"/>
                    <a:cs typeface="Courier New" panose="02070309020205020404" pitchFamily="49" charset="0"/>
                  </a:rPr>
                  <a:t>= </a:t>
                </a:r>
                <a:r>
                  <a:rPr lang="en-IN" dirty="0" err="1">
                    <a:solidFill>
                      <a:srgbClr val="2525FF"/>
                    </a:solidFill>
                    <a:latin typeface="Courier New" panose="02070309020205020404" pitchFamily="49" charset="0"/>
                    <a:cs typeface="Courier New" panose="02070309020205020404" pitchFamily="49" charset="0"/>
                  </a:rPr>
                  <a:t>np.random.uniform</a:t>
                </a:r>
                <a:r>
                  <a:rPr lang="en-IN" dirty="0">
                    <a:solidFill>
                      <a:srgbClr val="2525FF"/>
                    </a:solidFill>
                    <a:latin typeface="Courier New" panose="02070309020205020404" pitchFamily="49" charset="0"/>
                    <a:cs typeface="Courier New" panose="02070309020205020404" pitchFamily="49" charset="0"/>
                  </a:rPr>
                  <a:t>(-2, 5, 1000) </a:t>
                </a:r>
              </a:p>
              <a:p>
                <a:pPr marL="0" indent="0">
                  <a:spcBef>
                    <a:spcPts val="600"/>
                  </a:spcBef>
                  <a:buNone/>
                </a:pPr>
                <a:r>
                  <a:rPr lang="en-IN" dirty="0">
                    <a:solidFill>
                      <a:srgbClr val="2525FF"/>
                    </a:solidFill>
                    <a:latin typeface="Courier New" panose="02070309020205020404" pitchFamily="49" charset="0"/>
                    <a:cs typeface="Courier New" panose="02070309020205020404" pitchFamily="49" charset="0"/>
                  </a:rPr>
                  <a:t># Points on a Curve</a:t>
                </a:r>
              </a:p>
              <a:p>
                <a:pPr marL="0" indent="0">
                  <a:spcBef>
                    <a:spcPts val="600"/>
                  </a:spcBef>
                  <a:buNone/>
                </a:pPr>
                <a:r>
                  <a:rPr lang="en-IN" dirty="0">
                    <a:solidFill>
                      <a:srgbClr val="2525FF"/>
                    </a:solidFill>
                    <a:latin typeface="Courier New" panose="02070309020205020404" pitchFamily="49" charset="0"/>
                    <a:cs typeface="Courier New" panose="02070309020205020404" pitchFamily="49" charset="0"/>
                  </a:rPr>
                  <a:t>xi=[]</a:t>
                </a:r>
              </a:p>
              <a:p>
                <a:pPr marL="0" indent="0">
                  <a:spcBef>
                    <a:spcPts val="600"/>
                  </a:spcBef>
                  <a:buNone/>
                </a:pPr>
                <a:r>
                  <a:rPr lang="en-IN" dirty="0">
                    <a:solidFill>
                      <a:srgbClr val="2525FF"/>
                    </a:solidFill>
                    <a:latin typeface="Courier New" panose="02070309020205020404" pitchFamily="49" charset="0"/>
                    <a:cs typeface="Courier New" panose="02070309020205020404" pitchFamily="49" charset="0"/>
                  </a:rPr>
                  <a:t>for </a:t>
                </a:r>
                <a:r>
                  <a:rPr lang="en-IN" dirty="0" err="1">
                    <a:solidFill>
                      <a:srgbClr val="2525FF"/>
                    </a:solidFill>
                    <a:latin typeface="Courier New" panose="02070309020205020404" pitchFamily="49" charset="0"/>
                    <a:cs typeface="Courier New" panose="02070309020205020404" pitchFamily="49" charset="0"/>
                  </a:rPr>
                  <a:t>i</a:t>
                </a:r>
                <a:r>
                  <a:rPr lang="en-IN" dirty="0">
                    <a:solidFill>
                      <a:srgbClr val="2525FF"/>
                    </a:solidFill>
                    <a:latin typeface="Courier New" panose="02070309020205020404" pitchFamily="49" charset="0"/>
                    <a:cs typeface="Courier New" panose="02070309020205020404" pitchFamily="49" charset="0"/>
                  </a:rPr>
                  <a:t> in </a:t>
                </a:r>
                <a:r>
                  <a:rPr lang="en-IN" dirty="0" err="1">
                    <a:solidFill>
                      <a:srgbClr val="2525FF"/>
                    </a:solidFill>
                    <a:latin typeface="Courier New" panose="02070309020205020404" pitchFamily="49" charset="0"/>
                    <a:cs typeface="Courier New" panose="02070309020205020404" pitchFamily="49" charset="0"/>
                  </a:rPr>
                  <a:t>rn</a:t>
                </a:r>
                <a:r>
                  <a:rPr lang="en-IN" dirty="0">
                    <a:solidFill>
                      <a:srgbClr val="2525FF"/>
                    </a:solidFill>
                    <a:latin typeface="Courier New" panose="02070309020205020404" pitchFamily="49" charset="0"/>
                    <a:cs typeface="Courier New" panose="02070309020205020404" pitchFamily="49" charset="0"/>
                  </a:rPr>
                  <a:t>:</a:t>
                </a:r>
              </a:p>
              <a:p>
                <a:pPr marL="0" indent="0">
                  <a:spcBef>
                    <a:spcPts val="600"/>
                  </a:spcBef>
                  <a:buNone/>
                </a:pPr>
                <a:r>
                  <a:rPr lang="en-IN" dirty="0">
                    <a:solidFill>
                      <a:srgbClr val="2525FF"/>
                    </a:solidFill>
                    <a:latin typeface="Courier New" panose="02070309020205020404" pitchFamily="49" charset="0"/>
                    <a:cs typeface="Courier New" panose="02070309020205020404" pitchFamily="49" charset="0"/>
                  </a:rPr>
                  <a:t>    </a:t>
                </a:r>
                <a:r>
                  <a:rPr lang="en-IN" dirty="0" err="1">
                    <a:solidFill>
                      <a:srgbClr val="2525FF"/>
                    </a:solidFill>
                    <a:latin typeface="Courier New" panose="02070309020205020404" pitchFamily="49" charset="0"/>
                    <a:cs typeface="Courier New" panose="02070309020205020404" pitchFamily="49" charset="0"/>
                  </a:rPr>
                  <a:t>xi.append</a:t>
                </a:r>
                <a:r>
                  <a:rPr lang="en-IN" dirty="0">
                    <a:solidFill>
                      <a:srgbClr val="2525FF"/>
                    </a:solidFill>
                    <a:latin typeface="Courier New" panose="02070309020205020404" pitchFamily="49" charset="0"/>
                    <a:cs typeface="Courier New" panose="02070309020205020404" pitchFamily="49" charset="0"/>
                  </a:rPr>
                  <a:t>(f(</a:t>
                </a:r>
                <a:r>
                  <a:rPr lang="en-IN" dirty="0" err="1">
                    <a:solidFill>
                      <a:srgbClr val="2525FF"/>
                    </a:solidFill>
                    <a:latin typeface="Courier New" panose="02070309020205020404" pitchFamily="49" charset="0"/>
                    <a:cs typeface="Courier New" panose="02070309020205020404" pitchFamily="49" charset="0"/>
                  </a:rPr>
                  <a:t>i</a:t>
                </a:r>
                <a:r>
                  <a:rPr lang="en-IN" dirty="0">
                    <a:solidFill>
                      <a:srgbClr val="2525FF"/>
                    </a:solidFill>
                    <a:latin typeface="Courier New" panose="02070309020205020404" pitchFamily="49" charset="0"/>
                    <a:cs typeface="Courier New" panose="02070309020205020404" pitchFamily="49" charset="0"/>
                  </a:rPr>
                  <a:t>))</a:t>
                </a:r>
              </a:p>
              <a:p>
                <a:pPr marL="0" indent="0">
                  <a:spcBef>
                    <a:spcPts val="600"/>
                  </a:spcBef>
                  <a:buNone/>
                </a:pPr>
                <a:endParaRPr lang="en-IN" dirty="0">
                  <a:solidFill>
                    <a:srgbClr val="2525FF"/>
                  </a:solidFill>
                  <a:latin typeface="Courier New" panose="02070309020205020404" pitchFamily="49" charset="0"/>
                  <a:cs typeface="Courier New" panose="02070309020205020404" pitchFamily="49" charset="0"/>
                </a:endParaRPr>
              </a:p>
              <a:p>
                <a:pPr marL="0" indent="0">
                  <a:spcBef>
                    <a:spcPts val="600"/>
                  </a:spcBef>
                  <a:buNone/>
                </a:pPr>
                <a:r>
                  <a:rPr lang="en-IN" dirty="0">
                    <a:solidFill>
                      <a:srgbClr val="2525FF"/>
                    </a:solidFill>
                    <a:latin typeface="Courier New" panose="02070309020205020404" pitchFamily="49" charset="0"/>
                    <a:cs typeface="Courier New" panose="02070309020205020404" pitchFamily="49" charset="0"/>
                  </a:rPr>
                  <a:t># Area of each </a:t>
                </a:r>
                <a:r>
                  <a:rPr lang="en-IN" dirty="0" err="1">
                    <a:solidFill>
                      <a:srgbClr val="2525FF"/>
                    </a:solidFill>
                    <a:latin typeface="Courier New" panose="02070309020205020404" pitchFamily="49" charset="0"/>
                    <a:cs typeface="Courier New" panose="02070309020205020404" pitchFamily="49" charset="0"/>
                  </a:rPr>
                  <a:t>reactangle</a:t>
                </a:r>
                <a:endParaRPr lang="en-IN" dirty="0">
                  <a:solidFill>
                    <a:srgbClr val="2525FF"/>
                  </a:solidFill>
                  <a:latin typeface="Courier New" panose="02070309020205020404" pitchFamily="49" charset="0"/>
                  <a:cs typeface="Courier New" panose="02070309020205020404" pitchFamily="49" charset="0"/>
                </a:endParaRPr>
              </a:p>
              <a:p>
                <a:pPr marL="0" indent="0">
                  <a:spcBef>
                    <a:spcPts val="600"/>
                  </a:spcBef>
                  <a:buNone/>
                </a:pPr>
                <a:r>
                  <a:rPr lang="en-IN" dirty="0">
                    <a:solidFill>
                      <a:srgbClr val="2525FF"/>
                    </a:solidFill>
                    <a:latin typeface="Courier New" panose="02070309020205020404" pitchFamily="49" charset="0"/>
                    <a:cs typeface="Courier New" panose="02070309020205020404" pitchFamily="49" charset="0"/>
                  </a:rPr>
                  <a:t>Area=[]</a:t>
                </a:r>
              </a:p>
              <a:p>
                <a:pPr marL="0" indent="0">
                  <a:spcBef>
                    <a:spcPts val="600"/>
                  </a:spcBef>
                  <a:buNone/>
                </a:pPr>
                <a:r>
                  <a:rPr lang="en-IN" dirty="0">
                    <a:solidFill>
                      <a:srgbClr val="2525FF"/>
                    </a:solidFill>
                    <a:latin typeface="Courier New" panose="02070309020205020404" pitchFamily="49" charset="0"/>
                    <a:cs typeface="Courier New" panose="02070309020205020404" pitchFamily="49" charset="0"/>
                  </a:rPr>
                  <a:t>for h in xi:</a:t>
                </a:r>
              </a:p>
              <a:p>
                <a:pPr marL="0" indent="0">
                  <a:spcBef>
                    <a:spcPts val="600"/>
                  </a:spcBef>
                  <a:buNone/>
                </a:pPr>
                <a:r>
                  <a:rPr lang="en-IN" dirty="0">
                    <a:solidFill>
                      <a:srgbClr val="2525FF"/>
                    </a:solidFill>
                    <a:latin typeface="Courier New" panose="02070309020205020404" pitchFamily="49" charset="0"/>
                    <a:cs typeface="Courier New" panose="02070309020205020404" pitchFamily="49" charset="0"/>
                  </a:rPr>
                  <a:t>    </a:t>
                </a:r>
                <a:r>
                  <a:rPr lang="en-IN" dirty="0" err="1">
                    <a:solidFill>
                      <a:srgbClr val="2525FF"/>
                    </a:solidFill>
                    <a:latin typeface="Courier New" panose="02070309020205020404" pitchFamily="49" charset="0"/>
                    <a:cs typeface="Courier New" panose="02070309020205020404" pitchFamily="49" charset="0"/>
                  </a:rPr>
                  <a:t>Area.append</a:t>
                </a:r>
                <a:r>
                  <a:rPr lang="en-IN" dirty="0">
                    <a:solidFill>
                      <a:srgbClr val="2525FF"/>
                    </a:solidFill>
                    <a:latin typeface="Courier New" panose="02070309020205020404" pitchFamily="49" charset="0"/>
                    <a:cs typeface="Courier New" panose="02070309020205020404" pitchFamily="49" charset="0"/>
                  </a:rPr>
                  <a:t>(abs(h)*7)</a:t>
                </a:r>
              </a:p>
              <a:p>
                <a:pPr marL="0" indent="0">
                  <a:spcBef>
                    <a:spcPts val="600"/>
                  </a:spcBef>
                  <a:buNone/>
                </a:pPr>
                <a:endParaRPr lang="en-IN" dirty="0">
                  <a:solidFill>
                    <a:srgbClr val="2525FF"/>
                  </a:solidFill>
                  <a:latin typeface="Courier New" panose="02070309020205020404" pitchFamily="49" charset="0"/>
                  <a:cs typeface="Courier New" panose="02070309020205020404" pitchFamily="49" charset="0"/>
                </a:endParaRPr>
              </a:p>
              <a:p>
                <a:pPr marL="0" indent="0">
                  <a:spcBef>
                    <a:spcPts val="600"/>
                  </a:spcBef>
                  <a:buNone/>
                </a:pPr>
                <a:r>
                  <a:rPr lang="en-IN" dirty="0">
                    <a:solidFill>
                      <a:srgbClr val="2525FF"/>
                    </a:solidFill>
                    <a:latin typeface="Courier New" panose="02070309020205020404" pitchFamily="49" charset="0"/>
                    <a:cs typeface="Courier New" panose="02070309020205020404" pitchFamily="49" charset="0"/>
                  </a:rPr>
                  <a:t># </a:t>
                </a:r>
                <a:r>
                  <a:rPr lang="en-IN" dirty="0" err="1">
                    <a:solidFill>
                      <a:srgbClr val="2525FF"/>
                    </a:solidFill>
                    <a:latin typeface="Courier New" panose="02070309020205020404" pitchFamily="49" charset="0"/>
                    <a:cs typeface="Courier New" panose="02070309020205020404" pitchFamily="49" charset="0"/>
                  </a:rPr>
                  <a:t>Avg</a:t>
                </a:r>
                <a:r>
                  <a:rPr lang="en-IN" dirty="0">
                    <a:solidFill>
                      <a:srgbClr val="2525FF"/>
                    </a:solidFill>
                    <a:latin typeface="Courier New" panose="02070309020205020404" pitchFamily="49" charset="0"/>
                    <a:cs typeface="Courier New" panose="02070309020205020404" pitchFamily="49" charset="0"/>
                  </a:rPr>
                  <a:t> area of all rectangle</a:t>
                </a:r>
              </a:p>
              <a:p>
                <a:pPr marL="0" indent="0">
                  <a:spcBef>
                    <a:spcPts val="600"/>
                  </a:spcBef>
                  <a:buNone/>
                </a:pPr>
                <a:r>
                  <a:rPr lang="en-IN" dirty="0" err="1">
                    <a:solidFill>
                      <a:srgbClr val="2525FF"/>
                    </a:solidFill>
                    <a:latin typeface="Courier New" panose="02070309020205020404" pitchFamily="49" charset="0"/>
                    <a:cs typeface="Courier New" panose="02070309020205020404" pitchFamily="49" charset="0"/>
                  </a:rPr>
                  <a:t>np.mean</a:t>
                </a:r>
                <a:r>
                  <a:rPr lang="en-IN" dirty="0">
                    <a:solidFill>
                      <a:srgbClr val="2525FF"/>
                    </a:solidFill>
                    <a:latin typeface="Courier New" panose="02070309020205020404" pitchFamily="49" charset="0"/>
                    <a:cs typeface="Courier New" panose="02070309020205020404" pitchFamily="49" charset="0"/>
                  </a:rPr>
                  <a:t>(Area)</a:t>
                </a:r>
              </a:p>
            </p:txBody>
          </p:sp>
        </mc:Choice>
        <mc:Fallback xmlns="">
          <p:sp>
            <p:nvSpPr>
              <p:cNvPr id="3" name="Content Placeholder 2">
                <a:extLst>
                  <a:ext uri="{FF2B5EF4-FFF2-40B4-BE49-F238E27FC236}">
                    <a16:creationId xmlns:a16="http://schemas.microsoft.com/office/drawing/2014/main" id="{D0ADA2D6-7F99-A52D-D73D-F0C60A1F869C}"/>
                  </a:ext>
                </a:extLst>
              </p:cNvPr>
              <p:cNvSpPr>
                <a:spLocks noGrp="1" noRot="1" noChangeAspect="1" noMove="1" noResize="1" noEditPoints="1" noAdjustHandles="1" noChangeArrowheads="1" noChangeShapeType="1" noTextEdit="1"/>
              </p:cNvSpPr>
              <p:nvPr>
                <p:ph idx="1"/>
              </p:nvPr>
            </p:nvSpPr>
            <p:spPr>
              <a:blipFill>
                <a:blip r:embed="rId2"/>
                <a:stretch>
                  <a:fillRect t="-1120"/>
                </a:stretch>
              </a:blipFill>
            </p:spPr>
            <p:txBody>
              <a:bodyPr/>
              <a:lstStyle/>
              <a:p>
                <a:r>
                  <a:rPr lang="en-IN">
                    <a:noFill/>
                  </a:rPr>
                  <a:t> </a:t>
                </a:r>
              </a:p>
            </p:txBody>
          </p:sp>
        </mc:Fallback>
      </mc:AlternateContent>
    </p:spTree>
    <p:extLst>
      <p:ext uri="{BB962C8B-B14F-4D97-AF65-F5344CB8AC3E}">
        <p14:creationId xmlns:p14="http://schemas.microsoft.com/office/powerpoint/2010/main" val="1831055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F8AF-A016-9D6F-9F69-8124FB6AC5D8}"/>
              </a:ext>
            </a:extLst>
          </p:cNvPr>
          <p:cNvSpPr>
            <a:spLocks noGrp="1"/>
          </p:cNvSpPr>
          <p:nvPr>
            <p:ph type="title"/>
          </p:nvPr>
        </p:nvSpPr>
        <p:spPr/>
        <p:txBody>
          <a:bodyPr>
            <a:normAutofit/>
          </a:bodyPr>
          <a:lstStyle/>
          <a:p>
            <a:r>
              <a:rPr lang="en-IN" sz="4000" dirty="0"/>
              <a:t>Monte Carlo methods for numerical integration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D86A04-98FB-0665-A4CC-222B0D014359}"/>
                  </a:ext>
                </a:extLst>
              </p:cNvPr>
              <p:cNvSpPr>
                <a:spLocks noGrp="1"/>
              </p:cNvSpPr>
              <p:nvPr>
                <p:ph idx="1"/>
              </p:nvPr>
            </p:nvSpPr>
            <p:spPr/>
            <p:txBody>
              <a:bodyPr>
                <a:normAutofit fontScale="47500" lnSpcReduction="20000"/>
              </a:bodyPr>
              <a:lstStyle/>
              <a:p>
                <a:r>
                  <a:rPr lang="en-IN" sz="2400" b="1" dirty="0"/>
                  <a:t>Monte Carlo estimator </a:t>
                </a:r>
                <a:r>
                  <a:rPr lang="en-IN" sz="2400" dirty="0"/>
                  <a:t>using </a:t>
                </a:r>
                <a:r>
                  <a:rPr lang="en-US" sz="2400" dirty="0"/>
                  <a:t>X as a random variable and N as a number of random points</a:t>
                </a:r>
                <a:endParaRPr lang="en-IN" sz="2400" dirty="0"/>
              </a:p>
              <a:p>
                <a:pPr marL="0" indent="0">
                  <a:buNone/>
                </a:pPr>
                <a:r>
                  <a:rPr lang="en-IN" sz="2400" dirty="0"/>
                  <a:t>	</a:t>
                </a:r>
                <a14:m>
                  <m:oMath xmlns:m="http://schemas.openxmlformats.org/officeDocument/2006/math">
                    <m:d>
                      <m:dPr>
                        <m:begChr m:val="⟨"/>
                        <m:endChr m:val="⟩"/>
                        <m:ctrlPr>
                          <a:rPr lang="en-IN" sz="2400" b="0" i="1" smtClean="0">
                            <a:latin typeface="Cambria Math" panose="02040503050406030204" pitchFamily="18" charset="0"/>
                          </a:rPr>
                        </m:ctrlPr>
                      </m:dPr>
                      <m:e>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𝐹</m:t>
                            </m:r>
                          </m:e>
                          <m:sup>
                            <m:r>
                              <a:rPr lang="en-IN" sz="2400" b="0" i="1" smtClean="0">
                                <a:latin typeface="Cambria Math" panose="02040503050406030204" pitchFamily="18" charset="0"/>
                              </a:rPr>
                              <m:t>𝑁</m:t>
                            </m:r>
                          </m:sup>
                        </m:sSup>
                      </m:e>
                    </m:d>
                    <m:r>
                      <a:rPr lang="en-IN" sz="2400" b="0" i="1" smtClean="0">
                        <a:latin typeface="Cambria Math" panose="02040503050406030204" pitchFamily="18" charset="0"/>
                      </a:rPr>
                      <m:t>=(</m:t>
                    </m:r>
                    <m:r>
                      <a:rPr lang="en-IN" sz="2400" b="0" i="1" smtClean="0">
                        <a:latin typeface="Cambria Math" panose="02040503050406030204" pitchFamily="18" charset="0"/>
                      </a:rPr>
                      <m:t>𝑏</m:t>
                    </m:r>
                    <m:r>
                      <a:rPr lang="en-IN" sz="2400" b="0" i="1" smtClean="0">
                        <a:latin typeface="Cambria Math" panose="02040503050406030204" pitchFamily="18" charset="0"/>
                      </a:rPr>
                      <m:t>−</m:t>
                    </m:r>
                    <m:r>
                      <a:rPr lang="en-IN" sz="2400" b="0" i="1" smtClean="0">
                        <a:latin typeface="Cambria Math" panose="02040503050406030204" pitchFamily="18" charset="0"/>
                      </a:rPr>
                      <m:t>𝑎</m:t>
                    </m:r>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1</m:t>
                        </m:r>
                      </m:num>
                      <m:den>
                        <m:r>
                          <a:rPr lang="en-IN" sz="2400" b="0" i="1" smtClean="0">
                            <a:latin typeface="Cambria Math" panose="02040503050406030204" pitchFamily="18" charset="0"/>
                          </a:rPr>
                          <m:t>𝑁</m:t>
                        </m:r>
                        <m:r>
                          <a:rPr lang="en-IN" sz="2400" b="0" i="1" smtClean="0">
                            <a:latin typeface="Cambria Math" panose="02040503050406030204" pitchFamily="18" charset="0"/>
                          </a:rPr>
                          <m:t>−1</m:t>
                        </m:r>
                      </m:den>
                    </m:f>
                    <m:nary>
                      <m:naryPr>
                        <m:chr m:val="∑"/>
                        <m:limLoc m:val="subSup"/>
                        <m:ctrlPr>
                          <a:rPr lang="en-IN" sz="2400" b="0" i="1" smtClean="0">
                            <a:latin typeface="Cambria Math" panose="02040503050406030204" pitchFamily="18" charset="0"/>
                          </a:rPr>
                        </m:ctrlPr>
                      </m:naryPr>
                      <m:sub>
                        <m:r>
                          <m:rPr>
                            <m:brk m:alnAt="25"/>
                          </m:rPr>
                          <a:rPr lang="en-IN" sz="2400" b="0" i="1" smtClean="0">
                            <a:latin typeface="Cambria Math" panose="02040503050406030204" pitchFamily="18" charset="0"/>
                          </a:rPr>
                          <m:t>𝑖</m:t>
                        </m:r>
                        <m:r>
                          <a:rPr lang="en-IN" sz="2400" b="0" i="1" smtClean="0">
                            <a:latin typeface="Cambria Math" panose="02040503050406030204" pitchFamily="18" charset="0"/>
                          </a:rPr>
                          <m:t>=0</m:t>
                        </m:r>
                      </m:sub>
                      <m:sup>
                        <m:r>
                          <a:rPr lang="en-IN" sz="2400" b="0" i="1" smtClean="0">
                            <a:latin typeface="Cambria Math" panose="02040503050406030204" pitchFamily="18" charset="0"/>
                          </a:rPr>
                          <m:t>𝑛</m:t>
                        </m:r>
                      </m:sup>
                      <m:e>
                        <m:r>
                          <a:rPr lang="en-IN" sz="2400" b="0" i="1" smtClean="0">
                            <a:latin typeface="Cambria Math" panose="02040503050406030204" pitchFamily="18" charset="0"/>
                          </a:rPr>
                          <m:t>𝑓</m:t>
                        </m:r>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 </m:t>
                        </m:r>
                      </m:e>
                    </m:nary>
                  </m:oMath>
                </a14:m>
                <a:endParaRPr lang="en-IN" sz="2400" dirty="0"/>
              </a:p>
              <a:p>
                <a:r>
                  <a:rPr lang="en-IN" sz="2400" dirty="0"/>
                  <a:t>Check for Beta Distribution function</a:t>
                </a:r>
              </a:p>
              <a:p>
                <a:pPr marL="0" indent="0">
                  <a:buNone/>
                </a:pPr>
                <a:endParaRPr lang="en-IN" sz="2400" dirty="0"/>
              </a:p>
              <a:p>
                <a:pPr marL="0" indent="0">
                  <a:buNone/>
                </a:pPr>
                <a:r>
                  <a:rPr lang="en-IN" sz="2200" dirty="0">
                    <a:solidFill>
                      <a:srgbClr val="2525FF"/>
                    </a:solidFill>
                    <a:latin typeface="Courier New" panose="02070309020205020404" pitchFamily="49" charset="0"/>
                    <a:cs typeface="Courier New" panose="02070309020205020404" pitchFamily="49" charset="0"/>
                  </a:rPr>
                  <a:t>from </a:t>
                </a:r>
                <a:r>
                  <a:rPr lang="en-IN" sz="2200" dirty="0" err="1">
                    <a:solidFill>
                      <a:srgbClr val="2525FF"/>
                    </a:solidFill>
                    <a:latin typeface="Courier New" panose="02070309020205020404" pitchFamily="49" charset="0"/>
                    <a:cs typeface="Courier New" panose="02070309020205020404" pitchFamily="49" charset="0"/>
                  </a:rPr>
                  <a:t>scipy</a:t>
                </a:r>
                <a:r>
                  <a:rPr lang="en-IN" sz="2200" dirty="0">
                    <a:solidFill>
                      <a:srgbClr val="2525FF"/>
                    </a:solidFill>
                    <a:latin typeface="Courier New" panose="02070309020205020404" pitchFamily="49" charset="0"/>
                    <a:cs typeface="Courier New" panose="02070309020205020404" pitchFamily="49" charset="0"/>
                  </a:rPr>
                  <a:t> import stats</a:t>
                </a:r>
              </a:p>
              <a:p>
                <a:pPr marL="0" indent="0">
                  <a:buNone/>
                </a:pPr>
                <a:r>
                  <a:rPr lang="en-IN" sz="2200" dirty="0">
                    <a:solidFill>
                      <a:srgbClr val="2525FF"/>
                    </a:solidFill>
                    <a:latin typeface="Courier New" panose="02070309020205020404" pitchFamily="49" charset="0"/>
                    <a:cs typeface="Courier New" panose="02070309020205020404" pitchFamily="49" charset="0"/>
                  </a:rPr>
                  <a:t>import </a:t>
                </a:r>
                <a:r>
                  <a:rPr lang="en-IN" sz="2200" dirty="0" err="1">
                    <a:solidFill>
                      <a:srgbClr val="2525FF"/>
                    </a:solidFill>
                    <a:latin typeface="Courier New" panose="02070309020205020404" pitchFamily="49" charset="0"/>
                    <a:cs typeface="Courier New" panose="02070309020205020404" pitchFamily="49" charset="0"/>
                  </a:rPr>
                  <a:t>numpy</a:t>
                </a:r>
                <a:r>
                  <a:rPr lang="en-IN" sz="2200" dirty="0">
                    <a:solidFill>
                      <a:srgbClr val="2525FF"/>
                    </a:solidFill>
                    <a:latin typeface="Courier New" panose="02070309020205020404" pitchFamily="49" charset="0"/>
                    <a:cs typeface="Courier New" panose="02070309020205020404" pitchFamily="49" charset="0"/>
                  </a:rPr>
                  <a:t> as np</a:t>
                </a:r>
              </a:p>
              <a:p>
                <a:pPr marL="0" indent="0">
                  <a:buNone/>
                </a:pPr>
                <a:r>
                  <a:rPr lang="en-IN" sz="2200" dirty="0">
                    <a:solidFill>
                      <a:srgbClr val="2525FF"/>
                    </a:solidFill>
                    <a:latin typeface="Courier New" panose="02070309020205020404" pitchFamily="49" charset="0"/>
                    <a:cs typeface="Courier New" panose="02070309020205020404" pitchFamily="49" charset="0"/>
                  </a:rPr>
                  <a:t>import </a:t>
                </a:r>
                <a:r>
                  <a:rPr lang="en-IN" sz="2200" dirty="0" err="1">
                    <a:solidFill>
                      <a:srgbClr val="2525FF"/>
                    </a:solidFill>
                    <a:latin typeface="Courier New" panose="02070309020205020404" pitchFamily="49" charset="0"/>
                    <a:cs typeface="Courier New" panose="02070309020205020404" pitchFamily="49" charset="0"/>
                  </a:rPr>
                  <a:t>matplotlib.pyplot</a:t>
                </a:r>
                <a:r>
                  <a:rPr lang="en-IN" sz="2200" dirty="0">
                    <a:solidFill>
                      <a:srgbClr val="2525FF"/>
                    </a:solidFill>
                    <a:latin typeface="Courier New" panose="02070309020205020404" pitchFamily="49" charset="0"/>
                    <a:cs typeface="Courier New" panose="02070309020205020404" pitchFamily="49" charset="0"/>
                  </a:rPr>
                  <a:t> as </a:t>
                </a:r>
                <a:r>
                  <a:rPr lang="en-IN" sz="2200" dirty="0" err="1">
                    <a:solidFill>
                      <a:srgbClr val="2525FF"/>
                    </a:solidFill>
                    <a:latin typeface="Courier New" panose="02070309020205020404" pitchFamily="49" charset="0"/>
                    <a:cs typeface="Courier New" panose="02070309020205020404" pitchFamily="49" charset="0"/>
                  </a:rPr>
                  <a:t>plt</a:t>
                </a:r>
                <a:endParaRPr lang="en-IN" sz="2200" dirty="0">
                  <a:solidFill>
                    <a:srgbClr val="2525FF"/>
                  </a:solidFill>
                  <a:latin typeface="Courier New" panose="02070309020205020404" pitchFamily="49" charset="0"/>
                  <a:cs typeface="Courier New" panose="02070309020205020404" pitchFamily="49" charset="0"/>
                </a:endParaRPr>
              </a:p>
              <a:p>
                <a:pPr marL="0" indent="0">
                  <a:buNone/>
                </a:pPr>
                <a:r>
                  <a:rPr lang="en-IN" sz="2200" dirty="0">
                    <a:solidFill>
                      <a:srgbClr val="2525FF"/>
                    </a:solidFill>
                    <a:latin typeface="Courier New" panose="02070309020205020404" pitchFamily="49" charset="0"/>
                    <a:cs typeface="Courier New" panose="02070309020205020404" pitchFamily="49" charset="0"/>
                  </a:rPr>
                  <a:t>N = 10000</a:t>
                </a:r>
              </a:p>
              <a:p>
                <a:pPr marL="0" indent="0">
                  <a:buNone/>
                </a:pPr>
                <a:r>
                  <a:rPr lang="en-IN" sz="2200" dirty="0">
                    <a:solidFill>
                      <a:srgbClr val="2525FF"/>
                    </a:solidFill>
                    <a:latin typeface="Courier New" panose="02070309020205020404" pitchFamily="49" charset="0"/>
                    <a:cs typeface="Courier New" panose="02070309020205020404" pitchFamily="49" charset="0"/>
                  </a:rPr>
                  <a:t>a, b = (50,50) 			</a:t>
                </a:r>
                <a:r>
                  <a:rPr lang="en-IN" sz="2200" dirty="0">
                    <a:solidFill>
                      <a:srgbClr val="00B050"/>
                    </a:solidFill>
                    <a:latin typeface="Courier New" panose="02070309020205020404" pitchFamily="49" charset="0"/>
                    <a:cs typeface="Courier New" panose="02070309020205020404" pitchFamily="49" charset="0"/>
                  </a:rPr>
                  <a:t># Beta function 𝛼,𝛽</a:t>
                </a:r>
              </a:p>
              <a:p>
                <a:pPr marL="0" indent="0">
                  <a:buNone/>
                </a:pPr>
                <a:r>
                  <a:rPr lang="en-IN" sz="2200" dirty="0" err="1">
                    <a:solidFill>
                      <a:srgbClr val="2525FF"/>
                    </a:solidFill>
                    <a:latin typeface="Courier New" panose="02070309020205020404" pitchFamily="49" charset="0"/>
                    <a:cs typeface="Courier New" panose="02070309020205020404" pitchFamily="49" charset="0"/>
                  </a:rPr>
                  <a:t>x_min</a:t>
                </a:r>
                <a:r>
                  <a:rPr lang="en-IN" sz="2200" dirty="0">
                    <a:solidFill>
                      <a:srgbClr val="2525FF"/>
                    </a:solidFill>
                    <a:latin typeface="Courier New" panose="02070309020205020404" pitchFamily="49" charset="0"/>
                    <a:cs typeface="Courier New" panose="02070309020205020404" pitchFamily="49" charset="0"/>
                  </a:rPr>
                  <a:t>, </a:t>
                </a:r>
                <a:r>
                  <a:rPr lang="en-IN" sz="2200" dirty="0" err="1">
                    <a:solidFill>
                      <a:srgbClr val="2525FF"/>
                    </a:solidFill>
                    <a:latin typeface="Courier New" panose="02070309020205020404" pitchFamily="49" charset="0"/>
                    <a:cs typeface="Courier New" panose="02070309020205020404" pitchFamily="49" charset="0"/>
                  </a:rPr>
                  <a:t>x_max</a:t>
                </a:r>
                <a:r>
                  <a:rPr lang="en-IN" sz="2200" dirty="0">
                    <a:solidFill>
                      <a:srgbClr val="2525FF"/>
                    </a:solidFill>
                    <a:latin typeface="Courier New" panose="02070309020205020404" pitchFamily="49" charset="0"/>
                    <a:cs typeface="Courier New" panose="02070309020205020404" pitchFamily="49" charset="0"/>
                  </a:rPr>
                  <a:t> = (0, .55) 		</a:t>
                </a:r>
                <a:r>
                  <a:rPr lang="en-IN" sz="2200" dirty="0">
                    <a:solidFill>
                      <a:srgbClr val="00B050"/>
                    </a:solidFill>
                    <a:latin typeface="Courier New" panose="02070309020205020404" pitchFamily="49" charset="0"/>
                    <a:cs typeface="Courier New" panose="02070309020205020404" pitchFamily="49" charset="0"/>
                  </a:rPr>
                  <a:t># min max points for area to compute</a:t>
                </a:r>
                <a:endParaRPr lang="en-IN" sz="2200" dirty="0">
                  <a:solidFill>
                    <a:srgbClr val="2525FF"/>
                  </a:solidFill>
                  <a:latin typeface="Courier New" panose="02070309020205020404" pitchFamily="49" charset="0"/>
                  <a:cs typeface="Courier New" panose="02070309020205020404" pitchFamily="49" charset="0"/>
                </a:endParaRPr>
              </a:p>
              <a:p>
                <a:pPr marL="0" indent="0">
                  <a:buNone/>
                </a:pPr>
                <a:r>
                  <a:rPr lang="en-IN" sz="2200" dirty="0" err="1">
                    <a:solidFill>
                      <a:srgbClr val="2525FF"/>
                    </a:solidFill>
                    <a:latin typeface="Courier New" panose="02070309020205020404" pitchFamily="49" charset="0"/>
                    <a:cs typeface="Courier New" panose="02070309020205020404" pitchFamily="49" charset="0"/>
                  </a:rPr>
                  <a:t>randx</a:t>
                </a:r>
                <a:r>
                  <a:rPr lang="en-IN" sz="2200" dirty="0">
                    <a:solidFill>
                      <a:srgbClr val="2525FF"/>
                    </a:solidFill>
                    <a:latin typeface="Courier New" panose="02070309020205020404" pitchFamily="49" charset="0"/>
                    <a:cs typeface="Courier New" panose="02070309020205020404" pitchFamily="49" charset="0"/>
                  </a:rPr>
                  <a:t> = </a:t>
                </a:r>
                <a:r>
                  <a:rPr lang="en-IN" sz="2200" dirty="0" err="1">
                    <a:solidFill>
                      <a:srgbClr val="2525FF"/>
                    </a:solidFill>
                    <a:latin typeface="Courier New" panose="02070309020205020404" pitchFamily="49" charset="0"/>
                    <a:cs typeface="Courier New" panose="02070309020205020404" pitchFamily="49" charset="0"/>
                  </a:rPr>
                  <a:t>np.random.uniform</a:t>
                </a:r>
                <a:r>
                  <a:rPr lang="en-IN" sz="2200" dirty="0">
                    <a:solidFill>
                      <a:srgbClr val="2525FF"/>
                    </a:solidFill>
                    <a:latin typeface="Courier New" panose="02070309020205020404" pitchFamily="49" charset="0"/>
                    <a:cs typeface="Courier New" panose="02070309020205020404" pitchFamily="49" charset="0"/>
                  </a:rPr>
                  <a:t>(</a:t>
                </a:r>
                <a:r>
                  <a:rPr lang="en-IN" sz="2200" dirty="0" err="1">
                    <a:solidFill>
                      <a:srgbClr val="2525FF"/>
                    </a:solidFill>
                    <a:latin typeface="Courier New" panose="02070309020205020404" pitchFamily="49" charset="0"/>
                    <a:cs typeface="Courier New" panose="02070309020205020404" pitchFamily="49" charset="0"/>
                  </a:rPr>
                  <a:t>x_min</a:t>
                </a:r>
                <a:r>
                  <a:rPr lang="en-IN" sz="2200" dirty="0">
                    <a:solidFill>
                      <a:srgbClr val="2525FF"/>
                    </a:solidFill>
                    <a:latin typeface="Courier New" panose="02070309020205020404" pitchFamily="49" charset="0"/>
                    <a:cs typeface="Courier New" panose="02070309020205020404" pitchFamily="49" charset="0"/>
                  </a:rPr>
                  <a:t>, </a:t>
                </a:r>
                <a:r>
                  <a:rPr lang="en-IN" sz="2200" dirty="0" err="1">
                    <a:solidFill>
                      <a:srgbClr val="2525FF"/>
                    </a:solidFill>
                    <a:latin typeface="Courier New" panose="02070309020205020404" pitchFamily="49" charset="0"/>
                    <a:cs typeface="Courier New" panose="02070309020205020404" pitchFamily="49" charset="0"/>
                  </a:rPr>
                  <a:t>x_max</a:t>
                </a:r>
                <a:r>
                  <a:rPr lang="en-IN" sz="2200" dirty="0">
                    <a:solidFill>
                      <a:srgbClr val="2525FF"/>
                    </a:solidFill>
                    <a:latin typeface="Courier New" panose="02070309020205020404" pitchFamily="49" charset="0"/>
                    <a:cs typeface="Courier New" panose="02070309020205020404" pitchFamily="49" charset="0"/>
                  </a:rPr>
                  <a:t>, N) 	</a:t>
                </a:r>
                <a:r>
                  <a:rPr lang="en-IN" sz="2200" dirty="0">
                    <a:solidFill>
                      <a:srgbClr val="00B050"/>
                    </a:solidFill>
                    <a:latin typeface="Courier New" panose="02070309020205020404" pitchFamily="49" charset="0"/>
                    <a:cs typeface="Courier New" panose="02070309020205020404" pitchFamily="49" charset="0"/>
                  </a:rPr>
                  <a:t># Generate random uniform generated points</a:t>
                </a:r>
                <a:endParaRPr lang="en-IN" sz="2200" dirty="0">
                  <a:solidFill>
                    <a:srgbClr val="2525FF"/>
                  </a:solidFill>
                  <a:latin typeface="Courier New" panose="02070309020205020404" pitchFamily="49" charset="0"/>
                  <a:cs typeface="Courier New" panose="02070309020205020404" pitchFamily="49" charset="0"/>
                </a:endParaRPr>
              </a:p>
              <a:p>
                <a:pPr marL="0" indent="0">
                  <a:buNone/>
                </a:pPr>
                <a:r>
                  <a:rPr lang="en-IN" sz="2200" dirty="0">
                    <a:solidFill>
                      <a:srgbClr val="2525FF"/>
                    </a:solidFill>
                    <a:latin typeface="Courier New" panose="02070309020205020404" pitchFamily="49" charset="0"/>
                    <a:cs typeface="Courier New" panose="02070309020205020404" pitchFamily="49" charset="0"/>
                  </a:rPr>
                  <a:t>y = stats.beta.pdf(</a:t>
                </a:r>
                <a:r>
                  <a:rPr lang="en-IN" sz="2200" dirty="0" err="1">
                    <a:solidFill>
                      <a:srgbClr val="2525FF"/>
                    </a:solidFill>
                    <a:latin typeface="Courier New" panose="02070309020205020404" pitchFamily="49" charset="0"/>
                    <a:cs typeface="Courier New" panose="02070309020205020404" pitchFamily="49" charset="0"/>
                  </a:rPr>
                  <a:t>randx</a:t>
                </a:r>
                <a:r>
                  <a:rPr lang="en-IN" sz="2200" dirty="0">
                    <a:solidFill>
                      <a:srgbClr val="2525FF"/>
                    </a:solidFill>
                    <a:latin typeface="Courier New" panose="02070309020205020404" pitchFamily="49" charset="0"/>
                    <a:cs typeface="Courier New" panose="02070309020205020404" pitchFamily="49" charset="0"/>
                  </a:rPr>
                  <a:t>, a, b) 		</a:t>
                </a:r>
                <a:r>
                  <a:rPr lang="en-IN" sz="2200" dirty="0">
                    <a:solidFill>
                      <a:srgbClr val="00B050"/>
                    </a:solidFill>
                    <a:latin typeface="Courier New" panose="02070309020205020404" pitchFamily="49" charset="0"/>
                    <a:cs typeface="Courier New" panose="02070309020205020404" pitchFamily="49" charset="0"/>
                  </a:rPr>
                  <a:t># Generate beta </a:t>
                </a:r>
                <a:r>
                  <a:rPr lang="en-IN" sz="2200" dirty="0" err="1">
                    <a:solidFill>
                      <a:srgbClr val="00B050"/>
                    </a:solidFill>
                    <a:latin typeface="Courier New" panose="02070309020205020404" pitchFamily="49" charset="0"/>
                    <a:cs typeface="Courier New" panose="02070309020205020404" pitchFamily="49" charset="0"/>
                  </a:rPr>
                  <a:t>Dist</a:t>
                </a:r>
                <a:r>
                  <a:rPr lang="en-IN" sz="2200" dirty="0">
                    <a:solidFill>
                      <a:srgbClr val="00B050"/>
                    </a:solidFill>
                    <a:latin typeface="Courier New" panose="02070309020205020404" pitchFamily="49" charset="0"/>
                    <a:cs typeface="Courier New" panose="02070309020205020404" pitchFamily="49" charset="0"/>
                  </a:rPr>
                  <a:t> Fun points</a:t>
                </a:r>
                <a:endParaRPr lang="en-IN" sz="2200" dirty="0">
                  <a:solidFill>
                    <a:srgbClr val="2525FF"/>
                  </a:solidFill>
                  <a:latin typeface="Courier New" panose="02070309020205020404" pitchFamily="49" charset="0"/>
                  <a:cs typeface="Courier New" panose="02070309020205020404" pitchFamily="49" charset="0"/>
                </a:endParaRPr>
              </a:p>
              <a:p>
                <a:pPr marL="0" indent="0">
                  <a:buNone/>
                </a:pPr>
                <a:r>
                  <a:rPr lang="en-IN" sz="2200" dirty="0">
                    <a:solidFill>
                      <a:srgbClr val="2525FF"/>
                    </a:solidFill>
                    <a:latin typeface="Courier New" panose="02070309020205020404" pitchFamily="49" charset="0"/>
                    <a:cs typeface="Courier New" panose="02070309020205020404" pitchFamily="49" charset="0"/>
                  </a:rPr>
                  <a:t>beta_at_55=</a:t>
                </a:r>
                <a:r>
                  <a:rPr lang="it-IT" sz="2200" dirty="0">
                    <a:solidFill>
                      <a:srgbClr val="2525FF"/>
                    </a:solidFill>
                    <a:latin typeface="Courier New" panose="02070309020205020404" pitchFamily="49" charset="0"/>
                    <a:cs typeface="Courier New" panose="02070309020205020404" pitchFamily="49" charset="0"/>
                  </a:rPr>
                  <a:t> stats.beta(a,b).cdf(.55) 	</a:t>
                </a:r>
                <a:r>
                  <a:rPr lang="en-IN" sz="2200" dirty="0">
                    <a:solidFill>
                      <a:srgbClr val="00B050"/>
                    </a:solidFill>
                    <a:latin typeface="Courier New" panose="02070309020205020404" pitchFamily="49" charset="0"/>
                    <a:cs typeface="Courier New" panose="02070309020205020404" pitchFamily="49" charset="0"/>
                  </a:rPr>
                  <a:t># beta fun area &lt;=0.55 (orange)</a:t>
                </a:r>
              </a:p>
              <a:p>
                <a:pPr marL="0" indent="0">
                  <a:buNone/>
                </a:pPr>
                <a:r>
                  <a:rPr lang="en-IN" sz="2200" dirty="0" err="1">
                    <a:solidFill>
                      <a:srgbClr val="2525FF"/>
                    </a:solidFill>
                    <a:latin typeface="Courier New" panose="02070309020205020404" pitchFamily="49" charset="0"/>
                    <a:cs typeface="Courier New" panose="02070309020205020404" pitchFamily="49" charset="0"/>
                  </a:rPr>
                  <a:t>Mcarlo_width</a:t>
                </a:r>
                <a:r>
                  <a:rPr lang="en-IN" sz="2200" dirty="0">
                    <a:solidFill>
                      <a:srgbClr val="2525FF"/>
                    </a:solidFill>
                    <a:latin typeface="Courier New" panose="02070309020205020404" pitchFamily="49" charset="0"/>
                    <a:cs typeface="Courier New" panose="02070309020205020404" pitchFamily="49" charset="0"/>
                  </a:rPr>
                  <a:t>= </a:t>
                </a:r>
                <a:r>
                  <a:rPr lang="en-IN" sz="2200" dirty="0" err="1">
                    <a:solidFill>
                      <a:srgbClr val="2525FF"/>
                    </a:solidFill>
                    <a:latin typeface="Courier New" panose="02070309020205020404" pitchFamily="49" charset="0"/>
                    <a:cs typeface="Courier New" panose="02070309020205020404" pitchFamily="49" charset="0"/>
                  </a:rPr>
                  <a:t>x_max-x_min</a:t>
                </a:r>
                <a:r>
                  <a:rPr lang="en-IN" sz="2200" dirty="0">
                    <a:solidFill>
                      <a:srgbClr val="2525FF"/>
                    </a:solidFill>
                    <a:latin typeface="Courier New" panose="02070309020205020404" pitchFamily="49" charset="0"/>
                    <a:cs typeface="Courier New" panose="02070309020205020404" pitchFamily="49" charset="0"/>
                  </a:rPr>
                  <a:t> 		</a:t>
                </a:r>
                <a:r>
                  <a:rPr lang="en-IN" sz="2200" dirty="0">
                    <a:solidFill>
                      <a:srgbClr val="00B050"/>
                    </a:solidFill>
                    <a:latin typeface="Courier New" panose="02070309020205020404" pitchFamily="49" charset="0"/>
                    <a:cs typeface="Courier New" panose="02070309020205020404" pitchFamily="49" charset="0"/>
                  </a:rPr>
                  <a:t># Monte-Carlo interval length</a:t>
                </a:r>
                <a:endParaRPr lang="en-IN" sz="2200" dirty="0">
                  <a:solidFill>
                    <a:srgbClr val="2525FF"/>
                  </a:solidFill>
                  <a:latin typeface="Courier New" panose="02070309020205020404" pitchFamily="49" charset="0"/>
                  <a:cs typeface="Courier New" panose="02070309020205020404" pitchFamily="49" charset="0"/>
                </a:endParaRPr>
              </a:p>
              <a:p>
                <a:pPr marL="0" indent="0">
                  <a:buNone/>
                </a:pPr>
                <a:r>
                  <a:rPr lang="en-IN" sz="2200" dirty="0" err="1">
                    <a:solidFill>
                      <a:srgbClr val="2525FF"/>
                    </a:solidFill>
                    <a:latin typeface="Courier New" panose="02070309020205020404" pitchFamily="49" charset="0"/>
                    <a:cs typeface="Courier New" panose="02070309020205020404" pitchFamily="49" charset="0"/>
                  </a:rPr>
                  <a:t>Mcarlo_rect_area</a:t>
                </a:r>
                <a:r>
                  <a:rPr lang="en-IN" sz="2200" dirty="0">
                    <a:solidFill>
                      <a:srgbClr val="2525FF"/>
                    </a:solidFill>
                    <a:latin typeface="Courier New" panose="02070309020205020404" pitchFamily="49" charset="0"/>
                    <a:cs typeface="Courier New" panose="02070309020205020404" pitchFamily="49" charset="0"/>
                  </a:rPr>
                  <a:t>= </a:t>
                </a:r>
                <a:r>
                  <a:rPr lang="en-IN" sz="2200" dirty="0" err="1">
                    <a:solidFill>
                      <a:srgbClr val="2525FF"/>
                    </a:solidFill>
                    <a:latin typeface="Courier New" panose="02070309020205020404" pitchFamily="49" charset="0"/>
                    <a:cs typeface="Courier New" panose="02070309020205020404" pitchFamily="49" charset="0"/>
                  </a:rPr>
                  <a:t>Mcarlo_width</a:t>
                </a:r>
                <a:r>
                  <a:rPr lang="en-IN" sz="2200" dirty="0">
                    <a:solidFill>
                      <a:srgbClr val="2525FF"/>
                    </a:solidFill>
                    <a:latin typeface="Courier New" panose="02070309020205020404" pitchFamily="49" charset="0"/>
                    <a:cs typeface="Courier New" panose="02070309020205020404" pitchFamily="49" charset="0"/>
                  </a:rPr>
                  <a:t>*</a:t>
                </a:r>
                <a:r>
                  <a:rPr lang="en-IN" sz="2200" dirty="0" err="1">
                    <a:solidFill>
                      <a:srgbClr val="2525FF"/>
                    </a:solidFill>
                    <a:latin typeface="Courier New" panose="02070309020205020404" pitchFamily="49" charset="0"/>
                    <a:cs typeface="Courier New" panose="02070309020205020404" pitchFamily="49" charset="0"/>
                  </a:rPr>
                  <a:t>y.sum</a:t>
                </a:r>
                <a:r>
                  <a:rPr lang="en-IN" sz="2200" dirty="0">
                    <a:solidFill>
                      <a:srgbClr val="2525FF"/>
                    </a:solidFill>
                    <a:latin typeface="Courier New" panose="02070309020205020404" pitchFamily="49" charset="0"/>
                    <a:cs typeface="Courier New" panose="02070309020205020404" pitchFamily="49" charset="0"/>
                  </a:rPr>
                  <a:t>() 	</a:t>
                </a:r>
                <a:r>
                  <a:rPr lang="en-IN" sz="2200" dirty="0">
                    <a:solidFill>
                      <a:srgbClr val="00B050"/>
                    </a:solidFill>
                    <a:latin typeface="Courier New" panose="02070309020205020404" pitchFamily="49" charset="0"/>
                    <a:cs typeface="Courier New" panose="02070309020205020404" pitchFamily="49" charset="0"/>
                  </a:rPr>
                  <a:t># Monte-Carlo area of all rectangle</a:t>
                </a:r>
                <a:endParaRPr lang="en-IN" sz="2200" dirty="0">
                  <a:solidFill>
                    <a:srgbClr val="2525FF"/>
                  </a:solidFill>
                  <a:latin typeface="Courier New" panose="02070309020205020404" pitchFamily="49" charset="0"/>
                  <a:cs typeface="Courier New" panose="02070309020205020404" pitchFamily="49" charset="0"/>
                </a:endParaRPr>
              </a:p>
              <a:p>
                <a:pPr marL="0" indent="0">
                  <a:buNone/>
                </a:pPr>
                <a:r>
                  <a:rPr lang="en-IN" sz="2200" dirty="0" err="1">
                    <a:solidFill>
                      <a:srgbClr val="2525FF"/>
                    </a:solidFill>
                    <a:latin typeface="Courier New" panose="02070309020205020404" pitchFamily="49" charset="0"/>
                    <a:cs typeface="Courier New" panose="02070309020205020404" pitchFamily="49" charset="0"/>
                  </a:rPr>
                  <a:t>Mcarlo_rect_area_avg</a:t>
                </a:r>
                <a:r>
                  <a:rPr lang="en-IN" sz="2200" dirty="0">
                    <a:solidFill>
                      <a:srgbClr val="2525FF"/>
                    </a:solidFill>
                    <a:latin typeface="Courier New" panose="02070309020205020404" pitchFamily="49" charset="0"/>
                    <a:cs typeface="Courier New" panose="02070309020205020404" pitchFamily="49" charset="0"/>
                  </a:rPr>
                  <a:t>= </a:t>
                </a:r>
                <a:r>
                  <a:rPr lang="en-IN" sz="2200" dirty="0" err="1">
                    <a:solidFill>
                      <a:srgbClr val="2525FF"/>
                    </a:solidFill>
                    <a:latin typeface="Courier New" panose="02070309020205020404" pitchFamily="49" charset="0"/>
                    <a:cs typeface="Courier New" panose="02070309020205020404" pitchFamily="49" charset="0"/>
                  </a:rPr>
                  <a:t>Mcarlo_rect_area</a:t>
                </a:r>
                <a:r>
                  <a:rPr lang="en-IN" sz="2200" dirty="0">
                    <a:solidFill>
                      <a:srgbClr val="2525FF"/>
                    </a:solidFill>
                    <a:latin typeface="Courier New" panose="02070309020205020404" pitchFamily="49" charset="0"/>
                    <a:cs typeface="Courier New" panose="02070309020205020404" pitchFamily="49" charset="0"/>
                  </a:rPr>
                  <a:t>/N 	</a:t>
                </a:r>
                <a:r>
                  <a:rPr lang="en-IN" sz="2200" dirty="0">
                    <a:solidFill>
                      <a:srgbClr val="00B050"/>
                    </a:solidFill>
                    <a:latin typeface="Courier New" panose="02070309020205020404" pitchFamily="49" charset="0"/>
                    <a:cs typeface="Courier New" panose="02070309020205020404" pitchFamily="49" charset="0"/>
                  </a:rPr>
                  <a:t># Monte-Carlo </a:t>
                </a:r>
                <a:r>
                  <a:rPr lang="en-IN" sz="2200" dirty="0" err="1">
                    <a:solidFill>
                      <a:srgbClr val="00B050"/>
                    </a:solidFill>
                    <a:latin typeface="Courier New" panose="02070309020205020404" pitchFamily="49" charset="0"/>
                    <a:cs typeface="Courier New" panose="02070309020205020404" pitchFamily="49" charset="0"/>
                  </a:rPr>
                  <a:t>avg</a:t>
                </a:r>
                <a:r>
                  <a:rPr lang="en-IN" sz="2200" dirty="0">
                    <a:solidFill>
                      <a:srgbClr val="00B050"/>
                    </a:solidFill>
                    <a:latin typeface="Courier New" panose="02070309020205020404" pitchFamily="49" charset="0"/>
                    <a:cs typeface="Courier New" panose="02070309020205020404" pitchFamily="49" charset="0"/>
                  </a:rPr>
                  <a:t> area of all rectangle</a:t>
                </a:r>
                <a:endParaRPr lang="en-IN" sz="2200" dirty="0">
                  <a:solidFill>
                    <a:srgbClr val="2525FF"/>
                  </a:solidFill>
                  <a:latin typeface="Courier New" panose="02070309020205020404" pitchFamily="49" charset="0"/>
                  <a:cs typeface="Courier New" panose="02070309020205020404" pitchFamily="49" charset="0"/>
                </a:endParaRPr>
              </a:p>
              <a:p>
                <a:pPr marL="0" indent="0">
                  <a:buNone/>
                </a:pPr>
                <a:r>
                  <a:rPr lang="en-IN" sz="2200" dirty="0">
                    <a:solidFill>
                      <a:srgbClr val="2525FF"/>
                    </a:solidFill>
                    <a:latin typeface="Courier New" panose="02070309020205020404" pitchFamily="49" charset="0"/>
                    <a:cs typeface="Courier New" panose="02070309020205020404" pitchFamily="49" charset="0"/>
                  </a:rPr>
                  <a:t>print(</a:t>
                </a:r>
                <a:r>
                  <a:rPr lang="en-IN" sz="2200" dirty="0" err="1">
                    <a:solidFill>
                      <a:srgbClr val="2525FF"/>
                    </a:solidFill>
                    <a:latin typeface="Courier New" panose="02070309020205020404" pitchFamily="49" charset="0"/>
                    <a:cs typeface="Courier New" panose="02070309020205020404" pitchFamily="49" charset="0"/>
                  </a:rPr>
                  <a:t>f'Real</a:t>
                </a:r>
                <a:r>
                  <a:rPr lang="en-IN" sz="2200" dirty="0">
                    <a:solidFill>
                      <a:srgbClr val="2525FF"/>
                    </a:solidFill>
                    <a:latin typeface="Courier New" panose="02070309020205020404" pitchFamily="49" charset="0"/>
                    <a:cs typeface="Courier New" panose="02070309020205020404" pitchFamily="49" charset="0"/>
                  </a:rPr>
                  <a:t> value to find: {beta_at_55}')</a:t>
                </a:r>
              </a:p>
              <a:p>
                <a:pPr marL="0" indent="0">
                  <a:buNone/>
                </a:pPr>
                <a:r>
                  <a:rPr lang="en-IN" sz="2200" dirty="0">
                    <a:solidFill>
                      <a:srgbClr val="2525FF"/>
                    </a:solidFill>
                    <a:latin typeface="Courier New" panose="02070309020205020404" pitchFamily="49" charset="0"/>
                    <a:cs typeface="Courier New" panose="02070309020205020404" pitchFamily="49" charset="0"/>
                  </a:rPr>
                  <a:t>print(</a:t>
                </a:r>
                <a:r>
                  <a:rPr lang="en-IN" sz="2200" dirty="0" err="1">
                    <a:solidFill>
                      <a:srgbClr val="2525FF"/>
                    </a:solidFill>
                    <a:latin typeface="Courier New" panose="02070309020205020404" pitchFamily="49" charset="0"/>
                    <a:cs typeface="Courier New" panose="02070309020205020404" pitchFamily="49" charset="0"/>
                  </a:rPr>
                  <a:t>f'Integral</a:t>
                </a:r>
                <a:r>
                  <a:rPr lang="en-IN" sz="2200" dirty="0">
                    <a:solidFill>
                      <a:srgbClr val="2525FF"/>
                    </a:solidFill>
                    <a:latin typeface="Courier New" panose="02070309020205020404" pitchFamily="49" charset="0"/>
                    <a:cs typeface="Courier New" panose="02070309020205020404" pitchFamily="49" charset="0"/>
                  </a:rPr>
                  <a:t> value:  {</a:t>
                </a:r>
                <a:r>
                  <a:rPr lang="en-IN" sz="2200" dirty="0" err="1">
                    <a:solidFill>
                      <a:srgbClr val="2525FF"/>
                    </a:solidFill>
                    <a:latin typeface="Courier New" panose="02070309020205020404" pitchFamily="49" charset="0"/>
                    <a:cs typeface="Courier New" panose="02070309020205020404" pitchFamily="49" charset="0"/>
                  </a:rPr>
                  <a:t>Mcarlo_rect_area_avg</a:t>
                </a:r>
                <a:r>
                  <a:rPr lang="en-IN" sz="2200" dirty="0">
                    <a:solidFill>
                      <a:srgbClr val="2525FF"/>
                    </a:solidFill>
                    <a:latin typeface="Courier New" panose="02070309020205020404" pitchFamily="49" charset="0"/>
                    <a:cs typeface="Courier New" panose="02070309020205020404" pitchFamily="49" charset="0"/>
                  </a:rPr>
                  <a:t>}')</a:t>
                </a:r>
                <a:endParaRPr lang="en-IN" sz="2400" dirty="0"/>
              </a:p>
            </p:txBody>
          </p:sp>
        </mc:Choice>
        <mc:Fallback xmlns="">
          <p:sp>
            <p:nvSpPr>
              <p:cNvPr id="3" name="Content Placeholder 2">
                <a:extLst>
                  <a:ext uri="{FF2B5EF4-FFF2-40B4-BE49-F238E27FC236}">
                    <a16:creationId xmlns:a16="http://schemas.microsoft.com/office/drawing/2014/main" id="{05D86A04-98FB-0665-A4CC-222B0D014359}"/>
                  </a:ext>
                </a:extLst>
              </p:cNvPr>
              <p:cNvSpPr>
                <a:spLocks noGrp="1" noRot="1" noChangeAspect="1" noMove="1" noResize="1" noEditPoints="1" noAdjustHandles="1" noChangeArrowheads="1" noChangeShapeType="1" noTextEdit="1"/>
              </p:cNvSpPr>
              <p:nvPr>
                <p:ph idx="1"/>
              </p:nvPr>
            </p:nvSpPr>
            <p:spPr>
              <a:blipFill>
                <a:blip r:embed="rId2"/>
                <a:stretch>
                  <a:fillRect t="-1120"/>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AFCDE8DF-3A83-4352-7A39-9EF248C53C67}"/>
              </a:ext>
            </a:extLst>
          </p:cNvPr>
          <p:cNvPicPr>
            <a:picLocks noChangeAspect="1"/>
          </p:cNvPicPr>
          <p:nvPr/>
        </p:nvPicPr>
        <p:blipFill rotWithShape="1">
          <a:blip r:embed="rId3"/>
          <a:srcRect t="1489"/>
          <a:stretch/>
        </p:blipFill>
        <p:spPr>
          <a:xfrm>
            <a:off x="9021721" y="1825625"/>
            <a:ext cx="2714582" cy="4583393"/>
          </a:xfrm>
          <a:prstGeom prst="rect">
            <a:avLst/>
          </a:prstGeom>
          <a:ln>
            <a:solidFill>
              <a:schemeClr val="tx1"/>
            </a:solidFill>
          </a:ln>
        </p:spPr>
      </p:pic>
    </p:spTree>
    <p:extLst>
      <p:ext uri="{BB962C8B-B14F-4D97-AF65-F5344CB8AC3E}">
        <p14:creationId xmlns:p14="http://schemas.microsoft.com/office/powerpoint/2010/main" val="157116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D334-DA22-41AC-BAF9-D17459F7EDD0}"/>
              </a:ext>
            </a:extLst>
          </p:cNvPr>
          <p:cNvSpPr>
            <a:spLocks noGrp="1"/>
          </p:cNvSpPr>
          <p:nvPr>
            <p:ph type="title"/>
          </p:nvPr>
        </p:nvSpPr>
        <p:spPr/>
        <p:txBody>
          <a:bodyPr/>
          <a:lstStyle/>
          <a:p>
            <a:r>
              <a:rPr lang="en-IN" dirty="0"/>
              <a:t>Monte Carlo Methods</a:t>
            </a:r>
          </a:p>
        </p:txBody>
      </p:sp>
      <p:sp>
        <p:nvSpPr>
          <p:cNvPr id="3" name="Content Placeholder 2">
            <a:extLst>
              <a:ext uri="{FF2B5EF4-FFF2-40B4-BE49-F238E27FC236}">
                <a16:creationId xmlns:a16="http://schemas.microsoft.com/office/drawing/2014/main" id="{662E2643-A939-1424-388C-8CD79E9839A5}"/>
              </a:ext>
            </a:extLst>
          </p:cNvPr>
          <p:cNvSpPr>
            <a:spLocks noGrp="1"/>
          </p:cNvSpPr>
          <p:nvPr>
            <p:ph idx="1"/>
          </p:nvPr>
        </p:nvSpPr>
        <p:spPr/>
        <p:txBody>
          <a:bodyPr/>
          <a:lstStyle/>
          <a:p>
            <a:r>
              <a:rPr lang="en-US" dirty="0"/>
              <a:t>Have been invented in the context of the development of the atomic bomb in the 1940’s</a:t>
            </a:r>
          </a:p>
          <a:p>
            <a:r>
              <a:rPr lang="en-US" dirty="0"/>
              <a:t>These are a class of computational algorithms </a:t>
            </a:r>
          </a:p>
          <a:p>
            <a:r>
              <a:rPr lang="en-US" dirty="0"/>
              <a:t>It can be applied to vast ranges of problems</a:t>
            </a:r>
          </a:p>
          <a:p>
            <a:r>
              <a:rPr lang="en-US" dirty="0"/>
              <a:t>It is not a statistical tool</a:t>
            </a:r>
          </a:p>
          <a:p>
            <a:r>
              <a:rPr lang="en-US" dirty="0"/>
              <a:t>Rely on repeated random sampling</a:t>
            </a:r>
          </a:p>
          <a:p>
            <a:r>
              <a:rPr lang="en-IN" dirty="0"/>
              <a:t>P</a:t>
            </a:r>
            <a:r>
              <a:rPr lang="en-IN"/>
              <a:t>rovide </a:t>
            </a:r>
            <a:r>
              <a:rPr lang="en-IN" dirty="0"/>
              <a:t>generally approximate solutions</a:t>
            </a:r>
            <a:endParaRPr lang="en-US" dirty="0"/>
          </a:p>
          <a:p>
            <a:endParaRPr lang="en-US" dirty="0"/>
          </a:p>
          <a:p>
            <a:endParaRPr lang="en-IN" dirty="0"/>
          </a:p>
        </p:txBody>
      </p:sp>
    </p:spTree>
    <p:extLst>
      <p:ext uri="{BB962C8B-B14F-4D97-AF65-F5344CB8AC3E}">
        <p14:creationId xmlns:p14="http://schemas.microsoft.com/office/powerpoint/2010/main" val="326655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C449-A282-79A0-5FD3-4A6A30A0C219}"/>
              </a:ext>
            </a:extLst>
          </p:cNvPr>
          <p:cNvSpPr>
            <a:spLocks noGrp="1"/>
          </p:cNvSpPr>
          <p:nvPr>
            <p:ph type="title"/>
          </p:nvPr>
        </p:nvSpPr>
        <p:spPr/>
        <p:txBody>
          <a:bodyPr/>
          <a:lstStyle/>
          <a:p>
            <a:r>
              <a:rPr lang="en-IN" dirty="0"/>
              <a:t>Monte Carlo Simulation</a:t>
            </a:r>
          </a:p>
        </p:txBody>
      </p:sp>
      <p:sp>
        <p:nvSpPr>
          <p:cNvPr id="3" name="Content Placeholder 2">
            <a:extLst>
              <a:ext uri="{FF2B5EF4-FFF2-40B4-BE49-F238E27FC236}">
                <a16:creationId xmlns:a16="http://schemas.microsoft.com/office/drawing/2014/main" id="{79A4EAAE-421A-6B36-F54D-A8CED45ECA48}"/>
              </a:ext>
            </a:extLst>
          </p:cNvPr>
          <p:cNvSpPr>
            <a:spLocks noGrp="1"/>
          </p:cNvSpPr>
          <p:nvPr>
            <p:ph idx="1"/>
          </p:nvPr>
        </p:nvSpPr>
        <p:spPr/>
        <p:txBody>
          <a:bodyPr>
            <a:normAutofit fontScale="77500" lnSpcReduction="20000"/>
          </a:bodyPr>
          <a:lstStyle/>
          <a:p>
            <a:r>
              <a:rPr lang="en-US" dirty="0"/>
              <a:t>A Monte Carlo simulation is used to model the probability of different outcomes in a process that cannot easily be predicted due to the intervention of random variables.</a:t>
            </a:r>
          </a:p>
          <a:p>
            <a:r>
              <a:rPr lang="en-US" dirty="0"/>
              <a:t>It is a technique used to understand the impact of risk and uncertainty.</a:t>
            </a:r>
          </a:p>
          <a:p>
            <a:r>
              <a:rPr lang="en-US" dirty="0"/>
              <a:t>A Monte Carlo simulation is used to tackle a range of problems in many fields including investing, business, physics, and engineering.</a:t>
            </a:r>
          </a:p>
          <a:p>
            <a:pPr algn="l">
              <a:buFont typeface="Arial" panose="020B0604020202020204" pitchFamily="34" charset="0"/>
              <a:buChar char="•"/>
            </a:pPr>
            <a:r>
              <a:rPr lang="en-US" b="0" i="0" dirty="0">
                <a:solidFill>
                  <a:srgbClr val="111111"/>
                </a:solidFill>
                <a:effectLst/>
                <a:latin typeface="SourceSansPro"/>
              </a:rPr>
              <a:t>A Monte Carlo simulation is a model used to predict the probability of a variety of outcomes when the potential for random variables is present.</a:t>
            </a:r>
          </a:p>
          <a:p>
            <a:pPr algn="l">
              <a:buFont typeface="Arial" panose="020B0604020202020204" pitchFamily="34" charset="0"/>
              <a:buChar char="•"/>
            </a:pPr>
            <a:r>
              <a:rPr lang="en-US" b="0" i="0" dirty="0">
                <a:solidFill>
                  <a:srgbClr val="111111"/>
                </a:solidFill>
                <a:effectLst/>
                <a:latin typeface="SourceSansPro"/>
              </a:rPr>
              <a:t>Monte Carlo simulations help to explain the impact of risk and uncertainty in prediction and forecasting models.</a:t>
            </a:r>
          </a:p>
          <a:p>
            <a:pPr algn="l">
              <a:buFont typeface="Arial" panose="020B0604020202020204" pitchFamily="34" charset="0"/>
              <a:buChar char="•"/>
            </a:pPr>
            <a:r>
              <a:rPr lang="en-US" b="0" i="0" dirty="0">
                <a:solidFill>
                  <a:srgbClr val="111111"/>
                </a:solidFill>
                <a:effectLst/>
                <a:latin typeface="SourceSansPro"/>
              </a:rPr>
              <a:t>A Monte Carlo simulation requires assigning multiple values to an uncertain variable to achieve multiple results and then averaging the results to obtain an estimate.</a:t>
            </a:r>
          </a:p>
          <a:p>
            <a:pPr algn="l">
              <a:buFont typeface="Arial" panose="020B0604020202020204" pitchFamily="34" charset="0"/>
              <a:buChar char="•"/>
            </a:pPr>
            <a:r>
              <a:rPr lang="en-US" b="0" i="0" dirty="0">
                <a:solidFill>
                  <a:srgbClr val="111111"/>
                </a:solidFill>
                <a:effectLst/>
                <a:latin typeface="SourceSansPro"/>
              </a:rPr>
              <a:t>Monte Carlo simulations assume perfectly efficient markets.</a:t>
            </a:r>
          </a:p>
        </p:txBody>
      </p:sp>
    </p:spTree>
    <p:extLst>
      <p:ext uri="{BB962C8B-B14F-4D97-AF65-F5344CB8AC3E}">
        <p14:creationId xmlns:p14="http://schemas.microsoft.com/office/powerpoint/2010/main" val="1473584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F7B1-0D84-A293-649A-CAD811CCD831}"/>
              </a:ext>
            </a:extLst>
          </p:cNvPr>
          <p:cNvSpPr>
            <a:spLocks noGrp="1"/>
          </p:cNvSpPr>
          <p:nvPr>
            <p:ph type="title"/>
          </p:nvPr>
        </p:nvSpPr>
        <p:spPr/>
        <p:txBody>
          <a:bodyPr/>
          <a:lstStyle/>
          <a:p>
            <a:r>
              <a:rPr lang="en-IN" dirty="0"/>
              <a:t>Monte Carlo Simulation -1</a:t>
            </a:r>
          </a:p>
        </p:txBody>
      </p:sp>
      <p:sp>
        <p:nvSpPr>
          <p:cNvPr id="3" name="Content Placeholder 2">
            <a:extLst>
              <a:ext uri="{FF2B5EF4-FFF2-40B4-BE49-F238E27FC236}">
                <a16:creationId xmlns:a16="http://schemas.microsoft.com/office/drawing/2014/main" id="{263B7311-DBD3-3B92-7B64-6DC735F4513D}"/>
              </a:ext>
            </a:extLst>
          </p:cNvPr>
          <p:cNvSpPr>
            <a:spLocks noGrp="1"/>
          </p:cNvSpPr>
          <p:nvPr>
            <p:ph idx="1"/>
          </p:nvPr>
        </p:nvSpPr>
        <p:spPr/>
        <p:txBody>
          <a:bodyPr>
            <a:normAutofit fontScale="85000" lnSpcReduction="20000"/>
          </a:bodyPr>
          <a:lstStyle/>
          <a:p>
            <a:r>
              <a:rPr lang="en-US" sz="2600" dirty="0">
                <a:solidFill>
                  <a:srgbClr val="292929"/>
                </a:solidFill>
                <a:latin typeface="source-serif-pro"/>
              </a:rPr>
              <a:t>Let’s assume we have a process constructed from 3 stages (X1, X2, X3). Each one has an average duration (5, 10 and 15 minutes) which vary following the normal distribution and we know their variance (all 1 minute)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US" b="0" i="0" dirty="0">
              <a:solidFill>
                <a:srgbClr val="FF0000"/>
              </a:solidFill>
              <a:effectLst/>
              <a:latin typeface="source-serif-pro"/>
            </a:endParaRPr>
          </a:p>
          <a:p>
            <a:pPr marL="0" indent="0">
              <a:buNone/>
            </a:pPr>
            <a:endParaRPr lang="en-US" b="0" i="0" dirty="0">
              <a:solidFill>
                <a:srgbClr val="FF0000"/>
              </a:solidFill>
              <a:effectLst/>
              <a:latin typeface="source-serif-pro"/>
            </a:endParaRPr>
          </a:p>
          <a:p>
            <a:pPr marL="0" indent="0">
              <a:buNone/>
            </a:pPr>
            <a:endParaRPr lang="en-US" b="0" i="0" dirty="0">
              <a:solidFill>
                <a:srgbClr val="FF0000"/>
              </a:solidFill>
              <a:effectLst/>
              <a:latin typeface="source-serif-pro"/>
            </a:endParaRPr>
          </a:p>
          <a:p>
            <a:pPr marL="0" indent="0">
              <a:buNone/>
            </a:pPr>
            <a:r>
              <a:rPr lang="en-US" b="0" i="0" dirty="0">
                <a:solidFill>
                  <a:srgbClr val="FF0000"/>
                </a:solidFill>
                <a:effectLst/>
                <a:latin typeface="source-serif-pro"/>
              </a:rPr>
              <a:t>=&gt;</a:t>
            </a:r>
            <a:r>
              <a:rPr lang="en-US" b="0" i="0" dirty="0">
                <a:solidFill>
                  <a:srgbClr val="292929"/>
                </a:solidFill>
                <a:effectLst/>
                <a:latin typeface="source-serif-pro"/>
              </a:rPr>
              <a:t> We want to know what is the probability that the process will exceed 34 minutes?</a:t>
            </a:r>
            <a:endParaRPr lang="en-IN" dirty="0"/>
          </a:p>
        </p:txBody>
      </p:sp>
      <p:sp>
        <p:nvSpPr>
          <p:cNvPr id="4" name="TextBox 3">
            <a:extLst>
              <a:ext uri="{FF2B5EF4-FFF2-40B4-BE49-F238E27FC236}">
                <a16:creationId xmlns:a16="http://schemas.microsoft.com/office/drawing/2014/main" id="{6DE26760-CFB6-2936-9B5A-2B5833A86687}"/>
              </a:ext>
            </a:extLst>
          </p:cNvPr>
          <p:cNvSpPr txBox="1"/>
          <p:nvPr/>
        </p:nvSpPr>
        <p:spPr>
          <a:xfrm>
            <a:off x="4661647" y="2959482"/>
            <a:ext cx="1146468" cy="369332"/>
          </a:xfrm>
          <a:prstGeom prst="rect">
            <a:avLst/>
          </a:prstGeom>
          <a:noFill/>
        </p:spPr>
        <p:txBody>
          <a:bodyPr wrap="none" rtlCol="0">
            <a:spAutoFit/>
          </a:bodyPr>
          <a:lstStyle/>
          <a:p>
            <a:r>
              <a:rPr lang="en-IN" dirty="0"/>
              <a:t>X=N(µ,𝜎</a:t>
            </a:r>
            <a:r>
              <a:rPr lang="en-IN" baseline="30000" dirty="0"/>
              <a:t>2</a:t>
            </a:r>
            <a:r>
              <a:rPr lang="en-IN" dirty="0"/>
              <a:t>)</a:t>
            </a:r>
          </a:p>
        </p:txBody>
      </p:sp>
      <p:graphicFrame>
        <p:nvGraphicFramePr>
          <p:cNvPr id="5" name="Diagram 4">
            <a:extLst>
              <a:ext uri="{FF2B5EF4-FFF2-40B4-BE49-F238E27FC236}">
                <a16:creationId xmlns:a16="http://schemas.microsoft.com/office/drawing/2014/main" id="{AA26EC25-7458-7238-9EAB-1DA638BA64AB}"/>
              </a:ext>
            </a:extLst>
          </p:cNvPr>
          <p:cNvGraphicFramePr/>
          <p:nvPr>
            <p:extLst>
              <p:ext uri="{D42A27DB-BD31-4B8C-83A1-F6EECF244321}">
                <p14:modId xmlns:p14="http://schemas.microsoft.com/office/powerpoint/2010/main" val="2685501808"/>
              </p:ext>
            </p:extLst>
          </p:nvPr>
        </p:nvGraphicFramePr>
        <p:xfrm>
          <a:off x="2079810" y="3366127"/>
          <a:ext cx="6508377" cy="1099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descr="How to create a bell curve in Excel">
            <a:extLst>
              <a:ext uri="{FF2B5EF4-FFF2-40B4-BE49-F238E27FC236}">
                <a16:creationId xmlns:a16="http://schemas.microsoft.com/office/drawing/2014/main" id="{4BE86D71-884C-60A6-D316-F7881CCC01E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804" t="18667" r="9804" b="29641"/>
          <a:stretch/>
        </p:blipFill>
        <p:spPr bwMode="auto">
          <a:xfrm>
            <a:off x="2079810" y="4465706"/>
            <a:ext cx="1314261" cy="6795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ow to create a bell curve in Excel">
            <a:extLst>
              <a:ext uri="{FF2B5EF4-FFF2-40B4-BE49-F238E27FC236}">
                <a16:creationId xmlns:a16="http://schemas.microsoft.com/office/drawing/2014/main" id="{0FB2B6C9-AF6F-195D-74A6-68BDA450A97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804" t="18667" r="9804" b="29641"/>
          <a:stretch/>
        </p:blipFill>
        <p:spPr bwMode="auto">
          <a:xfrm>
            <a:off x="4635681" y="4450880"/>
            <a:ext cx="1314261" cy="6795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ow to create a bell curve in Excel">
            <a:extLst>
              <a:ext uri="{FF2B5EF4-FFF2-40B4-BE49-F238E27FC236}">
                <a16:creationId xmlns:a16="http://schemas.microsoft.com/office/drawing/2014/main" id="{0F13BEC6-F733-8659-7AEF-B0DD9C35F48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804" t="18667" r="9804" b="29641"/>
          <a:stretch/>
        </p:blipFill>
        <p:spPr bwMode="auto">
          <a:xfrm>
            <a:off x="7109010" y="4465706"/>
            <a:ext cx="1314261" cy="67956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2F4B1E8-2C69-2177-D41F-1F115FCE0D89}"/>
              </a:ext>
            </a:extLst>
          </p:cNvPr>
          <p:cNvGrpSpPr/>
          <p:nvPr/>
        </p:nvGrpSpPr>
        <p:grpSpPr>
          <a:xfrm>
            <a:off x="8917947" y="3703911"/>
            <a:ext cx="362460" cy="424010"/>
            <a:chOff x="4280020" y="337784"/>
            <a:chExt cx="362460" cy="424010"/>
          </a:xfrm>
        </p:grpSpPr>
        <p:sp>
          <p:nvSpPr>
            <p:cNvPr id="10" name="Arrow: Right 9">
              <a:extLst>
                <a:ext uri="{FF2B5EF4-FFF2-40B4-BE49-F238E27FC236}">
                  <a16:creationId xmlns:a16="http://schemas.microsoft.com/office/drawing/2014/main" id="{217E1CA8-872B-7531-B975-6208FC15B02A}"/>
                </a:ext>
              </a:extLst>
            </p:cNvPr>
            <p:cNvSpPr/>
            <p:nvPr/>
          </p:nvSpPr>
          <p:spPr>
            <a:xfrm>
              <a:off x="4280020" y="337784"/>
              <a:ext cx="362460" cy="424010"/>
            </a:xfrm>
            <a:prstGeom prst="rightArrow">
              <a:avLst>
                <a:gd name="adj1" fmla="val 60000"/>
                <a:gd name="adj2" fmla="val 50000"/>
              </a:avLst>
            </a:prstGeom>
          </p:spPr>
          <p:style>
            <a:lnRef idx="0">
              <a:schemeClr val="lt1">
                <a:hueOff val="0"/>
                <a:satOff val="0"/>
                <a:lumOff val="0"/>
                <a:alphaOff val="0"/>
              </a:schemeClr>
            </a:lnRef>
            <a:fillRef idx="2">
              <a:schemeClr val="accent5">
                <a:hueOff val="-6758543"/>
                <a:satOff val="-17419"/>
                <a:lumOff val="-11765"/>
                <a:alphaOff val="0"/>
              </a:schemeClr>
            </a:fillRef>
            <a:effectRef idx="1">
              <a:schemeClr val="accent5">
                <a:hueOff val="-6758543"/>
                <a:satOff val="-17419"/>
                <a:lumOff val="-11765"/>
                <a:alphaOff val="0"/>
              </a:schemeClr>
            </a:effectRef>
            <a:fontRef idx="minor">
              <a:schemeClr val="dk1"/>
            </a:fontRef>
          </p:style>
        </p:sp>
        <p:sp>
          <p:nvSpPr>
            <p:cNvPr id="11" name="Arrow: Right 4">
              <a:extLst>
                <a:ext uri="{FF2B5EF4-FFF2-40B4-BE49-F238E27FC236}">
                  <a16:creationId xmlns:a16="http://schemas.microsoft.com/office/drawing/2014/main" id="{A53DEC79-A001-C984-DCD0-91F9C0261F61}"/>
                </a:ext>
              </a:extLst>
            </p:cNvPr>
            <p:cNvSpPr txBox="1"/>
            <p:nvPr/>
          </p:nvSpPr>
          <p:spPr>
            <a:xfrm>
              <a:off x="4280020" y="422586"/>
              <a:ext cx="253722" cy="25440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p:txBody>
        </p:sp>
      </p:grpSp>
      <p:sp>
        <p:nvSpPr>
          <p:cNvPr id="13" name="TextBox 12">
            <a:extLst>
              <a:ext uri="{FF2B5EF4-FFF2-40B4-BE49-F238E27FC236}">
                <a16:creationId xmlns:a16="http://schemas.microsoft.com/office/drawing/2014/main" id="{B2B657F7-7094-6F08-55EC-6256CF61E6AF}"/>
              </a:ext>
            </a:extLst>
          </p:cNvPr>
          <p:cNvSpPr txBox="1"/>
          <p:nvPr/>
        </p:nvSpPr>
        <p:spPr>
          <a:xfrm>
            <a:off x="9555103" y="3673787"/>
            <a:ext cx="1524000" cy="369332"/>
          </a:xfrm>
          <a:prstGeom prst="rect">
            <a:avLst/>
          </a:prstGeom>
          <a:noFill/>
        </p:spPr>
        <p:txBody>
          <a:bodyPr wrap="square">
            <a:spAutoFit/>
          </a:bodyPr>
          <a:lstStyle/>
          <a:p>
            <a:pPr lvl="0"/>
            <a:r>
              <a:rPr lang="en-IN" dirty="0"/>
              <a:t>Y=N(30,3)</a:t>
            </a:r>
          </a:p>
        </p:txBody>
      </p:sp>
    </p:spTree>
    <p:extLst>
      <p:ext uri="{BB962C8B-B14F-4D97-AF65-F5344CB8AC3E}">
        <p14:creationId xmlns:p14="http://schemas.microsoft.com/office/powerpoint/2010/main" val="1491498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B17BE-2D15-4707-2D10-3F9AEB3D9FF2}"/>
              </a:ext>
            </a:extLst>
          </p:cNvPr>
          <p:cNvSpPr>
            <a:spLocks noGrp="1"/>
          </p:cNvSpPr>
          <p:nvPr>
            <p:ph type="title"/>
          </p:nvPr>
        </p:nvSpPr>
        <p:spPr/>
        <p:txBody>
          <a:bodyPr/>
          <a:lstStyle/>
          <a:p>
            <a:r>
              <a:rPr lang="en-IN" dirty="0"/>
              <a:t>Monte Carlo Simulation - 1</a:t>
            </a:r>
          </a:p>
        </p:txBody>
      </p:sp>
      <p:sp>
        <p:nvSpPr>
          <p:cNvPr id="3" name="Content Placeholder 2">
            <a:extLst>
              <a:ext uri="{FF2B5EF4-FFF2-40B4-BE49-F238E27FC236}">
                <a16:creationId xmlns:a16="http://schemas.microsoft.com/office/drawing/2014/main" id="{612DCC5A-61A1-107C-7B3F-9B1A7F862B38}"/>
              </a:ext>
            </a:extLst>
          </p:cNvPr>
          <p:cNvSpPr>
            <a:spLocks noGrp="1"/>
          </p:cNvSpPr>
          <p:nvPr>
            <p:ph idx="1"/>
          </p:nvPr>
        </p:nvSpPr>
        <p:spPr/>
        <p:txBody>
          <a:bodyPr>
            <a:normAutofit/>
          </a:bodyPr>
          <a:lstStyle/>
          <a:p>
            <a:r>
              <a:rPr lang="en-IN" sz="2400" dirty="0"/>
              <a:t>Define relationship</a:t>
            </a:r>
          </a:p>
          <a:p>
            <a:pPr marL="0" indent="0">
              <a:buNone/>
            </a:pPr>
            <a:r>
              <a:rPr lang="en-IN" sz="2400" dirty="0"/>
              <a:t>	Y=X</a:t>
            </a:r>
            <a:r>
              <a:rPr lang="en-IN" sz="2400" baseline="-25000" dirty="0"/>
              <a:t>1</a:t>
            </a:r>
            <a:r>
              <a:rPr lang="en-IN" sz="2400" dirty="0"/>
              <a:t>+X</a:t>
            </a:r>
            <a:r>
              <a:rPr lang="en-IN" sz="2400" baseline="-25000" dirty="0"/>
              <a:t>2</a:t>
            </a:r>
            <a:r>
              <a:rPr lang="en-IN" sz="2400" dirty="0"/>
              <a:t>+X</a:t>
            </a:r>
            <a:r>
              <a:rPr lang="en-IN" sz="2400" baseline="-25000" dirty="0"/>
              <a:t>3</a:t>
            </a:r>
          </a:p>
          <a:p>
            <a:r>
              <a:rPr lang="en-IN" sz="2400" dirty="0"/>
              <a:t>Lets pass 100000 sample from all stages</a:t>
            </a:r>
          </a:p>
          <a:p>
            <a:r>
              <a:rPr lang="en-IN" sz="2400" dirty="0"/>
              <a:t>As a process is normally distributed, generate ND sample point for all three stages.</a:t>
            </a:r>
          </a:p>
          <a:p>
            <a:r>
              <a:rPr lang="en-IN" sz="2400" dirty="0"/>
              <a:t>Check the probability that sample will take more than 34 min.</a:t>
            </a:r>
          </a:p>
          <a:p>
            <a:endParaRPr lang="en-IN" sz="2400" dirty="0"/>
          </a:p>
          <a:p>
            <a:endParaRPr lang="en-IN" sz="2400" dirty="0"/>
          </a:p>
          <a:p>
            <a:endParaRPr lang="en-IN" sz="2400" dirty="0"/>
          </a:p>
          <a:p>
            <a:pPr marL="0" indent="0">
              <a:buNone/>
            </a:pPr>
            <a:endParaRPr lang="en-IN" sz="2400" baseline="-25000" dirty="0"/>
          </a:p>
        </p:txBody>
      </p:sp>
    </p:spTree>
    <p:extLst>
      <p:ext uri="{BB962C8B-B14F-4D97-AF65-F5344CB8AC3E}">
        <p14:creationId xmlns:p14="http://schemas.microsoft.com/office/powerpoint/2010/main" val="2113125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6F45-58F6-4F2B-B1DB-8BC69816DDCF}"/>
              </a:ext>
            </a:extLst>
          </p:cNvPr>
          <p:cNvSpPr>
            <a:spLocks noGrp="1"/>
          </p:cNvSpPr>
          <p:nvPr>
            <p:ph type="title"/>
          </p:nvPr>
        </p:nvSpPr>
        <p:spPr/>
        <p:txBody>
          <a:bodyPr/>
          <a:lstStyle/>
          <a:p>
            <a:r>
              <a:rPr lang="en-IN" dirty="0"/>
              <a:t>Monte Carlo Simulation - 1</a:t>
            </a:r>
          </a:p>
        </p:txBody>
      </p:sp>
      <p:sp>
        <p:nvSpPr>
          <p:cNvPr id="3" name="Content Placeholder 2">
            <a:extLst>
              <a:ext uri="{FF2B5EF4-FFF2-40B4-BE49-F238E27FC236}">
                <a16:creationId xmlns:a16="http://schemas.microsoft.com/office/drawing/2014/main" id="{A4051F67-79DC-D2DF-ABB5-0CF4D2797C71}"/>
              </a:ext>
            </a:extLst>
          </p:cNvPr>
          <p:cNvSpPr>
            <a:spLocks noGrp="1"/>
          </p:cNvSpPr>
          <p:nvPr>
            <p:ph idx="1"/>
          </p:nvPr>
        </p:nvSpPr>
        <p:spPr>
          <a:xfrm>
            <a:off x="838200" y="1308847"/>
            <a:ext cx="10515600" cy="5378824"/>
          </a:xfrm>
        </p:spPr>
        <p:txBody>
          <a:bodyPr>
            <a:noAutofit/>
          </a:bodyPr>
          <a:lstStyle/>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import </a:t>
            </a:r>
            <a:r>
              <a:rPr lang="en-IN" sz="800" dirty="0" err="1">
                <a:solidFill>
                  <a:srgbClr val="2525FF"/>
                </a:solidFill>
                <a:latin typeface="Courier New" panose="02070309020205020404" pitchFamily="49" charset="0"/>
                <a:cs typeface="Courier New" panose="02070309020205020404" pitchFamily="49" charset="0"/>
              </a:rPr>
              <a:t>numpy.random</a:t>
            </a:r>
            <a:r>
              <a:rPr lang="en-IN" sz="800" dirty="0">
                <a:solidFill>
                  <a:srgbClr val="2525FF"/>
                </a:solidFill>
                <a:latin typeface="Courier New" panose="02070309020205020404" pitchFamily="49" charset="0"/>
                <a:cs typeface="Courier New" panose="02070309020205020404" pitchFamily="49" charset="0"/>
              </a:rPr>
              <a:t> as </a:t>
            </a:r>
            <a:r>
              <a:rPr lang="en-IN" sz="800" dirty="0" err="1">
                <a:solidFill>
                  <a:srgbClr val="2525FF"/>
                </a:solidFill>
                <a:latin typeface="Courier New" panose="02070309020205020404" pitchFamily="49" charset="0"/>
                <a:cs typeface="Courier New" panose="02070309020205020404" pitchFamily="49" charset="0"/>
              </a:rPr>
              <a:t>rnd</a:t>
            </a:r>
            <a:endParaRPr lang="en-IN" sz="800" dirty="0">
              <a:solidFill>
                <a:srgbClr val="2525FF"/>
              </a:solidFill>
              <a:latin typeface="Courier New" panose="02070309020205020404" pitchFamily="49" charset="0"/>
              <a:cs typeface="Courier New" panose="02070309020205020404" pitchFamily="49" charset="0"/>
            </a:endParaRP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import </a:t>
            </a:r>
            <a:r>
              <a:rPr lang="en-IN" sz="800" dirty="0" err="1">
                <a:solidFill>
                  <a:srgbClr val="2525FF"/>
                </a:solidFill>
                <a:latin typeface="Courier New" panose="02070309020205020404" pitchFamily="49" charset="0"/>
                <a:cs typeface="Courier New" panose="02070309020205020404" pitchFamily="49" charset="0"/>
              </a:rPr>
              <a:t>numpy</a:t>
            </a:r>
            <a:r>
              <a:rPr lang="en-IN" sz="800" dirty="0">
                <a:solidFill>
                  <a:srgbClr val="2525FF"/>
                </a:solidFill>
                <a:latin typeface="Courier New" panose="02070309020205020404" pitchFamily="49" charset="0"/>
                <a:cs typeface="Courier New" panose="02070309020205020404" pitchFamily="49" charset="0"/>
              </a:rPr>
              <a:t> as np</a:t>
            </a: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import </a:t>
            </a:r>
            <a:r>
              <a:rPr lang="en-IN" sz="800" dirty="0" err="1">
                <a:solidFill>
                  <a:srgbClr val="2525FF"/>
                </a:solidFill>
                <a:latin typeface="Courier New" panose="02070309020205020404" pitchFamily="49" charset="0"/>
                <a:cs typeface="Courier New" panose="02070309020205020404" pitchFamily="49" charset="0"/>
              </a:rPr>
              <a:t>matplotlib.pyplot</a:t>
            </a:r>
            <a:r>
              <a:rPr lang="en-IN" sz="800" dirty="0">
                <a:solidFill>
                  <a:srgbClr val="2525FF"/>
                </a:solidFill>
                <a:latin typeface="Courier New" panose="02070309020205020404" pitchFamily="49" charset="0"/>
                <a:cs typeface="Courier New" panose="02070309020205020404" pitchFamily="49" charset="0"/>
              </a:rPr>
              <a:t> as </a:t>
            </a:r>
            <a:r>
              <a:rPr lang="en-IN" sz="800" dirty="0" err="1">
                <a:solidFill>
                  <a:srgbClr val="2525FF"/>
                </a:solidFill>
                <a:latin typeface="Courier New" panose="02070309020205020404" pitchFamily="49" charset="0"/>
                <a:cs typeface="Courier New" panose="02070309020205020404" pitchFamily="49" charset="0"/>
              </a:rPr>
              <a:t>plt</a:t>
            </a:r>
            <a:endParaRPr lang="en-IN" sz="800" dirty="0">
              <a:solidFill>
                <a:srgbClr val="2525FF"/>
              </a:solidFill>
              <a:latin typeface="Courier New" panose="02070309020205020404" pitchFamily="49" charset="0"/>
              <a:cs typeface="Courier New" panose="02070309020205020404" pitchFamily="49" charset="0"/>
            </a:endParaRPr>
          </a:p>
          <a:p>
            <a:pPr marL="0" indent="0">
              <a:spcBef>
                <a:spcPts val="600"/>
              </a:spcBef>
              <a:buNone/>
            </a:pPr>
            <a:endParaRPr lang="en-IN" sz="800" dirty="0">
              <a:solidFill>
                <a:srgbClr val="2525FF"/>
              </a:solidFill>
              <a:latin typeface="Courier New" panose="02070309020205020404" pitchFamily="49" charset="0"/>
              <a:cs typeface="Courier New" panose="02070309020205020404" pitchFamily="49" charset="0"/>
            </a:endParaRP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def </a:t>
            </a:r>
            <a:r>
              <a:rPr lang="en-IN" sz="800" dirty="0" err="1">
                <a:solidFill>
                  <a:srgbClr val="2525FF"/>
                </a:solidFill>
                <a:latin typeface="Courier New" panose="02070309020205020404" pitchFamily="49" charset="0"/>
                <a:cs typeface="Courier New" panose="02070309020205020404" pitchFamily="49" charset="0"/>
              </a:rPr>
              <a:t>mc_normal</a:t>
            </a:r>
            <a:r>
              <a:rPr lang="en-IN" sz="800" dirty="0">
                <a:solidFill>
                  <a:srgbClr val="2525FF"/>
                </a:solidFill>
                <a:latin typeface="Courier New" panose="02070309020205020404" pitchFamily="49" charset="0"/>
                <a:cs typeface="Courier New" panose="02070309020205020404" pitchFamily="49" charset="0"/>
              </a:rPr>
              <a:t>(mean, </a:t>
            </a:r>
            <a:r>
              <a:rPr lang="en-IN" sz="800" dirty="0" err="1">
                <a:solidFill>
                  <a:srgbClr val="2525FF"/>
                </a:solidFill>
                <a:latin typeface="Courier New" panose="02070309020205020404" pitchFamily="49" charset="0"/>
                <a:cs typeface="Courier New" panose="02070309020205020404" pitchFamily="49" charset="0"/>
              </a:rPr>
              <a:t>std_dev</a:t>
            </a:r>
            <a:r>
              <a:rPr lang="en-IN" sz="800" dirty="0">
                <a:solidFill>
                  <a:srgbClr val="2525FF"/>
                </a:solidFill>
                <a:latin typeface="Courier New" panose="02070309020205020404" pitchFamily="49" charset="0"/>
                <a:cs typeface="Courier New" panose="02070309020205020404" pitchFamily="49" charset="0"/>
              </a:rPr>
              <a:t>, samples):</a:t>
            </a: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    results = []</a:t>
            </a: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    for _ in range(samples):</a:t>
            </a: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        </a:t>
            </a:r>
            <a:r>
              <a:rPr lang="en-IN" sz="800" dirty="0" err="1">
                <a:solidFill>
                  <a:srgbClr val="2525FF"/>
                </a:solidFill>
                <a:latin typeface="Courier New" panose="02070309020205020404" pitchFamily="49" charset="0"/>
                <a:cs typeface="Courier New" panose="02070309020205020404" pitchFamily="49" charset="0"/>
              </a:rPr>
              <a:t>results.append</a:t>
            </a:r>
            <a:r>
              <a:rPr lang="en-IN" sz="800" dirty="0">
                <a:solidFill>
                  <a:srgbClr val="2525FF"/>
                </a:solidFill>
                <a:latin typeface="Courier New" panose="02070309020205020404" pitchFamily="49" charset="0"/>
                <a:cs typeface="Courier New" panose="02070309020205020404" pitchFamily="49" charset="0"/>
              </a:rPr>
              <a:t>(</a:t>
            </a:r>
            <a:r>
              <a:rPr lang="en-IN" sz="800" dirty="0" err="1">
                <a:solidFill>
                  <a:srgbClr val="2525FF"/>
                </a:solidFill>
                <a:latin typeface="Courier New" panose="02070309020205020404" pitchFamily="49" charset="0"/>
                <a:cs typeface="Courier New" panose="02070309020205020404" pitchFamily="49" charset="0"/>
              </a:rPr>
              <a:t>rnd.normal</a:t>
            </a:r>
            <a:r>
              <a:rPr lang="en-IN" sz="800" dirty="0">
                <a:solidFill>
                  <a:srgbClr val="2525FF"/>
                </a:solidFill>
                <a:latin typeface="Courier New" panose="02070309020205020404" pitchFamily="49" charset="0"/>
                <a:cs typeface="Courier New" panose="02070309020205020404" pitchFamily="49" charset="0"/>
              </a:rPr>
              <a:t>(mean, </a:t>
            </a:r>
            <a:r>
              <a:rPr lang="en-IN" sz="800" dirty="0" err="1">
                <a:solidFill>
                  <a:srgbClr val="2525FF"/>
                </a:solidFill>
                <a:latin typeface="Courier New" panose="02070309020205020404" pitchFamily="49" charset="0"/>
                <a:cs typeface="Courier New" panose="02070309020205020404" pitchFamily="49" charset="0"/>
              </a:rPr>
              <a:t>std_dev</a:t>
            </a:r>
            <a:r>
              <a:rPr lang="en-IN" sz="800" dirty="0">
                <a:solidFill>
                  <a:srgbClr val="2525FF"/>
                </a:solidFill>
                <a:latin typeface="Courier New" panose="02070309020205020404" pitchFamily="49" charset="0"/>
                <a:cs typeface="Courier New" panose="02070309020205020404" pitchFamily="49" charset="0"/>
              </a:rPr>
              <a:t>))</a:t>
            </a: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    return </a:t>
            </a:r>
            <a:r>
              <a:rPr lang="en-IN" sz="800" dirty="0" err="1">
                <a:solidFill>
                  <a:srgbClr val="2525FF"/>
                </a:solidFill>
                <a:latin typeface="Courier New" panose="02070309020205020404" pitchFamily="49" charset="0"/>
                <a:cs typeface="Courier New" panose="02070309020205020404" pitchFamily="49" charset="0"/>
              </a:rPr>
              <a:t>np.array</a:t>
            </a:r>
            <a:r>
              <a:rPr lang="en-IN" sz="800" dirty="0">
                <a:solidFill>
                  <a:srgbClr val="2525FF"/>
                </a:solidFill>
                <a:latin typeface="Courier New" panose="02070309020205020404" pitchFamily="49" charset="0"/>
                <a:cs typeface="Courier New" panose="02070309020205020404" pitchFamily="49" charset="0"/>
              </a:rPr>
              <a:t>(results)</a:t>
            </a:r>
          </a:p>
          <a:p>
            <a:pPr marL="0" indent="0">
              <a:spcBef>
                <a:spcPts val="600"/>
              </a:spcBef>
              <a:buNone/>
            </a:pPr>
            <a:endParaRPr lang="en-IN" sz="800" dirty="0">
              <a:solidFill>
                <a:srgbClr val="2525FF"/>
              </a:solidFill>
              <a:latin typeface="Courier New" panose="02070309020205020404" pitchFamily="49" charset="0"/>
              <a:cs typeface="Courier New" panose="02070309020205020404" pitchFamily="49" charset="0"/>
            </a:endParaRP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 configuration</a:t>
            </a: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s = 100000 # number of samples</a:t>
            </a:r>
          </a:p>
          <a:p>
            <a:pPr marL="0" indent="0">
              <a:spcBef>
                <a:spcPts val="600"/>
              </a:spcBef>
              <a:buNone/>
            </a:pPr>
            <a:r>
              <a:rPr lang="en-IN" sz="800" dirty="0" err="1">
                <a:solidFill>
                  <a:srgbClr val="2525FF"/>
                </a:solidFill>
                <a:latin typeface="Courier New" panose="02070309020205020404" pitchFamily="49" charset="0"/>
                <a:cs typeface="Courier New" panose="02070309020205020404" pitchFamily="49" charset="0"/>
              </a:rPr>
              <a:t>upper_limit</a:t>
            </a:r>
            <a:r>
              <a:rPr lang="en-IN" sz="800" dirty="0">
                <a:solidFill>
                  <a:srgbClr val="2525FF"/>
                </a:solidFill>
                <a:latin typeface="Courier New" panose="02070309020205020404" pitchFamily="49" charset="0"/>
                <a:cs typeface="Courier New" panose="02070309020205020404" pitchFamily="49" charset="0"/>
              </a:rPr>
              <a:t> = 34 # upper limit from specification</a:t>
            </a: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 components</a:t>
            </a: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component_1 = </a:t>
            </a:r>
            <a:r>
              <a:rPr lang="en-IN" sz="800" dirty="0" err="1">
                <a:solidFill>
                  <a:srgbClr val="2525FF"/>
                </a:solidFill>
                <a:latin typeface="Courier New" panose="02070309020205020404" pitchFamily="49" charset="0"/>
                <a:cs typeface="Courier New" panose="02070309020205020404" pitchFamily="49" charset="0"/>
              </a:rPr>
              <a:t>mc_normal</a:t>
            </a:r>
            <a:r>
              <a:rPr lang="en-IN" sz="800" dirty="0">
                <a:solidFill>
                  <a:srgbClr val="2525FF"/>
                </a:solidFill>
                <a:latin typeface="Courier New" panose="02070309020205020404" pitchFamily="49" charset="0"/>
                <a:cs typeface="Courier New" panose="02070309020205020404" pitchFamily="49" charset="0"/>
              </a:rPr>
              <a:t>(5,1,s)</a:t>
            </a: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component_2 = </a:t>
            </a:r>
            <a:r>
              <a:rPr lang="en-IN" sz="800" dirty="0" err="1">
                <a:solidFill>
                  <a:srgbClr val="2525FF"/>
                </a:solidFill>
                <a:latin typeface="Courier New" panose="02070309020205020404" pitchFamily="49" charset="0"/>
                <a:cs typeface="Courier New" panose="02070309020205020404" pitchFamily="49" charset="0"/>
              </a:rPr>
              <a:t>mc_normal</a:t>
            </a:r>
            <a:r>
              <a:rPr lang="en-IN" sz="800" dirty="0">
                <a:solidFill>
                  <a:srgbClr val="2525FF"/>
                </a:solidFill>
                <a:latin typeface="Courier New" panose="02070309020205020404" pitchFamily="49" charset="0"/>
                <a:cs typeface="Courier New" panose="02070309020205020404" pitchFamily="49" charset="0"/>
              </a:rPr>
              <a:t>(10,1,s)</a:t>
            </a: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component_3 = </a:t>
            </a:r>
            <a:r>
              <a:rPr lang="en-IN" sz="800" dirty="0" err="1">
                <a:solidFill>
                  <a:srgbClr val="2525FF"/>
                </a:solidFill>
                <a:latin typeface="Courier New" panose="02070309020205020404" pitchFamily="49" charset="0"/>
                <a:cs typeface="Courier New" panose="02070309020205020404" pitchFamily="49" charset="0"/>
              </a:rPr>
              <a:t>mc_normal</a:t>
            </a:r>
            <a:r>
              <a:rPr lang="en-IN" sz="800" dirty="0">
                <a:solidFill>
                  <a:srgbClr val="2525FF"/>
                </a:solidFill>
                <a:latin typeface="Courier New" panose="02070309020205020404" pitchFamily="49" charset="0"/>
                <a:cs typeface="Courier New" panose="02070309020205020404" pitchFamily="49" charset="0"/>
              </a:rPr>
              <a:t>(15,1,s)</a:t>
            </a: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 relationships</a:t>
            </a: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total = component_1 + component_2 + component_3</a:t>
            </a: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 success conditions</a:t>
            </a: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probability = </a:t>
            </a:r>
            <a:r>
              <a:rPr lang="en-IN" sz="800" dirty="0" err="1">
                <a:solidFill>
                  <a:srgbClr val="2525FF"/>
                </a:solidFill>
                <a:latin typeface="Courier New" panose="02070309020205020404" pitchFamily="49" charset="0"/>
                <a:cs typeface="Courier New" panose="02070309020205020404" pitchFamily="49" charset="0"/>
              </a:rPr>
              <a:t>np.sum</a:t>
            </a:r>
            <a:r>
              <a:rPr lang="en-IN" sz="800" dirty="0">
                <a:solidFill>
                  <a:srgbClr val="2525FF"/>
                </a:solidFill>
                <a:latin typeface="Courier New" panose="02070309020205020404" pitchFamily="49" charset="0"/>
                <a:cs typeface="Courier New" panose="02070309020205020404" pitchFamily="49" charset="0"/>
              </a:rPr>
              <a:t>(total &gt; </a:t>
            </a:r>
            <a:r>
              <a:rPr lang="en-IN" sz="800" dirty="0" err="1">
                <a:solidFill>
                  <a:srgbClr val="2525FF"/>
                </a:solidFill>
                <a:latin typeface="Courier New" panose="02070309020205020404" pitchFamily="49" charset="0"/>
                <a:cs typeface="Courier New" panose="02070309020205020404" pitchFamily="49" charset="0"/>
              </a:rPr>
              <a:t>upper_limit</a:t>
            </a:r>
            <a:r>
              <a:rPr lang="en-IN" sz="800" dirty="0">
                <a:solidFill>
                  <a:srgbClr val="2525FF"/>
                </a:solidFill>
                <a:latin typeface="Courier New" panose="02070309020205020404" pitchFamily="49" charset="0"/>
                <a:cs typeface="Courier New" panose="02070309020205020404" pitchFamily="49" charset="0"/>
              </a:rPr>
              <a:t>)/</a:t>
            </a:r>
            <a:r>
              <a:rPr lang="en-IN" sz="800" dirty="0" err="1">
                <a:solidFill>
                  <a:srgbClr val="2525FF"/>
                </a:solidFill>
                <a:latin typeface="Courier New" panose="02070309020205020404" pitchFamily="49" charset="0"/>
                <a:cs typeface="Courier New" panose="02070309020205020404" pitchFamily="49" charset="0"/>
              </a:rPr>
              <a:t>len</a:t>
            </a:r>
            <a:r>
              <a:rPr lang="en-IN" sz="800" dirty="0">
                <a:solidFill>
                  <a:srgbClr val="2525FF"/>
                </a:solidFill>
                <a:latin typeface="Courier New" panose="02070309020205020404" pitchFamily="49" charset="0"/>
                <a:cs typeface="Courier New" panose="02070309020205020404" pitchFamily="49" charset="0"/>
              </a:rPr>
              <a:t>(total)*100</a:t>
            </a: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print("Probability of exceeding the time limit: ", round(probability, 3), "%")</a:t>
            </a:r>
          </a:p>
          <a:p>
            <a:pPr marL="0" indent="0">
              <a:spcBef>
                <a:spcPts val="600"/>
              </a:spcBef>
              <a:buNone/>
            </a:pPr>
            <a:endParaRPr lang="en-IN" sz="800" dirty="0">
              <a:solidFill>
                <a:srgbClr val="2525FF"/>
              </a:solidFill>
              <a:latin typeface="Courier New" panose="02070309020205020404" pitchFamily="49" charset="0"/>
              <a:cs typeface="Courier New" panose="02070309020205020404" pitchFamily="49" charset="0"/>
            </a:endParaRPr>
          </a:p>
          <a:p>
            <a:pPr marL="0" indent="0">
              <a:spcBef>
                <a:spcPts val="600"/>
              </a:spcBef>
              <a:buNone/>
            </a:pPr>
            <a:r>
              <a:rPr lang="en-IN" sz="800" dirty="0">
                <a:solidFill>
                  <a:srgbClr val="2525FF"/>
                </a:solidFill>
                <a:latin typeface="Courier New" panose="02070309020205020404" pitchFamily="49" charset="0"/>
                <a:cs typeface="Courier New" panose="02070309020205020404" pitchFamily="49" charset="0"/>
              </a:rPr>
              <a:t>count, bins, ignored = </a:t>
            </a:r>
            <a:r>
              <a:rPr lang="en-IN" sz="800" dirty="0" err="1">
                <a:solidFill>
                  <a:srgbClr val="2525FF"/>
                </a:solidFill>
                <a:latin typeface="Courier New" panose="02070309020205020404" pitchFamily="49" charset="0"/>
                <a:cs typeface="Courier New" panose="02070309020205020404" pitchFamily="49" charset="0"/>
              </a:rPr>
              <a:t>plt.hist</a:t>
            </a:r>
            <a:r>
              <a:rPr lang="en-IN" sz="800" dirty="0">
                <a:solidFill>
                  <a:srgbClr val="2525FF"/>
                </a:solidFill>
                <a:latin typeface="Courier New" panose="02070309020205020404" pitchFamily="49" charset="0"/>
                <a:cs typeface="Courier New" panose="02070309020205020404" pitchFamily="49" charset="0"/>
              </a:rPr>
              <a:t>(total, 30, density=</a:t>
            </a:r>
            <a:r>
              <a:rPr lang="en-IN" sz="800" dirty="0" err="1">
                <a:solidFill>
                  <a:srgbClr val="2525FF"/>
                </a:solidFill>
                <a:latin typeface="Courier New" panose="02070309020205020404" pitchFamily="49" charset="0"/>
                <a:cs typeface="Courier New" panose="02070309020205020404" pitchFamily="49" charset="0"/>
              </a:rPr>
              <a:t>True,color</a:t>
            </a:r>
            <a:r>
              <a:rPr lang="en-IN" sz="800" dirty="0">
                <a:solidFill>
                  <a:srgbClr val="2525FF"/>
                </a:solidFill>
                <a:latin typeface="Courier New" panose="02070309020205020404" pitchFamily="49" charset="0"/>
                <a:cs typeface="Courier New" panose="02070309020205020404" pitchFamily="49" charset="0"/>
              </a:rPr>
              <a:t>='</a:t>
            </a:r>
            <a:r>
              <a:rPr lang="en-IN" sz="800" dirty="0" err="1">
                <a:solidFill>
                  <a:srgbClr val="2525FF"/>
                </a:solidFill>
                <a:latin typeface="Courier New" panose="02070309020205020404" pitchFamily="49" charset="0"/>
                <a:cs typeface="Courier New" panose="02070309020205020404" pitchFamily="49" charset="0"/>
              </a:rPr>
              <a:t>skyblue</a:t>
            </a:r>
            <a:r>
              <a:rPr lang="en-IN" sz="800" dirty="0">
                <a:solidFill>
                  <a:srgbClr val="2525FF"/>
                </a:solidFill>
                <a:latin typeface="Courier New" panose="02070309020205020404" pitchFamily="49" charset="0"/>
                <a:cs typeface="Courier New" panose="02070309020205020404" pitchFamily="49" charset="0"/>
              </a:rPr>
              <a:t>')</a:t>
            </a:r>
          </a:p>
          <a:p>
            <a:pPr marL="0" indent="0">
              <a:spcBef>
                <a:spcPts val="600"/>
              </a:spcBef>
              <a:buNone/>
            </a:pPr>
            <a:r>
              <a:rPr lang="en-IN" sz="800" dirty="0" err="1">
                <a:solidFill>
                  <a:srgbClr val="2525FF"/>
                </a:solidFill>
                <a:latin typeface="Courier New" panose="02070309020205020404" pitchFamily="49" charset="0"/>
                <a:cs typeface="Courier New" panose="02070309020205020404" pitchFamily="49" charset="0"/>
              </a:rPr>
              <a:t>plt.vlines</a:t>
            </a:r>
            <a:r>
              <a:rPr lang="en-IN" sz="800" dirty="0">
                <a:solidFill>
                  <a:srgbClr val="2525FF"/>
                </a:solidFill>
                <a:latin typeface="Courier New" panose="02070309020205020404" pitchFamily="49" charset="0"/>
                <a:cs typeface="Courier New" panose="02070309020205020404" pitchFamily="49" charset="0"/>
              </a:rPr>
              <a:t>(34,count.min(),</a:t>
            </a:r>
            <a:r>
              <a:rPr lang="en-IN" sz="800" dirty="0" err="1">
                <a:solidFill>
                  <a:srgbClr val="2525FF"/>
                </a:solidFill>
                <a:latin typeface="Courier New" panose="02070309020205020404" pitchFamily="49" charset="0"/>
                <a:cs typeface="Courier New" panose="02070309020205020404" pitchFamily="49" charset="0"/>
              </a:rPr>
              <a:t>count.max</a:t>
            </a:r>
            <a:r>
              <a:rPr lang="en-IN" sz="800" dirty="0">
                <a:solidFill>
                  <a:srgbClr val="2525FF"/>
                </a:solidFill>
                <a:latin typeface="Courier New" panose="02070309020205020404" pitchFamily="49" charset="0"/>
                <a:cs typeface="Courier New" panose="02070309020205020404" pitchFamily="49" charset="0"/>
              </a:rPr>
              <a:t>(),</a:t>
            </a:r>
            <a:r>
              <a:rPr lang="en-IN" sz="800" dirty="0" err="1">
                <a:solidFill>
                  <a:srgbClr val="2525FF"/>
                </a:solidFill>
                <a:latin typeface="Courier New" panose="02070309020205020404" pitchFamily="49" charset="0"/>
                <a:cs typeface="Courier New" panose="02070309020205020404" pitchFamily="49" charset="0"/>
              </a:rPr>
              <a:t>color</a:t>
            </a:r>
            <a:r>
              <a:rPr lang="en-IN" sz="800" dirty="0">
                <a:solidFill>
                  <a:srgbClr val="2525FF"/>
                </a:solidFill>
                <a:latin typeface="Courier New" panose="02070309020205020404" pitchFamily="49" charset="0"/>
                <a:cs typeface="Courier New" panose="02070309020205020404" pitchFamily="49" charset="0"/>
              </a:rPr>
              <a:t>='</a:t>
            </a:r>
            <a:r>
              <a:rPr lang="en-IN" sz="800" dirty="0" err="1">
                <a:solidFill>
                  <a:srgbClr val="2525FF"/>
                </a:solidFill>
                <a:latin typeface="Courier New" panose="02070309020205020404" pitchFamily="49" charset="0"/>
                <a:cs typeface="Courier New" panose="02070309020205020404" pitchFamily="49" charset="0"/>
              </a:rPr>
              <a:t>r',label</a:t>
            </a:r>
            <a:r>
              <a:rPr lang="en-IN" sz="800" dirty="0">
                <a:solidFill>
                  <a:srgbClr val="2525FF"/>
                </a:solidFill>
                <a:latin typeface="Courier New" panose="02070309020205020404" pitchFamily="49" charset="0"/>
                <a:cs typeface="Courier New" panose="02070309020205020404" pitchFamily="49" charset="0"/>
              </a:rPr>
              <a:t>="34 Minute")</a:t>
            </a:r>
          </a:p>
          <a:p>
            <a:pPr marL="0" indent="0">
              <a:spcBef>
                <a:spcPts val="600"/>
              </a:spcBef>
              <a:buNone/>
            </a:pPr>
            <a:r>
              <a:rPr lang="en-IN" sz="800" dirty="0" err="1">
                <a:solidFill>
                  <a:srgbClr val="2525FF"/>
                </a:solidFill>
                <a:latin typeface="Courier New" panose="02070309020205020404" pitchFamily="49" charset="0"/>
                <a:cs typeface="Courier New" panose="02070309020205020404" pitchFamily="49" charset="0"/>
              </a:rPr>
              <a:t>plt.legend</a:t>
            </a:r>
            <a:r>
              <a:rPr lang="en-IN" sz="800" dirty="0">
                <a:solidFill>
                  <a:srgbClr val="2525FF"/>
                </a:solidFill>
                <a:latin typeface="Courier New" panose="02070309020205020404" pitchFamily="49" charset="0"/>
                <a:cs typeface="Courier New" panose="02070309020205020404" pitchFamily="49" charset="0"/>
              </a:rPr>
              <a:t>() ; </a:t>
            </a:r>
            <a:r>
              <a:rPr lang="en-IN" sz="800" dirty="0" err="1">
                <a:solidFill>
                  <a:srgbClr val="2525FF"/>
                </a:solidFill>
                <a:latin typeface="Courier New" panose="02070309020205020404" pitchFamily="49" charset="0"/>
                <a:cs typeface="Courier New" panose="02070309020205020404" pitchFamily="49" charset="0"/>
              </a:rPr>
              <a:t>plt.show</a:t>
            </a:r>
            <a:r>
              <a:rPr lang="en-IN" sz="800" dirty="0">
                <a:solidFill>
                  <a:srgbClr val="2525FF"/>
                </a:solidFill>
                <a:latin typeface="Courier New" panose="02070309020205020404" pitchFamily="49" charset="0"/>
                <a:cs typeface="Courier New" panose="02070309020205020404" pitchFamily="49" charset="0"/>
              </a:rPr>
              <a:t>()</a:t>
            </a:r>
          </a:p>
          <a:p>
            <a:pPr marL="0" indent="0">
              <a:spcBef>
                <a:spcPts val="600"/>
              </a:spcBef>
              <a:buNone/>
            </a:pPr>
            <a:endParaRPr lang="en-IN" sz="800" dirty="0">
              <a:solidFill>
                <a:srgbClr val="2525FF"/>
              </a:solidFill>
              <a:latin typeface="Courier New" panose="02070309020205020404" pitchFamily="49" charset="0"/>
              <a:cs typeface="Courier New" panose="02070309020205020404" pitchFamily="49" charset="0"/>
            </a:endParaRPr>
          </a:p>
          <a:p>
            <a:pPr marL="0" indent="0">
              <a:spcBef>
                <a:spcPts val="600"/>
              </a:spcBef>
              <a:buNone/>
            </a:pPr>
            <a:r>
              <a:rPr lang="en-US" sz="1000" b="1" dirty="0">
                <a:solidFill>
                  <a:srgbClr val="FF0000"/>
                </a:solidFill>
                <a:latin typeface="Courier New" panose="02070309020205020404" pitchFamily="49" charset="0"/>
                <a:cs typeface="Courier New" panose="02070309020205020404" pitchFamily="49" charset="0"/>
              </a:rPr>
              <a:t>Probability of exceeding the time limit:  0.997 %</a:t>
            </a:r>
            <a:endParaRPr lang="en-IN" sz="10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7458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CBC4-74D2-207E-E635-785B7FC34575}"/>
              </a:ext>
            </a:extLst>
          </p:cNvPr>
          <p:cNvSpPr>
            <a:spLocks noGrp="1"/>
          </p:cNvSpPr>
          <p:nvPr>
            <p:ph type="title"/>
          </p:nvPr>
        </p:nvSpPr>
        <p:spPr/>
        <p:txBody>
          <a:bodyPr/>
          <a:lstStyle/>
          <a:p>
            <a:r>
              <a:rPr lang="en-IN" dirty="0"/>
              <a:t>Monte Carlo Simulation - 1</a:t>
            </a:r>
          </a:p>
        </p:txBody>
      </p:sp>
      <p:sp>
        <p:nvSpPr>
          <p:cNvPr id="4" name="TextBox 3">
            <a:extLst>
              <a:ext uri="{FF2B5EF4-FFF2-40B4-BE49-F238E27FC236}">
                <a16:creationId xmlns:a16="http://schemas.microsoft.com/office/drawing/2014/main" id="{A735E710-CF9E-AE5C-B8BD-F85007466BCE}"/>
              </a:ext>
            </a:extLst>
          </p:cNvPr>
          <p:cNvSpPr txBox="1"/>
          <p:nvPr/>
        </p:nvSpPr>
        <p:spPr>
          <a:xfrm>
            <a:off x="913127" y="1690688"/>
            <a:ext cx="1524000" cy="369332"/>
          </a:xfrm>
          <a:prstGeom prst="rect">
            <a:avLst/>
          </a:prstGeom>
          <a:noFill/>
        </p:spPr>
        <p:txBody>
          <a:bodyPr wrap="square">
            <a:spAutoFit/>
          </a:bodyPr>
          <a:lstStyle/>
          <a:p>
            <a:pPr lvl="0"/>
            <a:r>
              <a:rPr lang="en-IN" dirty="0"/>
              <a:t>Y=N(30,3)</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60E7F15-94B1-E9CC-8394-AC6D5100D6EC}"/>
                  </a:ext>
                </a:extLst>
              </p:cNvPr>
              <p:cNvSpPr txBox="1"/>
              <p:nvPr/>
            </p:nvSpPr>
            <p:spPr>
              <a:xfrm>
                <a:off x="608326" y="2470617"/>
                <a:ext cx="4008498" cy="501676"/>
              </a:xfrm>
              <a:prstGeom prst="rect">
                <a:avLst/>
              </a:prstGeom>
              <a:noFill/>
            </p:spPr>
            <p:txBody>
              <a:bodyPr wrap="square">
                <a:spAutoFit/>
              </a:bodyPr>
              <a:lstStyle/>
              <a:p>
                <a:pPr lvl="0"/>
                <a:r>
                  <a:rPr lang="en-IN" dirty="0"/>
                  <a:t>z-score =&gt; </a:t>
                </a:r>
                <a14:m>
                  <m:oMath xmlns:m="http://schemas.openxmlformats.org/officeDocument/2006/math">
                    <m:r>
                      <a:rPr lang="en-IN" b="0" i="0" dirty="0" smtClean="0">
                        <a:latin typeface="Cambria Math" panose="02040503050406030204" pitchFamily="18" charset="0"/>
                      </a:rPr>
                      <m:t> </m:t>
                    </m:r>
                    <m:r>
                      <a:rPr lang="en-IN" b="0" i="1" dirty="0" smtClean="0">
                        <a:latin typeface="Cambria Math" panose="02040503050406030204" pitchFamily="18" charset="0"/>
                      </a:rPr>
                      <m:t>𝑍</m:t>
                    </m:r>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𝑥</m:t>
                        </m:r>
                        <m:r>
                          <a:rPr lang="en-IN" b="0" i="1" dirty="0" smtClean="0">
                            <a:latin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𝜇</m:t>
                        </m:r>
                      </m:num>
                      <m:den>
                        <m:r>
                          <a:rPr lang="en-IN" b="0" i="1" dirty="0" smtClean="0">
                            <a:latin typeface="Cambria Math" panose="02040503050406030204" pitchFamily="18" charset="0"/>
                            <a:ea typeface="Cambria Math" panose="02040503050406030204" pitchFamily="18" charset="0"/>
                          </a:rPr>
                          <m:t>𝛿</m:t>
                        </m:r>
                      </m:den>
                    </m:f>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34−30</m:t>
                        </m:r>
                      </m:num>
                      <m:den>
                        <m:rad>
                          <m:radPr>
                            <m:degHide m:val="on"/>
                            <m:ctrlPr>
                              <a:rPr lang="en-IN" b="0" i="1" dirty="0" smtClean="0">
                                <a:latin typeface="Cambria Math" panose="02040503050406030204" pitchFamily="18" charset="0"/>
                              </a:rPr>
                            </m:ctrlPr>
                          </m:radPr>
                          <m:deg/>
                          <m:e>
                            <m:r>
                              <a:rPr lang="en-IN" b="0" i="1" dirty="0" smtClean="0">
                                <a:latin typeface="Cambria Math" panose="02040503050406030204" pitchFamily="18" charset="0"/>
                              </a:rPr>
                              <m:t>3</m:t>
                            </m:r>
                          </m:e>
                        </m:rad>
                      </m:den>
                    </m:f>
                    <m:r>
                      <a:rPr lang="en-IN" b="0" i="1" dirty="0" smtClean="0">
                        <a:latin typeface="Cambria Math" panose="02040503050406030204" pitchFamily="18" charset="0"/>
                        <a:ea typeface="Cambria Math" panose="02040503050406030204" pitchFamily="18" charset="0"/>
                      </a:rPr>
                      <m:t>≈2.31</m:t>
                    </m:r>
                  </m:oMath>
                </a14:m>
                <a:endParaRPr lang="en-IN" dirty="0"/>
              </a:p>
            </p:txBody>
          </p:sp>
        </mc:Choice>
        <mc:Fallback xmlns="">
          <p:sp>
            <p:nvSpPr>
              <p:cNvPr id="5" name="TextBox 4">
                <a:extLst>
                  <a:ext uri="{FF2B5EF4-FFF2-40B4-BE49-F238E27FC236}">
                    <a16:creationId xmlns:a16="http://schemas.microsoft.com/office/drawing/2014/main" id="{C60E7F15-94B1-E9CC-8394-AC6D5100D6EC}"/>
                  </a:ext>
                </a:extLst>
              </p:cNvPr>
              <p:cNvSpPr txBox="1">
                <a:spLocks noRot="1" noChangeAspect="1" noMove="1" noResize="1" noEditPoints="1" noAdjustHandles="1" noChangeArrowheads="1" noChangeShapeType="1" noTextEdit="1"/>
              </p:cNvSpPr>
              <p:nvPr/>
            </p:nvSpPr>
            <p:spPr>
              <a:xfrm>
                <a:off x="608326" y="2470617"/>
                <a:ext cx="4008498" cy="501676"/>
              </a:xfrm>
              <a:prstGeom prst="rect">
                <a:avLst/>
              </a:prstGeom>
              <a:blipFill>
                <a:blip r:embed="rId2"/>
                <a:stretch>
                  <a:fillRect l="-1370" b="-3614"/>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E01635FD-D8FB-FC9B-E6A9-21DAF5854664}"/>
              </a:ext>
            </a:extLst>
          </p:cNvPr>
          <p:cNvSpPr txBox="1"/>
          <p:nvPr/>
        </p:nvSpPr>
        <p:spPr>
          <a:xfrm>
            <a:off x="608326" y="3198224"/>
            <a:ext cx="4456733" cy="923330"/>
          </a:xfrm>
          <a:prstGeom prst="rect">
            <a:avLst/>
          </a:prstGeom>
          <a:noFill/>
        </p:spPr>
        <p:txBody>
          <a:bodyPr wrap="square">
            <a:spAutoFit/>
          </a:bodyPr>
          <a:lstStyle/>
          <a:p>
            <a:r>
              <a:rPr lang="en-US" dirty="0"/>
              <a:t>P-value we read now from the z-score table</a:t>
            </a:r>
          </a:p>
          <a:p>
            <a:endParaRPr lang="en-US" dirty="0"/>
          </a:p>
          <a:p>
            <a:r>
              <a:rPr lang="en-US" dirty="0"/>
              <a:t>1-p=1-0.9896=0.0104=1.04%</a:t>
            </a:r>
            <a:endParaRPr lang="en-IN" dirty="0"/>
          </a:p>
        </p:txBody>
      </p:sp>
    </p:spTree>
    <p:extLst>
      <p:ext uri="{BB962C8B-B14F-4D97-AF65-F5344CB8AC3E}">
        <p14:creationId xmlns:p14="http://schemas.microsoft.com/office/powerpoint/2010/main" val="748333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679E2-06B6-D0EC-91F8-8505361FDA05}"/>
              </a:ext>
            </a:extLst>
          </p:cNvPr>
          <p:cNvSpPr>
            <a:spLocks noGrp="1"/>
          </p:cNvSpPr>
          <p:nvPr>
            <p:ph type="title"/>
          </p:nvPr>
        </p:nvSpPr>
        <p:spPr/>
        <p:txBody>
          <a:bodyPr/>
          <a:lstStyle/>
          <a:p>
            <a:r>
              <a:rPr lang="en-IN" dirty="0"/>
              <a:t>Monte Carlo Simulation - 2</a:t>
            </a:r>
          </a:p>
        </p:txBody>
      </p:sp>
      <p:pic>
        <p:nvPicPr>
          <p:cNvPr id="5" name="Content Placeholder 4">
            <a:extLst>
              <a:ext uri="{FF2B5EF4-FFF2-40B4-BE49-F238E27FC236}">
                <a16:creationId xmlns:a16="http://schemas.microsoft.com/office/drawing/2014/main" id="{327552F3-421A-9D7D-BEF6-502ABDE5ABA1}"/>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Lst>
          </a:blip>
          <a:srcRect l="1920" t="12276" r="1273" b="4893"/>
          <a:stretch/>
        </p:blipFill>
        <p:spPr>
          <a:xfrm>
            <a:off x="1199387" y="1818704"/>
            <a:ext cx="9793225" cy="1387104"/>
          </a:xfrm>
        </p:spPr>
      </p:pic>
      <p:pic>
        <p:nvPicPr>
          <p:cNvPr id="7" name="Picture 6">
            <a:extLst>
              <a:ext uri="{FF2B5EF4-FFF2-40B4-BE49-F238E27FC236}">
                <a16:creationId xmlns:a16="http://schemas.microsoft.com/office/drawing/2014/main" id="{45342351-1BBE-DA1B-5D64-0F265DEE4C96}"/>
              </a:ext>
            </a:extLst>
          </p:cNvPr>
          <p:cNvPicPr>
            <a:picLocks noChangeAspect="1"/>
          </p:cNvPicPr>
          <p:nvPr/>
        </p:nvPicPr>
        <p:blipFill>
          <a:blip r:embed="rId4">
            <a:clrChange>
              <a:clrFrom>
                <a:srgbClr val="000000"/>
              </a:clrFrom>
              <a:clrTo>
                <a:srgbClr val="000000">
                  <a:alpha val="0"/>
                </a:srgbClr>
              </a:clrTo>
            </a:clrChange>
          </a:blip>
          <a:stretch>
            <a:fillRect/>
          </a:stretch>
        </p:blipFill>
        <p:spPr>
          <a:xfrm>
            <a:off x="2113993" y="4446532"/>
            <a:ext cx="7964011" cy="1695687"/>
          </a:xfrm>
          <a:prstGeom prst="rect">
            <a:avLst/>
          </a:prstGeom>
        </p:spPr>
      </p:pic>
      <p:sp>
        <p:nvSpPr>
          <p:cNvPr id="8" name="TextBox 7">
            <a:extLst>
              <a:ext uri="{FF2B5EF4-FFF2-40B4-BE49-F238E27FC236}">
                <a16:creationId xmlns:a16="http://schemas.microsoft.com/office/drawing/2014/main" id="{A7B431C2-93DE-F888-13D7-38547F66202F}"/>
              </a:ext>
            </a:extLst>
          </p:cNvPr>
          <p:cNvSpPr txBox="1"/>
          <p:nvPr/>
        </p:nvSpPr>
        <p:spPr>
          <a:xfrm>
            <a:off x="1307592" y="3648456"/>
            <a:ext cx="9308592" cy="369332"/>
          </a:xfrm>
          <a:prstGeom prst="rect">
            <a:avLst/>
          </a:prstGeom>
          <a:noFill/>
        </p:spPr>
        <p:txBody>
          <a:bodyPr wrap="square" rtlCol="0">
            <a:spAutoFit/>
          </a:bodyPr>
          <a:lstStyle/>
          <a:p>
            <a:r>
              <a:rPr lang="en-IN" dirty="0"/>
              <a:t>What is a probability that at least 2 Kings will appear next to each other in the shuffled desk</a:t>
            </a:r>
          </a:p>
        </p:txBody>
      </p:sp>
    </p:spTree>
    <p:extLst>
      <p:ext uri="{BB962C8B-B14F-4D97-AF65-F5344CB8AC3E}">
        <p14:creationId xmlns:p14="http://schemas.microsoft.com/office/powerpoint/2010/main" val="2620981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63E8-9801-B26E-9C8D-B22FE5ADCC5E}"/>
              </a:ext>
            </a:extLst>
          </p:cNvPr>
          <p:cNvSpPr>
            <a:spLocks noGrp="1"/>
          </p:cNvSpPr>
          <p:nvPr>
            <p:ph type="title"/>
          </p:nvPr>
        </p:nvSpPr>
        <p:spPr/>
        <p:txBody>
          <a:bodyPr/>
          <a:lstStyle/>
          <a:p>
            <a:r>
              <a:rPr lang="en-IN" dirty="0"/>
              <a:t>Monte Carlo Simulation - 2</a:t>
            </a:r>
          </a:p>
        </p:txBody>
      </p:sp>
      <p:sp>
        <p:nvSpPr>
          <p:cNvPr id="3" name="Content Placeholder 2">
            <a:extLst>
              <a:ext uri="{FF2B5EF4-FFF2-40B4-BE49-F238E27FC236}">
                <a16:creationId xmlns:a16="http://schemas.microsoft.com/office/drawing/2014/main" id="{819E6DE5-F719-7902-D3F0-98FAE6F8797D}"/>
              </a:ext>
            </a:extLst>
          </p:cNvPr>
          <p:cNvSpPr>
            <a:spLocks noGrp="1"/>
          </p:cNvSpPr>
          <p:nvPr>
            <p:ph idx="1"/>
          </p:nvPr>
        </p:nvSpPr>
        <p:spPr/>
        <p:txBody>
          <a:bodyPr>
            <a:normAutofit fontScale="92500" lnSpcReduction="10000"/>
          </a:bodyPr>
          <a:lstStyle/>
          <a:p>
            <a:pPr marL="0" indent="0">
              <a:spcBef>
                <a:spcPts val="600"/>
              </a:spcBef>
              <a:buNone/>
            </a:pPr>
            <a:r>
              <a:rPr lang="en-IN" sz="1200" dirty="0" err="1">
                <a:solidFill>
                  <a:srgbClr val="2525FF"/>
                </a:solidFill>
                <a:latin typeface="Courier New" panose="02070309020205020404" pitchFamily="49" charset="0"/>
                <a:cs typeface="Courier New" panose="02070309020205020404" pitchFamily="49" charset="0"/>
              </a:rPr>
              <a:t>org_deck</a:t>
            </a:r>
            <a:r>
              <a:rPr lang="en-IN" sz="1200" dirty="0">
                <a:solidFill>
                  <a:srgbClr val="2525FF"/>
                </a:solidFill>
                <a:latin typeface="Courier New" panose="02070309020205020404" pitchFamily="49" charset="0"/>
                <a:cs typeface="Courier New" panose="02070309020205020404" pitchFamily="49" charset="0"/>
              </a:rPr>
              <a:t>=[</a:t>
            </a:r>
          </a:p>
          <a:p>
            <a:pPr marL="0" indent="0">
              <a:spcBef>
                <a:spcPts val="600"/>
              </a:spcBef>
              <a:buNone/>
            </a:pPr>
            <a:r>
              <a:rPr lang="en-IN" sz="1200" dirty="0">
                <a:solidFill>
                  <a:srgbClr val="2525FF"/>
                </a:solidFill>
                <a:latin typeface="Courier New" panose="02070309020205020404" pitchFamily="49" charset="0"/>
                <a:cs typeface="Courier New" panose="02070309020205020404" pitchFamily="49" charset="0"/>
              </a:rPr>
              <a:t>    '1S','2S','3S','4S','5S','6S','7S','8S','9S','10S','JS','QS','KS',</a:t>
            </a:r>
          </a:p>
          <a:p>
            <a:pPr marL="0" indent="0">
              <a:spcBef>
                <a:spcPts val="600"/>
              </a:spcBef>
              <a:buNone/>
            </a:pPr>
            <a:r>
              <a:rPr lang="en-IN" sz="1200" dirty="0">
                <a:solidFill>
                  <a:srgbClr val="2525FF"/>
                </a:solidFill>
                <a:latin typeface="Courier New" panose="02070309020205020404" pitchFamily="49" charset="0"/>
                <a:cs typeface="Courier New" panose="02070309020205020404" pitchFamily="49" charset="0"/>
              </a:rPr>
              <a:t>    '1H','2H','3H','4H','5H','6H','7H','8H','9H','10H','JH','QH','KH',</a:t>
            </a:r>
          </a:p>
          <a:p>
            <a:pPr marL="0" indent="0">
              <a:spcBef>
                <a:spcPts val="600"/>
              </a:spcBef>
              <a:buNone/>
            </a:pPr>
            <a:r>
              <a:rPr lang="en-IN" sz="1200" dirty="0">
                <a:solidFill>
                  <a:srgbClr val="2525FF"/>
                </a:solidFill>
                <a:latin typeface="Courier New" panose="02070309020205020404" pitchFamily="49" charset="0"/>
                <a:cs typeface="Courier New" panose="02070309020205020404" pitchFamily="49" charset="0"/>
              </a:rPr>
              <a:t>    '1C','2C','3C','4C','5C','6C','7C','8C','9C','10C','JC','QC','KC',</a:t>
            </a:r>
          </a:p>
          <a:p>
            <a:pPr marL="0" indent="0">
              <a:spcBef>
                <a:spcPts val="600"/>
              </a:spcBef>
              <a:buNone/>
            </a:pPr>
            <a:r>
              <a:rPr lang="en-IN" sz="1200" dirty="0">
                <a:solidFill>
                  <a:srgbClr val="2525FF"/>
                </a:solidFill>
                <a:latin typeface="Courier New" panose="02070309020205020404" pitchFamily="49" charset="0"/>
                <a:cs typeface="Courier New" panose="02070309020205020404" pitchFamily="49" charset="0"/>
              </a:rPr>
              <a:t>    '1D','2D','3D','4D','5D','6D','7D','8D','9D','10D','JD','QD','KD'</a:t>
            </a:r>
          </a:p>
          <a:p>
            <a:pPr marL="0" indent="0">
              <a:spcBef>
                <a:spcPts val="600"/>
              </a:spcBef>
              <a:buNone/>
            </a:pPr>
            <a:r>
              <a:rPr lang="en-IN" sz="1200" dirty="0">
                <a:solidFill>
                  <a:srgbClr val="2525FF"/>
                </a:solidFill>
                <a:latin typeface="Courier New" panose="02070309020205020404" pitchFamily="49" charset="0"/>
                <a:cs typeface="Courier New" panose="02070309020205020404" pitchFamily="49" charset="0"/>
              </a:rPr>
              <a:t>    ]</a:t>
            </a:r>
          </a:p>
          <a:p>
            <a:pPr marL="0" indent="0">
              <a:spcBef>
                <a:spcPts val="600"/>
              </a:spcBef>
              <a:buNone/>
            </a:pPr>
            <a:r>
              <a:rPr lang="en-IN" sz="1200" dirty="0">
                <a:solidFill>
                  <a:srgbClr val="2525FF"/>
                </a:solidFill>
                <a:latin typeface="Courier New" panose="02070309020205020404" pitchFamily="49" charset="0"/>
                <a:cs typeface="Courier New" panose="02070309020205020404" pitchFamily="49" charset="0"/>
              </a:rPr>
              <a:t>Function </a:t>
            </a:r>
            <a:r>
              <a:rPr lang="en-IN" sz="1200" dirty="0" err="1">
                <a:solidFill>
                  <a:srgbClr val="2525FF"/>
                </a:solidFill>
                <a:latin typeface="Courier New" panose="02070309020205020404" pitchFamily="49" charset="0"/>
                <a:cs typeface="Courier New" panose="02070309020205020404" pitchFamily="49" charset="0"/>
              </a:rPr>
              <a:t>MonteCarlo</a:t>
            </a:r>
            <a:r>
              <a:rPr lang="en-IN" sz="1200" dirty="0">
                <a:solidFill>
                  <a:srgbClr val="2525FF"/>
                </a:solidFill>
                <a:latin typeface="Courier New" panose="02070309020205020404" pitchFamily="49" charset="0"/>
                <a:cs typeface="Courier New" panose="02070309020205020404" pitchFamily="49" charset="0"/>
              </a:rPr>
              <a:t>(</a:t>
            </a:r>
            <a:r>
              <a:rPr lang="en-IN" sz="1200" dirty="0" err="1">
                <a:solidFill>
                  <a:srgbClr val="2525FF"/>
                </a:solidFill>
                <a:latin typeface="Courier New" panose="02070309020205020404" pitchFamily="49" charset="0"/>
                <a:cs typeface="Courier New" panose="02070309020205020404" pitchFamily="49" charset="0"/>
              </a:rPr>
              <a:t>number_of_sample</a:t>
            </a:r>
            <a:r>
              <a:rPr lang="en-IN" sz="1200" dirty="0">
                <a:solidFill>
                  <a:srgbClr val="2525FF"/>
                </a:solidFill>
                <a:latin typeface="Courier New" panose="02070309020205020404" pitchFamily="49" charset="0"/>
                <a:cs typeface="Courier New" panose="02070309020205020404" pitchFamily="49" charset="0"/>
              </a:rPr>
              <a:t>):</a:t>
            </a:r>
          </a:p>
          <a:p>
            <a:pPr marL="0" indent="0">
              <a:spcBef>
                <a:spcPts val="600"/>
              </a:spcBef>
              <a:buNone/>
            </a:pPr>
            <a:r>
              <a:rPr lang="en-IN" sz="1200" dirty="0">
                <a:solidFill>
                  <a:srgbClr val="2525FF"/>
                </a:solidFill>
                <a:latin typeface="Courier New" panose="02070309020205020404" pitchFamily="49" charset="0"/>
                <a:cs typeface="Courier New" panose="02070309020205020404" pitchFamily="49" charset="0"/>
              </a:rPr>
              <a:t> 	count=0</a:t>
            </a:r>
          </a:p>
          <a:p>
            <a:pPr marL="0" indent="0">
              <a:spcBef>
                <a:spcPts val="600"/>
              </a:spcBef>
              <a:buNone/>
            </a:pPr>
            <a:r>
              <a:rPr lang="en-IN" sz="1200" dirty="0">
                <a:solidFill>
                  <a:srgbClr val="2525FF"/>
                </a:solidFill>
                <a:latin typeface="Courier New" panose="02070309020205020404" pitchFamily="49" charset="0"/>
                <a:cs typeface="Courier New" panose="02070309020205020404" pitchFamily="49" charset="0"/>
              </a:rPr>
              <a:t>	loop over </a:t>
            </a:r>
            <a:r>
              <a:rPr lang="en-IN" sz="1200" dirty="0" err="1">
                <a:solidFill>
                  <a:srgbClr val="2525FF"/>
                </a:solidFill>
                <a:latin typeface="Courier New" panose="02070309020205020404" pitchFamily="49" charset="0"/>
                <a:cs typeface="Courier New" panose="02070309020205020404" pitchFamily="49" charset="0"/>
              </a:rPr>
              <a:t>number_of_sample</a:t>
            </a:r>
            <a:r>
              <a:rPr lang="en-IN" sz="1200" dirty="0">
                <a:solidFill>
                  <a:srgbClr val="2525FF"/>
                </a:solidFill>
                <a:latin typeface="Courier New" panose="02070309020205020404" pitchFamily="49" charset="0"/>
                <a:cs typeface="Courier New" panose="02070309020205020404" pitchFamily="49" charset="0"/>
              </a:rPr>
              <a:t> :</a:t>
            </a:r>
          </a:p>
          <a:p>
            <a:pPr marL="0" indent="0">
              <a:spcBef>
                <a:spcPts val="600"/>
              </a:spcBef>
              <a:buNone/>
            </a:pPr>
            <a:r>
              <a:rPr lang="en-IN" sz="1200" dirty="0">
                <a:solidFill>
                  <a:srgbClr val="2525FF"/>
                </a:solidFill>
                <a:latin typeface="Courier New" panose="02070309020205020404" pitchFamily="49" charset="0"/>
                <a:cs typeface="Courier New" panose="02070309020205020404" pitchFamily="49" charset="0"/>
              </a:rPr>
              <a:t>		deck=</a:t>
            </a:r>
            <a:r>
              <a:rPr lang="en-IN" sz="1200" dirty="0" err="1">
                <a:solidFill>
                  <a:srgbClr val="2525FF"/>
                </a:solidFill>
                <a:latin typeface="Courier New" panose="02070309020205020404" pitchFamily="49" charset="0"/>
                <a:cs typeface="Courier New" panose="02070309020205020404" pitchFamily="49" charset="0"/>
              </a:rPr>
              <a:t>org_deck.copy</a:t>
            </a:r>
            <a:r>
              <a:rPr lang="en-IN" sz="1200">
                <a:solidFill>
                  <a:srgbClr val="2525FF"/>
                </a:solidFill>
                <a:latin typeface="Courier New" panose="02070309020205020404" pitchFamily="49" charset="0"/>
                <a:cs typeface="Courier New" panose="02070309020205020404" pitchFamily="49" charset="0"/>
              </a:rPr>
              <a:t>()</a:t>
            </a:r>
            <a:endParaRPr lang="en-IN" sz="1200" dirty="0">
              <a:solidFill>
                <a:srgbClr val="2525FF"/>
              </a:solidFill>
              <a:latin typeface="Courier New" panose="02070309020205020404" pitchFamily="49" charset="0"/>
              <a:cs typeface="Courier New" panose="02070309020205020404" pitchFamily="49" charset="0"/>
            </a:endParaRPr>
          </a:p>
          <a:p>
            <a:pPr marL="0" indent="0">
              <a:spcBef>
                <a:spcPts val="600"/>
              </a:spcBef>
              <a:buNone/>
            </a:pPr>
            <a:r>
              <a:rPr lang="en-IN" sz="1200" dirty="0">
                <a:solidFill>
                  <a:srgbClr val="2525FF"/>
                </a:solidFill>
                <a:latin typeface="Courier New" panose="02070309020205020404" pitchFamily="49" charset="0"/>
                <a:cs typeface="Courier New" panose="02070309020205020404" pitchFamily="49" charset="0"/>
              </a:rPr>
              <a:t>		</a:t>
            </a:r>
            <a:r>
              <a:rPr lang="en-IN" sz="1200" dirty="0" err="1">
                <a:solidFill>
                  <a:srgbClr val="2525FF"/>
                </a:solidFill>
                <a:latin typeface="Courier New" panose="02070309020205020404" pitchFamily="49" charset="0"/>
                <a:cs typeface="Courier New" panose="02070309020205020404" pitchFamily="49" charset="0"/>
              </a:rPr>
              <a:t>np.random.shuffle</a:t>
            </a:r>
            <a:r>
              <a:rPr lang="en-IN" sz="1200" dirty="0">
                <a:solidFill>
                  <a:srgbClr val="2525FF"/>
                </a:solidFill>
                <a:latin typeface="Courier New" panose="02070309020205020404" pitchFamily="49" charset="0"/>
                <a:cs typeface="Courier New" panose="02070309020205020404" pitchFamily="49" charset="0"/>
              </a:rPr>
              <a:t>(deck) #Shuffle a deck</a:t>
            </a:r>
          </a:p>
          <a:p>
            <a:pPr marL="0" indent="0">
              <a:spcBef>
                <a:spcPts val="600"/>
              </a:spcBef>
              <a:buNone/>
            </a:pPr>
            <a:r>
              <a:rPr lang="en-IN" sz="1200" dirty="0">
                <a:solidFill>
                  <a:srgbClr val="2525FF"/>
                </a:solidFill>
                <a:latin typeface="Courier New" panose="02070309020205020404" pitchFamily="49" charset="0"/>
                <a:cs typeface="Courier New" panose="02070309020205020404" pitchFamily="49" charset="0"/>
              </a:rPr>
              <a:t>		if </a:t>
            </a:r>
            <a:r>
              <a:rPr lang="en-IN" sz="1200" dirty="0" err="1">
                <a:solidFill>
                  <a:srgbClr val="2525FF"/>
                </a:solidFill>
                <a:latin typeface="Courier New" panose="02070309020205020404" pitchFamily="49" charset="0"/>
                <a:cs typeface="Courier New" panose="02070309020205020404" pitchFamily="49" charset="0"/>
              </a:rPr>
              <a:t>kingking</a:t>
            </a:r>
            <a:r>
              <a:rPr lang="en-IN" sz="1200" dirty="0">
                <a:solidFill>
                  <a:srgbClr val="2525FF"/>
                </a:solidFill>
                <a:latin typeface="Courier New" panose="02070309020205020404" pitchFamily="49" charset="0"/>
                <a:cs typeface="Courier New" panose="02070309020205020404" pitchFamily="49" charset="0"/>
              </a:rPr>
              <a:t>(deck)</a:t>
            </a:r>
          </a:p>
          <a:p>
            <a:pPr marL="0" indent="0">
              <a:spcBef>
                <a:spcPts val="600"/>
              </a:spcBef>
              <a:buNone/>
            </a:pPr>
            <a:r>
              <a:rPr lang="en-IN" sz="1200" dirty="0">
                <a:solidFill>
                  <a:srgbClr val="2525FF"/>
                </a:solidFill>
                <a:latin typeface="Courier New" panose="02070309020205020404" pitchFamily="49" charset="0"/>
                <a:cs typeface="Courier New" panose="02070309020205020404" pitchFamily="49" charset="0"/>
              </a:rPr>
              <a:t>			count=count+1</a:t>
            </a:r>
          </a:p>
          <a:p>
            <a:pPr marL="0" indent="0">
              <a:spcBef>
                <a:spcPts val="600"/>
              </a:spcBef>
              <a:buNone/>
            </a:pPr>
            <a:r>
              <a:rPr lang="en-IN" sz="1200" dirty="0">
                <a:solidFill>
                  <a:srgbClr val="2525FF"/>
                </a:solidFill>
                <a:latin typeface="Courier New" panose="02070309020205020404" pitchFamily="49" charset="0"/>
                <a:cs typeface="Courier New" panose="02070309020205020404" pitchFamily="49" charset="0"/>
              </a:rPr>
              <a:t>	calculate % value </a:t>
            </a:r>
          </a:p>
          <a:p>
            <a:pPr marL="0" indent="0">
              <a:buNone/>
            </a:pPr>
            <a:endParaRPr lang="en-IN" sz="1200" dirty="0">
              <a:solidFill>
                <a:srgbClr val="2525FF"/>
              </a:solidFill>
              <a:latin typeface="Courier New" panose="02070309020205020404" pitchFamily="49" charset="0"/>
              <a:cs typeface="Courier New" panose="02070309020205020404" pitchFamily="49" charset="0"/>
            </a:endParaRPr>
          </a:p>
          <a:p>
            <a:pPr marL="0" indent="0">
              <a:spcBef>
                <a:spcPts val="600"/>
              </a:spcBef>
              <a:buNone/>
            </a:pPr>
            <a:r>
              <a:rPr lang="en-IN" sz="1200" dirty="0">
                <a:solidFill>
                  <a:srgbClr val="2525FF"/>
                </a:solidFill>
                <a:latin typeface="Courier New" panose="02070309020205020404" pitchFamily="49" charset="0"/>
                <a:cs typeface="Courier New" panose="02070309020205020404" pitchFamily="49" charset="0"/>
              </a:rPr>
              <a:t>Function </a:t>
            </a:r>
            <a:r>
              <a:rPr lang="en-IN" sz="1200" dirty="0" err="1">
                <a:solidFill>
                  <a:srgbClr val="2525FF"/>
                </a:solidFill>
                <a:latin typeface="Courier New" panose="02070309020205020404" pitchFamily="49" charset="0"/>
                <a:cs typeface="Courier New" panose="02070309020205020404" pitchFamily="49" charset="0"/>
              </a:rPr>
              <a:t>kingking</a:t>
            </a:r>
            <a:r>
              <a:rPr lang="en-IN" sz="1200" dirty="0">
                <a:solidFill>
                  <a:srgbClr val="2525FF"/>
                </a:solidFill>
                <a:latin typeface="Courier New" panose="02070309020205020404" pitchFamily="49" charset="0"/>
                <a:cs typeface="Courier New" panose="02070309020205020404" pitchFamily="49" charset="0"/>
              </a:rPr>
              <a:t>(deck):</a:t>
            </a:r>
          </a:p>
          <a:p>
            <a:pPr marL="0" indent="0">
              <a:spcBef>
                <a:spcPts val="600"/>
              </a:spcBef>
              <a:buNone/>
            </a:pPr>
            <a:r>
              <a:rPr lang="en-IN" sz="1200" dirty="0">
                <a:solidFill>
                  <a:srgbClr val="2525FF"/>
                </a:solidFill>
                <a:latin typeface="Courier New" panose="02070309020205020404" pitchFamily="49" charset="0"/>
                <a:cs typeface="Courier New" panose="02070309020205020404" pitchFamily="49" charset="0"/>
              </a:rPr>
              <a:t>	if K &amp; K are </a:t>
            </a:r>
            <a:r>
              <a:rPr lang="en-IN" sz="1200" dirty="0" err="1">
                <a:solidFill>
                  <a:srgbClr val="2525FF"/>
                </a:solidFill>
                <a:latin typeface="Courier New" panose="02070309020205020404" pitchFamily="49" charset="0"/>
                <a:cs typeface="Courier New" panose="02070309020205020404" pitchFamily="49" charset="0"/>
              </a:rPr>
              <a:t>adjusant</a:t>
            </a:r>
            <a:r>
              <a:rPr lang="en-IN" sz="1200" dirty="0">
                <a:solidFill>
                  <a:srgbClr val="2525FF"/>
                </a:solidFill>
                <a:latin typeface="Courier New" panose="02070309020205020404" pitchFamily="49" charset="0"/>
                <a:cs typeface="Courier New" panose="02070309020205020404" pitchFamily="49" charset="0"/>
              </a:rPr>
              <a:t>:</a:t>
            </a:r>
          </a:p>
          <a:p>
            <a:pPr marL="0" indent="0">
              <a:spcBef>
                <a:spcPts val="600"/>
              </a:spcBef>
              <a:buNone/>
            </a:pPr>
            <a:r>
              <a:rPr lang="en-IN" sz="1200" dirty="0">
                <a:solidFill>
                  <a:srgbClr val="2525FF"/>
                </a:solidFill>
                <a:latin typeface="Courier New" panose="02070309020205020404" pitchFamily="49" charset="0"/>
                <a:cs typeface="Courier New" panose="02070309020205020404" pitchFamily="49" charset="0"/>
              </a:rPr>
              <a:t>	   return True</a:t>
            </a:r>
          </a:p>
          <a:p>
            <a:pPr marL="0" indent="0">
              <a:buNone/>
            </a:pPr>
            <a:r>
              <a:rPr lang="en-IN" sz="1200" dirty="0">
                <a:solidFill>
                  <a:srgbClr val="2525FF"/>
                </a:solidFill>
                <a:latin typeface="Courier New" panose="02070309020205020404" pitchFamily="49" charset="0"/>
                <a:cs typeface="Courier New" panose="02070309020205020404" pitchFamily="49" charset="0"/>
              </a:rPr>
              <a:t>Call </a:t>
            </a:r>
            <a:r>
              <a:rPr lang="en-IN" sz="1200" dirty="0" err="1">
                <a:solidFill>
                  <a:srgbClr val="2525FF"/>
                </a:solidFill>
                <a:latin typeface="Courier New" panose="02070309020205020404" pitchFamily="49" charset="0"/>
                <a:cs typeface="Courier New" panose="02070309020205020404" pitchFamily="49" charset="0"/>
              </a:rPr>
              <a:t>MonteCarlo</a:t>
            </a:r>
            <a:r>
              <a:rPr lang="en-IN" sz="1200" dirty="0">
                <a:solidFill>
                  <a:srgbClr val="2525FF"/>
                </a:solidFill>
                <a:latin typeface="Courier New" panose="02070309020205020404" pitchFamily="49" charset="0"/>
                <a:cs typeface="Courier New" panose="02070309020205020404" pitchFamily="49" charset="0"/>
              </a:rPr>
              <a:t>(</a:t>
            </a:r>
            <a:r>
              <a:rPr lang="en-IN" sz="1200" dirty="0" err="1">
                <a:solidFill>
                  <a:srgbClr val="2525FF"/>
                </a:solidFill>
                <a:latin typeface="Courier New" panose="02070309020205020404" pitchFamily="49" charset="0"/>
                <a:cs typeface="Courier New" panose="02070309020205020404" pitchFamily="49" charset="0"/>
              </a:rPr>
              <a:t>number_of_sample</a:t>
            </a:r>
            <a:r>
              <a:rPr lang="en-IN" sz="1200" dirty="0">
                <a:solidFill>
                  <a:srgbClr val="2525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83301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F23C6-F036-6160-043B-CD901D83941D}"/>
              </a:ext>
            </a:extLst>
          </p:cNvPr>
          <p:cNvSpPr>
            <a:spLocks noGrp="1"/>
          </p:cNvSpPr>
          <p:nvPr>
            <p:ph idx="1"/>
          </p:nvPr>
        </p:nvSpPr>
        <p:spPr>
          <a:xfrm>
            <a:off x="757518" y="1120308"/>
            <a:ext cx="10515600" cy="5737692"/>
          </a:xfrm>
        </p:spPr>
        <p:txBody>
          <a:bodyPr>
            <a:normAutofit fontScale="40000" lnSpcReduction="20000"/>
          </a:bodyPr>
          <a:lstStyle/>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import </a:t>
            </a:r>
            <a:r>
              <a:rPr lang="en-IN" dirty="0" err="1">
                <a:solidFill>
                  <a:srgbClr val="2525FF"/>
                </a:solidFill>
                <a:latin typeface="Courier New" panose="02070309020205020404" pitchFamily="49" charset="0"/>
                <a:cs typeface="Courier New" panose="02070309020205020404" pitchFamily="49" charset="0"/>
              </a:rPr>
              <a:t>numpy</a:t>
            </a:r>
            <a:r>
              <a:rPr lang="en-IN" dirty="0">
                <a:solidFill>
                  <a:srgbClr val="2525FF"/>
                </a:solidFill>
                <a:latin typeface="Courier New" panose="02070309020205020404" pitchFamily="49" charset="0"/>
                <a:cs typeface="Courier New" panose="02070309020205020404" pitchFamily="49" charset="0"/>
              </a:rPr>
              <a:t> as np</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import copy</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import </a:t>
            </a:r>
            <a:r>
              <a:rPr lang="en-IN" dirty="0" err="1">
                <a:solidFill>
                  <a:srgbClr val="2525FF"/>
                </a:solidFill>
                <a:latin typeface="Courier New" panose="02070309020205020404" pitchFamily="49" charset="0"/>
                <a:cs typeface="Courier New" panose="02070309020205020404" pitchFamily="49" charset="0"/>
              </a:rPr>
              <a:t>matplotlib.pyplot</a:t>
            </a:r>
            <a:r>
              <a:rPr lang="en-IN" dirty="0">
                <a:solidFill>
                  <a:srgbClr val="2525FF"/>
                </a:solidFill>
                <a:latin typeface="Courier New" panose="02070309020205020404" pitchFamily="49" charset="0"/>
                <a:cs typeface="Courier New" panose="02070309020205020404" pitchFamily="49" charset="0"/>
              </a:rPr>
              <a:t> as </a:t>
            </a:r>
            <a:r>
              <a:rPr lang="en-IN" dirty="0" err="1">
                <a:solidFill>
                  <a:srgbClr val="2525FF"/>
                </a:solidFill>
                <a:latin typeface="Courier New" panose="02070309020205020404" pitchFamily="49" charset="0"/>
                <a:cs typeface="Courier New" panose="02070309020205020404" pitchFamily="49" charset="0"/>
              </a:rPr>
              <a:t>plt</a:t>
            </a:r>
            <a:endParaRPr lang="en-IN" dirty="0">
              <a:solidFill>
                <a:srgbClr val="2525FF"/>
              </a:solidFill>
              <a:latin typeface="Courier New" panose="02070309020205020404" pitchFamily="49" charset="0"/>
              <a:cs typeface="Courier New" panose="02070309020205020404" pitchFamily="49" charset="0"/>
            </a:endParaRPr>
          </a:p>
          <a:p>
            <a:pPr marL="0" indent="0">
              <a:spcBef>
                <a:spcPts val="300"/>
              </a:spcBef>
              <a:buNone/>
            </a:pPr>
            <a:endParaRPr lang="en-IN" dirty="0">
              <a:solidFill>
                <a:srgbClr val="2525FF"/>
              </a:solidFill>
              <a:latin typeface="Courier New" panose="02070309020205020404" pitchFamily="49" charset="0"/>
              <a:cs typeface="Courier New" panose="02070309020205020404" pitchFamily="49" charset="0"/>
            </a:endParaRPr>
          </a:p>
          <a:p>
            <a:pPr marL="0" indent="0">
              <a:spcBef>
                <a:spcPts val="300"/>
              </a:spcBef>
              <a:buNone/>
            </a:pPr>
            <a:r>
              <a:rPr lang="en-IN" dirty="0" err="1">
                <a:solidFill>
                  <a:srgbClr val="2525FF"/>
                </a:solidFill>
                <a:latin typeface="Courier New" panose="02070309020205020404" pitchFamily="49" charset="0"/>
                <a:cs typeface="Courier New" panose="02070309020205020404" pitchFamily="49" charset="0"/>
              </a:rPr>
              <a:t>org_deck</a:t>
            </a:r>
            <a:r>
              <a:rPr lang="en-IN" dirty="0">
                <a:solidFill>
                  <a:srgbClr val="2525FF"/>
                </a:solidFill>
                <a:latin typeface="Courier New" panose="02070309020205020404" pitchFamily="49" charset="0"/>
                <a:cs typeface="Courier New" panose="02070309020205020404" pitchFamily="49" charset="0"/>
              </a:rPr>
              <a:t>=[</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'1S','2S','3S','4S','5S','6S','7S','8S','9S','10S','JS','QS','KS',</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'1H','2H','3H','4H','5H','6H','7H','8H','9H','10H','JH','QH','KH',</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'1C','2C','3C','4C','5C','6C','7C','8C','9C','10C','JC','QC','KC',</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'1D','2D','3D','4D','5D','6D','7D','8D','9D','10D','JD','QD','KD'</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a:t>
            </a:r>
          </a:p>
          <a:p>
            <a:pPr marL="0" indent="0">
              <a:spcBef>
                <a:spcPts val="300"/>
              </a:spcBef>
              <a:buNone/>
            </a:pPr>
            <a:endParaRPr lang="en-IN" dirty="0">
              <a:solidFill>
                <a:srgbClr val="2525FF"/>
              </a:solidFill>
              <a:latin typeface="Courier New" panose="02070309020205020404" pitchFamily="49" charset="0"/>
              <a:cs typeface="Courier New" panose="02070309020205020404" pitchFamily="49" charset="0"/>
            </a:endParaRP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def </a:t>
            </a:r>
            <a:r>
              <a:rPr lang="en-IN" dirty="0" err="1">
                <a:solidFill>
                  <a:srgbClr val="2525FF"/>
                </a:solidFill>
                <a:latin typeface="Courier New" panose="02070309020205020404" pitchFamily="49" charset="0"/>
                <a:cs typeface="Courier New" panose="02070309020205020404" pitchFamily="49" charset="0"/>
              </a:rPr>
              <a:t>kingking</a:t>
            </a:r>
            <a:r>
              <a:rPr lang="en-IN" dirty="0">
                <a:solidFill>
                  <a:srgbClr val="2525FF"/>
                </a:solidFill>
                <a:latin typeface="Courier New" panose="02070309020205020404" pitchFamily="49" charset="0"/>
                <a:cs typeface="Courier New" panose="02070309020205020404" pitchFamily="49" charset="0"/>
              </a:rPr>
              <a:t>(deck):</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for </a:t>
            </a:r>
            <a:r>
              <a:rPr lang="en-IN" dirty="0" err="1">
                <a:solidFill>
                  <a:srgbClr val="2525FF"/>
                </a:solidFill>
                <a:latin typeface="Courier New" panose="02070309020205020404" pitchFamily="49" charset="0"/>
                <a:cs typeface="Courier New" panose="02070309020205020404" pitchFamily="49" charset="0"/>
              </a:rPr>
              <a:t>i</a:t>
            </a:r>
            <a:r>
              <a:rPr lang="en-IN" dirty="0">
                <a:solidFill>
                  <a:srgbClr val="2525FF"/>
                </a:solidFill>
                <a:latin typeface="Courier New" panose="02070309020205020404" pitchFamily="49" charset="0"/>
                <a:cs typeface="Courier New" panose="02070309020205020404" pitchFamily="49" charset="0"/>
              </a:rPr>
              <a:t> in range(</a:t>
            </a:r>
            <a:r>
              <a:rPr lang="en-IN" dirty="0" err="1">
                <a:solidFill>
                  <a:srgbClr val="2525FF"/>
                </a:solidFill>
                <a:latin typeface="Courier New" panose="02070309020205020404" pitchFamily="49" charset="0"/>
                <a:cs typeface="Courier New" panose="02070309020205020404" pitchFamily="49" charset="0"/>
              </a:rPr>
              <a:t>len</a:t>
            </a:r>
            <a:r>
              <a:rPr lang="en-IN" dirty="0">
                <a:solidFill>
                  <a:srgbClr val="2525FF"/>
                </a:solidFill>
                <a:latin typeface="Courier New" panose="02070309020205020404" pitchFamily="49" charset="0"/>
                <a:cs typeface="Courier New" panose="02070309020205020404" pitchFamily="49" charset="0"/>
              </a:rPr>
              <a:t>(deck)-1):</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if deck[</a:t>
            </a:r>
            <a:r>
              <a:rPr lang="en-IN" dirty="0" err="1">
                <a:solidFill>
                  <a:srgbClr val="2525FF"/>
                </a:solidFill>
                <a:latin typeface="Courier New" panose="02070309020205020404" pitchFamily="49" charset="0"/>
                <a:cs typeface="Courier New" panose="02070309020205020404" pitchFamily="49" charset="0"/>
              </a:rPr>
              <a:t>i</a:t>
            </a:r>
            <a:r>
              <a:rPr lang="en-IN" dirty="0">
                <a:solidFill>
                  <a:srgbClr val="2525FF"/>
                </a:solidFill>
                <a:latin typeface="Courier New" panose="02070309020205020404" pitchFamily="49" charset="0"/>
                <a:cs typeface="Courier New" panose="02070309020205020404" pitchFamily="49" charset="0"/>
              </a:rPr>
              <a:t>][0]=='K' and deck[i+1][0]=='K’: # check if there is King-King combination</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return True</a:t>
            </a:r>
          </a:p>
          <a:p>
            <a:pPr marL="0" indent="0">
              <a:spcBef>
                <a:spcPts val="300"/>
              </a:spcBef>
              <a:buNone/>
            </a:pPr>
            <a:endParaRPr lang="en-IN" dirty="0">
              <a:solidFill>
                <a:srgbClr val="2525FF"/>
              </a:solidFill>
              <a:latin typeface="Courier New" panose="02070309020205020404" pitchFamily="49" charset="0"/>
              <a:cs typeface="Courier New" panose="02070309020205020404" pitchFamily="49" charset="0"/>
            </a:endParaRP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def </a:t>
            </a:r>
            <a:r>
              <a:rPr lang="en-IN" dirty="0" err="1">
                <a:solidFill>
                  <a:srgbClr val="2525FF"/>
                </a:solidFill>
                <a:latin typeface="Courier New" panose="02070309020205020404" pitchFamily="49" charset="0"/>
                <a:cs typeface="Courier New" panose="02070309020205020404" pitchFamily="49" charset="0"/>
              </a:rPr>
              <a:t>MonteCarlo</a:t>
            </a:r>
            <a:r>
              <a:rPr lang="en-IN" dirty="0">
                <a:solidFill>
                  <a:srgbClr val="2525FF"/>
                </a:solidFill>
                <a:latin typeface="Courier New" panose="02070309020205020404" pitchFamily="49" charset="0"/>
                <a:cs typeface="Courier New" panose="02070309020205020404" pitchFamily="49" charset="0"/>
              </a:rPr>
              <a:t>(n):</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count=0.0</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for </a:t>
            </a:r>
            <a:r>
              <a:rPr lang="en-IN" dirty="0" err="1">
                <a:solidFill>
                  <a:srgbClr val="2525FF"/>
                </a:solidFill>
                <a:latin typeface="Courier New" panose="02070309020205020404" pitchFamily="49" charset="0"/>
                <a:cs typeface="Courier New" panose="02070309020205020404" pitchFamily="49" charset="0"/>
              </a:rPr>
              <a:t>i</a:t>
            </a:r>
            <a:r>
              <a:rPr lang="en-IN" dirty="0">
                <a:solidFill>
                  <a:srgbClr val="2525FF"/>
                </a:solidFill>
                <a:latin typeface="Courier New" panose="02070309020205020404" pitchFamily="49" charset="0"/>
                <a:cs typeface="Courier New" panose="02070309020205020404" pitchFamily="49" charset="0"/>
              </a:rPr>
              <a:t> in range(n):</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deck= </a:t>
            </a:r>
            <a:r>
              <a:rPr lang="en-IN" dirty="0" err="1">
                <a:solidFill>
                  <a:srgbClr val="2525FF"/>
                </a:solidFill>
                <a:latin typeface="Courier New" panose="02070309020205020404" pitchFamily="49" charset="0"/>
                <a:cs typeface="Courier New" panose="02070309020205020404" pitchFamily="49" charset="0"/>
              </a:rPr>
              <a:t>copy.deepcopy</a:t>
            </a:r>
            <a:r>
              <a:rPr lang="en-IN" dirty="0">
                <a:solidFill>
                  <a:srgbClr val="2525FF"/>
                </a:solidFill>
                <a:latin typeface="Courier New" panose="02070309020205020404" pitchFamily="49" charset="0"/>
                <a:cs typeface="Courier New" panose="02070309020205020404" pitchFamily="49" charset="0"/>
              </a:rPr>
              <a:t>(</a:t>
            </a:r>
            <a:r>
              <a:rPr lang="en-IN" dirty="0" err="1">
                <a:solidFill>
                  <a:srgbClr val="2525FF"/>
                </a:solidFill>
                <a:latin typeface="Courier New" panose="02070309020205020404" pitchFamily="49" charset="0"/>
                <a:cs typeface="Courier New" panose="02070309020205020404" pitchFamily="49" charset="0"/>
              </a:rPr>
              <a:t>org_deck</a:t>
            </a:r>
            <a:r>
              <a:rPr lang="en-IN" dirty="0">
                <a:solidFill>
                  <a:srgbClr val="2525FF"/>
                </a:solidFill>
                <a:latin typeface="Courier New" panose="02070309020205020404" pitchFamily="49" charset="0"/>
                <a:cs typeface="Courier New" panose="02070309020205020404" pitchFamily="49" charset="0"/>
              </a:rPr>
              <a:t>)</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a:t>
            </a:r>
            <a:r>
              <a:rPr lang="en-IN" dirty="0" err="1">
                <a:solidFill>
                  <a:srgbClr val="2525FF"/>
                </a:solidFill>
                <a:latin typeface="Courier New" panose="02070309020205020404" pitchFamily="49" charset="0"/>
                <a:cs typeface="Courier New" panose="02070309020205020404" pitchFamily="49" charset="0"/>
              </a:rPr>
              <a:t>np.random.shuffle</a:t>
            </a:r>
            <a:r>
              <a:rPr lang="en-IN" dirty="0">
                <a:solidFill>
                  <a:srgbClr val="2525FF"/>
                </a:solidFill>
                <a:latin typeface="Courier New" panose="02070309020205020404" pitchFamily="49" charset="0"/>
                <a:cs typeface="Courier New" panose="02070309020205020404" pitchFamily="49" charset="0"/>
              </a:rPr>
              <a:t>(deck) 		# Shuffle a deck</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if </a:t>
            </a:r>
            <a:r>
              <a:rPr lang="en-IN" dirty="0" err="1">
                <a:solidFill>
                  <a:srgbClr val="2525FF"/>
                </a:solidFill>
                <a:latin typeface="Courier New" panose="02070309020205020404" pitchFamily="49" charset="0"/>
                <a:cs typeface="Courier New" panose="02070309020205020404" pitchFamily="49" charset="0"/>
              </a:rPr>
              <a:t>kingking</a:t>
            </a:r>
            <a:r>
              <a:rPr lang="en-IN" dirty="0">
                <a:solidFill>
                  <a:srgbClr val="2525FF"/>
                </a:solidFill>
                <a:latin typeface="Courier New" panose="02070309020205020404" pitchFamily="49" charset="0"/>
                <a:cs typeface="Courier New" panose="02070309020205020404" pitchFamily="49" charset="0"/>
              </a:rPr>
              <a:t>(deck): 		# check if there is King-King combination</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count = count +1		# if found then increase a count </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print(count/n*100)		# Get a success % </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return count/n*100</a:t>
            </a:r>
          </a:p>
          <a:p>
            <a:pPr marL="0" indent="0">
              <a:spcBef>
                <a:spcPts val="300"/>
              </a:spcBef>
              <a:buNone/>
            </a:pPr>
            <a:endParaRPr lang="en-IN" dirty="0">
              <a:solidFill>
                <a:srgbClr val="2525FF"/>
              </a:solidFill>
              <a:latin typeface="Courier New" panose="02070309020205020404" pitchFamily="49" charset="0"/>
              <a:cs typeface="Courier New" panose="02070309020205020404" pitchFamily="49" charset="0"/>
            </a:endParaRP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#Simulate</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result=[]    </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for </a:t>
            </a:r>
            <a:r>
              <a:rPr lang="en-IN" dirty="0" err="1">
                <a:solidFill>
                  <a:srgbClr val="2525FF"/>
                </a:solidFill>
                <a:latin typeface="Courier New" panose="02070309020205020404" pitchFamily="49" charset="0"/>
                <a:cs typeface="Courier New" panose="02070309020205020404" pitchFamily="49" charset="0"/>
              </a:rPr>
              <a:t>i</a:t>
            </a:r>
            <a:r>
              <a:rPr lang="en-IN" dirty="0">
                <a:solidFill>
                  <a:srgbClr val="2525FF"/>
                </a:solidFill>
                <a:latin typeface="Courier New" panose="02070309020205020404" pitchFamily="49" charset="0"/>
                <a:cs typeface="Courier New" panose="02070309020205020404" pitchFamily="49" charset="0"/>
              </a:rPr>
              <a:t> in range(1,7):</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a:t>
            </a:r>
            <a:r>
              <a:rPr lang="en-IN" dirty="0" err="1">
                <a:solidFill>
                  <a:srgbClr val="2525FF"/>
                </a:solidFill>
                <a:latin typeface="Courier New" panose="02070309020205020404" pitchFamily="49" charset="0"/>
                <a:cs typeface="Courier New" panose="02070309020205020404" pitchFamily="49" charset="0"/>
              </a:rPr>
              <a:t>result.append</a:t>
            </a:r>
            <a:r>
              <a:rPr lang="en-IN" dirty="0">
                <a:solidFill>
                  <a:srgbClr val="2525FF"/>
                </a:solidFill>
                <a:latin typeface="Courier New" panose="02070309020205020404" pitchFamily="49" charset="0"/>
                <a:cs typeface="Courier New" panose="02070309020205020404" pitchFamily="49" charset="0"/>
              </a:rPr>
              <a:t>(</a:t>
            </a:r>
            <a:r>
              <a:rPr lang="en-IN" dirty="0" err="1">
                <a:solidFill>
                  <a:srgbClr val="2525FF"/>
                </a:solidFill>
                <a:latin typeface="Courier New" panose="02070309020205020404" pitchFamily="49" charset="0"/>
                <a:cs typeface="Courier New" panose="02070309020205020404" pitchFamily="49" charset="0"/>
              </a:rPr>
              <a:t>MonteCarlo</a:t>
            </a:r>
            <a:r>
              <a:rPr lang="en-IN" dirty="0">
                <a:solidFill>
                  <a:srgbClr val="2525FF"/>
                </a:solidFill>
                <a:latin typeface="Courier New" panose="02070309020205020404" pitchFamily="49" charset="0"/>
                <a:cs typeface="Courier New" panose="02070309020205020404" pitchFamily="49" charset="0"/>
              </a:rPr>
              <a:t>(10**</a:t>
            </a:r>
            <a:r>
              <a:rPr lang="en-IN" dirty="0" err="1">
                <a:solidFill>
                  <a:srgbClr val="2525FF"/>
                </a:solidFill>
                <a:latin typeface="Courier New" panose="02070309020205020404" pitchFamily="49" charset="0"/>
                <a:cs typeface="Courier New" panose="02070309020205020404" pitchFamily="49" charset="0"/>
              </a:rPr>
              <a:t>i</a:t>
            </a:r>
            <a:r>
              <a:rPr lang="en-IN" dirty="0">
                <a:solidFill>
                  <a:srgbClr val="2525FF"/>
                </a:solidFill>
                <a:latin typeface="Courier New" panose="02070309020205020404" pitchFamily="49" charset="0"/>
                <a:cs typeface="Courier New" panose="02070309020205020404" pitchFamily="49" charset="0"/>
              </a:rPr>
              <a:t>))</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a:t>
            </a:r>
          </a:p>
          <a:p>
            <a:pPr marL="0" indent="0">
              <a:spcBef>
                <a:spcPts val="300"/>
              </a:spcBef>
              <a:buNone/>
            </a:pPr>
            <a:r>
              <a:rPr lang="en-IN" dirty="0">
                <a:solidFill>
                  <a:srgbClr val="2525FF"/>
                </a:solidFill>
                <a:latin typeface="Courier New" panose="02070309020205020404" pitchFamily="49" charset="0"/>
                <a:cs typeface="Courier New" panose="02070309020205020404" pitchFamily="49" charset="0"/>
              </a:rPr>
              <a:t># Actual probability value = 21.7376%</a:t>
            </a:r>
          </a:p>
          <a:p>
            <a:pPr marL="0" indent="0">
              <a:spcBef>
                <a:spcPts val="300"/>
              </a:spcBef>
              <a:buNone/>
            </a:pPr>
            <a:r>
              <a:rPr lang="en-IN" dirty="0" err="1">
                <a:solidFill>
                  <a:srgbClr val="2525FF"/>
                </a:solidFill>
                <a:latin typeface="Courier New" panose="02070309020205020404" pitchFamily="49" charset="0"/>
                <a:cs typeface="Courier New" panose="02070309020205020404" pitchFamily="49" charset="0"/>
              </a:rPr>
              <a:t>plt.xscale</a:t>
            </a:r>
            <a:r>
              <a:rPr lang="en-IN" dirty="0">
                <a:solidFill>
                  <a:srgbClr val="2525FF"/>
                </a:solidFill>
                <a:latin typeface="Courier New" panose="02070309020205020404" pitchFamily="49" charset="0"/>
                <a:cs typeface="Courier New" panose="02070309020205020404" pitchFamily="49" charset="0"/>
              </a:rPr>
              <a:t>('log')</a:t>
            </a:r>
          </a:p>
          <a:p>
            <a:pPr marL="0" indent="0">
              <a:spcBef>
                <a:spcPts val="300"/>
              </a:spcBef>
              <a:buNone/>
            </a:pPr>
            <a:r>
              <a:rPr lang="en-IN" dirty="0" err="1">
                <a:solidFill>
                  <a:srgbClr val="2525FF"/>
                </a:solidFill>
                <a:latin typeface="Courier New" panose="02070309020205020404" pitchFamily="49" charset="0"/>
                <a:cs typeface="Courier New" panose="02070309020205020404" pitchFamily="49" charset="0"/>
              </a:rPr>
              <a:t>plt.plot</a:t>
            </a:r>
            <a:r>
              <a:rPr lang="en-IN" dirty="0">
                <a:solidFill>
                  <a:srgbClr val="2525FF"/>
                </a:solidFill>
                <a:latin typeface="Courier New" panose="02070309020205020404" pitchFamily="49" charset="0"/>
                <a:cs typeface="Courier New" panose="02070309020205020404" pitchFamily="49" charset="0"/>
              </a:rPr>
              <a:t>([10**</a:t>
            </a:r>
            <a:r>
              <a:rPr lang="en-IN" dirty="0" err="1">
                <a:solidFill>
                  <a:srgbClr val="2525FF"/>
                </a:solidFill>
                <a:latin typeface="Courier New" panose="02070309020205020404" pitchFamily="49" charset="0"/>
                <a:cs typeface="Courier New" panose="02070309020205020404" pitchFamily="49" charset="0"/>
              </a:rPr>
              <a:t>i</a:t>
            </a:r>
            <a:r>
              <a:rPr lang="en-IN" dirty="0">
                <a:solidFill>
                  <a:srgbClr val="2525FF"/>
                </a:solidFill>
                <a:latin typeface="Courier New" panose="02070309020205020404" pitchFamily="49" charset="0"/>
                <a:cs typeface="Courier New" panose="02070309020205020404" pitchFamily="49" charset="0"/>
              </a:rPr>
              <a:t> for </a:t>
            </a:r>
            <a:r>
              <a:rPr lang="en-IN" dirty="0" err="1">
                <a:solidFill>
                  <a:srgbClr val="2525FF"/>
                </a:solidFill>
                <a:latin typeface="Courier New" panose="02070309020205020404" pitchFamily="49" charset="0"/>
                <a:cs typeface="Courier New" panose="02070309020205020404" pitchFamily="49" charset="0"/>
              </a:rPr>
              <a:t>i</a:t>
            </a:r>
            <a:r>
              <a:rPr lang="en-IN" dirty="0">
                <a:solidFill>
                  <a:srgbClr val="2525FF"/>
                </a:solidFill>
                <a:latin typeface="Courier New" panose="02070309020205020404" pitchFamily="49" charset="0"/>
                <a:cs typeface="Courier New" panose="02070309020205020404" pitchFamily="49" charset="0"/>
              </a:rPr>
              <a:t> in range(1,7)],result)</a:t>
            </a:r>
          </a:p>
          <a:p>
            <a:pPr marL="0" indent="0">
              <a:spcBef>
                <a:spcPts val="300"/>
              </a:spcBef>
              <a:buNone/>
            </a:pPr>
            <a:r>
              <a:rPr lang="en-IN" dirty="0" err="1">
                <a:solidFill>
                  <a:srgbClr val="2525FF"/>
                </a:solidFill>
                <a:latin typeface="Courier New" panose="02070309020205020404" pitchFamily="49" charset="0"/>
                <a:cs typeface="Courier New" panose="02070309020205020404" pitchFamily="49" charset="0"/>
              </a:rPr>
              <a:t>plt.scatter</a:t>
            </a:r>
            <a:r>
              <a:rPr lang="en-IN" dirty="0">
                <a:solidFill>
                  <a:srgbClr val="2525FF"/>
                </a:solidFill>
                <a:latin typeface="Courier New" panose="02070309020205020404" pitchFamily="49" charset="0"/>
                <a:cs typeface="Courier New" panose="02070309020205020404" pitchFamily="49" charset="0"/>
              </a:rPr>
              <a:t>([10**</a:t>
            </a:r>
            <a:r>
              <a:rPr lang="en-IN" dirty="0" err="1">
                <a:solidFill>
                  <a:srgbClr val="2525FF"/>
                </a:solidFill>
                <a:latin typeface="Courier New" panose="02070309020205020404" pitchFamily="49" charset="0"/>
                <a:cs typeface="Courier New" panose="02070309020205020404" pitchFamily="49" charset="0"/>
              </a:rPr>
              <a:t>i</a:t>
            </a:r>
            <a:r>
              <a:rPr lang="en-IN" dirty="0">
                <a:solidFill>
                  <a:srgbClr val="2525FF"/>
                </a:solidFill>
                <a:latin typeface="Courier New" panose="02070309020205020404" pitchFamily="49" charset="0"/>
                <a:cs typeface="Courier New" panose="02070309020205020404" pitchFamily="49" charset="0"/>
              </a:rPr>
              <a:t> for </a:t>
            </a:r>
            <a:r>
              <a:rPr lang="en-IN" dirty="0" err="1">
                <a:solidFill>
                  <a:srgbClr val="2525FF"/>
                </a:solidFill>
                <a:latin typeface="Courier New" panose="02070309020205020404" pitchFamily="49" charset="0"/>
                <a:cs typeface="Courier New" panose="02070309020205020404" pitchFamily="49" charset="0"/>
              </a:rPr>
              <a:t>i</a:t>
            </a:r>
            <a:r>
              <a:rPr lang="en-IN" dirty="0">
                <a:solidFill>
                  <a:srgbClr val="2525FF"/>
                </a:solidFill>
                <a:latin typeface="Courier New" panose="02070309020205020404" pitchFamily="49" charset="0"/>
                <a:cs typeface="Courier New" panose="02070309020205020404" pitchFamily="49" charset="0"/>
              </a:rPr>
              <a:t> in range(1,7)],result)</a:t>
            </a:r>
          </a:p>
        </p:txBody>
      </p:sp>
      <p:sp>
        <p:nvSpPr>
          <p:cNvPr id="4" name="Title 1">
            <a:extLst>
              <a:ext uri="{FF2B5EF4-FFF2-40B4-BE49-F238E27FC236}">
                <a16:creationId xmlns:a16="http://schemas.microsoft.com/office/drawing/2014/main" id="{45A19F2A-B20F-8407-13CF-566D8128FE27}"/>
              </a:ext>
            </a:extLst>
          </p:cNvPr>
          <p:cNvSpPr>
            <a:spLocks noGrp="1"/>
          </p:cNvSpPr>
          <p:nvPr>
            <p:ph type="title"/>
          </p:nvPr>
        </p:nvSpPr>
        <p:spPr>
          <a:xfrm>
            <a:off x="757518" y="242048"/>
            <a:ext cx="10515600" cy="654424"/>
          </a:xfrm>
        </p:spPr>
        <p:txBody>
          <a:bodyPr>
            <a:normAutofit fontScale="90000"/>
          </a:bodyPr>
          <a:lstStyle/>
          <a:p>
            <a:r>
              <a:rPr lang="en-IN" dirty="0"/>
              <a:t>Monte Carlo Simulation - 2</a:t>
            </a:r>
          </a:p>
        </p:txBody>
      </p:sp>
    </p:spTree>
    <p:extLst>
      <p:ext uri="{BB962C8B-B14F-4D97-AF65-F5344CB8AC3E}">
        <p14:creationId xmlns:p14="http://schemas.microsoft.com/office/powerpoint/2010/main" val="337604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C8CF-FE7D-72AA-2A25-ABEE49156013}"/>
              </a:ext>
            </a:extLst>
          </p:cNvPr>
          <p:cNvSpPr>
            <a:spLocks noGrp="1"/>
          </p:cNvSpPr>
          <p:nvPr>
            <p:ph type="title"/>
          </p:nvPr>
        </p:nvSpPr>
        <p:spPr/>
        <p:txBody>
          <a:bodyPr/>
          <a:lstStyle/>
          <a:p>
            <a:r>
              <a:rPr lang="en-IN" dirty="0"/>
              <a:t>Monte Carlo Simulation - 2</a:t>
            </a:r>
          </a:p>
        </p:txBody>
      </p:sp>
      <p:pic>
        <p:nvPicPr>
          <p:cNvPr id="1026" name="Picture 2">
            <a:extLst>
              <a:ext uri="{FF2B5EF4-FFF2-40B4-BE49-F238E27FC236}">
                <a16:creationId xmlns:a16="http://schemas.microsoft.com/office/drawing/2014/main" id="{C031AE98-7916-702C-BBB8-B1126355B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517530" cy="367835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957A5B-8C84-3EE1-8EAB-96C14B159B94}"/>
                  </a:ext>
                </a:extLst>
              </p:cNvPr>
              <p:cNvSpPr txBox="1"/>
              <p:nvPr/>
            </p:nvSpPr>
            <p:spPr>
              <a:xfrm>
                <a:off x="7238707" y="1690688"/>
                <a:ext cx="3777791" cy="3679277"/>
              </a:xfrm>
              <a:prstGeom prst="rect">
                <a:avLst/>
              </a:prstGeom>
              <a:noFill/>
            </p:spPr>
            <p:txBody>
              <a:bodyPr wrap="square">
                <a:spAutoFit/>
              </a:bodyPr>
              <a:lstStyle/>
              <a:p>
                <a:r>
                  <a:rPr lang="en-IN" dirty="0"/>
                  <a:t>Analytical Method</a:t>
                </a:r>
              </a:p>
              <a:p>
                <a:endParaRPr lang="en-IN" dirty="0"/>
              </a:p>
              <a:p>
                <a:r>
                  <a:rPr lang="en-IN" dirty="0"/>
                  <a:t>= P(at least 2 consecutive Kings) </a:t>
                </a:r>
              </a:p>
              <a:p>
                <a:r>
                  <a:rPr lang="en-IN" dirty="0"/>
                  <a:t>= 1-P(No Consecutive Kings)</a:t>
                </a:r>
              </a:p>
              <a:p>
                <a:endParaRPr lang="en-IN" dirty="0"/>
              </a:p>
              <a:p>
                <a:r>
                  <a:rPr lang="en-IN" dirty="0"/>
                  <a:t>As we have 49 slot for Kings (52 cards, 4 Kings so no king will be consecutive)</a:t>
                </a:r>
              </a:p>
              <a:p>
                <a:endParaRPr lang="en-IN" dirty="0"/>
              </a:p>
              <a:p>
                <a:r>
                  <a:rPr lang="en-IN" dirty="0"/>
                  <a:t>P(No Consecutive Kings)=</a:t>
                </a:r>
                <a14:m>
                  <m:oMath xmlns:m="http://schemas.openxmlformats.org/officeDocument/2006/math">
                    <m:f>
                      <m:fPr>
                        <m:ctrlPr>
                          <a:rPr lang="en-IN" i="1" smtClean="0">
                            <a:latin typeface="Cambria Math" panose="02040503050406030204" pitchFamily="18" charset="0"/>
                          </a:rPr>
                        </m:ctrlPr>
                      </m:fPr>
                      <m:num>
                        <m:f>
                          <m:fPr>
                            <m:ctrlPr>
                              <a:rPr lang="en-IN" i="1" smtClean="0">
                                <a:latin typeface="Cambria Math" panose="02040503050406030204" pitchFamily="18" charset="0"/>
                              </a:rPr>
                            </m:ctrlPr>
                          </m:fPr>
                          <m:num>
                            <m:r>
                              <a:rPr lang="en-IN" b="0" i="1" smtClean="0">
                                <a:latin typeface="Cambria Math" panose="02040503050406030204" pitchFamily="18" charset="0"/>
                              </a:rPr>
                              <m:t>49!</m:t>
                            </m:r>
                          </m:num>
                          <m:den>
                            <m:d>
                              <m:dPr>
                                <m:ctrlPr>
                                  <a:rPr lang="en-IN" b="0" i="1" smtClean="0">
                                    <a:latin typeface="Cambria Math" panose="02040503050406030204" pitchFamily="18" charset="0"/>
                                  </a:rPr>
                                </m:ctrlPr>
                              </m:dPr>
                              <m:e>
                                <m:r>
                                  <a:rPr lang="en-IN" b="0" i="1" smtClean="0">
                                    <a:latin typeface="Cambria Math" panose="02040503050406030204" pitchFamily="18" charset="0"/>
                                  </a:rPr>
                                  <m:t>49−4</m:t>
                                </m:r>
                              </m:e>
                            </m:d>
                            <m:r>
                              <a:rPr lang="en-IN" b="0" i="1" smtClean="0">
                                <a:latin typeface="Cambria Math" panose="02040503050406030204" pitchFamily="18" charset="0"/>
                              </a:rPr>
                              <m:t>!</m:t>
                            </m:r>
                          </m:den>
                        </m:f>
                        <m:r>
                          <a:rPr lang="en-IN" b="0" i="1" smtClean="0">
                            <a:latin typeface="Cambria Math" panose="02040503050406030204" pitchFamily="18" charset="0"/>
                          </a:rPr>
                          <m:t>𝑥</m:t>
                        </m:r>
                        <m:r>
                          <a:rPr lang="en-IN" b="0" i="1" smtClean="0">
                            <a:latin typeface="Cambria Math" panose="02040503050406030204" pitchFamily="18" charset="0"/>
                          </a:rPr>
                          <m:t>48!</m:t>
                        </m:r>
                      </m:num>
                      <m:den>
                        <m:r>
                          <a:rPr lang="en-IN" b="0" i="1" smtClean="0">
                            <a:latin typeface="Cambria Math" panose="02040503050406030204" pitchFamily="18" charset="0"/>
                          </a:rPr>
                          <m:t>52!</m:t>
                        </m:r>
                      </m:den>
                    </m:f>
                  </m:oMath>
                </a14:m>
                <a:endParaRPr lang="en-IN" dirty="0"/>
              </a:p>
              <a:p>
                <a:endParaRPr lang="en-IN" dirty="0"/>
              </a:p>
              <a:p>
                <a:r>
                  <a:rPr lang="en-IN" dirty="0"/>
                  <a:t>=&gt; 1-P(No Consecutive Kings)</a:t>
                </a:r>
              </a:p>
              <a:p>
                <a:r>
                  <a:rPr lang="en-IN" dirty="0"/>
                  <a:t>≈ </a:t>
                </a:r>
                <a:r>
                  <a:rPr lang="en-IN" dirty="0">
                    <a:highlight>
                      <a:srgbClr val="FFFF00"/>
                    </a:highlight>
                  </a:rPr>
                  <a:t>0.217376</a:t>
                </a:r>
              </a:p>
            </p:txBody>
          </p:sp>
        </mc:Choice>
        <mc:Fallback xmlns="">
          <p:sp>
            <p:nvSpPr>
              <p:cNvPr id="5" name="TextBox 4">
                <a:extLst>
                  <a:ext uri="{FF2B5EF4-FFF2-40B4-BE49-F238E27FC236}">
                    <a16:creationId xmlns:a16="http://schemas.microsoft.com/office/drawing/2014/main" id="{54957A5B-8C84-3EE1-8EAB-96C14B159B94}"/>
                  </a:ext>
                </a:extLst>
              </p:cNvPr>
              <p:cNvSpPr txBox="1">
                <a:spLocks noRot="1" noChangeAspect="1" noMove="1" noResize="1" noEditPoints="1" noAdjustHandles="1" noChangeArrowheads="1" noChangeShapeType="1" noTextEdit="1"/>
              </p:cNvSpPr>
              <p:nvPr/>
            </p:nvSpPr>
            <p:spPr>
              <a:xfrm>
                <a:off x="7238707" y="1690688"/>
                <a:ext cx="3777791" cy="3679277"/>
              </a:xfrm>
              <a:prstGeom prst="rect">
                <a:avLst/>
              </a:prstGeom>
              <a:blipFill>
                <a:blip r:embed="rId3"/>
                <a:stretch>
                  <a:fillRect l="-1290" t="-828" r="-1129" b="-1656"/>
                </a:stretch>
              </a:blipFill>
            </p:spPr>
            <p:txBody>
              <a:bodyPr/>
              <a:lstStyle/>
              <a:p>
                <a:r>
                  <a:rPr lang="en-IN">
                    <a:noFill/>
                  </a:rPr>
                  <a:t> </a:t>
                </a:r>
              </a:p>
            </p:txBody>
          </p:sp>
        </mc:Fallback>
      </mc:AlternateContent>
    </p:spTree>
    <p:extLst>
      <p:ext uri="{BB962C8B-B14F-4D97-AF65-F5344CB8AC3E}">
        <p14:creationId xmlns:p14="http://schemas.microsoft.com/office/powerpoint/2010/main" val="4031916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4461-1446-1713-EF6B-F2844319CC16}"/>
              </a:ext>
            </a:extLst>
          </p:cNvPr>
          <p:cNvSpPr>
            <a:spLocks noGrp="1"/>
          </p:cNvSpPr>
          <p:nvPr>
            <p:ph type="title"/>
          </p:nvPr>
        </p:nvSpPr>
        <p:spPr/>
        <p:txBody>
          <a:bodyPr/>
          <a:lstStyle/>
          <a:p>
            <a:r>
              <a:rPr lang="en-IN" dirty="0"/>
              <a:t>Monte Carlo Simulation - 3</a:t>
            </a:r>
          </a:p>
        </p:txBody>
      </p:sp>
      <p:sp>
        <p:nvSpPr>
          <p:cNvPr id="3" name="Content Placeholder 2">
            <a:extLst>
              <a:ext uri="{FF2B5EF4-FFF2-40B4-BE49-F238E27FC236}">
                <a16:creationId xmlns:a16="http://schemas.microsoft.com/office/drawing/2014/main" id="{F8C45A44-436F-04DF-D035-E43DB1D67220}"/>
              </a:ext>
            </a:extLst>
          </p:cNvPr>
          <p:cNvSpPr>
            <a:spLocks noGrp="1"/>
          </p:cNvSpPr>
          <p:nvPr>
            <p:ph idx="1"/>
          </p:nvPr>
        </p:nvSpPr>
        <p:spPr/>
        <p:txBody>
          <a:bodyPr/>
          <a:lstStyle/>
          <a:p>
            <a:r>
              <a:rPr lang="en-US" dirty="0"/>
              <a:t>Estimating the value of pi</a:t>
            </a:r>
            <a:endParaRPr lang="en-IN" dirty="0"/>
          </a:p>
        </p:txBody>
      </p:sp>
      <p:sp>
        <p:nvSpPr>
          <p:cNvPr id="4" name="Rectangle 3">
            <a:extLst>
              <a:ext uri="{FF2B5EF4-FFF2-40B4-BE49-F238E27FC236}">
                <a16:creationId xmlns:a16="http://schemas.microsoft.com/office/drawing/2014/main" id="{B1BAF841-EA3D-2759-BEFE-006C37A55FF7}"/>
              </a:ext>
            </a:extLst>
          </p:cNvPr>
          <p:cNvSpPr>
            <a:spLocks noChangeAspect="1"/>
          </p:cNvSpPr>
          <p:nvPr/>
        </p:nvSpPr>
        <p:spPr>
          <a:xfrm>
            <a:off x="1272987" y="2796987"/>
            <a:ext cx="2520000" cy="25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6F708B39-6E31-A95D-3F15-52FA25E9329D}"/>
              </a:ext>
            </a:extLst>
          </p:cNvPr>
          <p:cNvSpPr>
            <a:spLocks noChangeAspect="1"/>
          </p:cNvSpPr>
          <p:nvPr/>
        </p:nvSpPr>
        <p:spPr>
          <a:xfrm>
            <a:off x="1272619" y="2809188"/>
            <a:ext cx="2520000" cy="2520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DBA5B696-7119-B480-A658-98041786EAD3}"/>
              </a:ext>
            </a:extLst>
          </p:cNvPr>
          <p:cNvCxnSpPr/>
          <p:nvPr/>
        </p:nvCxnSpPr>
        <p:spPr>
          <a:xfrm>
            <a:off x="2526383" y="2545237"/>
            <a:ext cx="0" cy="3167406"/>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9" name="Straight Arrow Connector 8">
            <a:extLst>
              <a:ext uri="{FF2B5EF4-FFF2-40B4-BE49-F238E27FC236}">
                <a16:creationId xmlns:a16="http://schemas.microsoft.com/office/drawing/2014/main" id="{9B29DA02-473F-0980-8701-D247D3A9317F}"/>
              </a:ext>
            </a:extLst>
          </p:cNvPr>
          <p:cNvCxnSpPr>
            <a:cxnSpLocks/>
          </p:cNvCxnSpPr>
          <p:nvPr/>
        </p:nvCxnSpPr>
        <p:spPr>
          <a:xfrm flipH="1">
            <a:off x="1132787" y="4073950"/>
            <a:ext cx="2986726" cy="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12" name="Right Brace 11">
            <a:extLst>
              <a:ext uri="{FF2B5EF4-FFF2-40B4-BE49-F238E27FC236}">
                <a16:creationId xmlns:a16="http://schemas.microsoft.com/office/drawing/2014/main" id="{252D7AE4-687B-6913-D0D9-FBED4957DA7A}"/>
              </a:ext>
            </a:extLst>
          </p:cNvPr>
          <p:cNvSpPr/>
          <p:nvPr/>
        </p:nvSpPr>
        <p:spPr>
          <a:xfrm rot="5400000">
            <a:off x="2300549" y="4514241"/>
            <a:ext cx="464876" cy="2520000"/>
          </a:xfrm>
          <a:prstGeom prst="rightBrace">
            <a:avLst>
              <a:gd name="adj1" fmla="val 8539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TextBox 12">
            <a:extLst>
              <a:ext uri="{FF2B5EF4-FFF2-40B4-BE49-F238E27FC236}">
                <a16:creationId xmlns:a16="http://schemas.microsoft.com/office/drawing/2014/main" id="{D7CAB857-4CB0-A9BF-47A2-4D2D0ADF62E5}"/>
              </a:ext>
            </a:extLst>
          </p:cNvPr>
          <p:cNvSpPr txBox="1"/>
          <p:nvPr/>
        </p:nvSpPr>
        <p:spPr>
          <a:xfrm>
            <a:off x="2382144" y="5919017"/>
            <a:ext cx="301686" cy="369332"/>
          </a:xfrm>
          <a:prstGeom prst="rect">
            <a:avLst/>
          </a:prstGeom>
          <a:noFill/>
        </p:spPr>
        <p:txBody>
          <a:bodyPr wrap="none" rtlCol="0">
            <a:spAutoFit/>
          </a:bodyPr>
          <a:lstStyle/>
          <a:p>
            <a:r>
              <a:rPr lang="en-IN" dirty="0"/>
              <a:t>2</a:t>
            </a:r>
          </a:p>
        </p:txBody>
      </p:sp>
      <p:sp>
        <p:nvSpPr>
          <p:cNvPr id="14" name="TextBox 13">
            <a:extLst>
              <a:ext uri="{FF2B5EF4-FFF2-40B4-BE49-F238E27FC236}">
                <a16:creationId xmlns:a16="http://schemas.microsoft.com/office/drawing/2014/main" id="{AFAD4E90-1FF3-BCF4-1D1C-D7E1D1A991E8}"/>
              </a:ext>
            </a:extLst>
          </p:cNvPr>
          <p:cNvSpPr txBox="1"/>
          <p:nvPr/>
        </p:nvSpPr>
        <p:spPr>
          <a:xfrm>
            <a:off x="834651" y="3872321"/>
            <a:ext cx="372218" cy="369332"/>
          </a:xfrm>
          <a:prstGeom prst="rect">
            <a:avLst/>
          </a:prstGeom>
          <a:noFill/>
        </p:spPr>
        <p:txBody>
          <a:bodyPr wrap="none" rtlCol="0">
            <a:spAutoFit/>
          </a:bodyPr>
          <a:lstStyle/>
          <a:p>
            <a:r>
              <a:rPr lang="en-IN" dirty="0"/>
              <a:t>-1</a:t>
            </a:r>
          </a:p>
        </p:txBody>
      </p:sp>
      <p:sp>
        <p:nvSpPr>
          <p:cNvPr id="15" name="TextBox 14">
            <a:extLst>
              <a:ext uri="{FF2B5EF4-FFF2-40B4-BE49-F238E27FC236}">
                <a16:creationId xmlns:a16="http://schemas.microsoft.com/office/drawing/2014/main" id="{0272D94F-07AE-155E-7162-6A1313DE725D}"/>
              </a:ext>
            </a:extLst>
          </p:cNvPr>
          <p:cNvSpPr txBox="1"/>
          <p:nvPr/>
        </p:nvSpPr>
        <p:spPr>
          <a:xfrm>
            <a:off x="4063724" y="3872321"/>
            <a:ext cx="301686" cy="369332"/>
          </a:xfrm>
          <a:prstGeom prst="rect">
            <a:avLst/>
          </a:prstGeom>
          <a:noFill/>
        </p:spPr>
        <p:txBody>
          <a:bodyPr wrap="none" rtlCol="0">
            <a:spAutoFit/>
          </a:bodyPr>
          <a:lstStyle/>
          <a:p>
            <a:r>
              <a:rPr lang="en-IN" dirty="0"/>
              <a:t>1</a:t>
            </a:r>
          </a:p>
        </p:txBody>
      </p:sp>
      <p:cxnSp>
        <p:nvCxnSpPr>
          <p:cNvPr id="17" name="Straight Arrow Connector 16">
            <a:extLst>
              <a:ext uri="{FF2B5EF4-FFF2-40B4-BE49-F238E27FC236}">
                <a16:creationId xmlns:a16="http://schemas.microsoft.com/office/drawing/2014/main" id="{1F951433-E3C7-E3AA-46A0-1EB3F805C143}"/>
              </a:ext>
            </a:extLst>
          </p:cNvPr>
          <p:cNvCxnSpPr/>
          <p:nvPr/>
        </p:nvCxnSpPr>
        <p:spPr>
          <a:xfrm flipV="1">
            <a:off x="2526383" y="3327662"/>
            <a:ext cx="1027522" cy="741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E2C6C8B6-AD3C-6288-D75F-E59A968C000A}"/>
              </a:ext>
            </a:extLst>
          </p:cNvPr>
          <p:cNvSpPr txBox="1"/>
          <p:nvPr/>
        </p:nvSpPr>
        <p:spPr>
          <a:xfrm>
            <a:off x="4063724" y="3142996"/>
            <a:ext cx="542136" cy="369332"/>
          </a:xfrm>
          <a:prstGeom prst="rect">
            <a:avLst/>
          </a:prstGeom>
          <a:noFill/>
        </p:spPr>
        <p:txBody>
          <a:bodyPr wrap="none" rtlCol="0">
            <a:spAutoFit/>
          </a:bodyPr>
          <a:lstStyle/>
          <a:p>
            <a:r>
              <a:rPr lang="en-IN" dirty="0"/>
              <a:t>R=1</a:t>
            </a:r>
          </a:p>
        </p:txBody>
      </p:sp>
      <p:cxnSp>
        <p:nvCxnSpPr>
          <p:cNvPr id="20" name="Connector: Curved 19">
            <a:extLst>
              <a:ext uri="{FF2B5EF4-FFF2-40B4-BE49-F238E27FC236}">
                <a16:creationId xmlns:a16="http://schemas.microsoft.com/office/drawing/2014/main" id="{DAA1CC8A-64D4-C975-1955-DC941B2EB08D}"/>
              </a:ext>
            </a:extLst>
          </p:cNvPr>
          <p:cNvCxnSpPr>
            <a:endCxn id="18" idx="1"/>
          </p:cNvCxnSpPr>
          <p:nvPr/>
        </p:nvCxnSpPr>
        <p:spPr>
          <a:xfrm flipV="1">
            <a:off x="3186260" y="3327662"/>
            <a:ext cx="877464" cy="312499"/>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0D09BEF-97D2-FAA9-2A72-B4C65A250FC0}"/>
                  </a:ext>
                </a:extLst>
              </p:cNvPr>
              <p:cNvSpPr txBox="1"/>
              <p:nvPr/>
            </p:nvSpPr>
            <p:spPr>
              <a:xfrm>
                <a:off x="4534520" y="2796987"/>
                <a:ext cx="2944224" cy="1247201"/>
              </a:xfrm>
              <a:prstGeom prst="rect">
                <a:avLst/>
              </a:prstGeom>
              <a:noFill/>
            </p:spPr>
            <p:txBody>
              <a:bodyPr wrap="square" rtlCol="0">
                <a:spAutoFit/>
              </a:bodyPr>
              <a:lstStyle/>
              <a:p>
                <a:r>
                  <a:rPr lang="en-IN" dirty="0"/>
                  <a:t>Area of Circle = </a:t>
                </a:r>
                <a:r>
                  <a:rPr lang="el-GR" dirty="0"/>
                  <a:t>π</a:t>
                </a:r>
                <a:r>
                  <a:rPr lang="en-IN" dirty="0"/>
                  <a:t>R</a:t>
                </a:r>
                <a:r>
                  <a:rPr lang="en-IN" baseline="30000" dirty="0"/>
                  <a:t>2</a:t>
                </a:r>
                <a:r>
                  <a:rPr lang="en-IN" dirty="0"/>
                  <a:t>=</a:t>
                </a:r>
                <a:r>
                  <a:rPr lang="el-GR" dirty="0"/>
                  <a:t> π</a:t>
                </a:r>
                <a:endParaRPr lang="en-IN" dirty="0"/>
              </a:p>
              <a:p>
                <a:r>
                  <a:rPr lang="en-IN" dirty="0"/>
                  <a:t>Area of Square = 2</a:t>
                </a:r>
                <a:r>
                  <a:rPr lang="en-IN" baseline="30000" dirty="0"/>
                  <a:t>2</a:t>
                </a:r>
                <a:r>
                  <a:rPr lang="en-IN" dirty="0"/>
                  <a:t>=4</a:t>
                </a:r>
              </a:p>
              <a:p>
                <a:endParaRPr lang="en-IN" baseline="30000" dirty="0"/>
              </a:p>
              <a:p>
                <a:r>
                  <a:rPr lang="en-IN" dirty="0"/>
                  <a:t>Ratio of Area =</a:t>
                </a:r>
                <a14:m>
                  <m:oMath xmlns:m="http://schemas.openxmlformats.org/officeDocument/2006/math">
                    <m:f>
                      <m:fPr>
                        <m:ctrlPr>
                          <a:rPr lang="en-IN" i="1" smtClean="0">
                            <a:latin typeface="Cambria Math" panose="02040503050406030204" pitchFamily="18" charset="0"/>
                          </a:rPr>
                        </m:ctrlPr>
                      </m:fPr>
                      <m:num>
                        <m:r>
                          <m:rPr>
                            <m:nor/>
                          </m:rPr>
                          <a:rPr lang="el-GR" dirty="0"/>
                          <m:t>π</m:t>
                        </m:r>
                      </m:num>
                      <m:den>
                        <m:r>
                          <a:rPr lang="en-IN" b="0" i="1" smtClean="0">
                            <a:latin typeface="Cambria Math" panose="02040503050406030204" pitchFamily="18" charset="0"/>
                          </a:rPr>
                          <m:t>4</m:t>
                        </m:r>
                      </m:den>
                    </m:f>
                  </m:oMath>
                </a14:m>
                <a:endParaRPr lang="en-IN" dirty="0"/>
              </a:p>
            </p:txBody>
          </p:sp>
        </mc:Choice>
        <mc:Fallback xmlns="">
          <p:sp>
            <p:nvSpPr>
              <p:cNvPr id="21" name="TextBox 20">
                <a:extLst>
                  <a:ext uri="{FF2B5EF4-FFF2-40B4-BE49-F238E27FC236}">
                    <a16:creationId xmlns:a16="http://schemas.microsoft.com/office/drawing/2014/main" id="{00D09BEF-97D2-FAA9-2A72-B4C65A250FC0}"/>
                  </a:ext>
                </a:extLst>
              </p:cNvPr>
              <p:cNvSpPr txBox="1">
                <a:spLocks noRot="1" noChangeAspect="1" noMove="1" noResize="1" noEditPoints="1" noAdjustHandles="1" noChangeArrowheads="1" noChangeShapeType="1" noTextEdit="1"/>
              </p:cNvSpPr>
              <p:nvPr/>
            </p:nvSpPr>
            <p:spPr>
              <a:xfrm>
                <a:off x="4534520" y="2796987"/>
                <a:ext cx="2944224" cy="1247201"/>
              </a:xfrm>
              <a:prstGeom prst="rect">
                <a:avLst/>
              </a:prstGeom>
              <a:blipFill>
                <a:blip r:embed="rId2"/>
                <a:stretch>
                  <a:fillRect l="-1863" t="-2941" b="-980"/>
                </a:stretch>
              </a:blipFill>
            </p:spPr>
            <p:txBody>
              <a:bodyPr/>
              <a:lstStyle/>
              <a:p>
                <a:r>
                  <a:rPr lang="en-IN">
                    <a:noFill/>
                  </a:rPr>
                  <a:t> </a:t>
                </a:r>
              </a:p>
            </p:txBody>
          </p:sp>
        </mc:Fallback>
      </mc:AlternateContent>
      <p:pic>
        <p:nvPicPr>
          <p:cNvPr id="23" name="Picture 22">
            <a:extLst>
              <a:ext uri="{FF2B5EF4-FFF2-40B4-BE49-F238E27FC236}">
                <a16:creationId xmlns:a16="http://schemas.microsoft.com/office/drawing/2014/main" id="{AD6E88F9-F71A-0318-6CC8-0B4D20F9D369}"/>
              </a:ext>
            </a:extLst>
          </p:cNvPr>
          <p:cNvPicPr>
            <a:picLocks noChangeAspect="1"/>
          </p:cNvPicPr>
          <p:nvPr/>
        </p:nvPicPr>
        <p:blipFill>
          <a:blip r:embed="rId3"/>
          <a:stretch>
            <a:fillRect/>
          </a:stretch>
        </p:blipFill>
        <p:spPr>
          <a:xfrm>
            <a:off x="7965091" y="1898706"/>
            <a:ext cx="2251802" cy="2256158"/>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136059D-668E-8844-DEC3-0E4512EEC594}"/>
                  </a:ext>
                </a:extLst>
              </p:cNvPr>
              <p:cNvSpPr txBox="1"/>
              <p:nvPr/>
            </p:nvSpPr>
            <p:spPr>
              <a:xfrm>
                <a:off x="7972654" y="4443234"/>
                <a:ext cx="3226389" cy="1247201"/>
              </a:xfrm>
              <a:prstGeom prst="rect">
                <a:avLst/>
              </a:prstGeom>
              <a:noFill/>
            </p:spPr>
            <p:txBody>
              <a:bodyPr wrap="square" rtlCol="0">
                <a:spAutoFit/>
              </a:bodyPr>
              <a:lstStyle/>
              <a:p>
                <a:r>
                  <a:rPr lang="en-IN" dirty="0"/>
                  <a:t>Dots in Circle = n</a:t>
                </a:r>
              </a:p>
              <a:p>
                <a:r>
                  <a:rPr lang="en-IN" dirty="0"/>
                  <a:t>Dots in Square = N</a:t>
                </a:r>
              </a:p>
              <a:p>
                <a:endParaRPr lang="en-IN" baseline="30000" dirty="0"/>
              </a:p>
              <a:p>
                <a:r>
                  <a:rPr lang="en-IN" dirty="0"/>
                  <a:t>Ratio = </a:t>
                </a:r>
                <a14:m>
                  <m:oMath xmlns:m="http://schemas.openxmlformats.org/officeDocument/2006/math">
                    <m:f>
                      <m:fPr>
                        <m:ctrlPr>
                          <a:rPr lang="en-IN" i="1" smtClean="0">
                            <a:latin typeface="Cambria Math" panose="02040503050406030204" pitchFamily="18" charset="0"/>
                          </a:rPr>
                        </m:ctrlPr>
                      </m:fPr>
                      <m:num>
                        <m:r>
                          <m:rPr>
                            <m:nor/>
                          </m:rPr>
                          <a:rPr lang="en-IN" b="0" i="0" dirty="0" smtClean="0"/>
                          <m:t>n</m:t>
                        </m:r>
                      </m:num>
                      <m:den>
                        <m:r>
                          <a:rPr lang="en-IN" b="0" i="1" dirty="0" smtClean="0">
                            <a:latin typeface="Cambria Math" panose="02040503050406030204" pitchFamily="18" charset="0"/>
                          </a:rPr>
                          <m:t>𝑁</m:t>
                        </m:r>
                      </m:den>
                    </m:f>
                    <m:r>
                      <a:rPr lang="en-IN" b="0" i="1" smtClean="0">
                        <a:latin typeface="Cambria Math" panose="02040503050406030204" pitchFamily="18" charset="0"/>
                      </a:rPr>
                      <m:t>=</m:t>
                    </m:r>
                    <m:f>
                      <m:fPr>
                        <m:ctrlPr>
                          <a:rPr lang="en-IN" i="1">
                            <a:latin typeface="Cambria Math" panose="02040503050406030204" pitchFamily="18" charset="0"/>
                          </a:rPr>
                        </m:ctrlPr>
                      </m:fPr>
                      <m:num>
                        <m:r>
                          <m:rPr>
                            <m:nor/>
                          </m:rPr>
                          <a:rPr lang="el-GR" dirty="0"/>
                          <m:t>π</m:t>
                        </m:r>
                      </m:num>
                      <m:den>
                        <m:r>
                          <a:rPr lang="en-IN" i="1">
                            <a:latin typeface="Cambria Math" panose="02040503050406030204" pitchFamily="18" charset="0"/>
                          </a:rPr>
                          <m:t>4</m:t>
                        </m:r>
                      </m:den>
                    </m:f>
                  </m:oMath>
                </a14:m>
                <a:r>
                  <a:rPr lang="en-IN" dirty="0"/>
                  <a:t> </a:t>
                </a:r>
                <a:r>
                  <a:rPr lang="en-IN" dirty="0">
                    <a:solidFill>
                      <a:srgbClr val="00B050"/>
                    </a:solidFill>
                  </a:rPr>
                  <a:t>=&gt;</a:t>
                </a:r>
                <a14:m>
                  <m:oMath xmlns:m="http://schemas.openxmlformats.org/officeDocument/2006/math">
                    <m:r>
                      <a:rPr lang="en-IN" b="0" i="0" dirty="0" smtClean="0">
                        <a:latin typeface="Cambria Math" panose="02040503050406030204" pitchFamily="18" charset="0"/>
                      </a:rPr>
                      <m:t> </m:t>
                    </m:r>
                    <m:r>
                      <m:rPr>
                        <m:nor/>
                      </m:rPr>
                      <a:rPr lang="el-GR" dirty="0"/>
                      <m:t>π</m:t>
                    </m:r>
                    <m:r>
                      <a:rPr lang="en-IN" b="0" i="0" dirty="0" smtClean="0">
                        <a:latin typeface="Cambria Math" panose="02040503050406030204" pitchFamily="18" charset="0"/>
                      </a:rPr>
                      <m:t>=</m:t>
                    </m:r>
                    <m:r>
                      <a:rPr lang="en-IN" b="0" i="0" smtClean="0">
                        <a:latin typeface="Cambria Math" panose="02040503050406030204" pitchFamily="18" charset="0"/>
                      </a:rPr>
                      <m:t>4∗</m:t>
                    </m:r>
                    <m:f>
                      <m:fPr>
                        <m:ctrlPr>
                          <a:rPr lang="en-IN" i="1">
                            <a:latin typeface="Cambria Math" panose="02040503050406030204" pitchFamily="18" charset="0"/>
                          </a:rPr>
                        </m:ctrlPr>
                      </m:fPr>
                      <m:num>
                        <m:r>
                          <m:rPr>
                            <m:nor/>
                          </m:rPr>
                          <a:rPr lang="en-IN" b="0" i="0" smtClean="0">
                            <a:latin typeface="Cambria Math" panose="02040503050406030204" pitchFamily="18" charset="0"/>
                          </a:rPr>
                          <m:t>n</m:t>
                        </m:r>
                      </m:num>
                      <m:den>
                        <m:r>
                          <a:rPr lang="en-IN" b="0" i="1" dirty="0" smtClean="0">
                            <a:latin typeface="Cambria Math" panose="02040503050406030204" pitchFamily="18" charset="0"/>
                          </a:rPr>
                          <m:t>𝑁</m:t>
                        </m:r>
                      </m:den>
                    </m:f>
                  </m:oMath>
                </a14:m>
                <a:endParaRPr lang="en-IN" dirty="0"/>
              </a:p>
            </p:txBody>
          </p:sp>
        </mc:Choice>
        <mc:Fallback xmlns="">
          <p:sp>
            <p:nvSpPr>
              <p:cNvPr id="24" name="TextBox 23">
                <a:extLst>
                  <a:ext uri="{FF2B5EF4-FFF2-40B4-BE49-F238E27FC236}">
                    <a16:creationId xmlns:a16="http://schemas.microsoft.com/office/drawing/2014/main" id="{B136059D-668E-8844-DEC3-0E4512EEC594}"/>
                  </a:ext>
                </a:extLst>
              </p:cNvPr>
              <p:cNvSpPr txBox="1">
                <a:spLocks noRot="1" noChangeAspect="1" noMove="1" noResize="1" noEditPoints="1" noAdjustHandles="1" noChangeArrowheads="1" noChangeShapeType="1" noTextEdit="1"/>
              </p:cNvSpPr>
              <p:nvPr/>
            </p:nvSpPr>
            <p:spPr>
              <a:xfrm>
                <a:off x="7972654" y="4443234"/>
                <a:ext cx="3226389" cy="1247201"/>
              </a:xfrm>
              <a:prstGeom prst="rect">
                <a:avLst/>
              </a:prstGeom>
              <a:blipFill>
                <a:blip r:embed="rId4"/>
                <a:stretch>
                  <a:fillRect l="-1701" t="-2941" b="-980"/>
                </a:stretch>
              </a:blipFill>
            </p:spPr>
            <p:txBody>
              <a:bodyPr/>
              <a:lstStyle/>
              <a:p>
                <a:r>
                  <a:rPr lang="en-IN">
                    <a:noFill/>
                  </a:rPr>
                  <a:t> </a:t>
                </a:r>
              </a:p>
            </p:txBody>
          </p:sp>
        </mc:Fallback>
      </mc:AlternateContent>
    </p:spTree>
    <p:extLst>
      <p:ext uri="{BB962C8B-B14F-4D97-AF65-F5344CB8AC3E}">
        <p14:creationId xmlns:p14="http://schemas.microsoft.com/office/powerpoint/2010/main" val="147040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A981-6159-C05B-547B-37BC19B987A5}"/>
              </a:ext>
            </a:extLst>
          </p:cNvPr>
          <p:cNvSpPr>
            <a:spLocks noGrp="1"/>
          </p:cNvSpPr>
          <p:nvPr>
            <p:ph type="title"/>
          </p:nvPr>
        </p:nvSpPr>
        <p:spPr/>
        <p:txBody>
          <a:bodyPr/>
          <a:lstStyle/>
          <a:p>
            <a:r>
              <a:rPr lang="en-IN" dirty="0"/>
              <a:t>Monte Carlo Methods –v1</a:t>
            </a:r>
          </a:p>
        </p:txBody>
      </p:sp>
      <p:sp>
        <p:nvSpPr>
          <p:cNvPr id="3" name="Content Placeholder 2">
            <a:extLst>
              <a:ext uri="{FF2B5EF4-FFF2-40B4-BE49-F238E27FC236}">
                <a16:creationId xmlns:a16="http://schemas.microsoft.com/office/drawing/2014/main" id="{6EDB5A24-90B6-BF1C-5CC6-209DFD46EAC6}"/>
              </a:ext>
            </a:extLst>
          </p:cNvPr>
          <p:cNvSpPr>
            <a:spLocks noGrp="1"/>
          </p:cNvSpPr>
          <p:nvPr>
            <p:ph idx="1"/>
          </p:nvPr>
        </p:nvSpPr>
        <p:spPr/>
        <p:txBody>
          <a:bodyPr/>
          <a:lstStyle/>
          <a:p>
            <a:pPr marL="0" indent="0">
              <a:buNone/>
            </a:pPr>
            <a:r>
              <a:rPr lang="en-US" dirty="0"/>
              <a:t>Monte-Carlo methods generally follow the following steps:</a:t>
            </a:r>
          </a:p>
          <a:p>
            <a:r>
              <a:rPr lang="en-US" dirty="0"/>
              <a:t>Determine the statistical properties of possible inputs</a:t>
            </a:r>
          </a:p>
          <a:p>
            <a:r>
              <a:rPr lang="en-US" dirty="0"/>
              <a:t>Generate many sets of possible inputs which follows the above properties</a:t>
            </a:r>
          </a:p>
          <a:p>
            <a:r>
              <a:rPr lang="en-US" dirty="0"/>
              <a:t>Perform a deterministic calculation with these sets</a:t>
            </a:r>
          </a:p>
          <a:p>
            <a:r>
              <a:rPr lang="en-IN" dirty="0"/>
              <a:t>Analyse statistically the results</a:t>
            </a:r>
          </a:p>
        </p:txBody>
      </p:sp>
    </p:spTree>
    <p:extLst>
      <p:ext uri="{BB962C8B-B14F-4D97-AF65-F5344CB8AC3E}">
        <p14:creationId xmlns:p14="http://schemas.microsoft.com/office/powerpoint/2010/main" val="3367143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03A81-056B-1CF9-340B-4291EEBBC173}"/>
              </a:ext>
            </a:extLst>
          </p:cNvPr>
          <p:cNvSpPr>
            <a:spLocks noGrp="1"/>
          </p:cNvSpPr>
          <p:nvPr>
            <p:ph type="title"/>
          </p:nvPr>
        </p:nvSpPr>
        <p:spPr/>
        <p:txBody>
          <a:bodyPr/>
          <a:lstStyle/>
          <a:p>
            <a:r>
              <a:rPr lang="en-IN" dirty="0"/>
              <a:t>Monte Carlo Simulation - 3</a:t>
            </a:r>
          </a:p>
        </p:txBody>
      </p:sp>
      <p:sp>
        <p:nvSpPr>
          <p:cNvPr id="3" name="Content Placeholder 2">
            <a:extLst>
              <a:ext uri="{FF2B5EF4-FFF2-40B4-BE49-F238E27FC236}">
                <a16:creationId xmlns:a16="http://schemas.microsoft.com/office/drawing/2014/main" id="{1D89316F-5CE1-DECB-8EB1-4D407EA1D932}"/>
              </a:ext>
            </a:extLst>
          </p:cNvPr>
          <p:cNvSpPr>
            <a:spLocks noGrp="1"/>
          </p:cNvSpPr>
          <p:nvPr>
            <p:ph idx="1"/>
          </p:nvPr>
        </p:nvSpPr>
        <p:spPr/>
        <p:txBody>
          <a:bodyPr>
            <a:normAutofit fontScale="47500" lnSpcReduction="20000"/>
          </a:bodyPr>
          <a:lstStyle/>
          <a:p>
            <a:pPr marL="0" indent="0">
              <a:buNone/>
            </a:pPr>
            <a:r>
              <a:rPr lang="en-IN" dirty="0">
                <a:solidFill>
                  <a:srgbClr val="2525FF"/>
                </a:solidFill>
                <a:latin typeface="Courier New" panose="02070309020205020404" pitchFamily="49" charset="0"/>
                <a:cs typeface="Courier New" panose="02070309020205020404" pitchFamily="49" charset="0"/>
              </a:rPr>
              <a:t>import </a:t>
            </a:r>
            <a:r>
              <a:rPr lang="en-IN" dirty="0" err="1">
                <a:solidFill>
                  <a:srgbClr val="2525FF"/>
                </a:solidFill>
                <a:latin typeface="Courier New" panose="02070309020205020404" pitchFamily="49" charset="0"/>
                <a:cs typeface="Courier New" panose="02070309020205020404" pitchFamily="49" charset="0"/>
              </a:rPr>
              <a:t>numpy</a:t>
            </a:r>
            <a:endParaRPr lang="en-IN" dirty="0">
              <a:solidFill>
                <a:srgbClr val="2525FF"/>
              </a:solidFill>
              <a:latin typeface="Courier New" panose="02070309020205020404" pitchFamily="49" charset="0"/>
              <a:cs typeface="Courier New" panose="02070309020205020404" pitchFamily="49" charset="0"/>
            </a:endParaRPr>
          </a:p>
          <a:p>
            <a:pPr marL="0" indent="0">
              <a:buNone/>
            </a:pPr>
            <a:r>
              <a:rPr lang="en-IN" dirty="0">
                <a:solidFill>
                  <a:srgbClr val="2525FF"/>
                </a:solidFill>
                <a:latin typeface="Courier New" panose="02070309020205020404" pitchFamily="49" charset="0"/>
                <a:cs typeface="Courier New" panose="02070309020205020404" pitchFamily="49" charset="0"/>
              </a:rPr>
              <a:t>import </a:t>
            </a:r>
            <a:r>
              <a:rPr lang="en-IN" dirty="0" err="1">
                <a:solidFill>
                  <a:srgbClr val="2525FF"/>
                </a:solidFill>
                <a:latin typeface="Courier New" panose="02070309020205020404" pitchFamily="49" charset="0"/>
                <a:cs typeface="Courier New" panose="02070309020205020404" pitchFamily="49" charset="0"/>
              </a:rPr>
              <a:t>matplotlib.pyplot</a:t>
            </a:r>
            <a:r>
              <a:rPr lang="en-IN" dirty="0">
                <a:solidFill>
                  <a:srgbClr val="2525FF"/>
                </a:solidFill>
                <a:latin typeface="Courier New" panose="02070309020205020404" pitchFamily="49" charset="0"/>
                <a:cs typeface="Courier New" panose="02070309020205020404" pitchFamily="49" charset="0"/>
              </a:rPr>
              <a:t> as </a:t>
            </a:r>
            <a:r>
              <a:rPr lang="en-IN" dirty="0" err="1">
                <a:solidFill>
                  <a:srgbClr val="2525FF"/>
                </a:solidFill>
                <a:latin typeface="Courier New" panose="02070309020205020404" pitchFamily="49" charset="0"/>
                <a:cs typeface="Courier New" panose="02070309020205020404" pitchFamily="49" charset="0"/>
              </a:rPr>
              <a:t>plt</a:t>
            </a:r>
            <a:endParaRPr lang="en-IN" dirty="0">
              <a:solidFill>
                <a:srgbClr val="2525FF"/>
              </a:solidFill>
              <a:latin typeface="Courier New" panose="02070309020205020404" pitchFamily="49" charset="0"/>
              <a:cs typeface="Courier New" panose="02070309020205020404" pitchFamily="49" charset="0"/>
            </a:endParaRPr>
          </a:p>
          <a:p>
            <a:pPr marL="0" indent="0">
              <a:buNone/>
            </a:pPr>
            <a:endParaRPr lang="en-IN" dirty="0">
              <a:solidFill>
                <a:srgbClr val="2525FF"/>
              </a:solidFill>
              <a:latin typeface="Courier New" panose="02070309020205020404" pitchFamily="49" charset="0"/>
              <a:cs typeface="Courier New" panose="02070309020205020404" pitchFamily="49" charset="0"/>
            </a:endParaRPr>
          </a:p>
          <a:p>
            <a:pPr marL="0" indent="0">
              <a:buNone/>
            </a:pPr>
            <a:r>
              <a:rPr lang="en-IN" dirty="0">
                <a:solidFill>
                  <a:srgbClr val="2525FF"/>
                </a:solidFill>
                <a:latin typeface="Courier New" panose="02070309020205020404" pitchFamily="49" charset="0"/>
                <a:cs typeface="Courier New" panose="02070309020205020404" pitchFamily="49" charset="0"/>
              </a:rPr>
              <a:t>N = 1000</a:t>
            </a:r>
          </a:p>
          <a:p>
            <a:pPr marL="0" indent="0">
              <a:buNone/>
            </a:pPr>
            <a:r>
              <a:rPr lang="en-IN" dirty="0">
                <a:solidFill>
                  <a:srgbClr val="2525FF"/>
                </a:solidFill>
                <a:latin typeface="Courier New" panose="02070309020205020404" pitchFamily="49" charset="0"/>
                <a:cs typeface="Courier New" panose="02070309020205020404" pitchFamily="49" charset="0"/>
              </a:rPr>
              <a:t>inside = []</a:t>
            </a:r>
          </a:p>
          <a:p>
            <a:pPr marL="0" indent="0">
              <a:buNone/>
            </a:pPr>
            <a:r>
              <a:rPr lang="en-IN" dirty="0">
                <a:solidFill>
                  <a:srgbClr val="2525FF"/>
                </a:solidFill>
                <a:latin typeface="Courier New" panose="02070309020205020404" pitchFamily="49" charset="0"/>
                <a:cs typeface="Courier New" panose="02070309020205020404" pitchFamily="49" charset="0"/>
              </a:rPr>
              <a:t>for </a:t>
            </a:r>
            <a:r>
              <a:rPr lang="en-IN" dirty="0" err="1">
                <a:solidFill>
                  <a:srgbClr val="2525FF"/>
                </a:solidFill>
                <a:latin typeface="Courier New" panose="02070309020205020404" pitchFamily="49" charset="0"/>
                <a:cs typeface="Courier New" panose="02070309020205020404" pitchFamily="49" charset="0"/>
              </a:rPr>
              <a:t>i</a:t>
            </a:r>
            <a:r>
              <a:rPr lang="en-IN" dirty="0">
                <a:solidFill>
                  <a:srgbClr val="2525FF"/>
                </a:solidFill>
                <a:latin typeface="Courier New" panose="02070309020205020404" pitchFamily="49" charset="0"/>
                <a:cs typeface="Courier New" panose="02070309020205020404" pitchFamily="49" charset="0"/>
              </a:rPr>
              <a:t> in range(N):</a:t>
            </a:r>
          </a:p>
          <a:p>
            <a:pPr marL="0" indent="0">
              <a:buNone/>
            </a:pPr>
            <a:r>
              <a:rPr lang="en-IN" dirty="0">
                <a:solidFill>
                  <a:srgbClr val="2525FF"/>
                </a:solidFill>
                <a:latin typeface="Courier New" panose="02070309020205020404" pitchFamily="49" charset="0"/>
                <a:cs typeface="Courier New" panose="02070309020205020404" pitchFamily="49" charset="0"/>
              </a:rPr>
              <a:t>    x = </a:t>
            </a:r>
            <a:r>
              <a:rPr lang="en-IN" dirty="0" err="1">
                <a:solidFill>
                  <a:srgbClr val="2525FF"/>
                </a:solidFill>
                <a:latin typeface="Courier New" panose="02070309020205020404" pitchFamily="49" charset="0"/>
                <a:cs typeface="Courier New" panose="02070309020205020404" pitchFamily="49" charset="0"/>
              </a:rPr>
              <a:t>numpy.random.uniform</a:t>
            </a:r>
            <a:r>
              <a:rPr lang="en-IN" dirty="0">
                <a:solidFill>
                  <a:srgbClr val="2525FF"/>
                </a:solidFill>
                <a:latin typeface="Courier New" panose="02070309020205020404" pitchFamily="49" charset="0"/>
                <a:cs typeface="Courier New" panose="02070309020205020404" pitchFamily="49" charset="0"/>
              </a:rPr>
              <a:t>(-1, 1)    # Uniform points over -1 to 1 x direction</a:t>
            </a:r>
          </a:p>
          <a:p>
            <a:pPr marL="0" indent="0">
              <a:buNone/>
            </a:pPr>
            <a:r>
              <a:rPr lang="en-IN" dirty="0">
                <a:solidFill>
                  <a:srgbClr val="2525FF"/>
                </a:solidFill>
                <a:latin typeface="Courier New" panose="02070309020205020404" pitchFamily="49" charset="0"/>
                <a:cs typeface="Courier New" panose="02070309020205020404" pitchFamily="49" charset="0"/>
              </a:rPr>
              <a:t>    y = </a:t>
            </a:r>
            <a:r>
              <a:rPr lang="en-IN" dirty="0" err="1">
                <a:solidFill>
                  <a:srgbClr val="2525FF"/>
                </a:solidFill>
                <a:latin typeface="Courier New" panose="02070309020205020404" pitchFamily="49" charset="0"/>
                <a:cs typeface="Courier New" panose="02070309020205020404" pitchFamily="49" charset="0"/>
              </a:rPr>
              <a:t>numpy.random.uniform</a:t>
            </a:r>
            <a:r>
              <a:rPr lang="en-IN" dirty="0">
                <a:solidFill>
                  <a:srgbClr val="2525FF"/>
                </a:solidFill>
                <a:latin typeface="Courier New" panose="02070309020205020404" pitchFamily="49" charset="0"/>
                <a:cs typeface="Courier New" panose="02070309020205020404" pitchFamily="49" charset="0"/>
              </a:rPr>
              <a:t>(-1, 1)    # Uniform points over -1 to 1 y direction</a:t>
            </a:r>
          </a:p>
          <a:p>
            <a:pPr marL="0" indent="0">
              <a:buNone/>
            </a:pPr>
            <a:r>
              <a:rPr lang="en-IN" dirty="0">
                <a:solidFill>
                  <a:srgbClr val="2525FF"/>
                </a:solidFill>
                <a:latin typeface="Courier New" panose="02070309020205020404" pitchFamily="49" charset="0"/>
                <a:cs typeface="Courier New" panose="02070309020205020404" pitchFamily="49" charset="0"/>
              </a:rPr>
              <a:t>    if </a:t>
            </a:r>
            <a:r>
              <a:rPr lang="en-IN" dirty="0" err="1">
                <a:solidFill>
                  <a:srgbClr val="2525FF"/>
                </a:solidFill>
                <a:latin typeface="Courier New" panose="02070309020205020404" pitchFamily="49" charset="0"/>
                <a:cs typeface="Courier New" panose="02070309020205020404" pitchFamily="49" charset="0"/>
              </a:rPr>
              <a:t>numpy.sqrt</a:t>
            </a:r>
            <a:r>
              <a:rPr lang="en-IN" dirty="0">
                <a:solidFill>
                  <a:srgbClr val="2525FF"/>
                </a:solidFill>
                <a:latin typeface="Courier New" panose="02070309020205020404" pitchFamily="49" charset="0"/>
                <a:cs typeface="Courier New" panose="02070309020205020404" pitchFamily="49" charset="0"/>
              </a:rPr>
              <a:t>(x**2 + y**2) &lt; 1:    # compare point's distance from Centre using X^2 +Y^2 = r^2</a:t>
            </a:r>
          </a:p>
          <a:p>
            <a:pPr marL="0" indent="0">
              <a:buNone/>
            </a:pPr>
            <a:r>
              <a:rPr lang="en-IN" dirty="0">
                <a:solidFill>
                  <a:srgbClr val="2525FF"/>
                </a:solidFill>
                <a:latin typeface="Courier New" panose="02070309020205020404" pitchFamily="49" charset="0"/>
                <a:cs typeface="Courier New" panose="02070309020205020404" pitchFamily="49" charset="0"/>
              </a:rPr>
              <a:t>        </a:t>
            </a:r>
            <a:r>
              <a:rPr lang="en-IN" dirty="0" err="1">
                <a:solidFill>
                  <a:srgbClr val="2525FF"/>
                </a:solidFill>
                <a:latin typeface="Courier New" panose="02070309020205020404" pitchFamily="49" charset="0"/>
                <a:cs typeface="Courier New" panose="02070309020205020404" pitchFamily="49" charset="0"/>
              </a:rPr>
              <a:t>inside.append</a:t>
            </a:r>
            <a:r>
              <a:rPr lang="en-IN" dirty="0">
                <a:solidFill>
                  <a:srgbClr val="2525FF"/>
                </a:solidFill>
                <a:latin typeface="Courier New" panose="02070309020205020404" pitchFamily="49" charset="0"/>
                <a:cs typeface="Courier New" panose="02070309020205020404" pitchFamily="49" charset="0"/>
              </a:rPr>
              <a:t>((x, y))</a:t>
            </a:r>
          </a:p>
          <a:p>
            <a:pPr marL="0" indent="0">
              <a:buNone/>
            </a:pPr>
            <a:r>
              <a:rPr lang="en-IN" dirty="0">
                <a:solidFill>
                  <a:srgbClr val="2525FF"/>
                </a:solidFill>
                <a:latin typeface="Courier New" panose="02070309020205020404" pitchFamily="49" charset="0"/>
                <a:cs typeface="Courier New" panose="02070309020205020404" pitchFamily="49" charset="0"/>
              </a:rPr>
              <a:t>        </a:t>
            </a:r>
          </a:p>
          <a:p>
            <a:pPr marL="0" indent="0">
              <a:buNone/>
            </a:pPr>
            <a:r>
              <a:rPr lang="en-IN" dirty="0" err="1">
                <a:solidFill>
                  <a:srgbClr val="2525FF"/>
                </a:solidFill>
                <a:latin typeface="Courier New" panose="02070309020205020404" pitchFamily="49" charset="0"/>
                <a:cs typeface="Courier New" panose="02070309020205020404" pitchFamily="49" charset="0"/>
              </a:rPr>
              <a:t>plt.figure</a:t>
            </a:r>
            <a:r>
              <a:rPr lang="en-IN" dirty="0">
                <a:solidFill>
                  <a:srgbClr val="2525FF"/>
                </a:solidFill>
                <a:latin typeface="Courier New" panose="02070309020205020404" pitchFamily="49" charset="0"/>
                <a:cs typeface="Courier New" panose="02070309020205020404" pitchFamily="49" charset="0"/>
              </a:rPr>
              <a:t>(</a:t>
            </a:r>
            <a:r>
              <a:rPr lang="en-IN" dirty="0" err="1">
                <a:solidFill>
                  <a:srgbClr val="2525FF"/>
                </a:solidFill>
                <a:latin typeface="Courier New" panose="02070309020205020404" pitchFamily="49" charset="0"/>
                <a:cs typeface="Courier New" panose="02070309020205020404" pitchFamily="49" charset="0"/>
              </a:rPr>
              <a:t>figsize</a:t>
            </a:r>
            <a:r>
              <a:rPr lang="en-IN" dirty="0">
                <a:solidFill>
                  <a:srgbClr val="2525FF"/>
                </a:solidFill>
                <a:latin typeface="Courier New" panose="02070309020205020404" pitchFamily="49" charset="0"/>
                <a:cs typeface="Courier New" panose="02070309020205020404" pitchFamily="49" charset="0"/>
              </a:rPr>
              <a:t>=(6, 6))</a:t>
            </a:r>
          </a:p>
          <a:p>
            <a:pPr marL="0" indent="0">
              <a:buNone/>
            </a:pPr>
            <a:r>
              <a:rPr lang="en-IN" dirty="0" err="1">
                <a:solidFill>
                  <a:srgbClr val="2525FF"/>
                </a:solidFill>
                <a:latin typeface="Courier New" panose="02070309020205020404" pitchFamily="49" charset="0"/>
                <a:cs typeface="Courier New" panose="02070309020205020404" pitchFamily="49" charset="0"/>
              </a:rPr>
              <a:t>plt.scatter</a:t>
            </a:r>
            <a:r>
              <a:rPr lang="en-IN" dirty="0">
                <a:solidFill>
                  <a:srgbClr val="2525FF"/>
                </a:solidFill>
                <a:latin typeface="Courier New" panose="02070309020205020404" pitchFamily="49" charset="0"/>
                <a:cs typeface="Courier New" panose="02070309020205020404" pitchFamily="49" charset="0"/>
              </a:rPr>
              <a:t>([x[0] for x in inside], [y[1] for y in inside], marker=".", alpha=0.5)</a:t>
            </a:r>
          </a:p>
          <a:p>
            <a:pPr marL="0" indent="0">
              <a:buNone/>
            </a:pPr>
            <a:endParaRPr lang="en-IN" dirty="0">
              <a:solidFill>
                <a:srgbClr val="2525FF"/>
              </a:solidFill>
              <a:latin typeface="Courier New" panose="02070309020205020404" pitchFamily="49" charset="0"/>
              <a:cs typeface="Courier New" panose="02070309020205020404" pitchFamily="49" charset="0"/>
            </a:endParaRPr>
          </a:p>
          <a:p>
            <a:pPr marL="0" indent="0">
              <a:buNone/>
            </a:pPr>
            <a:r>
              <a:rPr lang="en-IN" dirty="0">
                <a:solidFill>
                  <a:srgbClr val="2525FF"/>
                </a:solidFill>
                <a:latin typeface="Courier New" panose="02070309020205020404" pitchFamily="49" charset="0"/>
                <a:cs typeface="Courier New" panose="02070309020205020404" pitchFamily="49" charset="0"/>
              </a:rPr>
              <a:t>print("Value of </a:t>
            </a:r>
            <a:r>
              <a:rPr lang="el-GR" dirty="0">
                <a:solidFill>
                  <a:srgbClr val="2525FF"/>
                </a:solidFill>
                <a:latin typeface="Courier New" panose="02070309020205020404" pitchFamily="49" charset="0"/>
                <a:cs typeface="Courier New" panose="02070309020205020404" pitchFamily="49" charset="0"/>
              </a:rPr>
              <a:t>π : ",4 * </a:t>
            </a:r>
            <a:r>
              <a:rPr lang="en-IN" dirty="0" err="1">
                <a:solidFill>
                  <a:srgbClr val="2525FF"/>
                </a:solidFill>
                <a:latin typeface="Courier New" panose="02070309020205020404" pitchFamily="49" charset="0"/>
                <a:cs typeface="Courier New" panose="02070309020205020404" pitchFamily="49" charset="0"/>
              </a:rPr>
              <a:t>len</a:t>
            </a:r>
            <a:r>
              <a:rPr lang="en-IN" dirty="0">
                <a:solidFill>
                  <a:srgbClr val="2525FF"/>
                </a:solidFill>
                <a:latin typeface="Courier New" panose="02070309020205020404" pitchFamily="49" charset="0"/>
                <a:cs typeface="Courier New" panose="02070309020205020404" pitchFamily="49" charset="0"/>
              </a:rPr>
              <a:t>(inside)/float(N))</a:t>
            </a:r>
          </a:p>
        </p:txBody>
      </p:sp>
    </p:spTree>
    <p:extLst>
      <p:ext uri="{BB962C8B-B14F-4D97-AF65-F5344CB8AC3E}">
        <p14:creationId xmlns:p14="http://schemas.microsoft.com/office/powerpoint/2010/main" val="4142956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2FAF-4ADD-694C-25A6-05AC13D70319}"/>
              </a:ext>
            </a:extLst>
          </p:cNvPr>
          <p:cNvSpPr>
            <a:spLocks noGrp="1"/>
          </p:cNvSpPr>
          <p:nvPr>
            <p:ph type="title"/>
          </p:nvPr>
        </p:nvSpPr>
        <p:spPr/>
        <p:txBody>
          <a:bodyPr/>
          <a:lstStyle/>
          <a:p>
            <a:r>
              <a:rPr lang="en-IN" dirty="0"/>
              <a:t>Monte Carlo Simulation - 4</a:t>
            </a:r>
          </a:p>
        </p:txBody>
      </p:sp>
      <p:sp>
        <p:nvSpPr>
          <p:cNvPr id="3" name="Content Placeholder 2">
            <a:extLst>
              <a:ext uri="{FF2B5EF4-FFF2-40B4-BE49-F238E27FC236}">
                <a16:creationId xmlns:a16="http://schemas.microsoft.com/office/drawing/2014/main" id="{C8C5F0A5-67E5-4A72-2837-71801B4C6749}"/>
              </a:ext>
            </a:extLst>
          </p:cNvPr>
          <p:cNvSpPr>
            <a:spLocks noGrp="1"/>
          </p:cNvSpPr>
          <p:nvPr>
            <p:ph idx="1"/>
          </p:nvPr>
        </p:nvSpPr>
        <p:spPr/>
        <p:txBody>
          <a:bodyPr>
            <a:normAutofit/>
          </a:bodyPr>
          <a:lstStyle/>
          <a:p>
            <a:r>
              <a:rPr lang="en-IN" sz="2400" dirty="0"/>
              <a:t>Sensitivity analysis methods</a:t>
            </a:r>
          </a:p>
          <a:p>
            <a:pPr lvl="1"/>
            <a:r>
              <a:rPr lang="en-IN" sz="2000" dirty="0"/>
              <a:t>Sensitivity analysis using slopes : </a:t>
            </a:r>
          </a:p>
          <a:p>
            <a:pPr lvl="2"/>
            <a:r>
              <a:rPr lang="en-US" sz="1600" dirty="0"/>
              <a:t>study the input-output functions expressed as slopes. </a:t>
            </a:r>
          </a:p>
          <a:p>
            <a:pPr lvl="2"/>
            <a:r>
              <a:rPr lang="en-US" sz="1600" dirty="0"/>
              <a:t>calculate how many units the output will change by when increasing one unit of the input.</a:t>
            </a:r>
          </a:p>
          <a:p>
            <a:pPr lvl="2"/>
            <a:r>
              <a:rPr lang="en-US" sz="1600" dirty="0"/>
              <a:t>studying the derivatives or partial derivatives</a:t>
            </a:r>
          </a:p>
          <a:p>
            <a:pPr lvl="2"/>
            <a:r>
              <a:rPr lang="en-US" sz="1600" dirty="0"/>
              <a:t> how many times the output changes with a 10% increase in input.</a:t>
            </a:r>
          </a:p>
          <a:p>
            <a:pPr lvl="1"/>
            <a:r>
              <a:rPr lang="en-IN" sz="2000" dirty="0"/>
              <a:t>Direct methods :</a:t>
            </a:r>
          </a:p>
          <a:p>
            <a:pPr lvl="2"/>
            <a:r>
              <a:rPr lang="en-US" sz="1600" dirty="0"/>
              <a:t>relationships with purely mathematical methods.</a:t>
            </a:r>
          </a:p>
          <a:p>
            <a:pPr lvl="1"/>
            <a:r>
              <a:rPr lang="en-IN" sz="2000" dirty="0"/>
              <a:t>Variance-based sensitivity analysis :</a:t>
            </a:r>
          </a:p>
          <a:p>
            <a:pPr lvl="2"/>
            <a:r>
              <a:rPr lang="en-US" sz="1600" dirty="0"/>
              <a:t>study the amount of variation in the output and how it can be explained by different inputs</a:t>
            </a:r>
          </a:p>
          <a:p>
            <a:pPr lvl="2"/>
            <a:r>
              <a:rPr lang="en-US" sz="1600" dirty="0"/>
              <a:t>we can determine if the output can be stabilized by better controlling the inputs without having to know the exact input-output relationships</a:t>
            </a:r>
          </a:p>
          <a:p>
            <a:pPr lvl="2"/>
            <a:endParaRPr lang="en-IN" sz="1600" dirty="0"/>
          </a:p>
        </p:txBody>
      </p:sp>
    </p:spTree>
    <p:extLst>
      <p:ext uri="{BB962C8B-B14F-4D97-AF65-F5344CB8AC3E}">
        <p14:creationId xmlns:p14="http://schemas.microsoft.com/office/powerpoint/2010/main" val="516570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05B9A-1FA4-2874-14AF-A91E0D28C39E}"/>
              </a:ext>
            </a:extLst>
          </p:cNvPr>
          <p:cNvSpPr>
            <a:spLocks noGrp="1"/>
          </p:cNvSpPr>
          <p:nvPr>
            <p:ph type="title"/>
          </p:nvPr>
        </p:nvSpPr>
        <p:spPr/>
        <p:txBody>
          <a:bodyPr/>
          <a:lstStyle/>
          <a:p>
            <a:r>
              <a:rPr lang="en-IN" dirty="0"/>
              <a:t>Monte Carlo Simulation - 4</a:t>
            </a:r>
          </a:p>
        </p:txBody>
      </p:sp>
      <p:sp>
        <p:nvSpPr>
          <p:cNvPr id="3" name="Content Placeholder 2">
            <a:extLst>
              <a:ext uri="{FF2B5EF4-FFF2-40B4-BE49-F238E27FC236}">
                <a16:creationId xmlns:a16="http://schemas.microsoft.com/office/drawing/2014/main" id="{0EF61C49-824B-E9AB-9223-C8FDC88781A3}"/>
              </a:ext>
            </a:extLst>
          </p:cNvPr>
          <p:cNvSpPr>
            <a:spLocks noGrp="1"/>
          </p:cNvSpPr>
          <p:nvPr>
            <p:ph idx="1"/>
          </p:nvPr>
        </p:nvSpPr>
        <p:spPr/>
        <p:txBody>
          <a:bodyPr>
            <a:normAutofit lnSpcReduction="10000"/>
          </a:bodyPr>
          <a:lstStyle/>
          <a:p>
            <a:pPr marL="0" indent="0">
              <a:buNone/>
            </a:pPr>
            <a:r>
              <a:rPr lang="en-IN" sz="1800" dirty="0">
                <a:latin typeface="Courier New" panose="02070309020205020404" pitchFamily="49" charset="0"/>
                <a:cs typeface="Courier New" panose="02070309020205020404" pitchFamily="49" charset="0"/>
              </a:rPr>
              <a:t>import </a:t>
            </a:r>
            <a:r>
              <a:rPr lang="en-IN" sz="1800" dirty="0" err="1">
                <a:latin typeface="Courier New" panose="02070309020205020404" pitchFamily="49" charset="0"/>
                <a:cs typeface="Courier New" panose="02070309020205020404" pitchFamily="49" charset="0"/>
              </a:rPr>
              <a:t>numpy</a:t>
            </a:r>
            <a:r>
              <a:rPr lang="en-IN" sz="1800" dirty="0">
                <a:latin typeface="Courier New" panose="02070309020205020404" pitchFamily="49" charset="0"/>
                <a:cs typeface="Courier New" panose="02070309020205020404" pitchFamily="49" charset="0"/>
              </a:rPr>
              <a:t> as np</a:t>
            </a:r>
          </a:p>
          <a:p>
            <a:pPr marL="0" indent="0">
              <a:buNone/>
            </a:pPr>
            <a:r>
              <a:rPr lang="en-IN" sz="1800" dirty="0">
                <a:latin typeface="Courier New" panose="02070309020205020404" pitchFamily="49" charset="0"/>
                <a:cs typeface="Courier New" panose="02070309020205020404" pitchFamily="49" charset="0"/>
              </a:rPr>
              <a:t>import math</a:t>
            </a:r>
          </a:p>
          <a:p>
            <a:pPr marL="0" indent="0">
              <a:buNone/>
            </a:pPr>
            <a:r>
              <a:rPr lang="en-IN" sz="1800" dirty="0">
                <a:latin typeface="Courier New" panose="02070309020205020404" pitchFamily="49" charset="0"/>
                <a:cs typeface="Courier New" panose="02070309020205020404" pitchFamily="49" charset="0"/>
              </a:rPr>
              <a:t>from sensitivity import </a:t>
            </a:r>
            <a:r>
              <a:rPr lang="en-IN" sz="1800" dirty="0" err="1">
                <a:latin typeface="Courier New" panose="02070309020205020404" pitchFamily="49" charset="0"/>
                <a:cs typeface="Courier New" panose="02070309020205020404" pitchFamily="49" charset="0"/>
              </a:rPr>
              <a:t>SensitivityAnalyzer</a:t>
            </a:r>
            <a:endParaRPr lang="en-IN" sz="1800" dirty="0">
              <a:latin typeface="Courier New" panose="02070309020205020404" pitchFamily="49" charset="0"/>
              <a:cs typeface="Courier New" panose="02070309020205020404" pitchFamily="49" charset="0"/>
            </a:endParaRPr>
          </a:p>
          <a:p>
            <a:pPr marL="0" indent="0">
              <a:buNone/>
            </a:pPr>
            <a:r>
              <a:rPr lang="en-IN" sz="1800" dirty="0">
                <a:latin typeface="Courier New" panose="02070309020205020404" pitchFamily="49" charset="0"/>
                <a:cs typeface="Courier New" panose="02070309020205020404" pitchFamily="49" charset="0"/>
              </a:rPr>
              <a:t>def </a:t>
            </a:r>
            <a:r>
              <a:rPr lang="en-IN" sz="1800" dirty="0" err="1">
                <a:latin typeface="Courier New" panose="02070309020205020404" pitchFamily="49" charset="0"/>
                <a:cs typeface="Courier New" panose="02070309020205020404" pitchFamily="49" charset="0"/>
              </a:rPr>
              <a:t>my_func</a:t>
            </a:r>
            <a:r>
              <a:rPr lang="en-IN" sz="1800" dirty="0">
                <a:latin typeface="Courier New" panose="02070309020205020404" pitchFamily="49" charset="0"/>
                <a:cs typeface="Courier New" panose="02070309020205020404" pitchFamily="49" charset="0"/>
              </a:rPr>
              <a:t>(x_1, x_2,x_3):</a:t>
            </a:r>
          </a:p>
          <a:p>
            <a:pPr marL="0" indent="0">
              <a:buNone/>
            </a:pPr>
            <a:r>
              <a:rPr lang="en-IN" sz="1800" dirty="0">
                <a:latin typeface="Courier New" panose="02070309020205020404" pitchFamily="49" charset="0"/>
                <a:cs typeface="Courier New" panose="02070309020205020404" pitchFamily="49" charset="0"/>
              </a:rPr>
              <a:t>    return math.log(x_1/ x_2 + x_3)</a:t>
            </a:r>
          </a:p>
          <a:p>
            <a:pPr marL="0" indent="0">
              <a:buNone/>
            </a:pPr>
            <a:r>
              <a:rPr lang="en-IN" sz="1800" dirty="0">
                <a:latin typeface="Courier New" panose="02070309020205020404" pitchFamily="49" charset="0"/>
                <a:cs typeface="Courier New" panose="02070309020205020404" pitchFamily="49" charset="0"/>
              </a:rPr>
              <a:t>x_1=</a:t>
            </a:r>
            <a:r>
              <a:rPr lang="en-IN" sz="1800" dirty="0" err="1">
                <a:latin typeface="Courier New" panose="02070309020205020404" pitchFamily="49" charset="0"/>
                <a:cs typeface="Courier New" panose="02070309020205020404" pitchFamily="49" charset="0"/>
              </a:rPr>
              <a:t>np.arange</a:t>
            </a:r>
            <a:r>
              <a:rPr lang="en-IN" sz="1800" dirty="0">
                <a:latin typeface="Courier New" panose="02070309020205020404" pitchFamily="49" charset="0"/>
                <a:cs typeface="Courier New" panose="02070309020205020404" pitchFamily="49" charset="0"/>
              </a:rPr>
              <a:t>(10, 100, 10)</a:t>
            </a:r>
          </a:p>
          <a:p>
            <a:pPr marL="0" indent="0">
              <a:buNone/>
            </a:pPr>
            <a:r>
              <a:rPr lang="en-IN" sz="1800" dirty="0">
                <a:latin typeface="Courier New" panose="02070309020205020404" pitchFamily="49" charset="0"/>
                <a:cs typeface="Courier New" panose="02070309020205020404" pitchFamily="49" charset="0"/>
              </a:rPr>
              <a:t>x_2=</a:t>
            </a:r>
            <a:r>
              <a:rPr lang="en-IN" sz="1800" dirty="0" err="1">
                <a:latin typeface="Courier New" panose="02070309020205020404" pitchFamily="49" charset="0"/>
                <a:cs typeface="Courier New" panose="02070309020205020404" pitchFamily="49" charset="0"/>
              </a:rPr>
              <a:t>np.arange</a:t>
            </a:r>
            <a:r>
              <a:rPr lang="en-IN" sz="1800" dirty="0">
                <a:latin typeface="Courier New" panose="02070309020205020404" pitchFamily="49" charset="0"/>
                <a:cs typeface="Courier New" panose="02070309020205020404" pitchFamily="49" charset="0"/>
              </a:rPr>
              <a:t>(1, 10, 1)</a:t>
            </a:r>
          </a:p>
          <a:p>
            <a:pPr marL="0" indent="0">
              <a:buNone/>
            </a:pPr>
            <a:r>
              <a:rPr lang="en-IN" sz="1800" dirty="0">
                <a:latin typeface="Courier New" panose="02070309020205020404" pitchFamily="49" charset="0"/>
                <a:cs typeface="Courier New" panose="02070309020205020404" pitchFamily="49" charset="0"/>
              </a:rPr>
              <a:t>x_3=</a:t>
            </a:r>
            <a:r>
              <a:rPr lang="en-IN" sz="1800" dirty="0" err="1">
                <a:latin typeface="Courier New" panose="02070309020205020404" pitchFamily="49" charset="0"/>
                <a:cs typeface="Courier New" panose="02070309020205020404" pitchFamily="49" charset="0"/>
              </a:rPr>
              <a:t>np.arange</a:t>
            </a:r>
            <a:r>
              <a:rPr lang="en-IN" sz="1800" dirty="0">
                <a:latin typeface="Courier New" panose="02070309020205020404" pitchFamily="49" charset="0"/>
                <a:cs typeface="Courier New" panose="02070309020205020404" pitchFamily="49" charset="0"/>
              </a:rPr>
              <a:t>(1, 10, 1)</a:t>
            </a:r>
          </a:p>
          <a:p>
            <a:pPr marL="0" indent="0">
              <a:buNone/>
            </a:pPr>
            <a:r>
              <a:rPr lang="en-IN" sz="1800" dirty="0" err="1">
                <a:latin typeface="Courier New" panose="02070309020205020404" pitchFamily="49" charset="0"/>
                <a:cs typeface="Courier New" panose="02070309020205020404" pitchFamily="49" charset="0"/>
              </a:rPr>
              <a:t>sa_dict</a:t>
            </a:r>
            <a:r>
              <a:rPr lang="en-IN" sz="1800" dirty="0">
                <a:latin typeface="Courier New" panose="02070309020205020404" pitchFamily="49" charset="0"/>
                <a:cs typeface="Courier New" panose="02070309020205020404" pitchFamily="49" charset="0"/>
              </a:rPr>
              <a:t> = {'x_1':x_1.tolist(),'x_2':x_2.tolist(),'x_3':x_3.tolist()}</a:t>
            </a:r>
          </a:p>
          <a:p>
            <a:pPr marL="0" indent="0">
              <a:buNone/>
            </a:pPr>
            <a:r>
              <a:rPr lang="en-IN" sz="1800" dirty="0" err="1">
                <a:latin typeface="Courier New" panose="02070309020205020404" pitchFamily="49" charset="0"/>
                <a:cs typeface="Courier New" panose="02070309020205020404" pitchFamily="49" charset="0"/>
              </a:rPr>
              <a:t>sa_model</a:t>
            </a:r>
            <a:r>
              <a:rPr lang="en-IN" sz="1800" dirty="0">
                <a:latin typeface="Courier New" panose="02070309020205020404" pitchFamily="49" charset="0"/>
                <a:cs typeface="Courier New" panose="02070309020205020404" pitchFamily="49" charset="0"/>
              </a:rPr>
              <a:t> = </a:t>
            </a:r>
            <a:r>
              <a:rPr lang="en-IN" sz="1800" dirty="0" err="1">
                <a:latin typeface="Courier New" panose="02070309020205020404" pitchFamily="49" charset="0"/>
                <a:cs typeface="Courier New" panose="02070309020205020404" pitchFamily="49" charset="0"/>
              </a:rPr>
              <a:t>SensitivityAnalyzer</a:t>
            </a:r>
            <a:r>
              <a:rPr lang="en-IN" sz="1800" dirty="0">
                <a:latin typeface="Courier New" panose="02070309020205020404" pitchFamily="49" charset="0"/>
                <a:cs typeface="Courier New" panose="02070309020205020404" pitchFamily="49" charset="0"/>
              </a:rPr>
              <a:t>(</a:t>
            </a:r>
            <a:r>
              <a:rPr lang="en-IN" sz="1800" dirty="0" err="1">
                <a:latin typeface="Courier New" panose="02070309020205020404" pitchFamily="49" charset="0"/>
                <a:cs typeface="Courier New" panose="02070309020205020404" pitchFamily="49" charset="0"/>
              </a:rPr>
              <a:t>sa_dict</a:t>
            </a:r>
            <a:r>
              <a:rPr lang="en-IN" sz="1800" dirty="0">
                <a:latin typeface="Courier New" panose="02070309020205020404" pitchFamily="49" charset="0"/>
                <a:cs typeface="Courier New" panose="02070309020205020404" pitchFamily="49" charset="0"/>
              </a:rPr>
              <a:t>, </a:t>
            </a:r>
            <a:r>
              <a:rPr lang="en-IN" sz="1800" dirty="0" err="1">
                <a:latin typeface="Courier New" panose="02070309020205020404" pitchFamily="49" charset="0"/>
                <a:cs typeface="Courier New" panose="02070309020205020404" pitchFamily="49" charset="0"/>
              </a:rPr>
              <a:t>my_func</a:t>
            </a:r>
            <a:r>
              <a:rPr lang="en-IN" sz="1800" dirty="0">
                <a:latin typeface="Courier New" panose="02070309020205020404" pitchFamily="49" charset="0"/>
                <a:cs typeface="Courier New" panose="02070309020205020404" pitchFamily="49" charset="0"/>
              </a:rPr>
              <a:t>)</a:t>
            </a:r>
          </a:p>
          <a:p>
            <a:pPr marL="0" indent="0">
              <a:buNone/>
            </a:pPr>
            <a:r>
              <a:rPr lang="en-IN" sz="1800" dirty="0">
                <a:latin typeface="Courier New" panose="02070309020205020404" pitchFamily="49" charset="0"/>
                <a:cs typeface="Courier New" panose="02070309020205020404" pitchFamily="49" charset="0"/>
              </a:rPr>
              <a:t>plot = </a:t>
            </a:r>
            <a:r>
              <a:rPr lang="en-IN" sz="1800" dirty="0" err="1">
                <a:latin typeface="Courier New" panose="02070309020205020404" pitchFamily="49" charset="0"/>
                <a:cs typeface="Courier New" panose="02070309020205020404" pitchFamily="49" charset="0"/>
              </a:rPr>
              <a:t>sa_model.plot</a:t>
            </a:r>
            <a:r>
              <a:rPr lang="en-IN" sz="1800" dirty="0">
                <a:latin typeface="Courier New" panose="02070309020205020404" pitchFamily="49" charset="0"/>
                <a:cs typeface="Courier New" panose="02070309020205020404" pitchFamily="49" charset="0"/>
              </a:rPr>
              <a:t>()</a:t>
            </a:r>
          </a:p>
          <a:p>
            <a:pPr marL="0" indent="0">
              <a:buNone/>
            </a:pPr>
            <a:r>
              <a:rPr lang="en-IN" sz="1800" dirty="0" err="1">
                <a:latin typeface="Courier New" panose="02070309020205020404" pitchFamily="49" charset="0"/>
                <a:cs typeface="Courier New" panose="02070309020205020404" pitchFamily="49" charset="0"/>
              </a:rPr>
              <a:t>styled_df</a:t>
            </a:r>
            <a:r>
              <a:rPr lang="en-IN" sz="1800" dirty="0">
                <a:latin typeface="Courier New" panose="02070309020205020404" pitchFamily="49" charset="0"/>
                <a:cs typeface="Courier New" panose="02070309020205020404" pitchFamily="49" charset="0"/>
              </a:rPr>
              <a:t> = </a:t>
            </a:r>
            <a:r>
              <a:rPr lang="en-IN" sz="1800" dirty="0" err="1">
                <a:latin typeface="Courier New" panose="02070309020205020404" pitchFamily="49" charset="0"/>
                <a:cs typeface="Courier New" panose="02070309020205020404" pitchFamily="49" charset="0"/>
              </a:rPr>
              <a:t>sa_model.styled_dfs</a:t>
            </a:r>
            <a:r>
              <a:rPr lang="en-IN"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85702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9F4D-99AD-3807-CF34-260BB6F4F039}"/>
              </a:ext>
            </a:extLst>
          </p:cNvPr>
          <p:cNvSpPr>
            <a:spLocks noGrp="1"/>
          </p:cNvSpPr>
          <p:nvPr>
            <p:ph type="title"/>
          </p:nvPr>
        </p:nvSpPr>
        <p:spPr/>
        <p:txBody>
          <a:bodyPr/>
          <a:lstStyle/>
          <a:p>
            <a:r>
              <a:rPr lang="en-IN" dirty="0"/>
              <a:t>Monte Carlo Simulation - 4</a:t>
            </a:r>
          </a:p>
        </p:txBody>
      </p:sp>
      <p:pic>
        <p:nvPicPr>
          <p:cNvPr id="5" name="Picture 4">
            <a:extLst>
              <a:ext uri="{FF2B5EF4-FFF2-40B4-BE49-F238E27FC236}">
                <a16:creationId xmlns:a16="http://schemas.microsoft.com/office/drawing/2014/main" id="{F10DA5E1-F6DA-2898-526D-3306EECDF70B}"/>
              </a:ext>
            </a:extLst>
          </p:cNvPr>
          <p:cNvPicPr>
            <a:picLocks noChangeAspect="1"/>
          </p:cNvPicPr>
          <p:nvPr/>
        </p:nvPicPr>
        <p:blipFill>
          <a:blip r:embed="rId2"/>
          <a:stretch>
            <a:fillRect/>
          </a:stretch>
        </p:blipFill>
        <p:spPr>
          <a:xfrm>
            <a:off x="838200" y="1773653"/>
            <a:ext cx="10811435" cy="2829297"/>
          </a:xfrm>
          <a:prstGeom prst="rect">
            <a:avLst/>
          </a:prstGeom>
        </p:spPr>
      </p:pic>
      <p:sp>
        <p:nvSpPr>
          <p:cNvPr id="6" name="TextBox 5">
            <a:extLst>
              <a:ext uri="{FF2B5EF4-FFF2-40B4-BE49-F238E27FC236}">
                <a16:creationId xmlns:a16="http://schemas.microsoft.com/office/drawing/2014/main" id="{2998DDD4-8C69-1B13-327B-D216560A02E0}"/>
              </a:ext>
            </a:extLst>
          </p:cNvPr>
          <p:cNvSpPr txBox="1"/>
          <p:nvPr/>
        </p:nvSpPr>
        <p:spPr>
          <a:xfrm>
            <a:off x="1111623" y="4966447"/>
            <a:ext cx="7745505" cy="1754326"/>
          </a:xfrm>
          <a:prstGeom prst="rect">
            <a:avLst/>
          </a:prstGeom>
          <a:noFill/>
        </p:spPr>
        <p:txBody>
          <a:bodyPr wrap="square" rtlCol="0">
            <a:spAutoFit/>
          </a:bodyPr>
          <a:lstStyle/>
          <a:p>
            <a:r>
              <a:rPr lang="en-IN" dirty="0"/>
              <a:t>From third graph</a:t>
            </a:r>
          </a:p>
          <a:p>
            <a:pPr marL="285750" indent="-285750">
              <a:buFont typeface="Arial" panose="020B0604020202020204" pitchFamily="34" charset="0"/>
              <a:buChar char="•"/>
            </a:pPr>
            <a:r>
              <a:rPr lang="en-IN" dirty="0"/>
              <a:t> </a:t>
            </a:r>
            <a:r>
              <a:rPr lang="en-US" dirty="0"/>
              <a:t>for low values of x2, the x3 variable seems irrelevant. -&gt; </a:t>
            </a:r>
            <a:r>
              <a:rPr lang="en-US" dirty="0">
                <a:solidFill>
                  <a:srgbClr val="2525FF"/>
                </a:solidFill>
              </a:rPr>
              <a:t>Blue</a:t>
            </a:r>
          </a:p>
          <a:p>
            <a:pPr marL="285750" indent="-285750">
              <a:buFont typeface="Arial" panose="020B0604020202020204" pitchFamily="34" charset="0"/>
              <a:buChar char="•"/>
            </a:pPr>
            <a:r>
              <a:rPr lang="en-US" dirty="0"/>
              <a:t>As the values of x2 increase, output is changing with increasing x_3</a:t>
            </a:r>
          </a:p>
          <a:p>
            <a:endParaRPr lang="en-US" dirty="0"/>
          </a:p>
          <a:p>
            <a:r>
              <a:rPr lang="en-US" dirty="0"/>
              <a:t>Conclusion:</a:t>
            </a:r>
          </a:p>
          <a:p>
            <a:r>
              <a:rPr lang="en-IN" dirty="0"/>
              <a:t>System is not sensitive when X2 is very low irrespective to X3 </a:t>
            </a:r>
            <a:r>
              <a:rPr lang="en-IN" dirty="0" err="1"/>
              <a:t>chagnes</a:t>
            </a:r>
            <a:endParaRPr lang="en-IN" dirty="0"/>
          </a:p>
        </p:txBody>
      </p:sp>
      <p:sp>
        <p:nvSpPr>
          <p:cNvPr id="7" name="Rectangle 6">
            <a:extLst>
              <a:ext uri="{FF2B5EF4-FFF2-40B4-BE49-F238E27FC236}">
                <a16:creationId xmlns:a16="http://schemas.microsoft.com/office/drawing/2014/main" id="{8B73F869-CE78-B7EB-A988-CE8A38534671}"/>
              </a:ext>
            </a:extLst>
          </p:cNvPr>
          <p:cNvSpPr/>
          <p:nvPr/>
        </p:nvSpPr>
        <p:spPr>
          <a:xfrm>
            <a:off x="8319247" y="1773653"/>
            <a:ext cx="537881" cy="263698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Tree>
    <p:extLst>
      <p:ext uri="{BB962C8B-B14F-4D97-AF65-F5344CB8AC3E}">
        <p14:creationId xmlns:p14="http://schemas.microsoft.com/office/powerpoint/2010/main" val="292022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C3D3-26E7-2C37-4AA0-23EE4EA34A18}"/>
              </a:ext>
            </a:extLst>
          </p:cNvPr>
          <p:cNvSpPr>
            <a:spLocks noGrp="1"/>
          </p:cNvSpPr>
          <p:nvPr>
            <p:ph type="title"/>
          </p:nvPr>
        </p:nvSpPr>
        <p:spPr/>
        <p:txBody>
          <a:bodyPr/>
          <a:lstStyle/>
          <a:p>
            <a:r>
              <a:rPr lang="en-IN" dirty="0"/>
              <a:t>Monte Carlo Methods -v2</a:t>
            </a:r>
          </a:p>
        </p:txBody>
      </p:sp>
      <p:sp>
        <p:nvSpPr>
          <p:cNvPr id="3" name="Content Placeholder 2">
            <a:extLst>
              <a:ext uri="{FF2B5EF4-FFF2-40B4-BE49-F238E27FC236}">
                <a16:creationId xmlns:a16="http://schemas.microsoft.com/office/drawing/2014/main" id="{F40207BA-67B0-B41D-2B06-5A7C950B9585}"/>
              </a:ext>
            </a:extLst>
          </p:cNvPr>
          <p:cNvSpPr>
            <a:spLocks noGrp="1"/>
          </p:cNvSpPr>
          <p:nvPr>
            <p:ph idx="1"/>
          </p:nvPr>
        </p:nvSpPr>
        <p:spPr/>
        <p:txBody>
          <a:bodyPr/>
          <a:lstStyle/>
          <a:p>
            <a:r>
              <a:rPr lang="en-US" dirty="0"/>
              <a:t>Set up the predictive model, identifying both the dependent variable to be predicted and the independent variables (also known as the input, risk or predictor variables) that will drive the prediction.</a:t>
            </a:r>
          </a:p>
          <a:p>
            <a:r>
              <a:rPr lang="en-US" dirty="0"/>
              <a:t>Specify probability distributions of the independent variables. Use historical data and/or the analyst’s subjective judgment to define a range of likely values and assign probability weights for each.</a:t>
            </a:r>
          </a:p>
          <a:p>
            <a:r>
              <a:rPr lang="en-US" dirty="0"/>
              <a:t>Run simulations repeatedly, generating random values of the independent variables. Do this until enough results are gathered to make up a representative sample of the near infinite number of possible combinations.</a:t>
            </a:r>
            <a:endParaRPr lang="en-IN" dirty="0"/>
          </a:p>
        </p:txBody>
      </p:sp>
    </p:spTree>
    <p:extLst>
      <p:ext uri="{BB962C8B-B14F-4D97-AF65-F5344CB8AC3E}">
        <p14:creationId xmlns:p14="http://schemas.microsoft.com/office/powerpoint/2010/main" val="130096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10F9-D2C5-B30A-2885-4E7DAF7541AA}"/>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Monte Carlo Method-v3</a:t>
            </a:r>
            <a:endParaRPr lang="en-IN" dirty="0"/>
          </a:p>
        </p:txBody>
      </p:sp>
      <p:pic>
        <p:nvPicPr>
          <p:cNvPr id="1026" name="Picture 2" descr="Monte Carlo Simulation">
            <a:extLst>
              <a:ext uri="{FF2B5EF4-FFF2-40B4-BE49-F238E27FC236}">
                <a16:creationId xmlns:a16="http://schemas.microsoft.com/office/drawing/2014/main" id="{3A4109F2-7A5F-7B11-D43F-9BFF5F396A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95775" y="1948656"/>
            <a:ext cx="3600450"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9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98E6-54FD-606C-3F1C-169B6C925384}"/>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Monte Carlo Method</a:t>
            </a:r>
            <a:endParaRPr lang="en-IN" dirty="0"/>
          </a:p>
        </p:txBody>
      </p:sp>
      <p:sp>
        <p:nvSpPr>
          <p:cNvPr id="3" name="Content Placeholder 2">
            <a:extLst>
              <a:ext uri="{FF2B5EF4-FFF2-40B4-BE49-F238E27FC236}">
                <a16:creationId xmlns:a16="http://schemas.microsoft.com/office/drawing/2014/main" id="{69949AD2-38E8-85E2-85B7-210492048DCC}"/>
              </a:ext>
            </a:extLst>
          </p:cNvPr>
          <p:cNvSpPr>
            <a:spLocks noGrp="1"/>
          </p:cNvSpPr>
          <p:nvPr>
            <p:ph idx="1"/>
          </p:nvPr>
        </p:nvSpPr>
        <p:spPr/>
        <p:txBody>
          <a:bodyPr/>
          <a:lstStyle/>
          <a:p>
            <a:r>
              <a:rPr lang="en-IN" dirty="0"/>
              <a:t>There is single definition of Monte Carlo method, it is a general term used for many algorithm following below steps</a:t>
            </a:r>
          </a:p>
          <a:p>
            <a:pPr lvl="1"/>
            <a:endParaRPr lang="en-IN" dirty="0"/>
          </a:p>
          <a:p>
            <a:pPr lvl="1"/>
            <a:r>
              <a:rPr lang="en-IN" dirty="0"/>
              <a:t>Repeatedly select many-many random data points</a:t>
            </a:r>
          </a:p>
          <a:p>
            <a:pPr lvl="1"/>
            <a:r>
              <a:rPr lang="en-IN" dirty="0"/>
              <a:t>Perform deterministic computation (finding values at that point)</a:t>
            </a:r>
          </a:p>
          <a:p>
            <a:pPr lvl="1"/>
            <a:r>
              <a:rPr lang="en-IN" dirty="0"/>
              <a:t>Combine the results</a:t>
            </a:r>
          </a:p>
        </p:txBody>
      </p:sp>
    </p:spTree>
    <p:extLst>
      <p:ext uri="{BB962C8B-B14F-4D97-AF65-F5344CB8AC3E}">
        <p14:creationId xmlns:p14="http://schemas.microsoft.com/office/powerpoint/2010/main" val="214159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D64C-C649-BA94-B89E-7C6E6ED97FA1}"/>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Monte Carlo Method - </a:t>
            </a:r>
            <a:r>
              <a:rPr lang="en-IN" sz="3200" b="0" i="0" dirty="0">
                <a:solidFill>
                  <a:srgbClr val="000000"/>
                </a:solidFill>
                <a:effectLst/>
                <a:latin typeface="Heebo" pitchFamily="2" charset="-79"/>
                <a:cs typeface="Heebo" pitchFamily="2" charset="-79"/>
              </a:rPr>
              <a:t>Important Characteristics</a:t>
            </a:r>
            <a:endParaRPr lang="en-IN" dirty="0"/>
          </a:p>
        </p:txBody>
      </p:sp>
      <p:sp>
        <p:nvSpPr>
          <p:cNvPr id="3" name="Content Placeholder 2">
            <a:extLst>
              <a:ext uri="{FF2B5EF4-FFF2-40B4-BE49-F238E27FC236}">
                <a16:creationId xmlns:a16="http://schemas.microsoft.com/office/drawing/2014/main" id="{0A122842-A8CD-E7C2-B20A-F603452C7036}"/>
              </a:ext>
            </a:extLst>
          </p:cNvPr>
          <p:cNvSpPr>
            <a:spLocks noGrp="1"/>
          </p:cNvSpPr>
          <p:nvPr>
            <p:ph idx="1"/>
          </p:nvPr>
        </p:nvSpPr>
        <p:spPr/>
        <p:txBody>
          <a:bodyPr/>
          <a:lstStyle/>
          <a:p>
            <a:r>
              <a:rPr lang="en-US" dirty="0"/>
              <a:t>Its output must generate random samples.</a:t>
            </a:r>
          </a:p>
          <a:p>
            <a:r>
              <a:rPr lang="en-US" dirty="0"/>
              <a:t>Its input distribution must be known.</a:t>
            </a:r>
          </a:p>
          <a:p>
            <a:r>
              <a:rPr lang="en-US" dirty="0"/>
              <a:t>Its result must be known while performing an experiment.</a:t>
            </a:r>
            <a:endParaRPr lang="en-IN" dirty="0"/>
          </a:p>
        </p:txBody>
      </p:sp>
    </p:spTree>
    <p:extLst>
      <p:ext uri="{BB962C8B-B14F-4D97-AF65-F5344CB8AC3E}">
        <p14:creationId xmlns:p14="http://schemas.microsoft.com/office/powerpoint/2010/main" val="324308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0AD9-8BF5-AF3E-64DD-119B2080F56E}"/>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Monte Carlo Method - </a:t>
            </a:r>
            <a:r>
              <a:rPr lang="en-IN" sz="3600" b="0" i="0" dirty="0">
                <a:solidFill>
                  <a:srgbClr val="000000"/>
                </a:solidFill>
                <a:effectLst/>
                <a:latin typeface="Heebo" pitchFamily="2" charset="-79"/>
                <a:cs typeface="Heebo" pitchFamily="2" charset="-79"/>
              </a:rPr>
              <a:t>Advantages</a:t>
            </a:r>
            <a:endParaRPr lang="en-IN" dirty="0"/>
          </a:p>
        </p:txBody>
      </p:sp>
      <p:sp>
        <p:nvSpPr>
          <p:cNvPr id="3" name="Content Placeholder 2">
            <a:extLst>
              <a:ext uri="{FF2B5EF4-FFF2-40B4-BE49-F238E27FC236}">
                <a16:creationId xmlns:a16="http://schemas.microsoft.com/office/drawing/2014/main" id="{EE1FF025-CE95-059E-2DDE-822C3FE9E2FE}"/>
              </a:ext>
            </a:extLst>
          </p:cNvPr>
          <p:cNvSpPr>
            <a:spLocks noGrp="1"/>
          </p:cNvSpPr>
          <p:nvPr>
            <p:ph idx="1"/>
          </p:nvPr>
        </p:nvSpPr>
        <p:spPr/>
        <p:txBody>
          <a:bodyPr/>
          <a:lstStyle/>
          <a:p>
            <a:r>
              <a:rPr lang="en-US" dirty="0"/>
              <a:t>Easy to implement.</a:t>
            </a:r>
          </a:p>
          <a:p>
            <a:r>
              <a:rPr lang="en-US" dirty="0"/>
              <a:t>Provides statistical sampling for numerical experiments using the computer.</a:t>
            </a:r>
          </a:p>
          <a:p>
            <a:r>
              <a:rPr lang="en-US" dirty="0"/>
              <a:t>Provides approximate solution to mathematical problems.</a:t>
            </a:r>
          </a:p>
          <a:p>
            <a:r>
              <a:rPr lang="en-US" dirty="0"/>
              <a:t>Can be used for both stochastic and deterministic problems.</a:t>
            </a:r>
            <a:endParaRPr lang="en-IN" dirty="0"/>
          </a:p>
        </p:txBody>
      </p:sp>
    </p:spTree>
    <p:extLst>
      <p:ext uri="{BB962C8B-B14F-4D97-AF65-F5344CB8AC3E}">
        <p14:creationId xmlns:p14="http://schemas.microsoft.com/office/powerpoint/2010/main" val="77527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A429-FA83-E9BD-9E72-58BBAD24EE3B}"/>
              </a:ext>
            </a:extLst>
          </p:cNvPr>
          <p:cNvSpPr>
            <a:spLocks noGrp="1"/>
          </p:cNvSpPr>
          <p:nvPr>
            <p:ph type="title"/>
          </p:nvPr>
        </p:nvSpPr>
        <p:spPr/>
        <p:txBody>
          <a:bodyPr/>
          <a:lstStyle/>
          <a:p>
            <a:r>
              <a:rPr lang="en-IN" sz="4400" dirty="0">
                <a:solidFill>
                  <a:srgbClr val="000000"/>
                </a:solidFill>
                <a:latin typeface="Heebo" pitchFamily="2" charset="-79"/>
                <a:cs typeface="Heebo" pitchFamily="2" charset="-79"/>
              </a:rPr>
              <a:t>Generating Random Variables</a:t>
            </a:r>
            <a:endParaRPr lang="en-IN" dirty="0">
              <a:solidFill>
                <a:srgbClr val="000000"/>
              </a:solidFill>
              <a:latin typeface="Heebo" pitchFamily="2" charset="-79"/>
              <a:cs typeface="Heebo" pitchFamily="2" charset="-79"/>
            </a:endParaRPr>
          </a:p>
        </p:txBody>
      </p:sp>
      <p:sp>
        <p:nvSpPr>
          <p:cNvPr id="3" name="Content Placeholder 2">
            <a:extLst>
              <a:ext uri="{FF2B5EF4-FFF2-40B4-BE49-F238E27FC236}">
                <a16:creationId xmlns:a16="http://schemas.microsoft.com/office/drawing/2014/main" id="{1F15A9C0-CB79-C448-C832-A8864E5CE453}"/>
              </a:ext>
            </a:extLst>
          </p:cNvPr>
          <p:cNvSpPr>
            <a:spLocks noGrp="1"/>
          </p:cNvSpPr>
          <p:nvPr>
            <p:ph idx="1"/>
          </p:nvPr>
        </p:nvSpPr>
        <p:spPr/>
        <p:txBody>
          <a:bodyPr/>
          <a:lstStyle/>
          <a:p>
            <a:r>
              <a:rPr lang="en-IN" dirty="0"/>
              <a:t>Normal Distribution - </a:t>
            </a:r>
            <a:r>
              <a:rPr lang="en-IN" dirty="0" err="1">
                <a:latin typeface="Courier New" panose="02070309020205020404" pitchFamily="49" charset="0"/>
                <a:cs typeface="Courier New" panose="02070309020205020404" pitchFamily="49" charset="0"/>
              </a:rPr>
              <a:t>numpy.random.normal</a:t>
            </a:r>
            <a:endParaRPr lang="en-IN" dirty="0">
              <a:latin typeface="Courier New" panose="02070309020205020404" pitchFamily="49" charset="0"/>
              <a:cs typeface="Courier New" panose="02070309020205020404" pitchFamily="49" charset="0"/>
            </a:endParaRPr>
          </a:p>
          <a:p>
            <a:r>
              <a:rPr lang="en-IN" dirty="0"/>
              <a:t>Triangular Distribution - </a:t>
            </a:r>
            <a:r>
              <a:rPr lang="en-IN" dirty="0" err="1">
                <a:latin typeface="Courier New" panose="02070309020205020404" pitchFamily="49" charset="0"/>
                <a:cs typeface="Courier New" panose="02070309020205020404" pitchFamily="49" charset="0"/>
              </a:rPr>
              <a:t>numpy.random.triangular</a:t>
            </a:r>
            <a:endParaRPr lang="en-IN" dirty="0">
              <a:latin typeface="Courier New" panose="02070309020205020404" pitchFamily="49" charset="0"/>
              <a:cs typeface="Courier New" panose="02070309020205020404" pitchFamily="49" charset="0"/>
            </a:endParaRPr>
          </a:p>
          <a:p>
            <a:r>
              <a:rPr lang="en-IN" dirty="0"/>
              <a:t>Uniform Distribution - </a:t>
            </a:r>
            <a:r>
              <a:rPr lang="en-IN" dirty="0" err="1">
                <a:latin typeface="Courier New" panose="02070309020205020404" pitchFamily="49" charset="0"/>
                <a:cs typeface="Courier New" panose="02070309020205020404" pitchFamily="49" charset="0"/>
              </a:rPr>
              <a:t>numpy.random.uniform</a:t>
            </a:r>
            <a:endParaRPr lang="en-IN" dirty="0">
              <a:latin typeface="Courier New" panose="02070309020205020404" pitchFamily="49" charset="0"/>
              <a:cs typeface="Courier New" panose="02070309020205020404" pitchFamily="49" charset="0"/>
            </a:endParaRPr>
          </a:p>
          <a:p>
            <a:r>
              <a:rPr lang="en-IN" dirty="0"/>
              <a:t>Weibull Distribution - </a:t>
            </a:r>
            <a:r>
              <a:rPr lang="en-IN" dirty="0" err="1">
                <a:latin typeface="Courier New" panose="02070309020205020404" pitchFamily="49" charset="0"/>
                <a:cs typeface="Courier New" panose="02070309020205020404" pitchFamily="49" charset="0"/>
              </a:rPr>
              <a:t>numpy.random.weibull</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2066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2020</TotalTime>
  <Words>3170</Words>
  <Application>Microsoft Office PowerPoint</Application>
  <PresentationFormat>Widescreen</PresentationFormat>
  <Paragraphs>354</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Calibri Light</vt:lpstr>
      <vt:lpstr>Cambria Math</vt:lpstr>
      <vt:lpstr>Courier New</vt:lpstr>
      <vt:lpstr>Heebo</vt:lpstr>
      <vt:lpstr>SourceSansPro</vt:lpstr>
      <vt:lpstr>source-serif-pro</vt:lpstr>
      <vt:lpstr>ui-monospace</vt:lpstr>
      <vt:lpstr>Office Theme</vt:lpstr>
      <vt:lpstr>Session 21 : Monte Carlo Methods</vt:lpstr>
      <vt:lpstr>Monte Carlo Methods</vt:lpstr>
      <vt:lpstr>Monte Carlo Methods –v1</vt:lpstr>
      <vt:lpstr>Monte Carlo Methods -v2</vt:lpstr>
      <vt:lpstr>Monte Carlo Method-v3</vt:lpstr>
      <vt:lpstr>Monte Carlo Method</vt:lpstr>
      <vt:lpstr>Monte Carlo Method - Important Characteristics</vt:lpstr>
      <vt:lpstr>Monte Carlo Method - Advantages</vt:lpstr>
      <vt:lpstr>Generating Random Variables</vt:lpstr>
      <vt:lpstr>Pseudo-random number generators (PRNG)</vt:lpstr>
      <vt:lpstr>Parallel random number generation</vt:lpstr>
      <vt:lpstr>Generating Random Variables</vt:lpstr>
      <vt:lpstr>Generating Random Variables</vt:lpstr>
      <vt:lpstr>Session 22 </vt:lpstr>
      <vt:lpstr>Monte Carlo methods for numerical integration</vt:lpstr>
      <vt:lpstr>Monte Carlo methods for numerical integration</vt:lpstr>
      <vt:lpstr>Monte Carlo methods for numerical integration</vt:lpstr>
      <vt:lpstr>Monte Carlo methods for numerical integration</vt:lpstr>
      <vt:lpstr>Monte Carlo methods for numerical integration</vt:lpstr>
      <vt:lpstr>Monte Carlo Simulation</vt:lpstr>
      <vt:lpstr>Monte Carlo Simulation -1</vt:lpstr>
      <vt:lpstr>Monte Carlo Simulation - 1</vt:lpstr>
      <vt:lpstr>Monte Carlo Simulation - 1</vt:lpstr>
      <vt:lpstr>Monte Carlo Simulation - 1</vt:lpstr>
      <vt:lpstr>Monte Carlo Simulation - 2</vt:lpstr>
      <vt:lpstr>Monte Carlo Simulation - 2</vt:lpstr>
      <vt:lpstr>Monte Carlo Simulation - 2</vt:lpstr>
      <vt:lpstr>Monte Carlo Simulation - 2</vt:lpstr>
      <vt:lpstr>Monte Carlo Simulation - 3</vt:lpstr>
      <vt:lpstr>Monte Carlo Simulation - 3</vt:lpstr>
      <vt:lpstr>Monte Carlo Simulation - 4</vt:lpstr>
      <vt:lpstr>Monte Carlo Simulation - 4</vt:lpstr>
      <vt:lpstr>Monte Carlo Simulation - 4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&amp; Differentiation</dc:title>
  <dc:creator>Vijay Barai</dc:creator>
  <cp:lastModifiedBy>Vijay Barai</cp:lastModifiedBy>
  <cp:revision>287</cp:revision>
  <dcterms:created xsi:type="dcterms:W3CDTF">2022-12-02T14:37:54Z</dcterms:created>
  <dcterms:modified xsi:type="dcterms:W3CDTF">2022-12-11T03:38:10Z</dcterms:modified>
</cp:coreProperties>
</file>