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70" r:id="rId2"/>
    <p:sldId id="271" r:id="rId3"/>
    <p:sldId id="324" r:id="rId4"/>
    <p:sldId id="314" r:id="rId5"/>
    <p:sldId id="372" r:id="rId6"/>
    <p:sldId id="326" r:id="rId7"/>
    <p:sldId id="333" r:id="rId8"/>
    <p:sldId id="334" r:id="rId9"/>
    <p:sldId id="335" r:id="rId10"/>
    <p:sldId id="336" r:id="rId11"/>
    <p:sldId id="337" r:id="rId12"/>
    <p:sldId id="325" r:id="rId13"/>
    <p:sldId id="318" r:id="rId14"/>
    <p:sldId id="319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28" r:id="rId31"/>
    <p:sldId id="353" r:id="rId32"/>
    <p:sldId id="306" r:id="rId33"/>
    <p:sldId id="354" r:id="rId34"/>
    <p:sldId id="369" r:id="rId35"/>
    <p:sldId id="355" r:id="rId36"/>
    <p:sldId id="330" r:id="rId37"/>
    <p:sldId id="356" r:id="rId38"/>
    <p:sldId id="366" r:id="rId39"/>
    <p:sldId id="357" r:id="rId40"/>
    <p:sldId id="331" r:id="rId41"/>
    <p:sldId id="358" r:id="rId42"/>
    <p:sldId id="367" r:id="rId43"/>
    <p:sldId id="359" r:id="rId44"/>
    <p:sldId id="332" r:id="rId45"/>
    <p:sldId id="360" r:id="rId46"/>
    <p:sldId id="368" r:id="rId47"/>
    <p:sldId id="329" r:id="rId48"/>
    <p:sldId id="361" r:id="rId49"/>
    <p:sldId id="362" r:id="rId50"/>
    <p:sldId id="363" r:id="rId51"/>
    <p:sldId id="364" r:id="rId52"/>
    <p:sldId id="365" r:id="rId53"/>
    <p:sldId id="327" r:id="rId54"/>
    <p:sldId id="370" r:id="rId55"/>
    <p:sldId id="371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262C36"/>
    <a:srgbClr val="21345C"/>
    <a:srgbClr val="2A345C"/>
    <a:srgbClr val="1C2244"/>
    <a:srgbClr val="F1ECE6"/>
    <a:srgbClr val="0F1225"/>
    <a:srgbClr val="6D8CAC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8" autoAdjust="0"/>
    <p:restoredTop sz="94849" autoAdjust="0"/>
  </p:normalViewPr>
  <p:slideViewPr>
    <p:cSldViewPr snapToGrid="0">
      <p:cViewPr varScale="1">
        <p:scale>
          <a:sx n="108" d="100"/>
          <a:sy n="108" d="100"/>
        </p:scale>
        <p:origin x="117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1E63E-792C-40A6-A1A3-727B50550BA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A8472-D6C0-45F3-AD19-AD303FE3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60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2757D-8F4E-473C-9210-9F573F1C0DB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DE219-8A99-4A94-9389-AB88C0BF8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E219-8A99-4A94-9389-AB88C0BF83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0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E219-8A99-4A94-9389-AB88C0BF834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1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이러면될까요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E219-8A99-4A94-9389-AB88C0BF834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2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E219-8A99-4A94-9389-AB88C0BF834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E219-8A99-4A94-9389-AB88C0BF834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2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342412" y="2505670"/>
            <a:ext cx="7507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[1</a:t>
            </a:r>
            <a:r>
              <a:rPr lang="ko-KR" altLang="en-US" sz="5400" dirty="0">
                <a:solidFill>
                  <a:schemeClr val="bg1"/>
                </a:solidFill>
              </a:rPr>
              <a:t>조</a:t>
            </a:r>
            <a:r>
              <a:rPr lang="en-US" altLang="ko-KR" sz="5400" dirty="0">
                <a:solidFill>
                  <a:schemeClr val="bg1"/>
                </a:solidFill>
              </a:rPr>
              <a:t>] </a:t>
            </a:r>
            <a:r>
              <a:rPr lang="ko-KR" altLang="en-US" sz="5400" dirty="0">
                <a:solidFill>
                  <a:schemeClr val="bg1"/>
                </a:solidFill>
              </a:rPr>
              <a:t>치명적 사고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-570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0005" y="3673455"/>
            <a:ext cx="5314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신한길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임태섭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윤진수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정헌수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6E729-E3BA-4D12-A149-59981EB66A77}"/>
              </a:ext>
            </a:extLst>
          </p:cNvPr>
          <p:cNvSpPr txBox="1"/>
          <p:nvPr/>
        </p:nvSpPr>
        <p:spPr>
          <a:xfrm>
            <a:off x="8844280" y="5692269"/>
            <a:ext cx="2416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2021.08.23</a:t>
            </a:r>
            <a:r>
              <a:rPr lang="ko-KR" altLang="en-US" sz="3000" dirty="0">
                <a:solidFill>
                  <a:schemeClr val="bg1"/>
                </a:solidFill>
              </a:rPr>
              <a:t> 월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8C6953-47E6-4C36-A113-B2F4A4DF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4107" cy="457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742822-543C-4E74-A0F0-154A63C4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20" y="211620"/>
            <a:ext cx="7944959" cy="64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8C6953-47E6-4C36-A113-B2F4A4DF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4107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BB9568-00BA-44CE-960D-89E0AD29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69" y="55485"/>
            <a:ext cx="5771662" cy="67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486424" y="2758006"/>
            <a:ext cx="32191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235193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1701500" y="2151727"/>
            <a:ext cx="87889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탐색적 데이터 분석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데이터 개요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시도별 누적 사망사고 사상자 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시도별 연 평균 사망사고 건 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시도별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인당 교통사고 사망자 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시도별 치명률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시도별 주말 사망 사고 발생률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법규위반별 사망사고 건 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상관 분석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사망사고 </a:t>
            </a:r>
            <a:r>
              <a:rPr lang="en-US" altLang="ko-KR" sz="2000" dirty="0">
                <a:solidFill>
                  <a:schemeClr val="bg1"/>
                </a:solidFill>
              </a:rPr>
              <a:t>~ </a:t>
            </a:r>
            <a:r>
              <a:rPr lang="ko-KR" altLang="en-US" sz="2000" dirty="0">
                <a:solidFill>
                  <a:schemeClr val="bg1"/>
                </a:solidFill>
              </a:rPr>
              <a:t>용도별 차량 등록 대수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사상자수 </a:t>
            </a:r>
            <a:r>
              <a:rPr lang="en-US" altLang="ko-KR" sz="2000" dirty="0">
                <a:solidFill>
                  <a:schemeClr val="bg1"/>
                </a:solidFill>
              </a:rPr>
              <a:t>~ </a:t>
            </a:r>
            <a:r>
              <a:rPr lang="ko-KR" altLang="en-US" sz="2000" dirty="0">
                <a:solidFill>
                  <a:schemeClr val="bg1"/>
                </a:solidFill>
              </a:rPr>
              <a:t>요일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사상자수 </a:t>
            </a:r>
            <a:r>
              <a:rPr lang="en-US" altLang="ko-KR" sz="2000" dirty="0">
                <a:solidFill>
                  <a:schemeClr val="bg1"/>
                </a:solidFill>
              </a:rPr>
              <a:t>~ </a:t>
            </a:r>
            <a:r>
              <a:rPr lang="ko-KR" altLang="en-US" sz="2000" dirty="0">
                <a:solidFill>
                  <a:schemeClr val="bg1"/>
                </a:solidFill>
              </a:rPr>
              <a:t>법규위반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사상자수 </a:t>
            </a:r>
            <a:r>
              <a:rPr lang="en-US" altLang="ko-KR" sz="2000" dirty="0">
                <a:solidFill>
                  <a:schemeClr val="bg1"/>
                </a:solidFill>
              </a:rPr>
              <a:t>~ </a:t>
            </a:r>
            <a:r>
              <a:rPr lang="ko-KR" altLang="en-US" sz="2000" dirty="0">
                <a:solidFill>
                  <a:schemeClr val="bg1"/>
                </a:solidFill>
              </a:rPr>
              <a:t>도로형태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사상자수 </a:t>
            </a:r>
            <a:r>
              <a:rPr lang="en-US" altLang="ko-KR" sz="2000" dirty="0">
                <a:solidFill>
                  <a:schemeClr val="bg1"/>
                </a:solidFill>
              </a:rPr>
              <a:t>~ </a:t>
            </a:r>
            <a:r>
              <a:rPr lang="ko-KR" altLang="en-US" sz="2000" dirty="0">
                <a:solidFill>
                  <a:schemeClr val="bg1"/>
                </a:solidFill>
              </a:rPr>
              <a:t>사고유형 대분류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회귀 모형 </a:t>
            </a:r>
            <a:r>
              <a:rPr lang="en-US" altLang="ko-KR" sz="2000" dirty="0">
                <a:solidFill>
                  <a:schemeClr val="bg1"/>
                </a:solidFill>
              </a:rPr>
              <a:t>: 2021</a:t>
            </a:r>
            <a:r>
              <a:rPr lang="ko-KR" altLang="en-US" sz="2000" dirty="0">
                <a:solidFill>
                  <a:schemeClr val="bg1"/>
                </a:solidFill>
              </a:rPr>
              <a:t>년 사망 사고 예측 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1409252" y="2073828"/>
            <a:ext cx="9373494" cy="2782257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277760" y="3065783"/>
            <a:ext cx="563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3.1 </a:t>
            </a:r>
            <a:r>
              <a:rPr lang="ko-KR" altLang="en-US" sz="4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탐색적 데이터 분석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245951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2BE4E5-F4A4-4EA3-BF2C-2F5916112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75"/>
          <a:stretch/>
        </p:blipFill>
        <p:spPr>
          <a:xfrm>
            <a:off x="-1" y="0"/>
            <a:ext cx="2639671" cy="494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B5AC40-8610-4F84-8DCD-E26B5A05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63" y="2952683"/>
            <a:ext cx="697327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0278" cy="962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93F696-C185-4D67-9244-F6372164D8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4255" y="1110634"/>
            <a:ext cx="8283489" cy="55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0A1605F-2F4C-4590-8B97-FAEFA696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"/>
            <a:ext cx="3919580" cy="3528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3215E-6A3C-4D2E-946A-41CFD7CB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68" y="1919077"/>
            <a:ext cx="744006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4586" cy="647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24" y="1002133"/>
            <a:ext cx="967875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42" y="0"/>
            <a:ext cx="7576516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42" y="3429000"/>
            <a:ext cx="75765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2211592"/>
            <a:ext cx="6096000" cy="2310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</a:rPr>
              <a:t>도입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</a:rPr>
              <a:t>전처리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</a:rPr>
              <a:t>분석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chemeClr val="bg1"/>
                </a:solidFill>
              </a:rPr>
              <a:t>마치며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554826" y="1601110"/>
            <a:ext cx="10823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1601110"/>
            <a:ext cx="7884160" cy="31395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C95273-C8B7-4CDB-B43A-3A1865CB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350606" cy="346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85B663-B0C4-4D7D-87A7-8A329D95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95" y="2609735"/>
            <a:ext cx="705901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1145081"/>
            <a:ext cx="9669224" cy="5296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3059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0729CD-47E3-4D4E-8303-5AEE0F0C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64438" cy="424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3D0BD4-5AE7-4B4F-A79D-65C74DFF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63" y="1809524"/>
            <a:ext cx="661127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09095" cy="96702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F65A8D5-32D6-4BA1-875C-3C4F2628A3A2}"/>
              </a:ext>
            </a:extLst>
          </p:cNvPr>
          <p:cNvGrpSpPr/>
          <p:nvPr/>
        </p:nvGrpSpPr>
        <p:grpSpPr>
          <a:xfrm>
            <a:off x="153808" y="1536382"/>
            <a:ext cx="11815142" cy="4763630"/>
            <a:chOff x="153808" y="1536382"/>
            <a:chExt cx="11815142" cy="476363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2067" y="1536382"/>
              <a:ext cx="6016883" cy="476363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F589081-9426-46F8-B0B3-D7587815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08" y="1536383"/>
              <a:ext cx="5798259" cy="4763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36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4D548F-5EA0-492C-8BAA-D0D88342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16970" cy="485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C1D9B2-C5C8-4A6F-ADBF-23CD7599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5" y="1876208"/>
            <a:ext cx="672558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1008" cy="67636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AFE8DC5-7F48-4C87-B740-E2FC4B954AE3}"/>
              </a:ext>
            </a:extLst>
          </p:cNvPr>
          <p:cNvGrpSpPr/>
          <p:nvPr/>
        </p:nvGrpSpPr>
        <p:grpSpPr>
          <a:xfrm>
            <a:off x="89647" y="1398164"/>
            <a:ext cx="12012706" cy="4310803"/>
            <a:chOff x="89647" y="1398164"/>
            <a:chExt cx="12012706" cy="43108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98164"/>
              <a:ext cx="6006353" cy="431080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E994D0-438F-485A-A20C-5D972096F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7" y="1398164"/>
              <a:ext cx="6006353" cy="4310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9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0D9BE4-D568-40A3-82FC-DF17E4B0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118703" cy="449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28F346-28E2-4124-B61F-8B3F076E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68" y="2300130"/>
            <a:ext cx="689706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79" y="1152284"/>
            <a:ext cx="9409242" cy="52513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70935" cy="9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4C62D5-8892-49BA-956E-68126B93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703986" cy="3445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B8E8CD-5175-4636-A751-E1C12413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21" y="2676420"/>
            <a:ext cx="649695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202664"/>
            <a:ext cx="10136015" cy="53460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069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486424" y="2758006"/>
            <a:ext cx="32191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도입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235193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389443" y="3065783"/>
            <a:ext cx="3413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3.2 </a:t>
            </a:r>
            <a:r>
              <a:rPr lang="ko-KR" altLang="en-US" sz="4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상관 분석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245951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184926E-3E0A-475C-9242-90224A3C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102192" cy="337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C40BE-C90D-48BD-848E-2FE78944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5" y="2385867"/>
            <a:ext cx="672558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209871"/>
            <a:ext cx="10640910" cy="51229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3117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7F432DD-C246-45C5-913F-CC19FC8E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987608" cy="3597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50588D-3504-429D-9BC1-1E0A0ADF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54" y="2685946"/>
            <a:ext cx="441069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6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7F432DD-C246-45C5-913F-CC19FC8E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987608" cy="3597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63E119-A274-458C-9D62-206F431B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50" y="728285"/>
            <a:ext cx="358190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7F432DD-C246-45C5-913F-CC19FC8E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987608" cy="3597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6F6B32-5BC6-47FD-944B-95893C04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1680918"/>
            <a:ext cx="703043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9905" cy="68589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792268" y="1105269"/>
            <a:ext cx="8607464" cy="4932384"/>
            <a:chOff x="2635118" y="1471612"/>
            <a:chExt cx="5808794" cy="39147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5118" y="2166761"/>
              <a:ext cx="1629002" cy="25244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8087" y="1471612"/>
              <a:ext cx="4695825" cy="391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1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DB8F02-2A96-4FA5-BB0A-5D435BC9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33141" cy="3777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B7FCE1-2A35-4CFE-94A9-7D534158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02" y="2690709"/>
            <a:ext cx="444879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8012" cy="7716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431" y="1147734"/>
            <a:ext cx="3399137" cy="51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DB8F02-2A96-4FA5-BB0A-5D435BC9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47939" cy="419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DF43E2-C3A2-4A07-8437-66FBD279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58" y="1676155"/>
            <a:ext cx="741148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1480930" y="818904"/>
            <a:ext cx="9230139" cy="5319459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C15F6-7F4E-40BA-98E9-6D92E2546ECF}"/>
              </a:ext>
            </a:extLst>
          </p:cNvPr>
          <p:cNvSpPr txBox="1"/>
          <p:nvPr/>
        </p:nvSpPr>
        <p:spPr>
          <a:xfrm>
            <a:off x="2159445" y="1060050"/>
            <a:ext cx="78731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1.1 </a:t>
            </a:r>
            <a:r>
              <a:rPr lang="ko-KR" altLang="en-US" dirty="0">
                <a:solidFill>
                  <a:schemeClr val="bg1"/>
                </a:solidFill>
              </a:rPr>
              <a:t>주제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1.1.1 </a:t>
            </a:r>
            <a:r>
              <a:rPr lang="ko-KR" altLang="en-US" dirty="0">
                <a:solidFill>
                  <a:schemeClr val="bg1"/>
                </a:solidFill>
              </a:rPr>
              <a:t>선정 배경</a:t>
            </a: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데이터 수집이 용이해 보였음</a:t>
            </a: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자동차는 공통의 관심사였음</a:t>
            </a: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모든 자동차 사고 중 사망이 발생한 치명 사고를 분석 대상으로 한정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1.1.2 </a:t>
            </a:r>
            <a:r>
              <a:rPr lang="ko-KR" altLang="en-US" dirty="0">
                <a:solidFill>
                  <a:schemeClr val="bg1"/>
                </a:solidFill>
              </a:rPr>
              <a:t>사회적 관심</a:t>
            </a:r>
          </a:p>
          <a:p>
            <a:pPr lvl="2"/>
            <a:r>
              <a:rPr lang="ko-KR" altLang="en-US" dirty="0">
                <a:solidFill>
                  <a:schemeClr val="bg1"/>
                </a:solidFill>
              </a:rPr>
              <a:t>사람이 우선되는 「교통안전 선진국」으로의 도약 추진 </a:t>
            </a:r>
            <a:r>
              <a:rPr lang="en-US" altLang="ko-KR" dirty="0">
                <a:solidFill>
                  <a:schemeClr val="bg1"/>
                </a:solidFill>
              </a:rPr>
              <a:t>(2021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24</a:t>
            </a:r>
            <a:r>
              <a:rPr lang="ko-KR" altLang="en-US" dirty="0">
                <a:solidFill>
                  <a:schemeClr val="bg1"/>
                </a:solidFill>
              </a:rPr>
              <a:t>일 국토교통부 보도자료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1.2 </a:t>
            </a:r>
            <a:r>
              <a:rPr lang="ko-KR" altLang="en-US" dirty="0">
                <a:solidFill>
                  <a:schemeClr val="bg1"/>
                </a:solidFill>
              </a:rPr>
              <a:t>활용 데이터 및 참고 문헌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사망교통사고정보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도로교통공단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시군구별 자동차등록대수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도로교통공단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시도별 추계인구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도로교통공단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South Korea Maps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1.3 </a:t>
            </a:r>
            <a:r>
              <a:rPr lang="ko-KR" altLang="en-US" dirty="0">
                <a:solidFill>
                  <a:schemeClr val="bg1"/>
                </a:solidFill>
              </a:rPr>
              <a:t>용어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사망사고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교통사고 일시 부터 </a:t>
            </a:r>
            <a:r>
              <a:rPr lang="en-US" altLang="ko-KR" dirty="0">
                <a:solidFill>
                  <a:schemeClr val="bg1"/>
                </a:solidFill>
              </a:rPr>
              <a:t>30</a:t>
            </a:r>
            <a:r>
              <a:rPr lang="ko-KR" altLang="en-US" dirty="0">
                <a:solidFill>
                  <a:schemeClr val="bg1"/>
                </a:solidFill>
              </a:rPr>
              <a:t>일 이내 사망한 사고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사상자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사망자 또는 부상자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치명률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사망자 수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사상자 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8012" cy="77163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237471" y="1213636"/>
            <a:ext cx="9717058" cy="5079796"/>
            <a:chOff x="1858170" y="1708280"/>
            <a:chExt cx="6953565" cy="3914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170" y="2054000"/>
              <a:ext cx="2257740" cy="294363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5910" y="1708280"/>
              <a:ext cx="4695825" cy="391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7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D49E19-E5A1-46E2-8936-4B015BF4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507703" cy="4047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89B18F-2033-4E5C-8798-5011C7F0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07" y="2700236"/>
            <a:ext cx="455358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97380" cy="71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64655E-1D3C-4CBE-9532-A3BA2EF2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79" y="815921"/>
            <a:ext cx="3415042" cy="58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9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D49E19-E5A1-46E2-8936-4B015BF4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377790" cy="3897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418229-997F-4A71-B858-0B696DB4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01" y="1618997"/>
            <a:ext cx="571579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97380" cy="71447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553428" y="1044298"/>
            <a:ext cx="9085144" cy="5249008"/>
            <a:chOff x="2178112" y="1363894"/>
            <a:chExt cx="7944834" cy="52490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112" y="1363894"/>
              <a:ext cx="2048161" cy="524900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273" y="1363894"/>
              <a:ext cx="5896673" cy="5249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8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9C6577-6507-4FE4-A1F6-ED6B45A9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59831" cy="389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3D9C2C-8775-4DB0-87E2-B3FD6122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54" y="2676420"/>
            <a:ext cx="441069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9C6577-6507-4FE4-A1F6-ED6B45A9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059831" cy="389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430" y="801403"/>
            <a:ext cx="4181140" cy="52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389443" y="3065783"/>
            <a:ext cx="3413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3.3 </a:t>
            </a:r>
            <a:r>
              <a:rPr lang="ko-KR" altLang="en-US" sz="4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회귀 분석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245951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298328-345A-4B50-A93E-A90A6B6F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77588" cy="344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25AC52-A3B8-4610-80A6-1D47A2453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5" y="2114366"/>
            <a:ext cx="672558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25747" cy="762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64" y="1115404"/>
            <a:ext cx="9760472" cy="52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5222B1-FC2C-4CE0-AF70-FB0044BF6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98" y="228600"/>
            <a:ext cx="4360803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BFE8F-0788-4D88-ABA3-102B4BD29D00}"/>
              </a:ext>
            </a:extLst>
          </p:cNvPr>
          <p:cNvSpPr txBox="1"/>
          <p:nvPr/>
        </p:nvSpPr>
        <p:spPr>
          <a:xfrm>
            <a:off x="334537" y="228600"/>
            <a:ext cx="2430965" cy="77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558CF-8572-4D22-B2F6-9AB6DDDD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17577" cy="3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3738B5-F297-45FC-8639-3D574C23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55072" cy="43471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511ED3F-E30E-443F-83D9-777C879F67AA}"/>
              </a:ext>
            </a:extLst>
          </p:cNvPr>
          <p:cNvGrpSpPr/>
          <p:nvPr/>
        </p:nvGrpSpPr>
        <p:grpSpPr>
          <a:xfrm>
            <a:off x="62143" y="1223787"/>
            <a:ext cx="12067713" cy="4915586"/>
            <a:chOff x="1" y="1294808"/>
            <a:chExt cx="12067713" cy="49155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FDE466-004B-4412-AD2B-73DDE9D0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1613940"/>
              <a:ext cx="5868766" cy="427732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EDC810-09E0-4D1D-ABD3-49943B95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8767" y="1294808"/>
              <a:ext cx="6198947" cy="491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7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30749" cy="743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1192824"/>
            <a:ext cx="9334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30749" cy="743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722" t="1722" r="848" b="2156"/>
          <a:stretch/>
        </p:blipFill>
        <p:spPr>
          <a:xfrm>
            <a:off x="1491450" y="1198485"/>
            <a:ext cx="9197266" cy="49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2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973463" y="2758006"/>
            <a:ext cx="4245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마치며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235193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677325"/>
            <a:ext cx="7884160" cy="5503348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98A101-0A7D-4D85-A8A8-6F2E35825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5"/>
          <a:stretch/>
        </p:blipFill>
        <p:spPr>
          <a:xfrm>
            <a:off x="3114340" y="949986"/>
            <a:ext cx="5963318" cy="49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438861" y="2758006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269329" y="2244467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973463" y="2758006"/>
            <a:ext cx="4245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80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235193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8C6953-47E6-4C36-A113-B2F4A4DF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4107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F9F9AE-A8DA-4D75-9351-97A443F1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7264"/>
            <a:ext cx="5690586" cy="64007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11A364-00EC-4B4C-A40B-CC7990143A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67"/>
          <a:stretch/>
        </p:blipFill>
        <p:spPr>
          <a:xfrm>
            <a:off x="5690587" y="457264"/>
            <a:ext cx="6501413" cy="43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8C6953-47E6-4C36-A113-B2F4A4DF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4107" cy="457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99C205-4461-4F35-9540-653F0A4B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" y="779439"/>
            <a:ext cx="11709647" cy="5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8C6953-47E6-4C36-A113-B2F4A4DF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4107" cy="45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E2610D-6A88-4546-A475-F7D115BE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40" y="64529"/>
            <a:ext cx="7717719" cy="67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209</Words>
  <Application>Microsoft Office PowerPoint</Application>
  <PresentationFormat>와이드스크린</PresentationFormat>
  <Paragraphs>43</Paragraphs>
  <Slides>55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HY견고딕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a rong</cp:lastModifiedBy>
  <cp:revision>40</cp:revision>
  <dcterms:created xsi:type="dcterms:W3CDTF">2020-11-18T01:48:02Z</dcterms:created>
  <dcterms:modified xsi:type="dcterms:W3CDTF">2021-08-23T04:52:02Z</dcterms:modified>
</cp:coreProperties>
</file>