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9" r:id="rId4"/>
    <p:sldId id="260" r:id="rId5"/>
    <p:sldId id="261"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1" autoAdjust="0"/>
    <p:restoredTop sz="94660"/>
  </p:normalViewPr>
  <p:slideViewPr>
    <p:cSldViewPr>
      <p:cViewPr varScale="1">
        <p:scale>
          <a:sx n="71" d="100"/>
          <a:sy n="71" d="100"/>
        </p:scale>
        <p:origin x="-534"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32F15243-536A-49D4-8AAE-CECFDA38AB87}" type="datetimeFigureOut">
              <a:rPr lang="en-US"/>
              <a:pPr/>
              <a:t>4/7/2010</a:t>
            </a:fld>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569E51-904E-4B3E-B485-BEEBFF85432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6"/>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4C64A907-0C8B-42A0-BF57-7A877540CF49}" type="datetimeFigureOut">
              <a:rPr lang="en-US"/>
              <a:pPr>
                <a:defRPr/>
              </a:pPr>
              <a:t>4/7/2010</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7C9D1E61-AD75-47D1-A1EC-95BBE92FA5A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9590373-F472-46AD-88C5-DA10874CA490}" type="datetimeFigureOut">
              <a:rPr lang="en-US"/>
              <a:pPr>
                <a:defRPr/>
              </a:pPr>
              <a:t>4/7/2010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16474BE-D02E-4D9C-AC36-DE33473CAF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504B57B-3102-401D-A6C4-D5B904E539BD}" type="datetimeFigureOut">
              <a:rPr lang="en-US"/>
              <a:pPr>
                <a:defRPr/>
              </a:pPr>
              <a:t>4/7/2010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4B945B9-7F27-422B-9DC6-10C3388104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B49E37B-0E16-42E8-A634-6D454359B477}" type="datetimeFigureOut">
              <a:rPr lang="en-US"/>
              <a:pPr>
                <a:defRPr/>
              </a:pPr>
              <a:t>4/7/2010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5A8BBF0-2E74-4B06-A4EA-89D330AE6E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6"/>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871F166-E93C-4C1C-A119-F3C78B0FD898}" type="datetimeFigureOut">
              <a:rPr lang="en-US"/>
              <a:pPr>
                <a:defRPr/>
              </a:pPr>
              <a:t>4/7/2010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3023452-B40C-4470-8EF0-AA7E2890386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D3117CF-F966-4CFD-B6FA-C1A7A014ED68}" type="datetimeFigureOut">
              <a:rPr lang="en-US"/>
              <a:pPr>
                <a:defRPr/>
              </a:pPr>
              <a:t>4/7/2010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3473DCC-D09C-4680-92CF-F0EC576E51E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B9887275-377D-4932-96DE-54F6F71C5991}" type="datetimeFigureOut">
              <a:rPr lang="en-US"/>
              <a:pPr>
                <a:defRPr/>
              </a:pPr>
              <a:t>4/7/2010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B42D892-2099-402F-ABCD-11A05BB177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11B503D-D20B-4B63-8F61-D422EECF08DD}" type="datetimeFigureOut">
              <a:rPr lang="en-US"/>
              <a:pPr>
                <a:defRPr/>
              </a:pPr>
              <a:t>4/7/2010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69D21170-A06F-4A28-99DF-E33CEC3A2C4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2E5B41A-4279-458A-B579-11CD50B22094}" type="datetimeFigureOut">
              <a:rPr lang="en-US"/>
              <a:pPr>
                <a:defRPr/>
              </a:pPr>
              <a:t>4/7/2010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A0D5CC8-3E88-47F1-942E-51C8B1219D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A3021463-4038-4F75-87FF-5D989C8AE753}" type="datetimeFigureOut">
              <a:rPr lang="en-US"/>
              <a:pPr>
                <a:defRPr/>
              </a:pPr>
              <a:t>4/7/2010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42ED78A1-84E7-42BD-954B-DA2976565A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83671BD1-8461-4741-9E82-DB53406B6F66}" type="datetimeFigureOut">
              <a:rPr lang="en-US"/>
              <a:pPr>
                <a:defRPr/>
              </a:pPr>
              <a:t>4/7/2010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4186181-E012-4C47-9905-5A84D07042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6754E2FE-2A00-4FB5-9755-C4C9A8C1497E}" type="datetimeFigureOut">
              <a:rPr lang="en-US"/>
              <a:pPr>
                <a:defRPr/>
              </a:pPr>
              <a:t>4/7/2010</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1B8A333E-7BF9-43F5-82B1-19E6EC2D004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4" r:id="rId1"/>
    <p:sldLayoutId id="2147483678" r:id="rId2"/>
    <p:sldLayoutId id="2147483685" r:id="rId3"/>
    <p:sldLayoutId id="2147483679" r:id="rId4"/>
    <p:sldLayoutId id="2147483686" r:id="rId5"/>
    <p:sldLayoutId id="2147483680" r:id="rId6"/>
    <p:sldLayoutId id="2147483681" r:id="rId7"/>
    <p:sldLayoutId id="2147483687" r:id="rId8"/>
    <p:sldLayoutId id="2147483688" r:id="rId9"/>
    <p:sldLayoutId id="2147483682" r:id="rId10"/>
    <p:sldLayoutId id="2147483683" r:id="rId11"/>
  </p:sldLayoutIdLst>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0"/>
            <a:ext cx="6480048" cy="2301240"/>
          </a:xfrm>
        </p:spPr>
        <p:txBody>
          <a:bodyPr>
            <a:normAutofit/>
          </a:bodyPr>
          <a:lstStyle/>
          <a:p>
            <a:pPr algn="ctr" fontAlgn="auto">
              <a:spcAft>
                <a:spcPts val="0"/>
              </a:spcAft>
              <a:defRPr/>
            </a:pPr>
            <a:r>
              <a:rPr smtClean="0"/>
              <a:t>Beyond the pie:</a:t>
            </a:r>
            <a:br>
              <a:rPr smtClean="0"/>
            </a:br>
            <a:r>
              <a:rPr sz="3200" smtClean="0"/>
              <a:t>Communicating with objects using menu based natural Language interfaces</a:t>
            </a:r>
            <a:endParaRPr/>
          </a:p>
        </p:txBody>
      </p:sp>
      <p:sp>
        <p:nvSpPr>
          <p:cNvPr id="13314" name="Subtitle 2"/>
          <p:cNvSpPr>
            <a:spLocks noGrp="1"/>
          </p:cNvSpPr>
          <p:nvPr>
            <p:ph type="subTitle" idx="1"/>
          </p:nvPr>
        </p:nvSpPr>
        <p:spPr>
          <a:xfrm>
            <a:off x="381000" y="3429000"/>
            <a:ext cx="6480175" cy="1752600"/>
          </a:xfrm>
        </p:spPr>
        <p:txBody>
          <a:bodyPr/>
          <a:lstStyle/>
          <a:p>
            <a:r>
              <a:rPr lang="en-US" smtClean="0"/>
              <a:t>		</a:t>
            </a:r>
          </a:p>
          <a:p>
            <a:r>
              <a:rPr lang="en-US" smtClean="0"/>
              <a:t>Tanmaya Kumar and Craig Thompson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381000" y="76200"/>
            <a:ext cx="7467600" cy="914400"/>
          </a:xfrm>
        </p:spPr>
        <p:txBody>
          <a:bodyPr/>
          <a:lstStyle/>
          <a:p>
            <a:r>
              <a:rPr lang="en-US" smtClean="0"/>
              <a:t>Now …</a:t>
            </a:r>
          </a:p>
        </p:txBody>
      </p:sp>
      <p:sp>
        <p:nvSpPr>
          <p:cNvPr id="3" name="Content Placeholder 2"/>
          <p:cNvSpPr>
            <a:spLocks noGrp="1"/>
          </p:cNvSpPr>
          <p:nvPr>
            <p:ph idx="1"/>
          </p:nvPr>
        </p:nvSpPr>
        <p:spPr>
          <a:xfrm>
            <a:off x="457200" y="838200"/>
            <a:ext cx="7467600" cy="4525963"/>
          </a:xfrm>
        </p:spPr>
        <p:txBody>
          <a:bodyPr>
            <a:normAutofit/>
          </a:bodyPr>
          <a:lstStyle/>
          <a:p>
            <a:pPr>
              <a:lnSpc>
                <a:spcPct val="80000"/>
              </a:lnSpc>
            </a:pPr>
            <a:r>
              <a:rPr lang="en-US" sz="2100" dirty="0" smtClean="0"/>
              <a:t>Objects around us are not (yet) self-unaware and do not know their own identity, type, or owner</a:t>
            </a:r>
          </a:p>
          <a:p>
            <a:pPr>
              <a:lnSpc>
                <a:spcPct val="80000"/>
              </a:lnSpc>
            </a:pPr>
            <a:r>
              <a:rPr lang="en-US" sz="2100" dirty="0" smtClean="0"/>
              <a:t>Humans communicate with humans but cannot talk to things</a:t>
            </a:r>
          </a:p>
          <a:p>
            <a:pPr lvl="1">
              <a:lnSpc>
                <a:spcPct val="80000"/>
              </a:lnSpc>
            </a:pPr>
            <a:r>
              <a:rPr lang="en-US" sz="1900" dirty="0" smtClean="0"/>
              <a:t>Humans cannot discover a new command language every time they meet a new object</a:t>
            </a:r>
          </a:p>
          <a:p>
            <a:pPr lvl="1">
              <a:lnSpc>
                <a:spcPct val="80000"/>
              </a:lnSpc>
            </a:pPr>
            <a:r>
              <a:rPr lang="en-US" sz="1900" dirty="0" smtClean="0"/>
              <a:t>Researchers have not overcome the habitability issue </a:t>
            </a:r>
          </a:p>
          <a:p>
            <a:pPr marL="1143000" lvl="2" indent="-228600">
              <a:lnSpc>
                <a:spcPct val="80000"/>
              </a:lnSpc>
            </a:pPr>
            <a:r>
              <a:rPr lang="en-US" sz="1700" dirty="0" smtClean="0"/>
              <a:t>Overshooting:  User says something to system that it cannot understand. </a:t>
            </a:r>
          </a:p>
          <a:p>
            <a:pPr marL="1143000" lvl="2" indent="-228600">
              <a:lnSpc>
                <a:spcPct val="80000"/>
              </a:lnSpc>
            </a:pPr>
            <a:r>
              <a:rPr lang="en-US" sz="1700" dirty="0" smtClean="0"/>
              <a:t>Undershooting:  User fails to use commands the system does understand.</a:t>
            </a:r>
            <a:endParaRPr lang="en-US" sz="1800" dirty="0" smtClean="0"/>
          </a:p>
          <a:p>
            <a:pPr>
              <a:lnSpc>
                <a:spcPct val="80000"/>
              </a:lnSpc>
            </a:pPr>
            <a:endParaRPr lang="en-US" sz="2100" dirty="0" smtClean="0"/>
          </a:p>
        </p:txBody>
      </p:sp>
      <p:sp>
        <p:nvSpPr>
          <p:cNvPr id="14340" name="Title 1"/>
          <p:cNvSpPr>
            <a:spLocks/>
          </p:cNvSpPr>
          <p:nvPr/>
        </p:nvSpPr>
        <p:spPr bwMode="auto">
          <a:xfrm>
            <a:off x="457200" y="3810000"/>
            <a:ext cx="7467600" cy="533400"/>
          </a:xfrm>
          <a:prstGeom prst="rect">
            <a:avLst/>
          </a:prstGeom>
          <a:noFill/>
          <a:ln w="9525">
            <a:noFill/>
            <a:miter lim="800000"/>
            <a:headEnd/>
            <a:tailEnd/>
          </a:ln>
        </p:spPr>
        <p:txBody>
          <a:bodyPr lIns="45720" rIns="45720" anchor="ctr"/>
          <a:lstStyle/>
          <a:p>
            <a:r>
              <a:rPr lang="en-US" sz="4600" dirty="0">
                <a:latin typeface="Franklin Gothic Book" pitchFamily="34" charset="0"/>
              </a:rPr>
              <a:t>In the future …</a:t>
            </a:r>
          </a:p>
        </p:txBody>
      </p:sp>
      <p:sp>
        <p:nvSpPr>
          <p:cNvPr id="2" name="Content Placeholder 2"/>
          <p:cNvSpPr>
            <a:spLocks/>
          </p:cNvSpPr>
          <p:nvPr/>
        </p:nvSpPr>
        <p:spPr bwMode="auto">
          <a:xfrm>
            <a:off x="228600" y="4343400"/>
            <a:ext cx="8382000" cy="2514600"/>
          </a:xfrm>
          <a:prstGeom prst="rect">
            <a:avLst/>
          </a:prstGeom>
          <a:noFill/>
          <a:ln w="9525">
            <a:noFill/>
            <a:miter lim="800000"/>
            <a:headEnd/>
            <a:tailEnd/>
          </a:ln>
        </p:spPr>
        <p:txBody>
          <a:bodyPr/>
          <a:lstStyle/>
          <a:p>
            <a:pPr marL="419100" indent="-382588">
              <a:lnSpc>
                <a:spcPct val="80000"/>
              </a:lnSpc>
              <a:spcBef>
                <a:spcPct val="20000"/>
              </a:spcBef>
              <a:buClr>
                <a:schemeClr val="accent1"/>
              </a:buClr>
              <a:buSzPct val="80000"/>
              <a:buFont typeface="Wingdings 2" pitchFamily="18" charset="2"/>
              <a:buChar char=""/>
            </a:pPr>
            <a:r>
              <a:rPr lang="en-US" sz="2100" dirty="0"/>
              <a:t>Any human can communicate with any object or collection of objects using object-specific grammars.</a:t>
            </a:r>
          </a:p>
          <a:p>
            <a:pPr marL="722313" lvl="1" indent="-273050">
              <a:lnSpc>
                <a:spcPct val="80000"/>
              </a:lnSpc>
              <a:spcBef>
                <a:spcPct val="20000"/>
              </a:spcBef>
              <a:buClr>
                <a:schemeClr val="accent1"/>
              </a:buClr>
              <a:buSzPct val="90000"/>
              <a:buFont typeface="Wingdings 2" pitchFamily="18" charset="2"/>
              <a:buChar char=""/>
            </a:pPr>
            <a:r>
              <a:rPr lang="en-US" sz="1900" dirty="0"/>
              <a:t>Objects may be remote</a:t>
            </a:r>
          </a:p>
          <a:p>
            <a:pPr marL="722313" lvl="1" indent="-273050">
              <a:lnSpc>
                <a:spcPct val="80000"/>
              </a:lnSpc>
              <a:spcBef>
                <a:spcPct val="20000"/>
              </a:spcBef>
              <a:buClr>
                <a:schemeClr val="accent1"/>
              </a:buClr>
              <a:buSzPct val="90000"/>
              <a:buFont typeface="Wingdings 2" pitchFamily="18" charset="2"/>
              <a:buChar char=""/>
            </a:pPr>
            <a:r>
              <a:rPr lang="en-US" sz="1900" dirty="0"/>
              <a:t>Grammars will be uniform – a thermostat grammar can communicate uniformly to thermostats from all manufacturers.</a:t>
            </a:r>
          </a:p>
          <a:p>
            <a:pPr marL="419100" indent="-382588">
              <a:lnSpc>
                <a:spcPct val="80000"/>
              </a:lnSpc>
              <a:spcBef>
                <a:spcPct val="20000"/>
              </a:spcBef>
              <a:buClr>
                <a:schemeClr val="accent1"/>
              </a:buClr>
              <a:buSzPct val="80000"/>
              <a:buFont typeface="Wingdings 2" pitchFamily="18" charset="2"/>
              <a:buChar char=""/>
            </a:pPr>
            <a:r>
              <a:rPr lang="en-US" sz="2100" dirty="0"/>
              <a:t>Develop ideas in virtual worlds and translate to smart phones and communicating with real world objects identified with technologies like RFID.</a:t>
            </a:r>
          </a:p>
          <a:p>
            <a:pPr marL="419100" indent="-382588">
              <a:lnSpc>
                <a:spcPct val="80000"/>
              </a:lnSpc>
              <a:spcBef>
                <a:spcPct val="20000"/>
              </a:spcBef>
              <a:buClr>
                <a:schemeClr val="accent1"/>
              </a:buClr>
              <a:buSzPct val="80000"/>
              <a:buFont typeface="Wingdings 2" pitchFamily="18" charset="2"/>
              <a:buChar char=""/>
            </a:pPr>
            <a:endParaRPr lang="en-US"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PIE 2.0</a:t>
            </a:r>
          </a:p>
        </p:txBody>
      </p:sp>
      <p:pic>
        <p:nvPicPr>
          <p:cNvPr id="16386" name="Picture 2"/>
          <p:cNvPicPr>
            <a:picLocks noGrp="1" noChangeAspect="1" noChangeArrowheads="1"/>
          </p:cNvPicPr>
          <p:nvPr>
            <p:ph idx="1"/>
          </p:nvPr>
        </p:nvPicPr>
        <p:blipFill>
          <a:blip r:embed="rId3" cstate="print"/>
          <a:srcRect/>
          <a:stretch>
            <a:fillRect/>
          </a:stretch>
        </p:blipFill>
        <p:spPr>
          <a:xfrm>
            <a:off x="533400" y="1295400"/>
            <a:ext cx="7086600" cy="4445000"/>
          </a:xfrm>
        </p:spPr>
      </p:pic>
      <p:sp>
        <p:nvSpPr>
          <p:cNvPr id="16387" name="TextBox 4"/>
          <p:cNvSpPr txBox="1">
            <a:spLocks noChangeArrowheads="1"/>
          </p:cNvSpPr>
          <p:nvPr/>
        </p:nvSpPr>
        <p:spPr bwMode="auto">
          <a:xfrm>
            <a:off x="381000" y="5791200"/>
            <a:ext cx="8153400" cy="581025"/>
          </a:xfrm>
          <a:prstGeom prst="rect">
            <a:avLst/>
          </a:prstGeom>
          <a:noFill/>
          <a:ln w="9525">
            <a:noFill/>
            <a:miter lim="800000"/>
            <a:headEnd/>
            <a:tailEnd/>
          </a:ln>
        </p:spPr>
        <p:txBody>
          <a:bodyPr>
            <a:spAutoFit/>
          </a:bodyPr>
          <a:lstStyle/>
          <a:p>
            <a:r>
              <a:rPr lang="en-US" sz="1600" b="1"/>
              <a:t>SL PIE menu (right) is static, insensitive to object type.</a:t>
            </a:r>
          </a:p>
          <a:p>
            <a:r>
              <a:rPr lang="en-US" sz="1600" b="1"/>
              <a:t>Our PIE 2.0 menu (right, robot example ) is dynamic, cascading, and type aware.</a:t>
            </a:r>
            <a:endParaRPr lang="en-US" sz="1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1143000"/>
          </a:xfrm>
        </p:spPr>
        <p:txBody>
          <a:bodyPr>
            <a:normAutofit/>
          </a:bodyPr>
          <a:lstStyle/>
          <a:p>
            <a:r>
              <a:rPr lang="en-US" sz="4100" smtClean="0"/>
              <a:t>Robot command language grammar</a:t>
            </a:r>
          </a:p>
        </p:txBody>
      </p:sp>
      <p:pic>
        <p:nvPicPr>
          <p:cNvPr id="17410" name="Picture 2"/>
          <p:cNvPicPr>
            <a:picLocks noGrp="1" noChangeAspect="1" noChangeArrowheads="1"/>
          </p:cNvPicPr>
          <p:nvPr>
            <p:ph idx="1"/>
          </p:nvPr>
        </p:nvPicPr>
        <p:blipFill>
          <a:blip r:embed="rId3" cstate="print"/>
          <a:srcRect/>
          <a:stretch>
            <a:fillRect/>
          </a:stretch>
        </p:blipFill>
        <p:spPr>
          <a:xfrm>
            <a:off x="457200" y="1905000"/>
            <a:ext cx="8297863" cy="34083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Next Steps</a:t>
            </a:r>
          </a:p>
        </p:txBody>
      </p:sp>
      <p:sp>
        <p:nvSpPr>
          <p:cNvPr id="3" name="Content Placeholder 2"/>
          <p:cNvSpPr>
            <a:spLocks noGrp="1"/>
          </p:cNvSpPr>
          <p:nvPr>
            <p:ph idx="1"/>
          </p:nvPr>
        </p:nvSpPr>
        <p:spPr/>
        <p:txBody>
          <a:bodyPr>
            <a:normAutofit/>
          </a:bodyPr>
          <a:lstStyle/>
          <a:p>
            <a:pPr>
              <a:lnSpc>
                <a:spcPct val="90000"/>
              </a:lnSpc>
            </a:pPr>
            <a:r>
              <a:rPr lang="en-US" sz="2400" smtClean="0"/>
              <a:t>The recently released viewer 2.0 no longer uses a PIE menu.  Now it supports a drop down box but with the same static options as before (so only the GUI has changed shape).  We will shift to that form of displaying our PIE but continue to dynamically download object-sensitive menus.</a:t>
            </a:r>
          </a:p>
          <a:p>
            <a:pPr>
              <a:lnSpc>
                <a:spcPct val="80000"/>
              </a:lnSpc>
            </a:pPr>
            <a:r>
              <a:rPr lang="en-US" sz="2500" smtClean="0"/>
              <a:t>So far, we have only developed a grammar for robots – we expect to generalize so grammars for objects are stored in an ontology service (grammar cloud) with an understanding of inheritance and additional location qualifiers </a:t>
            </a:r>
          </a:p>
          <a:p>
            <a:pPr lvl="1">
              <a:lnSpc>
                <a:spcPct val="80000"/>
              </a:lnSpc>
            </a:pPr>
            <a:r>
              <a:rPr lang="en-US" sz="2000" smtClean="0"/>
              <a:t>Lights on the table turn on – should turn on only the lights on the table.</a:t>
            </a:r>
            <a:endParaRPr 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163</TotalTime>
  <Words>294</Words>
  <Application>Microsoft Office PowerPoint</Application>
  <PresentationFormat>On-screen Show (4:3)</PresentationFormat>
  <Paragraphs>23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Technic</vt:lpstr>
      <vt:lpstr>Beyond the pie: Communicating with objects using menu based natural Language interfaces</vt:lpstr>
      <vt:lpstr>Now …</vt:lpstr>
      <vt:lpstr>PIE 2.0</vt:lpstr>
      <vt:lpstr>Robot command language grammar</vt:lpstr>
      <vt:lpstr>Next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pie: Communicating with objects using menu based natural Language interfaces</dc:title>
  <dc:creator>Tanmaya</dc:creator>
  <cp:lastModifiedBy>Tanmaya</cp:lastModifiedBy>
  <cp:revision>15</cp:revision>
  <dcterms:created xsi:type="dcterms:W3CDTF">2010-04-07T02:50:39Z</dcterms:created>
  <dcterms:modified xsi:type="dcterms:W3CDTF">2010-04-08T02:29:42Z</dcterms:modified>
</cp:coreProperties>
</file>