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embeddedFontLst>
    <p:embeddedFont>
      <p:font typeface="Roboto"/>
      <p:regular r:id="rId29"/>
      <p:bold r:id="rId30"/>
      <p:italic r:id="rId31"/>
      <p:boldItalic r:id="rId32"/>
    </p:embeddedFont>
    <p:embeddedFont>
      <p:font typeface="Quattrocento Sans"/>
      <p:regular r:id="rId33"/>
      <p:bold r:id="rId34"/>
      <p:italic r:id="rId35"/>
      <p:boldItalic r:id="rId36"/>
    </p:embeddedFont>
    <p:embeddedFont>
      <p:font typeface="Roboto Mon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747775"/>
          </p15:clr>
        </p15:guide>
        <p15:guide id="2" pos="3840">
          <p15:clr>
            <a:srgbClr val="747775"/>
          </p15:clr>
        </p15:guide>
      </p15:sldGuideLst>
    </p:ext>
    <p:ext uri="GoogleSlidesCustomDataVersion2">
      <go:slidesCustomData xmlns:go="http://customooxmlschemas.google.com/" r:id="rId41" roundtripDataSignature="AMtx7mgs07lUy4szzRldhuxrTtHPcsF/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Italic.fntdata"/><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QuattrocentoSans-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QuattrocentoSans-italic.fntdata"/><Relationship Id="rId12" Type="http://schemas.openxmlformats.org/officeDocument/2006/relationships/slide" Target="slides/slide7.xml"/><Relationship Id="rId34" Type="http://schemas.openxmlformats.org/officeDocument/2006/relationships/font" Target="fonts/QuattrocentoSans-bold.fntdata"/><Relationship Id="rId15" Type="http://schemas.openxmlformats.org/officeDocument/2006/relationships/slide" Target="slides/slide10.xml"/><Relationship Id="rId37" Type="http://schemas.openxmlformats.org/officeDocument/2006/relationships/font" Target="fonts/RobotoMono-regular.fntdata"/><Relationship Id="rId14" Type="http://schemas.openxmlformats.org/officeDocument/2006/relationships/slide" Target="slides/slide9.xml"/><Relationship Id="rId36" Type="http://schemas.openxmlformats.org/officeDocument/2006/relationships/font" Target="fonts/QuattrocentoSans-boldItalic.fntdata"/><Relationship Id="rId17" Type="http://schemas.openxmlformats.org/officeDocument/2006/relationships/slide" Target="slides/slide12.xml"/><Relationship Id="rId39" Type="http://schemas.openxmlformats.org/officeDocument/2006/relationships/font" Target="fonts/RobotoMono-italic.fntdata"/><Relationship Id="rId16" Type="http://schemas.openxmlformats.org/officeDocument/2006/relationships/slide" Target="slides/slide11.xml"/><Relationship Id="rId38" Type="http://schemas.openxmlformats.org/officeDocument/2006/relationships/font" Target="fonts/RobotoMon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40000"/>
              </a:lnSpc>
              <a:spcBef>
                <a:spcPts val="0"/>
              </a:spcBef>
              <a:spcAft>
                <a:spcPts val="0"/>
              </a:spcAft>
              <a:buClr>
                <a:schemeClr val="dk1"/>
              </a:buClr>
              <a:buSzPts val="1100"/>
              <a:buFont typeface="Arial"/>
              <a:buNone/>
            </a:pPr>
            <a:r>
              <a:rPr b="1" lang="en-US" sz="1500">
                <a:solidFill>
                  <a:srgbClr val="1F1F1F"/>
                </a:solidFill>
                <a:highlight>
                  <a:srgbClr val="FFFFFF"/>
                </a:highlight>
                <a:latin typeface="Arial"/>
                <a:ea typeface="Arial"/>
                <a:cs typeface="Arial"/>
                <a:sym typeface="Arial"/>
              </a:rPr>
              <a:t>Objetivo del proyecto </a:t>
            </a:r>
            <a:endParaRPr b="1" sz="1500">
              <a:solidFill>
                <a:srgbClr val="1F1F1F"/>
              </a:solidFill>
              <a:highlight>
                <a:srgbClr val="FFFFFF"/>
              </a:highlight>
              <a:latin typeface="Arial"/>
              <a:ea typeface="Arial"/>
              <a:cs typeface="Arial"/>
              <a:sym typeface="Arial"/>
            </a:endParaRPr>
          </a:p>
          <a:p>
            <a:pPr indent="0" lvl="0" marL="0" rtl="0" algn="l">
              <a:lnSpc>
                <a:spcPct val="150000"/>
              </a:lnSpc>
              <a:spcBef>
                <a:spcPts val="1200"/>
              </a:spcBef>
              <a:spcAft>
                <a:spcPts val="0"/>
              </a:spcAft>
              <a:buClr>
                <a:schemeClr val="dk1"/>
              </a:buClr>
              <a:buSzPts val="1100"/>
              <a:buFont typeface="Arial"/>
              <a:buNone/>
            </a:pPr>
            <a:r>
              <a:rPr lang="en-US">
                <a:solidFill>
                  <a:srgbClr val="1F1F1F"/>
                </a:solidFill>
                <a:highlight>
                  <a:srgbClr val="FFFFFF"/>
                </a:highlight>
                <a:latin typeface="Arial"/>
                <a:ea typeface="Arial"/>
                <a:cs typeface="Arial"/>
                <a:sym typeface="Arial"/>
              </a:rPr>
              <a:t>En este proyecto, elegirás un escenario, recopilarás datos de referencia para él y usarás Microsoft Copilot para complementar o ampliar tus datos. Después, aplicarás tus datos a una tarea de análisis de datos. Finalmente, elaborarás un informe técnico que evaluará las soluciones de IA Generativa (GenAI) para tareas específicas de ciencia de datos, abordando las cuestiones de seguridad y privacidad de los datos.</a:t>
            </a:r>
            <a:endParaRPr>
              <a:solidFill>
                <a:srgbClr val="1F1F1F"/>
              </a:solidFill>
              <a:highlight>
                <a:srgbClr val="FFFFFF"/>
              </a:highlight>
              <a:latin typeface="Arial"/>
              <a:ea typeface="Arial"/>
              <a:cs typeface="Arial"/>
              <a:sym typeface="Arial"/>
            </a:endParaRPr>
          </a:p>
          <a:p>
            <a:pPr indent="0" lvl="0" marL="0" rtl="0" algn="l">
              <a:lnSpc>
                <a:spcPct val="140000"/>
              </a:lnSpc>
              <a:spcBef>
                <a:spcPts val="2400"/>
              </a:spcBef>
              <a:spcAft>
                <a:spcPts val="0"/>
              </a:spcAft>
              <a:buClr>
                <a:schemeClr val="dk1"/>
              </a:buClr>
              <a:buSzPts val="1100"/>
              <a:buFont typeface="Arial"/>
              <a:buNone/>
            </a:pPr>
            <a:r>
              <a:rPr b="1" lang="en-US" sz="1500">
                <a:solidFill>
                  <a:srgbClr val="1F1F1F"/>
                </a:solidFill>
                <a:highlight>
                  <a:srgbClr val="FFFFFF"/>
                </a:highlight>
                <a:latin typeface="Arial"/>
                <a:ea typeface="Arial"/>
                <a:cs typeface="Arial"/>
                <a:sym typeface="Arial"/>
              </a:rPr>
              <a:t>Escenario del proyecto</a:t>
            </a:r>
            <a:endParaRPr b="1" sz="1500">
              <a:solidFill>
                <a:srgbClr val="1F1F1F"/>
              </a:solidFill>
              <a:highlight>
                <a:srgbClr val="FFFFFF"/>
              </a:highlight>
              <a:latin typeface="Arial"/>
              <a:ea typeface="Arial"/>
              <a:cs typeface="Arial"/>
              <a:sym typeface="Arial"/>
            </a:endParaRPr>
          </a:p>
          <a:p>
            <a:pPr indent="0" lvl="0" marL="0" rtl="0" algn="l">
              <a:lnSpc>
                <a:spcPct val="150000"/>
              </a:lnSpc>
              <a:spcBef>
                <a:spcPts val="1200"/>
              </a:spcBef>
              <a:spcAft>
                <a:spcPts val="0"/>
              </a:spcAft>
              <a:buClr>
                <a:schemeClr val="dk1"/>
              </a:buClr>
              <a:buSzPts val="1100"/>
              <a:buFont typeface="Arial"/>
              <a:buNone/>
            </a:pPr>
            <a:r>
              <a:rPr lang="en-US">
                <a:solidFill>
                  <a:srgbClr val="1F1F1F"/>
                </a:solidFill>
                <a:highlight>
                  <a:srgbClr val="FFFFFF"/>
                </a:highlight>
                <a:latin typeface="Arial"/>
                <a:ea typeface="Arial"/>
                <a:cs typeface="Arial"/>
                <a:sym typeface="Arial"/>
              </a:rPr>
              <a:t>Comencemos con el contexto. Imagina que eres un prometedor científico de datos. Basándote en un escenario elegido, recopilarás tus datos de referencia e integrarás IA generativa de vanguardia en tu flujo de trabajo. Microsoft Copilot, un potente asistente de IA, es la herramienta que utilizarás para optimizar procesos, complementar tus datos y descubrir nuevos conocimientos. Sin embargo, los riesgos potenciales de la IA en la ciencia de datos, como el sesgo, la desinformación y las violaciones de la privacidad de los datos, deben considerarse cuidadosamente y mitigarse. Tu reto es demostrar los beneficios de Copilot y, al mismo tiempo, garantizar un uso ético y responsable de la IA.</a:t>
            </a:r>
            <a:endParaRPr>
              <a:solidFill>
                <a:srgbClr val="1F1F1F"/>
              </a:solidFill>
              <a:highlight>
                <a:srgbClr val="FFFFFF"/>
              </a:highlight>
              <a:latin typeface="Arial"/>
              <a:ea typeface="Arial"/>
              <a:cs typeface="Arial"/>
              <a:sym typeface="Arial"/>
            </a:endParaRPr>
          </a:p>
          <a:p>
            <a:pPr indent="0" lvl="0" marL="0" rtl="0" algn="l">
              <a:lnSpc>
                <a:spcPct val="140000"/>
              </a:lnSpc>
              <a:spcBef>
                <a:spcPts val="2400"/>
              </a:spcBef>
              <a:spcAft>
                <a:spcPts val="0"/>
              </a:spcAft>
              <a:buClr>
                <a:schemeClr val="dk1"/>
              </a:buClr>
              <a:buSzPts val="1100"/>
              <a:buFont typeface="Arial"/>
              <a:buNone/>
            </a:pPr>
            <a:r>
              <a:rPr b="1" lang="en-US" sz="1500">
                <a:solidFill>
                  <a:srgbClr val="1F1F1F"/>
                </a:solidFill>
                <a:highlight>
                  <a:srgbClr val="FFFFFF"/>
                </a:highlight>
                <a:latin typeface="Arial"/>
                <a:ea typeface="Arial"/>
                <a:cs typeface="Arial"/>
                <a:sym typeface="Arial"/>
              </a:rPr>
              <a:t>Objetivo</a:t>
            </a:r>
            <a:endParaRPr b="1" sz="1500">
              <a:solidFill>
                <a:srgbClr val="1F1F1F"/>
              </a:solidFill>
              <a:highlight>
                <a:srgbClr val="FFFFFF"/>
              </a:highlight>
              <a:latin typeface="Arial"/>
              <a:ea typeface="Arial"/>
              <a:cs typeface="Arial"/>
              <a:sym typeface="Arial"/>
            </a:endParaRPr>
          </a:p>
          <a:p>
            <a:pPr indent="0" lvl="0" marL="0" rtl="0" algn="l">
              <a:lnSpc>
                <a:spcPct val="150000"/>
              </a:lnSpc>
              <a:spcBef>
                <a:spcPts val="1200"/>
              </a:spcBef>
              <a:spcAft>
                <a:spcPts val="0"/>
              </a:spcAft>
              <a:buClr>
                <a:schemeClr val="dk1"/>
              </a:buClr>
              <a:buSzPts val="1100"/>
              <a:buFont typeface="Arial"/>
              <a:buNone/>
            </a:pPr>
            <a:r>
              <a:rPr lang="en-US">
                <a:solidFill>
                  <a:srgbClr val="1F1F1F"/>
                </a:solidFill>
                <a:highlight>
                  <a:srgbClr val="FFFFFF"/>
                </a:highlight>
                <a:latin typeface="Arial"/>
                <a:ea typeface="Arial"/>
                <a:cs typeface="Arial"/>
                <a:sym typeface="Arial"/>
              </a:rPr>
              <a:t>Este proyecto tiene como objetivo crear un portafolio completo que demuestre su dominio de Microsoft Copilot en ciencia de datos. Su portafolio debe demostrar su capacidad para:</a:t>
            </a:r>
            <a:endParaRPr>
              <a:solidFill>
                <a:srgbClr val="1F1F1F"/>
              </a:solidFill>
              <a:highlight>
                <a:srgbClr val="FFFFFF"/>
              </a:highlight>
              <a:latin typeface="Arial"/>
              <a:ea typeface="Arial"/>
              <a:cs typeface="Arial"/>
              <a:sym typeface="Arial"/>
            </a:endParaRPr>
          </a:p>
          <a:p>
            <a:pPr indent="-304800" lvl="0" marL="457200" rtl="0" algn="l">
              <a:lnSpc>
                <a:spcPct val="150000"/>
              </a:lnSpc>
              <a:spcBef>
                <a:spcPts val="1200"/>
              </a:spcBef>
              <a:spcAft>
                <a:spcPts val="0"/>
              </a:spcAft>
              <a:buClr>
                <a:srgbClr val="1F1F1F"/>
              </a:buClr>
              <a:buSzPts val="1200"/>
              <a:buChar char="●"/>
            </a:pPr>
            <a:r>
              <a:rPr lang="en-US">
                <a:solidFill>
                  <a:srgbClr val="1F1F1F"/>
                </a:solidFill>
                <a:highlight>
                  <a:srgbClr val="FFFFFF"/>
                </a:highlight>
                <a:latin typeface="Arial"/>
                <a:ea typeface="Arial"/>
                <a:cs typeface="Arial"/>
                <a:sym typeface="Arial"/>
              </a:rPr>
              <a:t>Utilice Copilot en distintas etapas del proceso de ciencia de datos.</a:t>
            </a:r>
            <a:endParaRPr>
              <a:solidFill>
                <a:srgbClr val="1F1F1F"/>
              </a:solidFill>
              <a:highlight>
                <a:srgbClr val="FFFFFF"/>
              </a:highlight>
              <a:latin typeface="Arial"/>
              <a:ea typeface="Arial"/>
              <a:cs typeface="Arial"/>
              <a:sym typeface="Arial"/>
            </a:endParaRPr>
          </a:p>
          <a:p>
            <a:pPr indent="-304800" lvl="0" marL="457200" rtl="0" algn="l">
              <a:lnSpc>
                <a:spcPct val="150000"/>
              </a:lnSpc>
              <a:spcBef>
                <a:spcPts val="0"/>
              </a:spcBef>
              <a:spcAft>
                <a:spcPts val="0"/>
              </a:spcAft>
              <a:buClr>
                <a:srgbClr val="1F1F1F"/>
              </a:buClr>
              <a:buSzPts val="1200"/>
              <a:buChar char="●"/>
            </a:pPr>
            <a:r>
              <a:rPr lang="en-US">
                <a:solidFill>
                  <a:srgbClr val="1F1F1F"/>
                </a:solidFill>
                <a:highlight>
                  <a:srgbClr val="FFFFFF"/>
                </a:highlight>
                <a:latin typeface="Arial"/>
                <a:ea typeface="Arial"/>
                <a:cs typeface="Arial"/>
                <a:sym typeface="Arial"/>
              </a:rPr>
              <a:t>Aplicar modelos de IA generativos (GAN, VAE o Transformers) para resolver problemas de ciencia de datos del mundo real.</a:t>
            </a:r>
            <a:endParaRPr>
              <a:solidFill>
                <a:srgbClr val="1F1F1F"/>
              </a:solidFill>
              <a:highlight>
                <a:srgbClr val="FFFFFF"/>
              </a:highlight>
              <a:latin typeface="Arial"/>
              <a:ea typeface="Arial"/>
              <a:cs typeface="Arial"/>
              <a:sym typeface="Arial"/>
            </a:endParaRPr>
          </a:p>
          <a:p>
            <a:pPr indent="-304800" lvl="0" marL="457200" rtl="0" algn="l">
              <a:lnSpc>
                <a:spcPct val="150000"/>
              </a:lnSpc>
              <a:spcBef>
                <a:spcPts val="0"/>
              </a:spcBef>
              <a:spcAft>
                <a:spcPts val="0"/>
              </a:spcAft>
              <a:buClr>
                <a:srgbClr val="1F1F1F"/>
              </a:buClr>
              <a:buSzPts val="1200"/>
              <a:buChar char="●"/>
            </a:pPr>
            <a:r>
              <a:rPr lang="en-US">
                <a:solidFill>
                  <a:srgbClr val="1F1F1F"/>
                </a:solidFill>
                <a:highlight>
                  <a:srgbClr val="FFFFFF"/>
                </a:highlight>
                <a:latin typeface="Arial"/>
                <a:ea typeface="Arial"/>
                <a:cs typeface="Arial"/>
                <a:sym typeface="Arial"/>
              </a:rPr>
              <a:t>Identificar y mitigar los posibles riesgos de seguridad y privacidad de los datos asociados con la IA generativa.</a:t>
            </a:r>
            <a:endParaRPr>
              <a:solidFill>
                <a:srgbClr val="1F1F1F"/>
              </a:solidFill>
              <a:highlight>
                <a:srgbClr val="FFFFFF"/>
              </a:highlight>
              <a:latin typeface="Arial"/>
              <a:ea typeface="Arial"/>
              <a:cs typeface="Arial"/>
              <a:sym typeface="Arial"/>
            </a:endParaRPr>
          </a:p>
          <a:p>
            <a:pPr indent="-304800" lvl="0" marL="457200" rtl="0" algn="l">
              <a:lnSpc>
                <a:spcPct val="150000"/>
              </a:lnSpc>
              <a:spcBef>
                <a:spcPts val="0"/>
              </a:spcBef>
              <a:spcAft>
                <a:spcPts val="0"/>
              </a:spcAft>
              <a:buClr>
                <a:srgbClr val="1F1F1F"/>
              </a:buClr>
              <a:buSzPts val="1200"/>
              <a:buChar char="●"/>
            </a:pPr>
            <a:r>
              <a:rPr lang="en-US">
                <a:solidFill>
                  <a:srgbClr val="1F1F1F"/>
                </a:solidFill>
                <a:highlight>
                  <a:srgbClr val="FFFFFF"/>
                </a:highlight>
                <a:latin typeface="Arial"/>
                <a:ea typeface="Arial"/>
                <a:cs typeface="Arial"/>
                <a:sym typeface="Arial"/>
              </a:rPr>
              <a:t>Comunique sus hallazgos, metodología y consideraciones éticas de manera eficaz.</a:t>
            </a:r>
            <a:endParaRPr>
              <a:solidFill>
                <a:srgbClr val="1F1F1F"/>
              </a:solidFill>
              <a:highlight>
                <a:srgbClr val="FFFFFF"/>
              </a:highlight>
              <a:latin typeface="Arial"/>
              <a:ea typeface="Arial"/>
              <a:cs typeface="Arial"/>
              <a:sym typeface="Arial"/>
            </a:endParaRPr>
          </a:p>
          <a:p>
            <a:pPr indent="0" lvl="0" marL="0" rtl="0" algn="l">
              <a:lnSpc>
                <a:spcPct val="100000"/>
              </a:lnSpc>
              <a:spcBef>
                <a:spcPts val="180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68" name="Google Shape;6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72b0a25d5b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g372b0a25d5b_0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g372b0a25d5b_0_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72b0a25d5b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g372b0a25d5b_0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g372b0a25d5b_0_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72b0a25d5b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g372b0a25d5b_0_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g372b0a25d5b_0_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72b0a25d5b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g372b0a25d5b_0_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g372b0a25d5b_0_8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3e00560af7_1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g33e00560af7_1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g33e00560af7_1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494cea4f9e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494cea4f9e_1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3494cea4f9e_1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20b1bea6b8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g320b1bea6b8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g320b1bea6b8_0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630d5e8ae3_0_3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630d5e8ae3_0_3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3630d5e8ae3_0_39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dcc3eedf1c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g2dcc3eedf1c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g2dcc3eedf1c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494cea4f9e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494cea4f9e_1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1F1F1F"/>
              </a:solidFill>
              <a:highlight>
                <a:srgbClr val="FFFFFF"/>
              </a:highlight>
              <a:latin typeface="Arial"/>
              <a:ea typeface="Arial"/>
              <a:cs typeface="Arial"/>
              <a:sym typeface="Arial"/>
            </a:endParaRPr>
          </a:p>
        </p:txBody>
      </p:sp>
      <p:sp>
        <p:nvSpPr>
          <p:cNvPr id="218" name="Google Shape;218;g3494cea4f9e_1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3e00560af7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 name="Google Shape;76;g33e00560af7_1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 name="Google Shape;77;g33e00560af7_1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630d5e8ae3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630d5e8ae3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g3630d5e8ae3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dcc3eedf1c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2dcc3eedf1c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g2dcc3eedf1c_0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3e00560af7_1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g33e00560af7_1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g33e00560af7_1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630d5e8ae3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630d5e8ae3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3630d5e8ae3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72b0a25d5b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g372b0a25d5b_0_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 name="Google Shape;85;g372b0a25d5b_0_8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72b0a25d5b_0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g372b0a25d5b_0_9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g372b0a25d5b_0_9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72b0a25d5b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g372b0a25d5b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g372b0a25d5b_0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72b0a25d5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g372b0a25d5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g372b0a25d5b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72b0a25d5b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g372b0a25d5b_0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g372b0a25d5b_0_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72b0a25d5b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g372b0a25d5b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g372b0a25d5b_0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72b0a25d5b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g372b0a25d5b_0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g372b0a25d5b_0_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34dab4dd68f_5_4"/>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5" name="Google Shape;15;g34dab4dd68f_5_4"/>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g34dab4dd68f_5_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34dab4dd68f_5_39"/>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g34dab4dd68f_5_39"/>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1" name="Google Shape;51;g34dab4dd68f_5_3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34dab4dd68f_5_4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g34dab4dd68f_5_45"/>
          <p:cNvSpPr txBox="1"/>
          <p:nvPr>
            <p:ph type="title"/>
          </p:nvPr>
        </p:nvSpPr>
        <p:spPr>
          <a:xfrm>
            <a:off x="457202" y="2206581"/>
            <a:ext cx="5179200" cy="732000"/>
          </a:xfrm>
          <a:prstGeom prst="rect">
            <a:avLst/>
          </a:prstGeom>
          <a:noFill/>
          <a:ln>
            <a:noFill/>
          </a:ln>
        </p:spPr>
        <p:txBody>
          <a:bodyPr anchorCtr="0" anchor="ctr" bIns="45700" lIns="91425" spcFirstLastPara="1" rIns="91425" wrap="square" tIns="45700">
            <a:noAutofit/>
          </a:bodyPr>
          <a:lstStyle>
            <a:lvl1pPr lvl="0" algn="l">
              <a:lnSpc>
                <a:spcPct val="114000"/>
              </a:lnSpc>
              <a:spcBef>
                <a:spcPts val="0"/>
              </a:spcBef>
              <a:spcAft>
                <a:spcPts val="0"/>
              </a:spcAft>
              <a:buClr>
                <a:schemeClr val="dk1"/>
              </a:buClr>
              <a:buSzPts val="4400"/>
              <a:buFont typeface="Quattrocento Sans"/>
              <a:buNone/>
              <a:defRPr sz="4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g34dab4dd68f_5_45"/>
          <p:cNvSpPr txBox="1"/>
          <p:nvPr>
            <p:ph idx="1" type="subTitle"/>
          </p:nvPr>
        </p:nvSpPr>
        <p:spPr>
          <a:xfrm>
            <a:off x="457200" y="3897235"/>
            <a:ext cx="5638800" cy="714900"/>
          </a:xfrm>
          <a:prstGeom prst="rect">
            <a:avLst/>
          </a:prstGeom>
          <a:noFill/>
          <a:ln>
            <a:noFill/>
          </a:ln>
        </p:spPr>
        <p:txBody>
          <a:bodyPr anchorCtr="0" anchor="t" bIns="45700" lIns="91425" spcFirstLastPara="1" rIns="91425" wrap="square" tIns="45700">
            <a:normAutofit/>
          </a:bodyPr>
          <a:lstStyle>
            <a:lvl1pPr lvl="0" algn="l">
              <a:lnSpc>
                <a:spcPct val="125000"/>
              </a:lnSpc>
              <a:spcBef>
                <a:spcPts val="0"/>
              </a:spcBef>
              <a:spcAft>
                <a:spcPts val="0"/>
              </a:spcAft>
              <a:buSzPts val="2400"/>
              <a:buNone/>
              <a:defRPr sz="2400">
                <a:solidFill>
                  <a:srgbClr val="3F3F3F"/>
                </a:solidFill>
              </a:defRPr>
            </a:lvl1pPr>
            <a:lvl2pPr lvl="1" algn="ctr">
              <a:lnSpc>
                <a:spcPct val="114000"/>
              </a:lnSpc>
              <a:spcBef>
                <a:spcPts val="1200"/>
              </a:spcBef>
              <a:spcAft>
                <a:spcPts val="0"/>
              </a:spcAft>
              <a:buSzPts val="2000"/>
              <a:buNone/>
              <a:defRPr sz="2000"/>
            </a:lvl2pPr>
            <a:lvl3pPr lvl="2" algn="ctr">
              <a:lnSpc>
                <a:spcPct val="114000"/>
              </a:lnSpc>
              <a:spcBef>
                <a:spcPts val="1200"/>
              </a:spcBef>
              <a:spcAft>
                <a:spcPts val="0"/>
              </a:spcAft>
              <a:buSzPts val="1800"/>
              <a:buNone/>
              <a:defRPr sz="1800"/>
            </a:lvl3pPr>
            <a:lvl4pPr lvl="3" algn="ctr">
              <a:lnSpc>
                <a:spcPct val="114000"/>
              </a:lnSpc>
              <a:spcBef>
                <a:spcPts val="1200"/>
              </a:spcBef>
              <a:spcAft>
                <a:spcPts val="0"/>
              </a:spcAft>
              <a:buSzPts val="1600"/>
              <a:buNone/>
              <a:defRPr sz="1600"/>
            </a:lvl4pPr>
            <a:lvl5pPr lvl="4" algn="ctr">
              <a:lnSpc>
                <a:spcPct val="114000"/>
              </a:lnSpc>
              <a:spcBef>
                <a:spcPts val="1200"/>
              </a:spcBef>
              <a:spcAft>
                <a:spcPts val="0"/>
              </a:spcAft>
              <a:buSzPts val="1600"/>
              <a:buNone/>
              <a:defRPr sz="1600"/>
            </a:lvl5pPr>
            <a:lvl6pPr lvl="5" algn="ctr">
              <a:lnSpc>
                <a:spcPct val="90000"/>
              </a:lnSpc>
              <a:spcBef>
                <a:spcPts val="12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57" name="Google Shape;57;g34dab4dd68f_5_45"/>
          <p:cNvPicPr preferRelativeResize="0"/>
          <p:nvPr/>
        </p:nvPicPr>
        <p:blipFill rotWithShape="1">
          <a:blip r:embed="rId3">
            <a:alphaModFix/>
          </a:blip>
          <a:srcRect b="0" l="0" r="0" t="0"/>
          <a:stretch/>
        </p:blipFill>
        <p:spPr>
          <a:xfrm>
            <a:off x="188210" y="100344"/>
            <a:ext cx="2409289" cy="1075944"/>
          </a:xfrm>
          <a:prstGeom prst="rect">
            <a:avLst/>
          </a:prstGeom>
          <a:noFill/>
          <a:ln>
            <a:noFill/>
          </a:ln>
        </p:spPr>
      </p:pic>
      <p:sp>
        <p:nvSpPr>
          <p:cNvPr id="58" name="Google Shape;58;g34dab4dd68f_5_45"/>
          <p:cNvSpPr txBox="1"/>
          <p:nvPr>
            <p:ph idx="2" type="body"/>
          </p:nvPr>
        </p:nvSpPr>
        <p:spPr>
          <a:xfrm>
            <a:off x="457200" y="2948961"/>
            <a:ext cx="5638800" cy="714900"/>
          </a:xfrm>
          <a:prstGeom prst="rect">
            <a:avLst/>
          </a:prstGeom>
          <a:noFill/>
          <a:ln>
            <a:noFill/>
          </a:ln>
        </p:spPr>
        <p:txBody>
          <a:bodyPr anchorCtr="0" anchor="t" bIns="45700" lIns="91425" spcFirstLastPara="1" rIns="91425" wrap="square" tIns="45700">
            <a:noAutofit/>
          </a:bodyPr>
          <a:lstStyle>
            <a:lvl1pPr indent="-228600" lvl="0" marL="457200" algn="l">
              <a:lnSpc>
                <a:spcPct val="114000"/>
              </a:lnSpc>
              <a:spcBef>
                <a:spcPts val="0"/>
              </a:spcBef>
              <a:spcAft>
                <a:spcPts val="0"/>
              </a:spcAft>
              <a:buSzPts val="4400"/>
              <a:buNone/>
              <a:defRPr b="1" i="0" sz="4400">
                <a:solidFill>
                  <a:srgbClr val="F5364B"/>
                </a:solidFill>
                <a:latin typeface="Quattrocento Sans"/>
                <a:ea typeface="Quattrocento Sans"/>
                <a:cs typeface="Quattrocento Sans"/>
                <a:sym typeface="Quattrocento Sans"/>
              </a:defRPr>
            </a:lvl1pPr>
            <a:lvl2pPr indent="-457200" lvl="1" marL="914400" algn="l">
              <a:lnSpc>
                <a:spcPct val="114000"/>
              </a:lnSpc>
              <a:spcBef>
                <a:spcPts val="1200"/>
              </a:spcBef>
              <a:spcAft>
                <a:spcPts val="0"/>
              </a:spcAft>
              <a:buSzPts val="3600"/>
              <a:buChar char="•"/>
              <a:defRPr sz="3600"/>
            </a:lvl2pPr>
            <a:lvl3pPr indent="-457200" lvl="2" marL="1371600" algn="l">
              <a:lnSpc>
                <a:spcPct val="114000"/>
              </a:lnSpc>
              <a:spcBef>
                <a:spcPts val="1200"/>
              </a:spcBef>
              <a:spcAft>
                <a:spcPts val="0"/>
              </a:spcAft>
              <a:buSzPts val="3600"/>
              <a:buChar char="•"/>
              <a:defRPr sz="3600"/>
            </a:lvl3pPr>
            <a:lvl4pPr indent="-457200" lvl="3" marL="1828800" algn="l">
              <a:lnSpc>
                <a:spcPct val="114000"/>
              </a:lnSpc>
              <a:spcBef>
                <a:spcPts val="1200"/>
              </a:spcBef>
              <a:spcAft>
                <a:spcPts val="0"/>
              </a:spcAft>
              <a:buSzPts val="3600"/>
              <a:buChar char="•"/>
              <a:defRPr sz="3600"/>
            </a:lvl4pPr>
            <a:lvl5pPr indent="-457200" lvl="4" marL="2286000" algn="l">
              <a:lnSpc>
                <a:spcPct val="114000"/>
              </a:lnSpc>
              <a:spcBef>
                <a:spcPts val="1200"/>
              </a:spcBef>
              <a:spcAft>
                <a:spcPts val="0"/>
              </a:spcAft>
              <a:buSzPts val="3600"/>
              <a:buChar char="•"/>
              <a:defRPr sz="36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image 01">
  <p:cSld name="Text and image 01">
    <p:bg>
      <p:bgPr>
        <a:solidFill>
          <a:srgbClr val="F5F3F6"/>
        </a:solidFill>
      </p:bgPr>
    </p:bg>
    <p:spTree>
      <p:nvGrpSpPr>
        <p:cNvPr id="59" name="Shape 59"/>
        <p:cNvGrpSpPr/>
        <p:nvPr/>
      </p:nvGrpSpPr>
      <p:grpSpPr>
        <a:xfrm>
          <a:off x="0" y="0"/>
          <a:ext cx="0" cy="0"/>
          <a:chOff x="0" y="0"/>
          <a:chExt cx="0" cy="0"/>
        </a:xfrm>
      </p:grpSpPr>
      <p:sp>
        <p:nvSpPr>
          <p:cNvPr id="60" name="Google Shape;60;g34dab4dd68f_5_50"/>
          <p:cNvSpPr/>
          <p:nvPr>
            <p:ph idx="2" type="pic"/>
          </p:nvPr>
        </p:nvSpPr>
        <p:spPr>
          <a:xfrm>
            <a:off x="6931025" y="0"/>
            <a:ext cx="5261100" cy="6858000"/>
          </a:xfrm>
          <a:prstGeom prst="rect">
            <a:avLst/>
          </a:prstGeom>
          <a:solidFill>
            <a:schemeClr val="lt1"/>
          </a:solidFill>
          <a:ln>
            <a:noFill/>
          </a:ln>
        </p:spPr>
      </p:sp>
      <p:pic>
        <p:nvPicPr>
          <p:cNvPr id="61" name="Google Shape;61;g34dab4dd68f_5_50"/>
          <p:cNvPicPr preferRelativeResize="0"/>
          <p:nvPr/>
        </p:nvPicPr>
        <p:blipFill rotWithShape="1">
          <a:blip r:embed="rId2">
            <a:alphaModFix/>
          </a:blip>
          <a:srcRect b="0" l="0" r="0" t="0"/>
          <a:stretch/>
        </p:blipFill>
        <p:spPr>
          <a:xfrm>
            <a:off x="86900" y="92988"/>
            <a:ext cx="1734190" cy="774457"/>
          </a:xfrm>
          <a:prstGeom prst="rect">
            <a:avLst/>
          </a:prstGeom>
          <a:noFill/>
          <a:ln>
            <a:noFill/>
          </a:ln>
        </p:spPr>
      </p:pic>
      <p:sp>
        <p:nvSpPr>
          <p:cNvPr id="62" name="Google Shape;62;g34dab4dd68f_5_50"/>
          <p:cNvSpPr txBox="1"/>
          <p:nvPr>
            <p:ph type="title"/>
          </p:nvPr>
        </p:nvSpPr>
        <p:spPr>
          <a:xfrm>
            <a:off x="427082" y="842125"/>
            <a:ext cx="5638800" cy="1325700"/>
          </a:xfrm>
          <a:prstGeom prst="rect">
            <a:avLst/>
          </a:prstGeom>
          <a:noFill/>
          <a:ln>
            <a:noFill/>
          </a:ln>
        </p:spPr>
        <p:txBody>
          <a:bodyPr anchorCtr="0" anchor="ctr" bIns="45700" lIns="91425" spcFirstLastPara="1" rIns="91425" wrap="square" tIns="45700">
            <a:normAutofit/>
          </a:bodyPr>
          <a:lstStyle>
            <a:lvl1pPr lvl="0" algn="l">
              <a:lnSpc>
                <a:spcPct val="114000"/>
              </a:lnSpc>
              <a:spcBef>
                <a:spcPts val="0"/>
              </a:spcBef>
              <a:spcAft>
                <a:spcPts val="0"/>
              </a:spcAft>
              <a:buClr>
                <a:srgbClr val="2278D4"/>
              </a:buClr>
              <a:buSzPts val="3200"/>
              <a:buFont typeface="Quattrocento Sans"/>
              <a:buNone/>
              <a:defRPr>
                <a:solidFill>
                  <a:srgbClr val="2278D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g34dab4dd68f_5_50"/>
          <p:cNvSpPr txBox="1"/>
          <p:nvPr>
            <p:ph idx="1" type="body"/>
          </p:nvPr>
        </p:nvSpPr>
        <p:spPr>
          <a:xfrm>
            <a:off x="427082" y="2276722"/>
            <a:ext cx="5638800" cy="3614400"/>
          </a:xfrm>
          <a:prstGeom prst="rect">
            <a:avLst/>
          </a:prstGeom>
          <a:noFill/>
          <a:ln>
            <a:noFill/>
          </a:ln>
        </p:spPr>
        <p:txBody>
          <a:bodyPr anchorCtr="0" anchor="t" bIns="45700" lIns="91425" spcFirstLastPara="1" rIns="91425" wrap="square" tIns="45700">
            <a:normAutofit/>
          </a:bodyPr>
          <a:lstStyle>
            <a:lvl1pPr indent="-368300" lvl="0" marL="457200" algn="l">
              <a:lnSpc>
                <a:spcPct val="114000"/>
              </a:lnSpc>
              <a:spcBef>
                <a:spcPts val="0"/>
              </a:spcBef>
              <a:spcAft>
                <a:spcPts val="0"/>
              </a:spcAft>
              <a:buSzPts val="2200"/>
              <a:buChar char="•"/>
              <a:defRPr>
                <a:solidFill>
                  <a:schemeClr val="dk1"/>
                </a:solidFill>
              </a:defRPr>
            </a:lvl1pPr>
            <a:lvl2pPr indent="-368300" lvl="1" marL="914400" algn="l">
              <a:lnSpc>
                <a:spcPct val="114000"/>
              </a:lnSpc>
              <a:spcBef>
                <a:spcPts val="1200"/>
              </a:spcBef>
              <a:spcAft>
                <a:spcPts val="0"/>
              </a:spcAft>
              <a:buSzPts val="2200"/>
              <a:buChar char="•"/>
              <a:defRPr>
                <a:solidFill>
                  <a:schemeClr val="dk1"/>
                </a:solidFill>
              </a:defRPr>
            </a:lvl2pPr>
            <a:lvl3pPr indent="-368300" lvl="2" marL="1371600" algn="l">
              <a:lnSpc>
                <a:spcPct val="114000"/>
              </a:lnSpc>
              <a:spcBef>
                <a:spcPts val="1200"/>
              </a:spcBef>
              <a:spcAft>
                <a:spcPts val="0"/>
              </a:spcAft>
              <a:buSzPts val="2200"/>
              <a:buChar char="•"/>
              <a:defRPr>
                <a:solidFill>
                  <a:schemeClr val="dk1"/>
                </a:solidFill>
              </a:defRPr>
            </a:lvl3pPr>
            <a:lvl4pPr indent="-368300" lvl="3" marL="1828800" algn="l">
              <a:lnSpc>
                <a:spcPct val="114000"/>
              </a:lnSpc>
              <a:spcBef>
                <a:spcPts val="1200"/>
              </a:spcBef>
              <a:spcAft>
                <a:spcPts val="0"/>
              </a:spcAft>
              <a:buSzPts val="2200"/>
              <a:buChar char="•"/>
              <a:defRPr>
                <a:solidFill>
                  <a:schemeClr val="dk1"/>
                </a:solidFill>
              </a:defRPr>
            </a:lvl4pPr>
            <a:lvl5pPr indent="-368300" lvl="4" marL="2286000" algn="l">
              <a:lnSpc>
                <a:spcPct val="114000"/>
              </a:lnSpc>
              <a:spcBef>
                <a:spcPts val="1200"/>
              </a:spcBef>
              <a:spcAft>
                <a:spcPts val="0"/>
              </a:spcAft>
              <a:buSzPts val="2200"/>
              <a:buChar char="•"/>
              <a:defRPr>
                <a:solidFill>
                  <a:schemeClr val="dk1"/>
                </a:solidFill>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g34dab4dd68f_5_50"/>
          <p:cNvSpPr txBox="1"/>
          <p:nvPr>
            <p:ph idx="11" type="ftr"/>
          </p:nvPr>
        </p:nvSpPr>
        <p:spPr>
          <a:xfrm>
            <a:off x="480090" y="6208870"/>
            <a:ext cx="10623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0" i="0" sz="1000">
                <a:solidFill>
                  <a:schemeClr val="dk2"/>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g34dab4dd68f_5_50"/>
          <p:cNvSpPr txBox="1"/>
          <p:nvPr>
            <p:ph idx="12" type="sldNum"/>
          </p:nvPr>
        </p:nvSpPr>
        <p:spPr>
          <a:xfrm>
            <a:off x="11275961" y="6208870"/>
            <a:ext cx="484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34dab4dd68f_5_8"/>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g34dab4dd68f_5_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34dab4dd68f_5_11"/>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g34dab4dd68f_5_11"/>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g34dab4dd68f_5_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34dab4dd68f_5_1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6" name="Google Shape;26;g34dab4dd68f_5_1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g34dab4dd68f_5_1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g34dab4dd68f_5_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34dab4dd68f_5_20"/>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1" name="Google Shape;31;g34dab4dd68f_5_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34dab4dd68f_5_23"/>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g34dab4dd68f_5_23"/>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g34dab4dd68f_5_2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34dab4dd68f_5_27"/>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8" name="Google Shape;38;g34dab4dd68f_5_2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34dab4dd68f_5_30"/>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g34dab4dd68f_5_30"/>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2" name="Google Shape;42;g34dab4dd68f_5_30"/>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g34dab4dd68f_5_30"/>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4" name="Google Shape;44;g34dab4dd68f_5_3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34dab4dd68f_5_36"/>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7" name="Google Shape;47;g34dab4dd68f_5_3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34dab4dd68f_5_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11" name="Google Shape;11;g34dab4dd68f_5_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12" name="Google Shape;12;g34dab4dd68f_5_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15.png"/><Relationship Id="rId5"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
          <p:cNvSpPr txBox="1"/>
          <p:nvPr/>
        </p:nvSpPr>
        <p:spPr>
          <a:xfrm>
            <a:off x="1529075" y="-1005875"/>
            <a:ext cx="6804900" cy="554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sz="2400">
              <a:solidFill>
                <a:schemeClr val="dk2"/>
              </a:solidFill>
            </a:endParaRPr>
          </a:p>
        </p:txBody>
      </p:sp>
      <p:sp>
        <p:nvSpPr>
          <p:cNvPr id="71" name="Google Shape;71;p1"/>
          <p:cNvSpPr txBox="1"/>
          <p:nvPr/>
        </p:nvSpPr>
        <p:spPr>
          <a:xfrm>
            <a:off x="465425" y="5442700"/>
            <a:ext cx="4245900" cy="5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2"/>
                </a:solidFill>
              </a:rPr>
              <a:t>Report by Megha Agarwal</a:t>
            </a:r>
            <a:endParaRPr sz="2400">
              <a:solidFill>
                <a:schemeClr val="dk2"/>
              </a:solidFill>
            </a:endParaRPr>
          </a:p>
        </p:txBody>
      </p:sp>
      <p:sp>
        <p:nvSpPr>
          <p:cNvPr id="72" name="Google Shape;72;p1"/>
          <p:cNvSpPr txBox="1"/>
          <p:nvPr/>
        </p:nvSpPr>
        <p:spPr>
          <a:xfrm>
            <a:off x="0" y="1525275"/>
            <a:ext cx="8351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solidFill>
                <a:schemeClr val="dk2"/>
              </a:solidFill>
            </a:endParaRPr>
          </a:p>
        </p:txBody>
      </p:sp>
      <p:sp>
        <p:nvSpPr>
          <p:cNvPr id="73" name="Google Shape;73;p1"/>
          <p:cNvSpPr txBox="1"/>
          <p:nvPr/>
        </p:nvSpPr>
        <p:spPr>
          <a:xfrm>
            <a:off x="481375" y="1844275"/>
            <a:ext cx="8351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2"/>
                </a:solidFill>
              </a:rPr>
              <a:t>Synthetic Fraud Detection Using Generative Modeling and Anomaly Detection</a:t>
            </a:r>
            <a:endParaRPr sz="24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372b0a25d5b_0_55"/>
          <p:cNvSpPr txBox="1"/>
          <p:nvPr>
            <p:ph idx="1" type="body"/>
          </p:nvPr>
        </p:nvSpPr>
        <p:spPr>
          <a:xfrm>
            <a:off x="655125" y="1111225"/>
            <a:ext cx="11235300" cy="38259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15000"/>
              </a:lnSpc>
              <a:spcBef>
                <a:spcPts val="0"/>
              </a:spcBef>
              <a:spcAft>
                <a:spcPts val="0"/>
              </a:spcAft>
              <a:buClr>
                <a:schemeClr val="dk1"/>
              </a:buClr>
              <a:buSzPts val="275"/>
              <a:buFont typeface="Arial"/>
              <a:buNone/>
            </a:pPr>
            <a:r>
              <a:t/>
            </a:r>
            <a:endParaRPr sz="5600">
              <a:latin typeface="Calibri"/>
              <a:ea typeface="Calibri"/>
              <a:cs typeface="Calibri"/>
              <a:sym typeface="Calibri"/>
            </a:endParaRPr>
          </a:p>
          <a:p>
            <a:pPr indent="0" lvl="0" marL="0" rtl="0" algn="l">
              <a:lnSpc>
                <a:spcPct val="115000"/>
              </a:lnSpc>
              <a:spcBef>
                <a:spcPts val="1200"/>
              </a:spcBef>
              <a:spcAft>
                <a:spcPts val="0"/>
              </a:spcAft>
              <a:buClr>
                <a:schemeClr val="dk1"/>
              </a:buClr>
              <a:buSzPts val="275"/>
              <a:buFont typeface="Arial"/>
              <a:buNone/>
            </a:pPr>
            <a:r>
              <a:rPr lang="en-US" sz="5600">
                <a:solidFill>
                  <a:srgbClr val="1B1B1F"/>
                </a:solidFill>
              </a:rPr>
              <a:t>Finally I asked Co-pilot to </a:t>
            </a:r>
            <a:r>
              <a:rPr lang="en-US" sz="5600">
                <a:solidFill>
                  <a:srgbClr val="1B1B1F"/>
                </a:solidFill>
              </a:rPr>
              <a:t>enhance</a:t>
            </a:r>
            <a:r>
              <a:rPr lang="en-US" sz="5600">
                <a:solidFill>
                  <a:srgbClr val="1B1B1F"/>
                </a:solidFill>
              </a:rPr>
              <a:t> the Python code to show </a:t>
            </a:r>
            <a:r>
              <a:rPr lang="en-US" sz="5600">
                <a:solidFill>
                  <a:srgbClr val="1B1B1F"/>
                </a:solidFill>
              </a:rPr>
              <a:t>outlers</a:t>
            </a:r>
            <a:r>
              <a:rPr lang="en-US" sz="5600">
                <a:solidFill>
                  <a:srgbClr val="1B1B1F"/>
                </a:solidFill>
              </a:rPr>
              <a:t> in the model. This returned the following results</a:t>
            </a:r>
            <a:endParaRPr sz="5600">
              <a:solidFill>
                <a:srgbClr val="1B1B1F"/>
              </a:solidFill>
            </a:endParaRPr>
          </a:p>
          <a:p>
            <a:pPr indent="0" lvl="0" marL="0" rtl="0" algn="l">
              <a:lnSpc>
                <a:spcPct val="115000"/>
              </a:lnSpc>
              <a:spcBef>
                <a:spcPts val="1200"/>
              </a:spcBef>
              <a:spcAft>
                <a:spcPts val="0"/>
              </a:spcAft>
              <a:buClr>
                <a:schemeClr val="dk1"/>
              </a:buClr>
              <a:buSzPts val="275"/>
              <a:buFont typeface="Arial"/>
              <a:buNone/>
            </a:pPr>
            <a:r>
              <a:t/>
            </a:r>
            <a:endParaRPr sz="5600">
              <a:solidFill>
                <a:srgbClr val="1B1B1F"/>
              </a:solidFill>
            </a:endParaRPr>
          </a:p>
          <a:p>
            <a:pPr indent="0" lvl="0" marL="0" rtl="0" algn="l">
              <a:lnSpc>
                <a:spcPct val="115000"/>
              </a:lnSpc>
              <a:spcBef>
                <a:spcPts val="1200"/>
              </a:spcBef>
              <a:spcAft>
                <a:spcPts val="0"/>
              </a:spcAft>
              <a:buClr>
                <a:schemeClr val="dk1"/>
              </a:buClr>
              <a:buSzPts val="275"/>
              <a:buFont typeface="Arial"/>
              <a:buNone/>
            </a:pPr>
            <a:r>
              <a:rPr lang="en-US" sz="5600">
                <a:solidFill>
                  <a:srgbClr val="1B1B1F"/>
                </a:solidFill>
              </a:rPr>
              <a:t>=== Top 5 Over-Achievers ===</a:t>
            </a:r>
            <a:endParaRPr sz="5600">
              <a:solidFill>
                <a:srgbClr val="1B1B1F"/>
              </a:solidFill>
            </a:endParaRPr>
          </a:p>
          <a:p>
            <a:pPr indent="0" lvl="0" marL="0" rtl="0" algn="l">
              <a:lnSpc>
                <a:spcPct val="115000"/>
              </a:lnSpc>
              <a:spcBef>
                <a:spcPts val="1200"/>
              </a:spcBef>
              <a:spcAft>
                <a:spcPts val="0"/>
              </a:spcAft>
              <a:buClr>
                <a:schemeClr val="dk1"/>
              </a:buClr>
              <a:buSzPts val="275"/>
              <a:buFont typeface="Arial"/>
              <a:buNone/>
            </a:pPr>
            <a:r>
              <a:rPr lang="en-US" sz="5600">
                <a:solidFill>
                  <a:srgbClr val="1B1B1F"/>
                </a:solidFill>
              </a:rPr>
              <a:t>Patricia Jones: studied 135.0h vs. 116.2h predicted (+18.8h)</a:t>
            </a:r>
            <a:endParaRPr sz="5600">
              <a:solidFill>
                <a:srgbClr val="1B1B1F"/>
              </a:solidFill>
            </a:endParaRPr>
          </a:p>
          <a:p>
            <a:pPr indent="0" lvl="0" marL="0" rtl="0" algn="l">
              <a:lnSpc>
                <a:spcPct val="115000"/>
              </a:lnSpc>
              <a:spcBef>
                <a:spcPts val="1200"/>
              </a:spcBef>
              <a:spcAft>
                <a:spcPts val="0"/>
              </a:spcAft>
              <a:buClr>
                <a:schemeClr val="dk1"/>
              </a:buClr>
              <a:buSzPts val="275"/>
              <a:buFont typeface="Arial"/>
              <a:buNone/>
            </a:pPr>
            <a:r>
              <a:rPr lang="en-US" sz="5600">
                <a:solidFill>
                  <a:srgbClr val="1B1B1F"/>
                </a:solidFill>
              </a:rPr>
              <a:t>James Rodriguez: studied 125.0h vs. 108.9h predicted (+16.1h)</a:t>
            </a:r>
            <a:endParaRPr sz="5600">
              <a:solidFill>
                <a:srgbClr val="1B1B1F"/>
              </a:solidFill>
            </a:endParaRPr>
          </a:p>
          <a:p>
            <a:pPr indent="0" lvl="0" marL="0" rtl="0" algn="l">
              <a:lnSpc>
                <a:spcPct val="115000"/>
              </a:lnSpc>
              <a:spcBef>
                <a:spcPts val="1200"/>
              </a:spcBef>
              <a:spcAft>
                <a:spcPts val="0"/>
              </a:spcAft>
              <a:buClr>
                <a:schemeClr val="dk1"/>
              </a:buClr>
              <a:buSzPts val="275"/>
              <a:buFont typeface="Arial"/>
              <a:buNone/>
            </a:pPr>
            <a:r>
              <a:rPr lang="en-US" sz="5600">
                <a:solidFill>
                  <a:srgbClr val="1B1B1F"/>
                </a:solidFill>
              </a:rPr>
              <a:t>Elizabeth Wilson: studied 132.0h vs. 116.1h predicted (+15.9h)</a:t>
            </a:r>
            <a:endParaRPr sz="5600">
              <a:solidFill>
                <a:srgbClr val="1B1B1F"/>
              </a:solidFill>
            </a:endParaRPr>
          </a:p>
          <a:p>
            <a:pPr indent="0" lvl="0" marL="0" rtl="0" algn="l">
              <a:lnSpc>
                <a:spcPct val="115000"/>
              </a:lnSpc>
              <a:spcBef>
                <a:spcPts val="1200"/>
              </a:spcBef>
              <a:spcAft>
                <a:spcPts val="0"/>
              </a:spcAft>
              <a:buClr>
                <a:schemeClr val="dk1"/>
              </a:buClr>
              <a:buSzPts val="275"/>
              <a:buFont typeface="Arial"/>
              <a:buNone/>
            </a:pPr>
            <a:r>
              <a:rPr lang="en-US" sz="5600">
                <a:solidFill>
                  <a:srgbClr val="1B1B1F"/>
                </a:solidFill>
              </a:rPr>
              <a:t>Jennifer Jones: studied 91.0h vs. 75.3h predicted (+15.7h)</a:t>
            </a:r>
            <a:endParaRPr sz="5600">
              <a:solidFill>
                <a:srgbClr val="1B1B1F"/>
              </a:solidFill>
            </a:endParaRPr>
          </a:p>
          <a:p>
            <a:pPr indent="0" lvl="0" marL="0" rtl="0" algn="l">
              <a:lnSpc>
                <a:spcPct val="115000"/>
              </a:lnSpc>
              <a:spcBef>
                <a:spcPts val="1200"/>
              </a:spcBef>
              <a:spcAft>
                <a:spcPts val="0"/>
              </a:spcAft>
              <a:buClr>
                <a:schemeClr val="dk1"/>
              </a:buClr>
              <a:buSzPts val="275"/>
              <a:buFont typeface="Arial"/>
              <a:buNone/>
            </a:pPr>
            <a:r>
              <a:rPr lang="en-US" sz="5600">
                <a:solidFill>
                  <a:srgbClr val="1B1B1F"/>
                </a:solidFill>
              </a:rPr>
              <a:t>Robert Garcia: studied 172.0h vs. 156.7h predicted (+15.3h)</a:t>
            </a:r>
            <a:endParaRPr sz="5600">
              <a:solidFill>
                <a:srgbClr val="1B1B1F"/>
              </a:solidFill>
            </a:endParaRPr>
          </a:p>
          <a:p>
            <a:pPr indent="0" lvl="0" marL="0" rtl="0" algn="l">
              <a:lnSpc>
                <a:spcPct val="115000"/>
              </a:lnSpc>
              <a:spcBef>
                <a:spcPts val="1200"/>
              </a:spcBef>
              <a:spcAft>
                <a:spcPts val="0"/>
              </a:spcAft>
              <a:buClr>
                <a:schemeClr val="dk1"/>
              </a:buClr>
              <a:buSzPts val="275"/>
              <a:buFont typeface="Arial"/>
              <a:buNone/>
            </a:pPr>
            <a:r>
              <a:t/>
            </a:r>
            <a:endParaRPr sz="5600">
              <a:solidFill>
                <a:srgbClr val="1B1B1F"/>
              </a:solidFill>
            </a:endParaRPr>
          </a:p>
          <a:p>
            <a:pPr indent="0" lvl="0" marL="0" rtl="0" algn="l">
              <a:lnSpc>
                <a:spcPct val="115000"/>
              </a:lnSpc>
              <a:spcBef>
                <a:spcPts val="1200"/>
              </a:spcBef>
              <a:spcAft>
                <a:spcPts val="0"/>
              </a:spcAft>
              <a:buClr>
                <a:schemeClr val="dk1"/>
              </a:buClr>
              <a:buSzPts val="275"/>
              <a:buFont typeface="Arial"/>
              <a:buNone/>
            </a:pPr>
            <a:r>
              <a:rPr lang="en-US" sz="5600">
                <a:solidFill>
                  <a:srgbClr val="1B1B1F"/>
                </a:solidFill>
              </a:rPr>
              <a:t>=== Top 5 Under-Achievers ===</a:t>
            </a:r>
            <a:endParaRPr sz="5600">
              <a:solidFill>
                <a:srgbClr val="1B1B1F"/>
              </a:solidFill>
            </a:endParaRPr>
          </a:p>
          <a:p>
            <a:pPr indent="0" lvl="0" marL="0" rtl="0" algn="l">
              <a:lnSpc>
                <a:spcPct val="115000"/>
              </a:lnSpc>
              <a:spcBef>
                <a:spcPts val="1200"/>
              </a:spcBef>
              <a:spcAft>
                <a:spcPts val="0"/>
              </a:spcAft>
              <a:buClr>
                <a:schemeClr val="dk1"/>
              </a:buClr>
              <a:buSzPts val="275"/>
              <a:buFont typeface="Arial"/>
              <a:buNone/>
            </a:pPr>
            <a:r>
              <a:rPr lang="en-US" sz="5600">
                <a:solidFill>
                  <a:srgbClr val="1B1B1F"/>
                </a:solidFill>
              </a:rPr>
              <a:t>Linda Rodriguez: studied 95.0h vs. 114.0h predicted (-19.0h)</a:t>
            </a:r>
            <a:endParaRPr sz="5600">
              <a:solidFill>
                <a:srgbClr val="1B1B1F"/>
              </a:solidFill>
            </a:endParaRPr>
          </a:p>
          <a:p>
            <a:pPr indent="0" lvl="0" marL="0" rtl="0" algn="l">
              <a:lnSpc>
                <a:spcPct val="115000"/>
              </a:lnSpc>
              <a:spcBef>
                <a:spcPts val="1200"/>
              </a:spcBef>
              <a:spcAft>
                <a:spcPts val="0"/>
              </a:spcAft>
              <a:buClr>
                <a:schemeClr val="dk1"/>
              </a:buClr>
              <a:buSzPts val="275"/>
              <a:buFont typeface="Arial"/>
              <a:buNone/>
            </a:pPr>
            <a:r>
              <a:rPr lang="en-US" sz="5600">
                <a:solidFill>
                  <a:srgbClr val="1B1B1F"/>
                </a:solidFill>
              </a:rPr>
              <a:t>Jennifer Garcia: studied 78.0h vs. 92.0h predicted (-14.0h)</a:t>
            </a:r>
            <a:endParaRPr sz="5600">
              <a:solidFill>
                <a:srgbClr val="1B1B1F"/>
              </a:solidFill>
            </a:endParaRPr>
          </a:p>
          <a:p>
            <a:pPr indent="0" lvl="0" marL="0" rtl="0" algn="l">
              <a:lnSpc>
                <a:spcPct val="115000"/>
              </a:lnSpc>
              <a:spcBef>
                <a:spcPts val="1200"/>
              </a:spcBef>
              <a:spcAft>
                <a:spcPts val="0"/>
              </a:spcAft>
              <a:buClr>
                <a:schemeClr val="dk1"/>
              </a:buClr>
              <a:buSzPts val="275"/>
              <a:buFont typeface="Arial"/>
              <a:buNone/>
            </a:pPr>
            <a:r>
              <a:rPr lang="en-US" sz="5600">
                <a:solidFill>
                  <a:srgbClr val="1B1B1F"/>
                </a:solidFill>
              </a:rPr>
              <a:t>Mary Garcia: studied 77.0h vs. 90.8h predicted (-13.8h)</a:t>
            </a:r>
            <a:endParaRPr sz="5600">
              <a:solidFill>
                <a:srgbClr val="1B1B1F"/>
              </a:solidFill>
            </a:endParaRPr>
          </a:p>
          <a:p>
            <a:pPr indent="0" lvl="0" marL="0" rtl="0" algn="l">
              <a:lnSpc>
                <a:spcPct val="115000"/>
              </a:lnSpc>
              <a:spcBef>
                <a:spcPts val="1200"/>
              </a:spcBef>
              <a:spcAft>
                <a:spcPts val="0"/>
              </a:spcAft>
              <a:buClr>
                <a:schemeClr val="dk1"/>
              </a:buClr>
              <a:buSzPts val="275"/>
              <a:buFont typeface="Arial"/>
              <a:buNone/>
            </a:pPr>
            <a:r>
              <a:rPr lang="en-US" sz="5600">
                <a:solidFill>
                  <a:srgbClr val="1B1B1F"/>
                </a:solidFill>
              </a:rPr>
              <a:t>John Johnson: studied 127.0h vs. 140.7h predicted (-13.7h)</a:t>
            </a:r>
            <a:endParaRPr sz="5600">
              <a:solidFill>
                <a:srgbClr val="1B1B1F"/>
              </a:solidFill>
            </a:endParaRPr>
          </a:p>
          <a:p>
            <a:pPr indent="0" lvl="0" marL="0" rtl="0" algn="l">
              <a:lnSpc>
                <a:spcPct val="115000"/>
              </a:lnSpc>
              <a:spcBef>
                <a:spcPts val="1200"/>
              </a:spcBef>
              <a:spcAft>
                <a:spcPts val="0"/>
              </a:spcAft>
              <a:buClr>
                <a:schemeClr val="dk1"/>
              </a:buClr>
              <a:buSzPts val="275"/>
              <a:buFont typeface="Arial"/>
              <a:buNone/>
            </a:pPr>
            <a:r>
              <a:rPr lang="en-US" sz="5600">
                <a:solidFill>
                  <a:srgbClr val="1B1B1F"/>
                </a:solidFill>
              </a:rPr>
              <a:t>John Smith: studied 139.0h vs. 152.6h predicted (-13.6h)</a:t>
            </a:r>
            <a:endParaRPr sz="56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ts val="275"/>
              <a:buFont typeface="Arial"/>
              <a:buNone/>
            </a:pPr>
            <a:r>
              <a:t/>
            </a:r>
            <a:endParaRPr sz="4400">
              <a:latin typeface="Calibri"/>
              <a:ea typeface="Calibri"/>
              <a:cs typeface="Calibri"/>
              <a:sym typeface="Calibri"/>
            </a:endParaRPr>
          </a:p>
          <a:p>
            <a:pPr indent="0" lvl="0" marL="0" rtl="0" algn="l">
              <a:lnSpc>
                <a:spcPct val="115000"/>
              </a:lnSpc>
              <a:spcBef>
                <a:spcPts val="1200"/>
              </a:spcBef>
              <a:spcAft>
                <a:spcPts val="0"/>
              </a:spcAft>
              <a:buClr>
                <a:schemeClr val="dk1"/>
              </a:buClr>
              <a:buSzPct val="53658"/>
              <a:buFont typeface="Arial"/>
              <a:buNone/>
            </a:pPr>
            <a:r>
              <a:t/>
            </a:r>
            <a:endParaRPr sz="2050">
              <a:solidFill>
                <a:srgbClr val="1B1B1F"/>
              </a:solidFill>
            </a:endParaRPr>
          </a:p>
          <a:p>
            <a:pPr indent="0" lvl="0" marL="0" rtl="0" algn="l">
              <a:lnSpc>
                <a:spcPct val="115000"/>
              </a:lnSpc>
              <a:spcBef>
                <a:spcPts val="1200"/>
              </a:spcBef>
              <a:spcAft>
                <a:spcPts val="0"/>
              </a:spcAft>
              <a:buClr>
                <a:schemeClr val="dk1"/>
              </a:buClr>
              <a:buSzPct val="53658"/>
              <a:buFont typeface="Arial"/>
              <a:buNone/>
            </a:pPr>
            <a:r>
              <a:t/>
            </a:r>
            <a:endParaRPr sz="2050">
              <a:solidFill>
                <a:srgbClr val="1B1B1F"/>
              </a:solidFill>
            </a:endParaRPr>
          </a:p>
          <a:p>
            <a:pPr indent="0" lvl="0" marL="0" rtl="0" algn="l">
              <a:spcBef>
                <a:spcPts val="1200"/>
              </a:spcBef>
              <a:spcAft>
                <a:spcPts val="0"/>
              </a:spcAft>
              <a:buClr>
                <a:schemeClr val="dk1"/>
              </a:buClr>
              <a:buSzPct val="34375"/>
              <a:buFont typeface="Arial"/>
              <a:buNone/>
            </a:pPr>
            <a:r>
              <a:t/>
            </a:r>
            <a:endParaRPr b="1" sz="3200"/>
          </a:p>
          <a:p>
            <a:pPr indent="0" lvl="0" marL="0" rtl="0" algn="l">
              <a:lnSpc>
                <a:spcPct val="114000"/>
              </a:lnSpc>
              <a:spcBef>
                <a:spcPts val="0"/>
              </a:spcBef>
              <a:spcAft>
                <a:spcPts val="0"/>
              </a:spcAft>
              <a:buSzPct val="91666"/>
              <a:buNone/>
            </a:pPr>
            <a:r>
              <a:t/>
            </a:r>
            <a:endParaRPr b="1"/>
          </a:p>
          <a:p>
            <a:pPr indent="0" lvl="0" marL="0" rtl="0" algn="l">
              <a:lnSpc>
                <a:spcPct val="114000"/>
              </a:lnSpc>
              <a:spcBef>
                <a:spcPts val="0"/>
              </a:spcBef>
              <a:spcAft>
                <a:spcPts val="0"/>
              </a:spcAft>
              <a:buSzPct val="91666"/>
              <a:buNone/>
            </a:pPr>
            <a:r>
              <a:t/>
            </a:r>
            <a:endParaRPr b="1"/>
          </a:p>
        </p:txBody>
      </p:sp>
      <p:sp>
        <p:nvSpPr>
          <p:cNvPr id="147" name="Google Shape;147;g372b0a25d5b_0_55"/>
          <p:cNvSpPr txBox="1"/>
          <p:nvPr>
            <p:ph idx="12" type="sldNum"/>
          </p:nvPr>
        </p:nvSpPr>
        <p:spPr>
          <a:xfrm>
            <a:off x="11275961" y="6208870"/>
            <a:ext cx="48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48" name="Google Shape;148;g372b0a25d5b_0_55"/>
          <p:cNvSpPr txBox="1"/>
          <p:nvPr/>
        </p:nvSpPr>
        <p:spPr>
          <a:xfrm>
            <a:off x="655125" y="118325"/>
            <a:ext cx="8159400" cy="119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30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US" sz="3000">
                <a:solidFill>
                  <a:schemeClr val="dk1"/>
                </a:solidFill>
                <a:latin typeface="Calibri"/>
                <a:ea typeface="Calibri"/>
                <a:cs typeface="Calibri"/>
                <a:sym typeface="Calibri"/>
              </a:rPr>
              <a:t>3 c) Implementing a random forest model</a:t>
            </a:r>
            <a:endParaRPr sz="24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372b0a25d5b_0_64"/>
          <p:cNvSpPr txBox="1"/>
          <p:nvPr>
            <p:ph idx="1" type="body"/>
          </p:nvPr>
        </p:nvSpPr>
        <p:spPr>
          <a:xfrm>
            <a:off x="655125" y="1516050"/>
            <a:ext cx="11235300" cy="38259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ts val="275"/>
              <a:buFont typeface="Arial"/>
              <a:buNone/>
            </a:pPr>
            <a:r>
              <a:rPr lang="en-US" sz="5600">
                <a:solidFill>
                  <a:srgbClr val="1B1B1F"/>
                </a:solidFill>
              </a:rPr>
              <a:t>Before </a:t>
            </a:r>
            <a:r>
              <a:rPr lang="en-US" sz="5600">
                <a:solidFill>
                  <a:srgbClr val="1B1B1F"/>
                </a:solidFill>
              </a:rPr>
              <a:t>implementing</a:t>
            </a:r>
            <a:r>
              <a:rPr lang="en-US" sz="5600">
                <a:solidFill>
                  <a:srgbClr val="1B1B1F"/>
                </a:solidFill>
              </a:rPr>
              <a:t> a model in a company the following must be considered</a:t>
            </a:r>
            <a:endParaRPr sz="5600">
              <a:solidFill>
                <a:srgbClr val="1B1B1F"/>
              </a:solidFill>
            </a:endParaRPr>
          </a:p>
          <a:p>
            <a:pPr indent="-317500" lvl="0" marL="457200" rtl="0" algn="l">
              <a:lnSpc>
                <a:spcPct val="115000"/>
              </a:lnSpc>
              <a:spcBef>
                <a:spcPts val="1200"/>
              </a:spcBef>
              <a:spcAft>
                <a:spcPts val="0"/>
              </a:spcAft>
              <a:buClr>
                <a:srgbClr val="1B1B1F"/>
              </a:buClr>
              <a:buSzPct val="100000"/>
              <a:buAutoNum type="arabicPeriod"/>
            </a:pPr>
            <a:r>
              <a:rPr b="1" lang="en-US" sz="5600">
                <a:solidFill>
                  <a:srgbClr val="1B1B1F"/>
                </a:solidFill>
              </a:rPr>
              <a:t>Internal Company Policy : </a:t>
            </a:r>
            <a:r>
              <a:rPr lang="en-US" sz="5600">
                <a:solidFill>
                  <a:srgbClr val="1B1B1F"/>
                </a:solidFill>
              </a:rPr>
              <a:t>most large corporations will likely have </a:t>
            </a:r>
            <a:r>
              <a:rPr lang="en-US" sz="5600">
                <a:solidFill>
                  <a:srgbClr val="1B1B1F"/>
                </a:solidFill>
              </a:rPr>
              <a:t>policy</a:t>
            </a:r>
            <a:r>
              <a:rPr lang="en-US" sz="5600">
                <a:solidFill>
                  <a:srgbClr val="1B1B1F"/>
                </a:solidFill>
              </a:rPr>
              <a:t> which informs decisions on using AI/data in the </a:t>
            </a:r>
            <a:r>
              <a:rPr lang="en-US" sz="5600">
                <a:solidFill>
                  <a:srgbClr val="1B1B1F"/>
                </a:solidFill>
              </a:rPr>
              <a:t>workplace</a:t>
            </a:r>
            <a:r>
              <a:rPr lang="en-US" sz="5600">
                <a:solidFill>
                  <a:srgbClr val="1B1B1F"/>
                </a:solidFill>
              </a:rPr>
              <a:t>. This would </a:t>
            </a:r>
            <a:r>
              <a:rPr lang="en-US" sz="5600">
                <a:solidFill>
                  <a:srgbClr val="1B1B1F"/>
                </a:solidFill>
              </a:rPr>
              <a:t>typically</a:t>
            </a:r>
            <a:r>
              <a:rPr lang="en-US" sz="5600">
                <a:solidFill>
                  <a:srgbClr val="1B1B1F"/>
                </a:solidFill>
              </a:rPr>
              <a:t> be guided by regulations and include factors such as “needs to know”, </a:t>
            </a:r>
            <a:r>
              <a:rPr lang="en-US" sz="5600">
                <a:solidFill>
                  <a:srgbClr val="1B1B1F"/>
                </a:solidFill>
              </a:rPr>
              <a:t>fairness</a:t>
            </a:r>
            <a:r>
              <a:rPr lang="en-US" sz="5600">
                <a:solidFill>
                  <a:srgbClr val="1B1B1F"/>
                </a:solidFill>
              </a:rPr>
              <a:t> and </a:t>
            </a:r>
            <a:r>
              <a:rPr lang="en-US" sz="5600">
                <a:solidFill>
                  <a:srgbClr val="1B1B1F"/>
                </a:solidFill>
              </a:rPr>
              <a:t>transparency, cyber risk model governance, third party governance (if model or data is externally owned), bias and the risk of hallucinations</a:t>
            </a:r>
            <a:endParaRPr sz="5600">
              <a:solidFill>
                <a:srgbClr val="1B1B1F"/>
              </a:solidFill>
            </a:endParaRPr>
          </a:p>
          <a:p>
            <a:pPr indent="-317500" lvl="0" marL="457200" rtl="0" algn="l">
              <a:lnSpc>
                <a:spcPct val="115000"/>
              </a:lnSpc>
              <a:spcBef>
                <a:spcPts val="0"/>
              </a:spcBef>
              <a:spcAft>
                <a:spcPts val="0"/>
              </a:spcAft>
              <a:buClr>
                <a:srgbClr val="1B1B1F"/>
              </a:buClr>
              <a:buSzPct val="100000"/>
              <a:buAutoNum type="arabicPeriod"/>
            </a:pPr>
            <a:r>
              <a:rPr b="1" lang="en-US" sz="5600">
                <a:solidFill>
                  <a:srgbClr val="1B1B1F"/>
                </a:solidFill>
              </a:rPr>
              <a:t>Regulatory considerations :</a:t>
            </a:r>
            <a:r>
              <a:rPr lang="en-US" sz="5600">
                <a:solidFill>
                  <a:srgbClr val="1B1B1F"/>
                </a:solidFill>
              </a:rPr>
              <a:t> In particular model owners may consider implications from regulators such as the EU AI Act, GDPR, ISO 42001 and the Hong Kong SFC Circular on Generative AI. In particular model owners may consider if the use-case places them in the scope of high risk or even unacceptable risk by these definitions. For instance, this particular model is unlikely to reach the level of high risk based on the SFC circular which defines this as “investment recommendations, investment advice or investment research to investors or clients” but may come in scope of high risk under the EU AI Act, “AI applications used in critical infrastructures, education, employment, law enforcement, migration, and judiciary</a:t>
            </a:r>
            <a:endParaRPr sz="5600">
              <a:solidFill>
                <a:srgbClr val="1B1B1F"/>
              </a:solidFill>
            </a:endParaRPr>
          </a:p>
          <a:p>
            <a:pPr indent="0" lvl="0" marL="0" rtl="0" algn="l">
              <a:lnSpc>
                <a:spcPct val="115000"/>
              </a:lnSpc>
              <a:spcBef>
                <a:spcPts val="1200"/>
              </a:spcBef>
              <a:spcAft>
                <a:spcPts val="0"/>
              </a:spcAft>
              <a:buNone/>
            </a:pPr>
            <a:r>
              <a:rPr lang="en-US" sz="5600">
                <a:solidFill>
                  <a:srgbClr val="1B1B1F"/>
                </a:solidFill>
              </a:rPr>
              <a:t>When  implementing the model such guidance should be considered and risk mitigated. For instance, data attributes such as Age and Gender are likely to be more sensitive than team membership.Model owners should consider removing such attributes unless they serve a particular business need e.g. a Diversity and Inclusion initiative is looking to see if gender plays a part in participation with an aim to improve opportunities for those wanting to study more. This should nevertheless be carefully considered against internal guidelines and external regulations.</a:t>
            </a:r>
            <a:endParaRPr sz="5600">
              <a:solidFill>
                <a:srgbClr val="1B1B1F"/>
              </a:solidFill>
            </a:endParaRPr>
          </a:p>
          <a:p>
            <a:pPr indent="0" lvl="0" marL="0" rtl="0" algn="l">
              <a:lnSpc>
                <a:spcPct val="115000"/>
              </a:lnSpc>
              <a:spcBef>
                <a:spcPts val="1200"/>
              </a:spcBef>
              <a:spcAft>
                <a:spcPts val="0"/>
              </a:spcAft>
              <a:buNone/>
            </a:pPr>
            <a:r>
              <a:rPr lang="en-US" sz="5600">
                <a:solidFill>
                  <a:srgbClr val="1B1B1F"/>
                </a:solidFill>
              </a:rPr>
              <a:t>Finally when real-life data is used further cleansing and checks (perhaps with qualitative feedback from colleagues) should be performed. For instance, no consideration in the model has taken place to determine if employee had worked a full year and hence were likely to have less hours studied. For this case, considering teh  hire date to either remove people or to enhance the model output should be considered.</a:t>
            </a:r>
            <a:endParaRPr sz="56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ts val="275"/>
              <a:buFont typeface="Arial"/>
              <a:buNone/>
            </a:pPr>
            <a:r>
              <a:t/>
            </a:r>
            <a:endParaRPr sz="4400">
              <a:latin typeface="Calibri"/>
              <a:ea typeface="Calibri"/>
              <a:cs typeface="Calibri"/>
              <a:sym typeface="Calibri"/>
            </a:endParaRPr>
          </a:p>
          <a:p>
            <a:pPr indent="0" lvl="0" marL="0" rtl="0" algn="l">
              <a:lnSpc>
                <a:spcPct val="115000"/>
              </a:lnSpc>
              <a:spcBef>
                <a:spcPts val="1200"/>
              </a:spcBef>
              <a:spcAft>
                <a:spcPts val="0"/>
              </a:spcAft>
              <a:buClr>
                <a:schemeClr val="dk1"/>
              </a:buClr>
              <a:buSzPct val="53658"/>
              <a:buFont typeface="Arial"/>
              <a:buNone/>
            </a:pPr>
            <a:r>
              <a:t/>
            </a:r>
            <a:endParaRPr sz="2050">
              <a:solidFill>
                <a:srgbClr val="1B1B1F"/>
              </a:solidFill>
            </a:endParaRPr>
          </a:p>
          <a:p>
            <a:pPr indent="0" lvl="0" marL="0" rtl="0" algn="l">
              <a:lnSpc>
                <a:spcPct val="115000"/>
              </a:lnSpc>
              <a:spcBef>
                <a:spcPts val="1200"/>
              </a:spcBef>
              <a:spcAft>
                <a:spcPts val="0"/>
              </a:spcAft>
              <a:buClr>
                <a:schemeClr val="dk1"/>
              </a:buClr>
              <a:buSzPct val="53658"/>
              <a:buFont typeface="Arial"/>
              <a:buNone/>
            </a:pPr>
            <a:r>
              <a:t/>
            </a:r>
            <a:endParaRPr sz="2050">
              <a:solidFill>
                <a:srgbClr val="1B1B1F"/>
              </a:solidFill>
            </a:endParaRPr>
          </a:p>
          <a:p>
            <a:pPr indent="0" lvl="0" marL="0" rtl="0" algn="l">
              <a:spcBef>
                <a:spcPts val="1200"/>
              </a:spcBef>
              <a:spcAft>
                <a:spcPts val="0"/>
              </a:spcAft>
              <a:buClr>
                <a:schemeClr val="dk1"/>
              </a:buClr>
              <a:buSzPct val="34375"/>
              <a:buFont typeface="Arial"/>
              <a:buNone/>
            </a:pPr>
            <a:r>
              <a:t/>
            </a:r>
            <a:endParaRPr b="1" sz="3200"/>
          </a:p>
          <a:p>
            <a:pPr indent="0" lvl="0" marL="0" rtl="0" algn="l">
              <a:lnSpc>
                <a:spcPct val="114000"/>
              </a:lnSpc>
              <a:spcBef>
                <a:spcPts val="0"/>
              </a:spcBef>
              <a:spcAft>
                <a:spcPts val="0"/>
              </a:spcAft>
              <a:buSzPct val="91666"/>
              <a:buNone/>
            </a:pPr>
            <a:r>
              <a:t/>
            </a:r>
            <a:endParaRPr b="1"/>
          </a:p>
          <a:p>
            <a:pPr indent="0" lvl="0" marL="0" rtl="0" algn="l">
              <a:lnSpc>
                <a:spcPct val="114000"/>
              </a:lnSpc>
              <a:spcBef>
                <a:spcPts val="0"/>
              </a:spcBef>
              <a:spcAft>
                <a:spcPts val="0"/>
              </a:spcAft>
              <a:buSzPct val="91666"/>
              <a:buNone/>
            </a:pPr>
            <a:r>
              <a:t/>
            </a:r>
            <a:endParaRPr b="1"/>
          </a:p>
        </p:txBody>
      </p:sp>
      <p:sp>
        <p:nvSpPr>
          <p:cNvPr id="155" name="Google Shape;155;g372b0a25d5b_0_64"/>
          <p:cNvSpPr txBox="1"/>
          <p:nvPr>
            <p:ph idx="12" type="sldNum"/>
          </p:nvPr>
        </p:nvSpPr>
        <p:spPr>
          <a:xfrm>
            <a:off x="11275961" y="6208870"/>
            <a:ext cx="48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56" name="Google Shape;156;g372b0a25d5b_0_64"/>
          <p:cNvSpPr txBox="1"/>
          <p:nvPr/>
        </p:nvSpPr>
        <p:spPr>
          <a:xfrm>
            <a:off x="655125" y="237375"/>
            <a:ext cx="8159400" cy="119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30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US" sz="3000">
                <a:solidFill>
                  <a:schemeClr val="dk1"/>
                </a:solidFill>
                <a:latin typeface="Calibri"/>
                <a:ea typeface="Calibri"/>
                <a:cs typeface="Calibri"/>
                <a:sym typeface="Calibri"/>
              </a:rPr>
              <a:t>4. Considerations for implementing the model with real-life data</a:t>
            </a:r>
            <a:endParaRPr sz="24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372b0a25d5b_0_73"/>
          <p:cNvSpPr txBox="1"/>
          <p:nvPr>
            <p:ph idx="1" type="body"/>
          </p:nvPr>
        </p:nvSpPr>
        <p:spPr>
          <a:xfrm>
            <a:off x="655125" y="1516050"/>
            <a:ext cx="11235300" cy="38259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None/>
            </a:pPr>
            <a:r>
              <a:t/>
            </a:r>
            <a:endParaRPr sz="6000">
              <a:solidFill>
                <a:srgbClr val="1B1B1F"/>
              </a:solidFill>
            </a:endParaRPr>
          </a:p>
          <a:p>
            <a:pPr indent="-323850" lvl="0" marL="457200" rtl="0" algn="l">
              <a:lnSpc>
                <a:spcPct val="115000"/>
              </a:lnSpc>
              <a:spcBef>
                <a:spcPts val="1200"/>
              </a:spcBef>
              <a:spcAft>
                <a:spcPts val="0"/>
              </a:spcAft>
              <a:buClr>
                <a:srgbClr val="1B1B1F"/>
              </a:buClr>
              <a:buSzPct val="100000"/>
              <a:buAutoNum type="arabicPeriod"/>
            </a:pPr>
            <a:r>
              <a:rPr lang="en-US" sz="6000">
                <a:solidFill>
                  <a:srgbClr val="1B1B1F"/>
                </a:solidFill>
              </a:rPr>
              <a:t>Any </a:t>
            </a:r>
            <a:r>
              <a:rPr lang="en-US" sz="6000">
                <a:solidFill>
                  <a:srgbClr val="1B1B1F"/>
                </a:solidFill>
              </a:rPr>
              <a:t>implementation</a:t>
            </a:r>
            <a:r>
              <a:rPr lang="en-US" sz="6000">
                <a:solidFill>
                  <a:srgbClr val="1B1B1F"/>
                </a:solidFill>
              </a:rPr>
              <a:t> of such a project would first need however careful consideration against the guidance highlighted in section 2</a:t>
            </a:r>
            <a:endParaRPr sz="6000">
              <a:solidFill>
                <a:srgbClr val="1B1B1F"/>
              </a:solidFill>
            </a:endParaRPr>
          </a:p>
          <a:p>
            <a:pPr indent="-323850" lvl="0" marL="457200" rtl="0" algn="l">
              <a:lnSpc>
                <a:spcPct val="115000"/>
              </a:lnSpc>
              <a:spcBef>
                <a:spcPts val="0"/>
              </a:spcBef>
              <a:spcAft>
                <a:spcPts val="0"/>
              </a:spcAft>
              <a:buClr>
                <a:srgbClr val="1B1B1F"/>
              </a:buClr>
              <a:buSzPct val="100000"/>
              <a:buAutoNum type="arabicPeriod"/>
            </a:pPr>
            <a:r>
              <a:rPr lang="en-US" sz="6000">
                <a:solidFill>
                  <a:srgbClr val="1B1B1F"/>
                </a:solidFill>
              </a:rPr>
              <a:t>Providing criteria 1 is met, findings such as those outlined in section 1b could then be used to improve overall </a:t>
            </a:r>
            <a:r>
              <a:rPr lang="en-US" sz="6000">
                <a:solidFill>
                  <a:srgbClr val="1B1B1F"/>
                </a:solidFill>
              </a:rPr>
              <a:t>participation. For instance “over-achiever” interviews could be conducted to understand qualitatively what has led them to score so highly e.g. supportive management, personal motivation or each of access. Similarly handled sensitively “under achievers” could also be interviewed to determine what could help them to study more e.g. their team work hours are longer than other departments and could be more balanced etc.</a:t>
            </a:r>
            <a:endParaRPr sz="6000">
              <a:solidFill>
                <a:srgbClr val="1B1B1F"/>
              </a:solidFill>
            </a:endParaRPr>
          </a:p>
          <a:p>
            <a:pPr indent="-323850" lvl="0" marL="457200" rtl="0" algn="l">
              <a:lnSpc>
                <a:spcPct val="115000"/>
              </a:lnSpc>
              <a:spcBef>
                <a:spcPts val="0"/>
              </a:spcBef>
              <a:spcAft>
                <a:spcPts val="0"/>
              </a:spcAft>
              <a:buClr>
                <a:srgbClr val="1B1B1F"/>
              </a:buClr>
              <a:buSzPct val="100000"/>
              <a:buAutoNum type="arabicPeriod"/>
            </a:pPr>
            <a:r>
              <a:rPr lang="en-US" sz="6000">
                <a:solidFill>
                  <a:srgbClr val="1B1B1F"/>
                </a:solidFill>
              </a:rPr>
              <a:t>Such findings could then for instance be used to start an internal marketing campaign to guide others to increase their participation and overcome barriers..</a:t>
            </a:r>
            <a:endParaRPr sz="6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ts val="275"/>
              <a:buFont typeface="Arial"/>
              <a:buNone/>
            </a:pPr>
            <a:r>
              <a:t/>
            </a:r>
            <a:endParaRPr sz="4400">
              <a:latin typeface="Calibri"/>
              <a:ea typeface="Calibri"/>
              <a:cs typeface="Calibri"/>
              <a:sym typeface="Calibri"/>
            </a:endParaRPr>
          </a:p>
          <a:p>
            <a:pPr indent="0" lvl="0" marL="0" rtl="0" algn="l">
              <a:lnSpc>
                <a:spcPct val="115000"/>
              </a:lnSpc>
              <a:spcBef>
                <a:spcPts val="1200"/>
              </a:spcBef>
              <a:spcAft>
                <a:spcPts val="0"/>
              </a:spcAft>
              <a:buClr>
                <a:schemeClr val="dk1"/>
              </a:buClr>
              <a:buSzPct val="53658"/>
              <a:buFont typeface="Arial"/>
              <a:buNone/>
            </a:pPr>
            <a:r>
              <a:t/>
            </a:r>
            <a:endParaRPr sz="2050">
              <a:solidFill>
                <a:srgbClr val="1B1B1F"/>
              </a:solidFill>
            </a:endParaRPr>
          </a:p>
          <a:p>
            <a:pPr indent="0" lvl="0" marL="0" rtl="0" algn="l">
              <a:lnSpc>
                <a:spcPct val="115000"/>
              </a:lnSpc>
              <a:spcBef>
                <a:spcPts val="1200"/>
              </a:spcBef>
              <a:spcAft>
                <a:spcPts val="0"/>
              </a:spcAft>
              <a:buClr>
                <a:schemeClr val="dk1"/>
              </a:buClr>
              <a:buSzPct val="53658"/>
              <a:buFont typeface="Arial"/>
              <a:buNone/>
            </a:pPr>
            <a:r>
              <a:t/>
            </a:r>
            <a:endParaRPr sz="2050">
              <a:solidFill>
                <a:srgbClr val="1B1B1F"/>
              </a:solidFill>
            </a:endParaRPr>
          </a:p>
          <a:p>
            <a:pPr indent="0" lvl="0" marL="0" rtl="0" algn="l">
              <a:spcBef>
                <a:spcPts val="1200"/>
              </a:spcBef>
              <a:spcAft>
                <a:spcPts val="0"/>
              </a:spcAft>
              <a:buClr>
                <a:schemeClr val="dk1"/>
              </a:buClr>
              <a:buSzPct val="34375"/>
              <a:buFont typeface="Arial"/>
              <a:buNone/>
            </a:pPr>
            <a:r>
              <a:t/>
            </a:r>
            <a:endParaRPr b="1" sz="3200"/>
          </a:p>
          <a:p>
            <a:pPr indent="0" lvl="0" marL="0" rtl="0" algn="l">
              <a:lnSpc>
                <a:spcPct val="114000"/>
              </a:lnSpc>
              <a:spcBef>
                <a:spcPts val="0"/>
              </a:spcBef>
              <a:spcAft>
                <a:spcPts val="0"/>
              </a:spcAft>
              <a:buSzPct val="91666"/>
              <a:buNone/>
            </a:pPr>
            <a:r>
              <a:t/>
            </a:r>
            <a:endParaRPr b="1"/>
          </a:p>
          <a:p>
            <a:pPr indent="0" lvl="0" marL="0" rtl="0" algn="l">
              <a:lnSpc>
                <a:spcPct val="114000"/>
              </a:lnSpc>
              <a:spcBef>
                <a:spcPts val="0"/>
              </a:spcBef>
              <a:spcAft>
                <a:spcPts val="0"/>
              </a:spcAft>
              <a:buSzPct val="91666"/>
              <a:buNone/>
            </a:pPr>
            <a:r>
              <a:t/>
            </a:r>
            <a:endParaRPr b="1"/>
          </a:p>
        </p:txBody>
      </p:sp>
      <p:sp>
        <p:nvSpPr>
          <p:cNvPr id="163" name="Google Shape;163;g372b0a25d5b_0_73"/>
          <p:cNvSpPr txBox="1"/>
          <p:nvPr>
            <p:ph idx="12" type="sldNum"/>
          </p:nvPr>
        </p:nvSpPr>
        <p:spPr>
          <a:xfrm>
            <a:off x="11275961" y="6208870"/>
            <a:ext cx="48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64" name="Google Shape;164;g372b0a25d5b_0_73"/>
          <p:cNvSpPr txBox="1"/>
          <p:nvPr/>
        </p:nvSpPr>
        <p:spPr>
          <a:xfrm>
            <a:off x="655125" y="237375"/>
            <a:ext cx="8159400" cy="119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30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US" sz="3000">
                <a:solidFill>
                  <a:schemeClr val="dk1"/>
                </a:solidFill>
                <a:latin typeface="Calibri"/>
                <a:ea typeface="Calibri"/>
                <a:cs typeface="Calibri"/>
                <a:sym typeface="Calibri"/>
              </a:rPr>
              <a:t>5. Findings</a:t>
            </a:r>
            <a:endParaRPr sz="24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372b0a25d5b_0_80"/>
          <p:cNvSpPr txBox="1"/>
          <p:nvPr>
            <p:ph idx="1" type="body"/>
          </p:nvPr>
        </p:nvSpPr>
        <p:spPr>
          <a:xfrm>
            <a:off x="655125" y="1516050"/>
            <a:ext cx="11235300" cy="38259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ts val="275"/>
              <a:buFont typeface="Arial"/>
              <a:buNone/>
            </a:pPr>
            <a:r>
              <a:t/>
            </a:r>
            <a:endParaRPr b="1" sz="7200">
              <a:solidFill>
                <a:srgbClr val="1B1B1F"/>
              </a:solidFill>
            </a:endParaRPr>
          </a:p>
          <a:p>
            <a:pPr indent="0" lvl="0" marL="0" rtl="0" algn="l">
              <a:lnSpc>
                <a:spcPct val="115000"/>
              </a:lnSpc>
              <a:spcBef>
                <a:spcPts val="1200"/>
              </a:spcBef>
              <a:spcAft>
                <a:spcPts val="0"/>
              </a:spcAft>
              <a:buClr>
                <a:schemeClr val="dk1"/>
              </a:buClr>
              <a:buSzPts val="275"/>
              <a:buFont typeface="Arial"/>
              <a:buNone/>
            </a:pPr>
            <a:r>
              <a:rPr b="1" lang="en-US" sz="7200">
                <a:solidFill>
                  <a:srgbClr val="1B1B1F"/>
                </a:solidFill>
              </a:rPr>
              <a:t>Project ends here</a:t>
            </a:r>
            <a:endParaRPr b="1" sz="7200">
              <a:solidFill>
                <a:srgbClr val="1B1B1F"/>
              </a:solidFill>
            </a:endParaRPr>
          </a:p>
          <a:p>
            <a:pPr indent="0" lvl="0" marL="0" rtl="0" algn="l">
              <a:lnSpc>
                <a:spcPct val="115000"/>
              </a:lnSpc>
              <a:spcBef>
                <a:spcPts val="1200"/>
              </a:spcBef>
              <a:spcAft>
                <a:spcPts val="0"/>
              </a:spcAft>
              <a:buClr>
                <a:schemeClr val="dk1"/>
              </a:buClr>
              <a:buSzPts val="275"/>
              <a:buFont typeface="Arial"/>
              <a:buNone/>
            </a:pPr>
            <a:r>
              <a:t/>
            </a:r>
            <a:endParaRPr sz="7200">
              <a:solidFill>
                <a:srgbClr val="1B1B1F"/>
              </a:solidFill>
            </a:endParaRPr>
          </a:p>
          <a:p>
            <a:pPr indent="0" lvl="0" marL="0" rtl="0" algn="l">
              <a:lnSpc>
                <a:spcPct val="115000"/>
              </a:lnSpc>
              <a:spcBef>
                <a:spcPts val="1200"/>
              </a:spcBef>
              <a:spcAft>
                <a:spcPts val="0"/>
              </a:spcAft>
              <a:buNone/>
            </a:pPr>
            <a:r>
              <a:rPr lang="en-US" sz="7200">
                <a:solidFill>
                  <a:srgbClr val="1B1B1F"/>
                </a:solidFill>
              </a:rPr>
              <a:t>The rest of the </a:t>
            </a:r>
            <a:r>
              <a:rPr lang="en-US" sz="7200">
                <a:solidFill>
                  <a:srgbClr val="1B1B1F"/>
                </a:solidFill>
              </a:rPr>
              <a:t>slides</a:t>
            </a:r>
            <a:r>
              <a:rPr lang="en-US" sz="7200">
                <a:solidFill>
                  <a:srgbClr val="1B1B1F"/>
                </a:solidFill>
              </a:rPr>
              <a:t> were provided in the original </a:t>
            </a:r>
            <a:r>
              <a:rPr lang="en-US" sz="7200">
                <a:solidFill>
                  <a:srgbClr val="1B1B1F"/>
                </a:solidFill>
              </a:rPr>
              <a:t>analysis</a:t>
            </a:r>
            <a:r>
              <a:rPr lang="en-US" sz="7200">
                <a:solidFill>
                  <a:srgbClr val="1B1B1F"/>
                </a:solidFill>
              </a:rPr>
              <a:t> provided in the course</a:t>
            </a:r>
            <a:endParaRPr sz="72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ts val="275"/>
              <a:buFont typeface="Arial"/>
              <a:buNone/>
            </a:pPr>
            <a:r>
              <a:t/>
            </a:r>
            <a:endParaRPr sz="4400">
              <a:latin typeface="Calibri"/>
              <a:ea typeface="Calibri"/>
              <a:cs typeface="Calibri"/>
              <a:sym typeface="Calibri"/>
            </a:endParaRPr>
          </a:p>
          <a:p>
            <a:pPr indent="0" lvl="0" marL="0" rtl="0" algn="l">
              <a:lnSpc>
                <a:spcPct val="115000"/>
              </a:lnSpc>
              <a:spcBef>
                <a:spcPts val="1200"/>
              </a:spcBef>
              <a:spcAft>
                <a:spcPts val="0"/>
              </a:spcAft>
              <a:buClr>
                <a:schemeClr val="dk1"/>
              </a:buClr>
              <a:buSzPct val="53658"/>
              <a:buFont typeface="Arial"/>
              <a:buNone/>
            </a:pPr>
            <a:r>
              <a:t/>
            </a:r>
            <a:endParaRPr sz="2050">
              <a:solidFill>
                <a:srgbClr val="1B1B1F"/>
              </a:solidFill>
            </a:endParaRPr>
          </a:p>
          <a:p>
            <a:pPr indent="0" lvl="0" marL="0" rtl="0" algn="l">
              <a:lnSpc>
                <a:spcPct val="115000"/>
              </a:lnSpc>
              <a:spcBef>
                <a:spcPts val="1200"/>
              </a:spcBef>
              <a:spcAft>
                <a:spcPts val="0"/>
              </a:spcAft>
              <a:buClr>
                <a:schemeClr val="dk1"/>
              </a:buClr>
              <a:buSzPct val="53658"/>
              <a:buFont typeface="Arial"/>
              <a:buNone/>
            </a:pPr>
            <a:r>
              <a:t/>
            </a:r>
            <a:endParaRPr sz="2050">
              <a:solidFill>
                <a:srgbClr val="1B1B1F"/>
              </a:solidFill>
            </a:endParaRPr>
          </a:p>
          <a:p>
            <a:pPr indent="0" lvl="0" marL="0" rtl="0" algn="l">
              <a:spcBef>
                <a:spcPts val="1200"/>
              </a:spcBef>
              <a:spcAft>
                <a:spcPts val="0"/>
              </a:spcAft>
              <a:buClr>
                <a:schemeClr val="dk1"/>
              </a:buClr>
              <a:buSzPct val="34375"/>
              <a:buFont typeface="Arial"/>
              <a:buNone/>
            </a:pPr>
            <a:r>
              <a:t/>
            </a:r>
            <a:endParaRPr b="1" sz="3200"/>
          </a:p>
          <a:p>
            <a:pPr indent="0" lvl="0" marL="0" rtl="0" algn="l">
              <a:lnSpc>
                <a:spcPct val="114000"/>
              </a:lnSpc>
              <a:spcBef>
                <a:spcPts val="0"/>
              </a:spcBef>
              <a:spcAft>
                <a:spcPts val="0"/>
              </a:spcAft>
              <a:buSzPct val="91666"/>
              <a:buNone/>
            </a:pPr>
            <a:r>
              <a:t/>
            </a:r>
            <a:endParaRPr b="1"/>
          </a:p>
          <a:p>
            <a:pPr indent="0" lvl="0" marL="0" rtl="0" algn="l">
              <a:lnSpc>
                <a:spcPct val="114000"/>
              </a:lnSpc>
              <a:spcBef>
                <a:spcPts val="0"/>
              </a:spcBef>
              <a:spcAft>
                <a:spcPts val="0"/>
              </a:spcAft>
              <a:buSzPct val="91666"/>
              <a:buNone/>
            </a:pPr>
            <a:r>
              <a:t/>
            </a:r>
            <a:endParaRPr b="1"/>
          </a:p>
        </p:txBody>
      </p:sp>
      <p:sp>
        <p:nvSpPr>
          <p:cNvPr id="171" name="Google Shape;171;g372b0a25d5b_0_80"/>
          <p:cNvSpPr txBox="1"/>
          <p:nvPr>
            <p:ph idx="12" type="sldNum"/>
          </p:nvPr>
        </p:nvSpPr>
        <p:spPr>
          <a:xfrm>
            <a:off x="11275961" y="6208870"/>
            <a:ext cx="48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33e00560af7_1_19"/>
          <p:cNvSpPr txBox="1"/>
          <p:nvPr>
            <p:ph idx="1" type="body"/>
          </p:nvPr>
        </p:nvSpPr>
        <p:spPr>
          <a:xfrm>
            <a:off x="429450" y="991275"/>
            <a:ext cx="11333100" cy="52176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2400"/>
              </a:spcBef>
              <a:spcAft>
                <a:spcPts val="0"/>
              </a:spcAft>
              <a:buClr>
                <a:schemeClr val="dk1"/>
              </a:buClr>
              <a:buSzPts val="1100"/>
              <a:buFont typeface="Arial"/>
              <a:buNone/>
            </a:pPr>
            <a:r>
              <a:rPr b="1" lang="en-US" sz="2300"/>
              <a:t>Conclusion and Recommendations</a:t>
            </a:r>
            <a:endParaRPr b="1" sz="2300"/>
          </a:p>
          <a:p>
            <a:pPr indent="0" lvl="0" marL="0" rtl="0" algn="l">
              <a:lnSpc>
                <a:spcPct val="115000"/>
              </a:lnSpc>
              <a:spcBef>
                <a:spcPts val="1800"/>
              </a:spcBef>
              <a:spcAft>
                <a:spcPts val="0"/>
              </a:spcAft>
              <a:buClr>
                <a:schemeClr val="dk1"/>
              </a:buClr>
              <a:buSzPts val="1100"/>
              <a:buFont typeface="Arial"/>
              <a:buNone/>
            </a:pPr>
            <a:r>
              <a:rPr b="1" lang="en-US" sz="1700"/>
              <a:t>Summary</a:t>
            </a:r>
            <a:endParaRPr b="1" sz="1700"/>
          </a:p>
          <a:p>
            <a:pPr indent="-298450" lvl="0" marL="457200" rtl="0" algn="l">
              <a:lnSpc>
                <a:spcPct val="115000"/>
              </a:lnSpc>
              <a:spcBef>
                <a:spcPts val="1200"/>
              </a:spcBef>
              <a:spcAft>
                <a:spcPts val="0"/>
              </a:spcAft>
              <a:buClr>
                <a:schemeClr val="dk1"/>
              </a:buClr>
              <a:buSzPts val="1100"/>
              <a:buChar char="●"/>
            </a:pPr>
            <a:r>
              <a:rPr lang="en-US" sz="1100"/>
              <a:t>Microsoft Copilot significantly improved productivity and model performance in fraud detection.</a:t>
            </a:r>
            <a:endParaRPr sz="1100"/>
          </a:p>
          <a:p>
            <a:pPr indent="-298450" lvl="0" marL="457200" rtl="0" algn="l">
              <a:lnSpc>
                <a:spcPct val="115000"/>
              </a:lnSpc>
              <a:spcBef>
                <a:spcPts val="0"/>
              </a:spcBef>
              <a:spcAft>
                <a:spcPts val="0"/>
              </a:spcAft>
              <a:buClr>
                <a:schemeClr val="dk1"/>
              </a:buClr>
              <a:buSzPts val="1100"/>
              <a:buChar char="●"/>
            </a:pPr>
            <a:r>
              <a:rPr lang="en-US" sz="1100"/>
              <a:t>Generative AI models effectively supplemented scarce data sources.</a:t>
            </a:r>
            <a:endParaRPr sz="1100"/>
          </a:p>
          <a:p>
            <a:pPr indent="0" lvl="0" marL="0" rtl="0" algn="l">
              <a:lnSpc>
                <a:spcPct val="115000"/>
              </a:lnSpc>
              <a:spcBef>
                <a:spcPts val="1800"/>
              </a:spcBef>
              <a:spcAft>
                <a:spcPts val="0"/>
              </a:spcAft>
              <a:buClr>
                <a:schemeClr val="dk1"/>
              </a:buClr>
              <a:buSzPts val="1100"/>
              <a:buFont typeface="Arial"/>
              <a:buNone/>
            </a:pPr>
            <a:r>
              <a:rPr b="1" lang="en-US" sz="1700"/>
              <a:t>Recommendations</a:t>
            </a:r>
            <a:endParaRPr b="1" sz="1700"/>
          </a:p>
          <a:p>
            <a:pPr indent="-298450" lvl="0" marL="457200" rtl="0" algn="l">
              <a:lnSpc>
                <a:spcPct val="115000"/>
              </a:lnSpc>
              <a:spcBef>
                <a:spcPts val="1200"/>
              </a:spcBef>
              <a:spcAft>
                <a:spcPts val="0"/>
              </a:spcAft>
              <a:buClr>
                <a:schemeClr val="dk1"/>
              </a:buClr>
              <a:buSzPts val="1100"/>
              <a:buChar char="●"/>
            </a:pPr>
            <a:r>
              <a:rPr lang="en-US" sz="1100"/>
              <a:t>Integrate Copilot and generative AI into fraud detection workflows.</a:t>
            </a:r>
            <a:endParaRPr sz="1100"/>
          </a:p>
          <a:p>
            <a:pPr indent="-298450" lvl="0" marL="457200" rtl="0" algn="l">
              <a:lnSpc>
                <a:spcPct val="115000"/>
              </a:lnSpc>
              <a:spcBef>
                <a:spcPts val="0"/>
              </a:spcBef>
              <a:spcAft>
                <a:spcPts val="0"/>
              </a:spcAft>
              <a:buClr>
                <a:schemeClr val="dk1"/>
              </a:buClr>
              <a:buSzPts val="1100"/>
              <a:buChar char="●"/>
            </a:pPr>
            <a:r>
              <a:rPr lang="en-US" sz="1100"/>
              <a:t>Regularly review ethical practices and privacy measures.</a:t>
            </a:r>
            <a:endParaRPr sz="1100"/>
          </a:p>
          <a:p>
            <a:pPr indent="-298450" lvl="0" marL="457200" rtl="0" algn="l">
              <a:lnSpc>
                <a:spcPct val="115000"/>
              </a:lnSpc>
              <a:spcBef>
                <a:spcPts val="0"/>
              </a:spcBef>
              <a:spcAft>
                <a:spcPts val="0"/>
              </a:spcAft>
              <a:buClr>
                <a:schemeClr val="dk1"/>
              </a:buClr>
              <a:buSzPts val="1100"/>
              <a:buChar char="●"/>
            </a:pPr>
            <a:r>
              <a:rPr lang="en-US" sz="1100"/>
              <a:t>Explore additional AI models for improved synthetic data  so that there is not more difference between synthetic and Reference data .</a:t>
            </a:r>
            <a:endParaRPr sz="1100"/>
          </a:p>
          <a:p>
            <a:pPr indent="0" lvl="0" marL="0" rtl="0" algn="l">
              <a:lnSpc>
                <a:spcPct val="115000"/>
              </a:lnSpc>
              <a:spcBef>
                <a:spcPts val="1200"/>
              </a:spcBef>
              <a:spcAft>
                <a:spcPts val="0"/>
              </a:spcAft>
              <a:buNone/>
            </a:pPr>
            <a:r>
              <a:t/>
            </a:r>
            <a:endParaRPr b="1" sz="2050">
              <a:solidFill>
                <a:srgbClr val="1B1B1F"/>
              </a:solidFill>
            </a:endParaRPr>
          </a:p>
          <a:p>
            <a:pPr indent="0" lvl="0" marL="0" rtl="0" algn="l">
              <a:spcBef>
                <a:spcPts val="1100"/>
              </a:spcBef>
              <a:spcAft>
                <a:spcPts val="0"/>
              </a:spcAft>
              <a:buNone/>
            </a:pPr>
            <a:r>
              <a:t/>
            </a:r>
            <a:endParaRPr b="1" sz="2050">
              <a:solidFill>
                <a:srgbClr val="1B1B1F"/>
              </a:solidFill>
              <a:latin typeface="Arial"/>
              <a:ea typeface="Arial"/>
              <a:cs typeface="Arial"/>
              <a:sym typeface="Arial"/>
            </a:endParaRPr>
          </a:p>
        </p:txBody>
      </p:sp>
      <p:sp>
        <p:nvSpPr>
          <p:cNvPr id="178" name="Google Shape;178;g33e00560af7_1_19"/>
          <p:cNvSpPr txBox="1"/>
          <p:nvPr>
            <p:ph idx="12" type="sldNum"/>
          </p:nvPr>
        </p:nvSpPr>
        <p:spPr>
          <a:xfrm>
            <a:off x="11275961" y="6208870"/>
            <a:ext cx="48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3494cea4f9e_1_10"/>
          <p:cNvSpPr txBox="1"/>
          <p:nvPr>
            <p:ph type="title"/>
          </p:nvPr>
        </p:nvSpPr>
        <p:spPr>
          <a:xfrm>
            <a:off x="3849207" y="554650"/>
            <a:ext cx="56388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solidFill>
                  <a:schemeClr val="dk1"/>
                </a:solidFill>
              </a:rPr>
              <a:t>Grading Criteria</a:t>
            </a:r>
            <a:r>
              <a:rPr lang="en-US"/>
              <a:t> </a:t>
            </a:r>
            <a:endParaRPr/>
          </a:p>
        </p:txBody>
      </p:sp>
      <p:sp>
        <p:nvSpPr>
          <p:cNvPr id="185" name="Google Shape;185;g3494cea4f9e_1_10"/>
          <p:cNvSpPr txBox="1"/>
          <p:nvPr>
            <p:ph idx="1" type="body"/>
          </p:nvPr>
        </p:nvSpPr>
        <p:spPr>
          <a:xfrm>
            <a:off x="960925" y="1987575"/>
            <a:ext cx="9155100" cy="4407900"/>
          </a:xfrm>
          <a:prstGeom prst="rect">
            <a:avLst/>
          </a:prstGeom>
        </p:spPr>
        <p:txBody>
          <a:bodyPr anchorCtr="0" anchor="t" bIns="45700" lIns="91425" spcFirstLastPara="1" rIns="91425" wrap="square" tIns="45700">
            <a:normAutofit/>
          </a:bodyPr>
          <a:lstStyle/>
          <a:p>
            <a:pPr indent="-304800" lvl="0" marL="457200" rtl="0" algn="l">
              <a:lnSpc>
                <a:spcPct val="150000"/>
              </a:lnSpc>
              <a:spcBef>
                <a:spcPts val="0"/>
              </a:spcBef>
              <a:spcAft>
                <a:spcPts val="0"/>
              </a:spcAft>
              <a:buClr>
                <a:srgbClr val="1F1F1F"/>
              </a:buClr>
              <a:buSzPts val="1200"/>
              <a:buChar char="●"/>
            </a:pPr>
            <a:r>
              <a:rPr lang="en-US" sz="1200">
                <a:solidFill>
                  <a:srgbClr val="1F1F1F"/>
                </a:solidFill>
                <a:highlight>
                  <a:srgbClr val="FFFFFF"/>
                </a:highlight>
                <a:latin typeface="Arial"/>
                <a:ea typeface="Arial"/>
                <a:cs typeface="Arial"/>
                <a:sym typeface="Arial"/>
              </a:rPr>
              <a:t>Copilot proficiency: How effectively did you use Copilot throughout the project?</a:t>
            </a:r>
            <a:endParaRPr sz="1200">
              <a:solidFill>
                <a:srgbClr val="1F1F1F"/>
              </a:solidFill>
              <a:highlight>
                <a:srgbClr val="FFFFFF"/>
              </a:highlight>
              <a:latin typeface="Arial"/>
              <a:ea typeface="Arial"/>
              <a:cs typeface="Arial"/>
              <a:sym typeface="Arial"/>
            </a:endParaRPr>
          </a:p>
          <a:p>
            <a:pPr indent="-304800" lvl="0" marL="457200" rtl="0" algn="l">
              <a:lnSpc>
                <a:spcPct val="150000"/>
              </a:lnSpc>
              <a:spcBef>
                <a:spcPts val="0"/>
              </a:spcBef>
              <a:spcAft>
                <a:spcPts val="0"/>
              </a:spcAft>
              <a:buClr>
                <a:srgbClr val="1F1F1F"/>
              </a:buClr>
              <a:buSzPts val="1200"/>
              <a:buChar char="●"/>
            </a:pPr>
            <a:r>
              <a:rPr lang="en-US" sz="1200">
                <a:solidFill>
                  <a:srgbClr val="1F1F1F"/>
                </a:solidFill>
                <a:highlight>
                  <a:srgbClr val="FFFFFF"/>
                </a:highlight>
                <a:latin typeface="Arial"/>
                <a:ea typeface="Arial"/>
                <a:cs typeface="Arial"/>
                <a:sym typeface="Arial"/>
              </a:rPr>
              <a:t>Technical knowledge: Do you strongly understand generative AI and data science?</a:t>
            </a:r>
            <a:endParaRPr sz="1200">
              <a:solidFill>
                <a:srgbClr val="1F1F1F"/>
              </a:solidFill>
              <a:highlight>
                <a:srgbClr val="FFFFFF"/>
              </a:highlight>
              <a:latin typeface="Arial"/>
              <a:ea typeface="Arial"/>
              <a:cs typeface="Arial"/>
              <a:sym typeface="Arial"/>
            </a:endParaRPr>
          </a:p>
          <a:p>
            <a:pPr indent="-304800" lvl="0" marL="457200" rtl="0" algn="l">
              <a:lnSpc>
                <a:spcPct val="150000"/>
              </a:lnSpc>
              <a:spcBef>
                <a:spcPts val="0"/>
              </a:spcBef>
              <a:spcAft>
                <a:spcPts val="0"/>
              </a:spcAft>
              <a:buClr>
                <a:srgbClr val="1F1F1F"/>
              </a:buClr>
              <a:buSzPts val="1200"/>
              <a:buChar char="●"/>
            </a:pPr>
            <a:r>
              <a:rPr lang="en-US" sz="1200">
                <a:solidFill>
                  <a:srgbClr val="1F1F1F"/>
                </a:solidFill>
                <a:highlight>
                  <a:srgbClr val="FFFFFF"/>
                </a:highlight>
                <a:latin typeface="Arial"/>
                <a:ea typeface="Arial"/>
                <a:cs typeface="Arial"/>
                <a:sym typeface="Arial"/>
              </a:rPr>
              <a:t>Problem-solving skills: Did you effectively identify challenges and apply AI solutions with Copilot's help?</a:t>
            </a:r>
            <a:endParaRPr sz="1200">
              <a:solidFill>
                <a:srgbClr val="1F1F1F"/>
              </a:solidFill>
              <a:highlight>
                <a:srgbClr val="FFFFFF"/>
              </a:highlight>
              <a:latin typeface="Arial"/>
              <a:ea typeface="Arial"/>
              <a:cs typeface="Arial"/>
              <a:sym typeface="Arial"/>
            </a:endParaRPr>
          </a:p>
          <a:p>
            <a:pPr indent="-304800" lvl="0" marL="457200" rtl="0" algn="l">
              <a:lnSpc>
                <a:spcPct val="150000"/>
              </a:lnSpc>
              <a:spcBef>
                <a:spcPts val="0"/>
              </a:spcBef>
              <a:spcAft>
                <a:spcPts val="0"/>
              </a:spcAft>
              <a:buClr>
                <a:srgbClr val="1F1F1F"/>
              </a:buClr>
              <a:buSzPts val="1200"/>
              <a:buChar char="●"/>
            </a:pPr>
            <a:r>
              <a:rPr lang="en-US" sz="1200">
                <a:solidFill>
                  <a:srgbClr val="1F1F1F"/>
                </a:solidFill>
                <a:highlight>
                  <a:srgbClr val="FFFFFF"/>
                </a:highlight>
                <a:latin typeface="Arial"/>
                <a:ea typeface="Arial"/>
                <a:cs typeface="Arial"/>
                <a:sym typeface="Arial"/>
              </a:rPr>
              <a:t>Ethical awareness: Did you consider and address the potential ethical implications of generative AI? What steps did you take to anonymize data or avoid using sensitive data?</a:t>
            </a:r>
            <a:endParaRPr sz="1200">
              <a:solidFill>
                <a:srgbClr val="1F1F1F"/>
              </a:solidFill>
              <a:highlight>
                <a:srgbClr val="FFFFFF"/>
              </a:highlight>
              <a:latin typeface="Arial"/>
              <a:ea typeface="Arial"/>
              <a:cs typeface="Arial"/>
              <a:sym typeface="Arial"/>
            </a:endParaRPr>
          </a:p>
          <a:p>
            <a:pPr indent="-304800" lvl="0" marL="457200" rtl="0" algn="l">
              <a:lnSpc>
                <a:spcPct val="150000"/>
              </a:lnSpc>
              <a:spcBef>
                <a:spcPts val="0"/>
              </a:spcBef>
              <a:spcAft>
                <a:spcPts val="0"/>
              </a:spcAft>
              <a:buClr>
                <a:srgbClr val="1F1F1F"/>
              </a:buClr>
              <a:buSzPts val="1200"/>
              <a:buChar char="●"/>
            </a:pPr>
            <a:r>
              <a:rPr lang="en-US" sz="1200">
                <a:solidFill>
                  <a:srgbClr val="1F1F1F"/>
                </a:solidFill>
                <a:highlight>
                  <a:srgbClr val="FFFFFF"/>
                </a:highlight>
                <a:latin typeface="Arial"/>
                <a:ea typeface="Arial"/>
                <a:cs typeface="Arial"/>
                <a:sym typeface="Arial"/>
              </a:rPr>
              <a:t>Communication skills: Are your project objectives, methodology, results, and implications communicated in both written and (optional) oral formats?</a:t>
            </a:r>
            <a:endParaRPr sz="1200">
              <a:solidFill>
                <a:srgbClr val="1F1F1F"/>
              </a:solidFill>
              <a:highlight>
                <a:srgbClr val="FFFFFF"/>
              </a:highlight>
              <a:latin typeface="Arial"/>
              <a:ea typeface="Arial"/>
              <a:cs typeface="Arial"/>
              <a:sym typeface="Arial"/>
            </a:endParaRPr>
          </a:p>
          <a:p>
            <a:pPr indent="0" lvl="0" marL="0" rtl="0" algn="l">
              <a:spcBef>
                <a:spcPts val="1800"/>
              </a:spcBef>
              <a:spcAft>
                <a:spcPts val="0"/>
              </a:spcAft>
              <a:buNone/>
            </a:pPr>
            <a:r>
              <a:t/>
            </a:r>
            <a:endParaRPr/>
          </a:p>
        </p:txBody>
      </p:sp>
      <p:sp>
        <p:nvSpPr>
          <p:cNvPr id="186" name="Google Shape;186;g3494cea4f9e_1_10"/>
          <p:cNvSpPr txBox="1"/>
          <p:nvPr>
            <p:ph idx="12" type="sldNum"/>
          </p:nvPr>
        </p:nvSpPr>
        <p:spPr>
          <a:xfrm>
            <a:off x="11275961" y="6208870"/>
            <a:ext cx="484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87" name="Google Shape;187;g3494cea4f9e_1_10"/>
          <p:cNvPicPr preferRelativeResize="0"/>
          <p:nvPr/>
        </p:nvPicPr>
        <p:blipFill>
          <a:blip r:embed="rId3">
            <a:alphaModFix/>
          </a:blip>
          <a:stretch>
            <a:fillRect/>
          </a:stretch>
        </p:blipFill>
        <p:spPr>
          <a:xfrm>
            <a:off x="2891750" y="3957150"/>
            <a:ext cx="4679674" cy="2616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320b1bea6b8_0_11"/>
          <p:cNvSpPr txBox="1"/>
          <p:nvPr>
            <p:ph idx="1" type="body"/>
          </p:nvPr>
        </p:nvSpPr>
        <p:spPr>
          <a:xfrm>
            <a:off x="343950" y="2045250"/>
            <a:ext cx="5533500" cy="40506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15000"/>
              </a:lnSpc>
              <a:spcBef>
                <a:spcPts val="0"/>
              </a:spcBef>
              <a:spcAft>
                <a:spcPts val="0"/>
              </a:spcAft>
              <a:buNone/>
            </a:pPr>
            <a:r>
              <a:rPr lang="en-US" sz="2000">
                <a:latin typeface="Calibri"/>
                <a:ea typeface="Calibri"/>
                <a:cs typeface="Calibri"/>
                <a:sym typeface="Calibri"/>
              </a:rPr>
              <a:t>Data Cleaning: Imputation, outlier removal</a:t>
            </a:r>
            <a:endParaRPr sz="2000">
              <a:latin typeface="Calibri"/>
              <a:ea typeface="Calibri"/>
              <a:cs typeface="Calibri"/>
              <a:sym typeface="Calibri"/>
            </a:endParaRPr>
          </a:p>
          <a:p>
            <a:pPr indent="0" lvl="0" marL="0" rtl="0" algn="l">
              <a:lnSpc>
                <a:spcPct val="115000"/>
              </a:lnSpc>
              <a:spcBef>
                <a:spcPts val="0"/>
              </a:spcBef>
              <a:spcAft>
                <a:spcPts val="0"/>
              </a:spcAft>
              <a:buClr>
                <a:schemeClr val="dk1"/>
              </a:buClr>
              <a:buSzPct val="55000"/>
              <a:buFont typeface="Arial"/>
              <a:buNone/>
            </a:pPr>
            <a:r>
              <a:t/>
            </a:r>
            <a:endParaRPr sz="2000">
              <a:latin typeface="Calibri"/>
              <a:ea typeface="Calibri"/>
              <a:cs typeface="Calibri"/>
              <a:sym typeface="Calibri"/>
            </a:endParaRPr>
          </a:p>
          <a:p>
            <a:pPr indent="0" lvl="0" marL="0" rtl="0" algn="l">
              <a:lnSpc>
                <a:spcPct val="115000"/>
              </a:lnSpc>
              <a:spcBef>
                <a:spcPts val="0"/>
              </a:spcBef>
              <a:spcAft>
                <a:spcPts val="0"/>
              </a:spcAft>
              <a:buNone/>
            </a:pPr>
            <a:r>
              <a:rPr lang="en-US" sz="2000">
                <a:latin typeface="Calibri"/>
                <a:ea typeface="Calibri"/>
                <a:cs typeface="Calibri"/>
                <a:sym typeface="Calibri"/>
              </a:rPr>
              <a:t>Exploration: Summary statistics, visualizations</a:t>
            </a:r>
            <a:endParaRPr sz="2000">
              <a:latin typeface="Calibri"/>
              <a:ea typeface="Calibri"/>
              <a:cs typeface="Calibri"/>
              <a:sym typeface="Calibri"/>
            </a:endParaRPr>
          </a:p>
          <a:p>
            <a:pPr indent="0" lvl="0" marL="0" rtl="0" algn="l">
              <a:lnSpc>
                <a:spcPct val="115000"/>
              </a:lnSpc>
              <a:spcBef>
                <a:spcPts val="0"/>
              </a:spcBef>
              <a:spcAft>
                <a:spcPts val="0"/>
              </a:spcAft>
              <a:buClr>
                <a:schemeClr val="dk1"/>
              </a:buClr>
              <a:buSzPct val="55000"/>
              <a:buFont typeface="Arial"/>
              <a:buNone/>
            </a:pPr>
            <a:r>
              <a:t/>
            </a:r>
            <a:endParaRPr sz="2000">
              <a:latin typeface="Calibri"/>
              <a:ea typeface="Calibri"/>
              <a:cs typeface="Calibri"/>
              <a:sym typeface="Calibri"/>
            </a:endParaRPr>
          </a:p>
          <a:p>
            <a:pPr indent="0" lvl="0" marL="0" rtl="0" algn="l">
              <a:lnSpc>
                <a:spcPct val="115000"/>
              </a:lnSpc>
              <a:spcBef>
                <a:spcPts val="0"/>
              </a:spcBef>
              <a:spcAft>
                <a:spcPts val="0"/>
              </a:spcAft>
              <a:buNone/>
            </a:pPr>
            <a:r>
              <a:rPr lang="en-US" sz="2000">
                <a:latin typeface="Calibri"/>
                <a:ea typeface="Calibri"/>
                <a:cs typeface="Calibri"/>
                <a:sym typeface="Calibri"/>
              </a:rPr>
              <a:t>Feature Engineering: Patterns by time/location</a:t>
            </a:r>
            <a:endParaRPr sz="2000">
              <a:latin typeface="Calibri"/>
              <a:ea typeface="Calibri"/>
              <a:cs typeface="Calibri"/>
              <a:sym typeface="Calibri"/>
            </a:endParaRPr>
          </a:p>
          <a:p>
            <a:pPr indent="0" lvl="0" marL="0" rtl="0" algn="l">
              <a:lnSpc>
                <a:spcPct val="115000"/>
              </a:lnSpc>
              <a:spcBef>
                <a:spcPts val="0"/>
              </a:spcBef>
              <a:spcAft>
                <a:spcPts val="0"/>
              </a:spcAft>
              <a:buClr>
                <a:schemeClr val="dk1"/>
              </a:buClr>
              <a:buSzPct val="55000"/>
              <a:buFont typeface="Arial"/>
              <a:buNone/>
            </a:pPr>
            <a:r>
              <a:t/>
            </a:r>
            <a:endParaRPr sz="2000">
              <a:latin typeface="Calibri"/>
              <a:ea typeface="Calibri"/>
              <a:cs typeface="Calibri"/>
              <a:sym typeface="Calibri"/>
            </a:endParaRPr>
          </a:p>
          <a:p>
            <a:pPr indent="0" lvl="0" marL="0" rtl="0" algn="l">
              <a:lnSpc>
                <a:spcPct val="115000"/>
              </a:lnSpc>
              <a:spcBef>
                <a:spcPts val="0"/>
              </a:spcBef>
              <a:spcAft>
                <a:spcPts val="0"/>
              </a:spcAft>
              <a:buNone/>
            </a:pPr>
            <a:r>
              <a:rPr lang="en-US" sz="2000">
                <a:latin typeface="Calibri"/>
                <a:ea typeface="Calibri"/>
                <a:cs typeface="Calibri"/>
                <a:sym typeface="Calibri"/>
              </a:rPr>
              <a:t>Model Training: Classification and tuning</a:t>
            </a:r>
            <a:endParaRPr sz="2000">
              <a:latin typeface="Calibri"/>
              <a:ea typeface="Calibri"/>
              <a:cs typeface="Calibri"/>
              <a:sym typeface="Calibri"/>
            </a:endParaRPr>
          </a:p>
          <a:p>
            <a:pPr indent="0" lvl="0" marL="0" rtl="0" algn="l">
              <a:lnSpc>
                <a:spcPct val="115000"/>
              </a:lnSpc>
              <a:spcBef>
                <a:spcPts val="0"/>
              </a:spcBef>
              <a:spcAft>
                <a:spcPts val="0"/>
              </a:spcAft>
              <a:buClr>
                <a:schemeClr val="dk1"/>
              </a:buClr>
              <a:buSzPct val="55000"/>
              <a:buFont typeface="Arial"/>
              <a:buNone/>
            </a:pPr>
            <a:r>
              <a:t/>
            </a:r>
            <a:endParaRPr sz="2000">
              <a:latin typeface="Calibri"/>
              <a:ea typeface="Calibri"/>
              <a:cs typeface="Calibri"/>
              <a:sym typeface="Calibri"/>
            </a:endParaRPr>
          </a:p>
          <a:p>
            <a:pPr indent="0" lvl="0" marL="0" rtl="0" algn="l">
              <a:lnSpc>
                <a:spcPct val="115000"/>
              </a:lnSpc>
              <a:spcBef>
                <a:spcPts val="0"/>
              </a:spcBef>
              <a:spcAft>
                <a:spcPts val="0"/>
              </a:spcAft>
              <a:buClr>
                <a:schemeClr val="dk1"/>
              </a:buClr>
              <a:buSzPct val="55000"/>
              <a:buFont typeface="Arial"/>
              <a:buNone/>
            </a:pPr>
            <a:r>
              <a:rPr lang="en-US" sz="2000">
                <a:latin typeface="Calibri"/>
                <a:ea typeface="Calibri"/>
                <a:cs typeface="Calibri"/>
                <a:sym typeface="Calibri"/>
              </a:rPr>
              <a:t>Interpretation: Feature importance insights</a:t>
            </a:r>
            <a:endParaRPr sz="2000">
              <a:latin typeface="Calibri"/>
              <a:ea typeface="Calibri"/>
              <a:cs typeface="Calibri"/>
              <a:sym typeface="Calibri"/>
            </a:endParaRPr>
          </a:p>
          <a:p>
            <a:pPr indent="0" lvl="0" marL="457200" rtl="0" algn="l">
              <a:lnSpc>
                <a:spcPct val="115000"/>
              </a:lnSpc>
              <a:spcBef>
                <a:spcPts val="1200"/>
              </a:spcBef>
              <a:spcAft>
                <a:spcPts val="0"/>
              </a:spcAft>
              <a:buNone/>
            </a:pPr>
            <a:r>
              <a:t/>
            </a:r>
            <a:endParaRPr sz="2900"/>
          </a:p>
          <a:p>
            <a:pPr indent="0" lvl="0" marL="0" rtl="0" algn="l">
              <a:lnSpc>
                <a:spcPct val="115000"/>
              </a:lnSpc>
              <a:spcBef>
                <a:spcPts val="1400"/>
              </a:spcBef>
              <a:spcAft>
                <a:spcPts val="0"/>
              </a:spcAft>
              <a:buNone/>
            </a:pPr>
            <a:r>
              <a:t/>
            </a:r>
            <a:endParaRPr b="1" sz="1250"/>
          </a:p>
          <a:p>
            <a:pPr indent="0" lvl="0" marL="0" rtl="0" algn="l">
              <a:lnSpc>
                <a:spcPct val="115000"/>
              </a:lnSpc>
              <a:spcBef>
                <a:spcPts val="1200"/>
              </a:spcBef>
              <a:spcAft>
                <a:spcPts val="1200"/>
              </a:spcAft>
              <a:buNone/>
            </a:pPr>
            <a:r>
              <a:t/>
            </a:r>
            <a:endParaRPr b="1" sz="5700"/>
          </a:p>
        </p:txBody>
      </p:sp>
      <p:sp>
        <p:nvSpPr>
          <p:cNvPr id="194" name="Google Shape;194;g320b1bea6b8_0_11"/>
          <p:cNvSpPr txBox="1"/>
          <p:nvPr>
            <p:ph idx="12" type="sldNum"/>
          </p:nvPr>
        </p:nvSpPr>
        <p:spPr>
          <a:xfrm>
            <a:off x="11275961" y="6208870"/>
            <a:ext cx="48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95" name="Google Shape;195;g320b1bea6b8_0_11"/>
          <p:cNvSpPr txBox="1"/>
          <p:nvPr/>
        </p:nvSpPr>
        <p:spPr>
          <a:xfrm>
            <a:off x="436850" y="933250"/>
            <a:ext cx="9233400" cy="67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3200">
                <a:solidFill>
                  <a:schemeClr val="dk1"/>
                </a:solidFill>
                <a:latin typeface="Calibri"/>
                <a:ea typeface="Calibri"/>
                <a:cs typeface="Calibri"/>
                <a:sym typeface="Calibri"/>
              </a:rPr>
              <a:t>Using Copilot Across the Data Science Workflow</a:t>
            </a:r>
            <a:endParaRPr b="1" sz="32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g3630d5e8ae3_0_399" title="baseline model confusion metrix.png"/>
          <p:cNvPicPr preferRelativeResize="0"/>
          <p:nvPr>
            <p:ph idx="2" type="pic"/>
          </p:nvPr>
        </p:nvPicPr>
        <p:blipFill rotWithShape="1">
          <a:blip r:embed="rId3">
            <a:alphaModFix/>
          </a:blip>
          <a:srcRect b="0" l="20443" r="20437" t="0"/>
          <a:stretch/>
        </p:blipFill>
        <p:spPr>
          <a:xfrm>
            <a:off x="6269100" y="1206325"/>
            <a:ext cx="5376200" cy="3614400"/>
          </a:xfrm>
          <a:prstGeom prst="rect">
            <a:avLst/>
          </a:prstGeom>
        </p:spPr>
      </p:pic>
      <p:sp>
        <p:nvSpPr>
          <p:cNvPr id="202" name="Google Shape;202;g3630d5e8ae3_0_399"/>
          <p:cNvSpPr txBox="1"/>
          <p:nvPr>
            <p:ph type="title"/>
          </p:nvPr>
        </p:nvSpPr>
        <p:spPr>
          <a:xfrm>
            <a:off x="427082" y="842125"/>
            <a:ext cx="56388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US" sz="3200">
                <a:solidFill>
                  <a:schemeClr val="dk1"/>
                </a:solidFill>
                <a:latin typeface="Calibri"/>
                <a:ea typeface="Calibri"/>
                <a:cs typeface="Calibri"/>
                <a:sym typeface="Calibri"/>
              </a:rPr>
              <a:t>Model Development Workflow</a:t>
            </a:r>
            <a:endParaRPr b="1" sz="3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203" name="Google Shape;203;g3630d5e8ae3_0_399"/>
          <p:cNvSpPr txBox="1"/>
          <p:nvPr>
            <p:ph idx="1" type="body"/>
          </p:nvPr>
        </p:nvSpPr>
        <p:spPr>
          <a:xfrm>
            <a:off x="427082" y="2276722"/>
            <a:ext cx="5638800" cy="36144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US" sz="1700">
                <a:latin typeface="Calibri"/>
                <a:ea typeface="Calibri"/>
                <a:cs typeface="Calibri"/>
                <a:sym typeface="Calibri"/>
              </a:rPr>
              <a:t>Train baseline Random Forest on real data( </a:t>
            </a:r>
            <a:r>
              <a:rPr lang="en-US" sz="1700">
                <a:latin typeface="Calibri"/>
                <a:ea typeface="Calibri"/>
                <a:cs typeface="Calibri"/>
                <a:sym typeface="Calibri"/>
              </a:rPr>
              <a:t>baseline</a:t>
            </a:r>
            <a:r>
              <a:rPr lang="en-US" sz="1700">
                <a:latin typeface="Calibri"/>
                <a:ea typeface="Calibri"/>
                <a:cs typeface="Calibri"/>
                <a:sym typeface="Calibri"/>
              </a:rPr>
              <a:t> model confusion matrix  in Figure )</a:t>
            </a:r>
            <a:endParaRPr sz="1700">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700">
              <a:latin typeface="Calibri"/>
              <a:ea typeface="Calibri"/>
              <a:cs typeface="Calibri"/>
              <a:sym typeface="Calibri"/>
            </a:endParaRPr>
          </a:p>
          <a:p>
            <a:pPr indent="0" lvl="0" marL="0" rtl="0" algn="l">
              <a:lnSpc>
                <a:spcPct val="115000"/>
              </a:lnSpc>
              <a:spcBef>
                <a:spcPts val="0"/>
              </a:spcBef>
              <a:spcAft>
                <a:spcPts val="0"/>
              </a:spcAft>
              <a:buNone/>
            </a:pPr>
            <a:r>
              <a:rPr lang="en-US" sz="1700">
                <a:latin typeface="Calibri"/>
                <a:ea typeface="Calibri"/>
                <a:cs typeface="Calibri"/>
                <a:sym typeface="Calibri"/>
              </a:rPr>
              <a:t>Use GANs to generate synthetic fraud data</a:t>
            </a:r>
            <a:endParaRPr sz="1700">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700">
              <a:latin typeface="Calibri"/>
              <a:ea typeface="Calibri"/>
              <a:cs typeface="Calibri"/>
              <a:sym typeface="Calibri"/>
            </a:endParaRPr>
          </a:p>
          <a:p>
            <a:pPr indent="0" lvl="0" marL="0" rtl="0" algn="l">
              <a:lnSpc>
                <a:spcPct val="115000"/>
              </a:lnSpc>
              <a:spcBef>
                <a:spcPts val="0"/>
              </a:spcBef>
              <a:spcAft>
                <a:spcPts val="0"/>
              </a:spcAft>
              <a:buNone/>
            </a:pPr>
            <a:r>
              <a:rPr lang="en-US" sz="1700">
                <a:latin typeface="Calibri"/>
                <a:ea typeface="Calibri"/>
                <a:cs typeface="Calibri"/>
                <a:sym typeface="Calibri"/>
              </a:rPr>
              <a:t>Merge synthetic and real data</a:t>
            </a:r>
            <a:endParaRPr sz="1700">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700">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700">
                <a:latin typeface="Calibri"/>
                <a:ea typeface="Calibri"/>
                <a:cs typeface="Calibri"/>
                <a:sym typeface="Calibri"/>
              </a:rPr>
              <a:t>Train multiple models with GridSearchCV</a:t>
            </a:r>
            <a:endParaRPr sz="1700">
              <a:latin typeface="Calibri"/>
              <a:ea typeface="Calibri"/>
              <a:cs typeface="Calibri"/>
              <a:sym typeface="Calibri"/>
            </a:endParaRPr>
          </a:p>
          <a:p>
            <a:pPr indent="0" lvl="0" marL="0" rtl="0" algn="l">
              <a:spcBef>
                <a:spcPts val="0"/>
              </a:spcBef>
              <a:spcAft>
                <a:spcPts val="0"/>
              </a:spcAft>
              <a:buNone/>
            </a:pPr>
            <a:r>
              <a:t/>
            </a:r>
            <a:endParaRPr/>
          </a:p>
        </p:txBody>
      </p:sp>
      <p:sp>
        <p:nvSpPr>
          <p:cNvPr id="204" name="Google Shape;204;g3630d5e8ae3_0_399"/>
          <p:cNvSpPr txBox="1"/>
          <p:nvPr>
            <p:ph idx="12" type="sldNum"/>
          </p:nvPr>
        </p:nvSpPr>
        <p:spPr>
          <a:xfrm>
            <a:off x="11275961" y="6208870"/>
            <a:ext cx="484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dcc3eedf1c_0_2"/>
          <p:cNvSpPr txBox="1"/>
          <p:nvPr>
            <p:ph idx="1" type="body"/>
          </p:nvPr>
        </p:nvSpPr>
        <p:spPr>
          <a:xfrm>
            <a:off x="429450" y="1652750"/>
            <a:ext cx="5839500" cy="492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t/>
            </a:r>
            <a:endParaRPr b="1" sz="1000"/>
          </a:p>
          <a:p>
            <a:pPr indent="0" lvl="0" marL="0" rtl="0" algn="l">
              <a:lnSpc>
                <a:spcPct val="115000"/>
              </a:lnSpc>
              <a:spcBef>
                <a:spcPts val="1200"/>
              </a:spcBef>
              <a:spcAft>
                <a:spcPts val="0"/>
              </a:spcAft>
              <a:buNone/>
            </a:pPr>
            <a:r>
              <a:rPr b="1" lang="en-US" sz="1300"/>
              <a:t>Top Plot (Transaction Amount Distribution):</a:t>
            </a:r>
            <a:endParaRPr b="1" sz="1300"/>
          </a:p>
          <a:p>
            <a:pPr indent="-311150" lvl="0" marL="457200" rtl="0" algn="l">
              <a:lnSpc>
                <a:spcPct val="115000"/>
              </a:lnSpc>
              <a:spcBef>
                <a:spcPts val="1200"/>
              </a:spcBef>
              <a:spcAft>
                <a:spcPts val="0"/>
              </a:spcAft>
              <a:buClr>
                <a:schemeClr val="dk1"/>
              </a:buClr>
              <a:buSzPts val="1300"/>
              <a:buChar char="●"/>
            </a:pPr>
            <a:r>
              <a:rPr lang="en-US" sz="1300"/>
              <a:t>The majority of transactions involve small amounts, as indicated by the high count on the left side of the plot.</a:t>
            </a:r>
            <a:endParaRPr sz="1300"/>
          </a:p>
          <a:p>
            <a:pPr indent="-311150" lvl="0" marL="457200" rtl="0" algn="l">
              <a:lnSpc>
                <a:spcPct val="115000"/>
              </a:lnSpc>
              <a:spcBef>
                <a:spcPts val="0"/>
              </a:spcBef>
              <a:spcAft>
                <a:spcPts val="0"/>
              </a:spcAft>
              <a:buClr>
                <a:schemeClr val="dk1"/>
              </a:buClr>
              <a:buSzPts val="1300"/>
              <a:buChar char="●"/>
            </a:pPr>
            <a:r>
              <a:rPr lang="en-US" sz="1300"/>
              <a:t>There are very few high-value transactions, resulting in a long-tailed, right-skewed distribution.</a:t>
            </a:r>
            <a:endParaRPr sz="1300"/>
          </a:p>
          <a:p>
            <a:pPr indent="0" lvl="0" marL="0" rtl="0" algn="l">
              <a:lnSpc>
                <a:spcPct val="115000"/>
              </a:lnSpc>
              <a:spcBef>
                <a:spcPts val="1200"/>
              </a:spcBef>
              <a:spcAft>
                <a:spcPts val="0"/>
              </a:spcAft>
              <a:buNone/>
            </a:pPr>
            <a:r>
              <a:rPr b="1" lang="en-US" sz="1300"/>
              <a:t>Bottom Plot (Transaction Amounts by Fraud Status):</a:t>
            </a:r>
            <a:endParaRPr b="1" sz="1300"/>
          </a:p>
          <a:p>
            <a:pPr indent="-311150" lvl="0" marL="457200" rtl="0" algn="l">
              <a:lnSpc>
                <a:spcPct val="115000"/>
              </a:lnSpc>
              <a:spcBef>
                <a:spcPts val="1200"/>
              </a:spcBef>
              <a:spcAft>
                <a:spcPts val="0"/>
              </a:spcAft>
              <a:buClr>
                <a:schemeClr val="dk1"/>
              </a:buClr>
              <a:buSzPts val="1300"/>
              <a:buChar char="●"/>
            </a:pPr>
            <a:r>
              <a:rPr lang="en-US" sz="1300"/>
              <a:t>Both fraudulent and non-fraudulent transactions are mostly for low amounts, but there are some large outliers in both classes.</a:t>
            </a:r>
            <a:endParaRPr sz="1300"/>
          </a:p>
          <a:p>
            <a:pPr indent="-311150" lvl="0" marL="457200" rtl="0" algn="l">
              <a:lnSpc>
                <a:spcPct val="115000"/>
              </a:lnSpc>
              <a:spcBef>
                <a:spcPts val="0"/>
              </a:spcBef>
              <a:spcAft>
                <a:spcPts val="0"/>
              </a:spcAft>
              <a:buClr>
                <a:schemeClr val="dk1"/>
              </a:buClr>
              <a:buSzPts val="1300"/>
              <a:buChar char="●"/>
            </a:pPr>
            <a:r>
              <a:rPr lang="en-US" sz="1300"/>
              <a:t>High-value transactions are rare and occur in both fraud and non-fraud cases, suggesting amount alone is not a clear fraud indicator.</a:t>
            </a:r>
            <a:endParaRPr sz="1300"/>
          </a:p>
          <a:p>
            <a:pPr indent="0" lvl="0" marL="0" rtl="0" algn="l">
              <a:lnSpc>
                <a:spcPct val="115000"/>
              </a:lnSpc>
              <a:spcBef>
                <a:spcPts val="1200"/>
              </a:spcBef>
              <a:spcAft>
                <a:spcPts val="0"/>
              </a:spcAft>
              <a:buClr>
                <a:schemeClr val="dk1"/>
              </a:buClr>
              <a:buSzPts val="1100"/>
              <a:buFont typeface="Arial"/>
              <a:buNone/>
            </a:pPr>
            <a:r>
              <a:t/>
            </a:r>
            <a:endParaRPr b="1" sz="1300"/>
          </a:p>
          <a:p>
            <a:pPr indent="0" lvl="0" marL="0" rtl="0" algn="l">
              <a:spcBef>
                <a:spcPts val="1200"/>
              </a:spcBef>
              <a:spcAft>
                <a:spcPts val="0"/>
              </a:spcAft>
              <a:buNone/>
            </a:pPr>
            <a:r>
              <a:rPr b="1" lang="en-US" sz="1300"/>
              <a:t>T</a:t>
            </a:r>
            <a:r>
              <a:rPr lang="en-US" sz="1300"/>
              <a:t>his horizontal bar  chart shows that feature V14 is by far the most important variable in detecting fraud, followed by V10 and V3. The remaining features contribute less, with a sharp drop in importance after the top few features.</a:t>
            </a:r>
            <a:endParaRPr sz="900"/>
          </a:p>
        </p:txBody>
      </p:sp>
      <p:sp>
        <p:nvSpPr>
          <p:cNvPr id="211" name="Google Shape;211;g2dcc3eedf1c_0_2"/>
          <p:cNvSpPr txBox="1"/>
          <p:nvPr>
            <p:ph idx="12" type="sldNum"/>
          </p:nvPr>
        </p:nvSpPr>
        <p:spPr>
          <a:xfrm>
            <a:off x="11275961" y="6208870"/>
            <a:ext cx="48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12" name="Google Shape;212;g2dcc3eedf1c_0_2" title="Data visualization .png"/>
          <p:cNvPicPr preferRelativeResize="0"/>
          <p:nvPr/>
        </p:nvPicPr>
        <p:blipFill>
          <a:blip r:embed="rId3">
            <a:alphaModFix/>
          </a:blip>
          <a:stretch>
            <a:fillRect/>
          </a:stretch>
        </p:blipFill>
        <p:spPr>
          <a:xfrm>
            <a:off x="7215288" y="750950"/>
            <a:ext cx="4093900" cy="2241201"/>
          </a:xfrm>
          <a:prstGeom prst="rect">
            <a:avLst/>
          </a:prstGeom>
          <a:noFill/>
          <a:ln>
            <a:noFill/>
          </a:ln>
        </p:spPr>
      </p:pic>
      <p:pic>
        <p:nvPicPr>
          <p:cNvPr id="213" name="Google Shape;213;g2dcc3eedf1c_0_2" title="Feature imp visz.png"/>
          <p:cNvPicPr preferRelativeResize="0"/>
          <p:nvPr/>
        </p:nvPicPr>
        <p:blipFill>
          <a:blip r:embed="rId4">
            <a:alphaModFix/>
          </a:blip>
          <a:stretch>
            <a:fillRect/>
          </a:stretch>
        </p:blipFill>
        <p:spPr>
          <a:xfrm>
            <a:off x="7248525" y="3362925"/>
            <a:ext cx="4027424" cy="3495075"/>
          </a:xfrm>
          <a:prstGeom prst="rect">
            <a:avLst/>
          </a:prstGeom>
          <a:noFill/>
          <a:ln>
            <a:noFill/>
          </a:ln>
        </p:spPr>
      </p:pic>
      <p:sp>
        <p:nvSpPr>
          <p:cNvPr id="214" name="Google Shape;214;g2dcc3eedf1c_0_2"/>
          <p:cNvSpPr txBox="1"/>
          <p:nvPr/>
        </p:nvSpPr>
        <p:spPr>
          <a:xfrm>
            <a:off x="436850" y="933250"/>
            <a:ext cx="6274800" cy="67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3200">
                <a:solidFill>
                  <a:schemeClr val="dk1"/>
                </a:solidFill>
                <a:latin typeface="Calibri"/>
                <a:ea typeface="Calibri"/>
                <a:cs typeface="Calibri"/>
                <a:sym typeface="Calibri"/>
              </a:rPr>
              <a:t>Visualization </a:t>
            </a:r>
            <a:endParaRPr b="1" sz="32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g3494cea4f9e_1_2" title="R (1).jpg"/>
          <p:cNvPicPr preferRelativeResize="0"/>
          <p:nvPr>
            <p:ph idx="2" type="pic"/>
          </p:nvPr>
        </p:nvPicPr>
        <p:blipFill rotWithShape="1">
          <a:blip r:embed="rId3">
            <a:alphaModFix/>
          </a:blip>
          <a:srcRect b="1234" l="18999" r="23671" t="0"/>
          <a:stretch/>
        </p:blipFill>
        <p:spPr>
          <a:xfrm>
            <a:off x="6295425" y="0"/>
            <a:ext cx="5896574" cy="6858000"/>
          </a:xfrm>
          <a:prstGeom prst="rect">
            <a:avLst/>
          </a:prstGeom>
        </p:spPr>
      </p:pic>
      <p:sp>
        <p:nvSpPr>
          <p:cNvPr id="221" name="Google Shape;221;g3494cea4f9e_1_2"/>
          <p:cNvSpPr txBox="1"/>
          <p:nvPr>
            <p:ph idx="1" type="body"/>
          </p:nvPr>
        </p:nvSpPr>
        <p:spPr>
          <a:xfrm>
            <a:off x="427082" y="2276722"/>
            <a:ext cx="5638800" cy="36144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t/>
            </a:r>
            <a:endParaRPr b="1" sz="3200">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2000">
                <a:latin typeface="Calibri"/>
                <a:ea typeface="Calibri"/>
                <a:cs typeface="Calibri"/>
                <a:sym typeface="Calibri"/>
              </a:rPr>
              <a:t>Showcase Microsoft Copilot in a real data science workflow</a:t>
            </a:r>
            <a:endParaRPr sz="2000">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2000">
                <a:latin typeface="Calibri"/>
                <a:ea typeface="Calibri"/>
                <a:cs typeface="Calibri"/>
                <a:sym typeface="Calibri"/>
              </a:rPr>
              <a:t>Use GANs to improve fraud detection with imbalanced data</a:t>
            </a:r>
            <a:endParaRPr sz="2000">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2000">
                <a:latin typeface="Calibri"/>
                <a:ea typeface="Calibri"/>
                <a:cs typeface="Calibri"/>
                <a:sym typeface="Calibri"/>
              </a:rPr>
              <a:t>Address security, privacy, and ethical considerations</a:t>
            </a:r>
            <a:endParaRPr sz="2000">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2000">
                <a:latin typeface="Calibri"/>
                <a:ea typeface="Calibri"/>
                <a:cs typeface="Calibri"/>
                <a:sym typeface="Calibri"/>
              </a:rPr>
              <a:t>Deliver a complete project portfolio</a:t>
            </a:r>
            <a:endParaRPr sz="2000">
              <a:latin typeface="Calibri"/>
              <a:ea typeface="Calibri"/>
              <a:cs typeface="Calibri"/>
              <a:sym typeface="Calibri"/>
            </a:endParaRPr>
          </a:p>
          <a:p>
            <a:pPr indent="0" lvl="0" marL="0" rtl="0" algn="l">
              <a:spcBef>
                <a:spcPts val="0"/>
              </a:spcBef>
              <a:spcAft>
                <a:spcPts val="0"/>
              </a:spcAft>
              <a:buNone/>
            </a:pPr>
            <a:r>
              <a:t/>
            </a:r>
            <a:endParaRPr b="1" sz="1500">
              <a:solidFill>
                <a:srgbClr val="1F1F1F"/>
              </a:solidFill>
              <a:highlight>
                <a:srgbClr val="FFFFFF"/>
              </a:highlight>
            </a:endParaRPr>
          </a:p>
        </p:txBody>
      </p:sp>
      <p:sp>
        <p:nvSpPr>
          <p:cNvPr id="222" name="Google Shape;222;g3494cea4f9e_1_2"/>
          <p:cNvSpPr txBox="1"/>
          <p:nvPr>
            <p:ph idx="12" type="sldNum"/>
          </p:nvPr>
        </p:nvSpPr>
        <p:spPr>
          <a:xfrm>
            <a:off x="11275961" y="6208870"/>
            <a:ext cx="484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23" name="Google Shape;223;g3494cea4f9e_1_2"/>
          <p:cNvSpPr/>
          <p:nvPr/>
        </p:nvSpPr>
        <p:spPr>
          <a:xfrm>
            <a:off x="427075" y="833375"/>
            <a:ext cx="5348400" cy="63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3200">
                <a:solidFill>
                  <a:schemeClr val="dk1"/>
                </a:solidFill>
                <a:latin typeface="Calibri"/>
                <a:ea typeface="Calibri"/>
                <a:cs typeface="Calibri"/>
                <a:sym typeface="Calibri"/>
              </a:rPr>
              <a:t>Project Objective and Scope</a:t>
            </a:r>
            <a:endParaRPr b="1" sz="32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33e00560af7_1_1"/>
          <p:cNvSpPr txBox="1"/>
          <p:nvPr>
            <p:ph idx="1" type="body"/>
          </p:nvPr>
        </p:nvSpPr>
        <p:spPr>
          <a:xfrm>
            <a:off x="655125" y="2084950"/>
            <a:ext cx="10417800" cy="38259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t/>
            </a:r>
            <a:endParaRPr b="1" sz="3200">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t/>
            </a:r>
            <a:endParaRPr b="1" sz="1600">
              <a:solidFill>
                <a:srgbClr val="1B1B1F"/>
              </a:solidFill>
            </a:endParaRPr>
          </a:p>
          <a:p>
            <a:pPr indent="0" lvl="0" marL="0" rtl="0" algn="l">
              <a:spcBef>
                <a:spcPts val="1200"/>
              </a:spcBef>
              <a:spcAft>
                <a:spcPts val="0"/>
              </a:spcAft>
              <a:buClr>
                <a:schemeClr val="dk1"/>
              </a:buClr>
              <a:buSzPts val="1100"/>
              <a:buFont typeface="Arial"/>
              <a:buNone/>
            </a:pPr>
            <a:r>
              <a:t/>
            </a:r>
            <a:endParaRPr sz="3190"/>
          </a:p>
          <a:p>
            <a:pPr indent="0" lvl="0" marL="0" rtl="0" algn="l">
              <a:lnSpc>
                <a:spcPct val="114000"/>
              </a:lnSpc>
              <a:spcBef>
                <a:spcPts val="0"/>
              </a:spcBef>
              <a:spcAft>
                <a:spcPts val="0"/>
              </a:spcAft>
              <a:buSzPts val="2200"/>
              <a:buNone/>
            </a:pPr>
            <a:r>
              <a:t/>
            </a:r>
            <a:endParaRPr b="1"/>
          </a:p>
          <a:p>
            <a:pPr indent="0" lvl="0" marL="0" rtl="0" algn="l">
              <a:lnSpc>
                <a:spcPct val="114000"/>
              </a:lnSpc>
              <a:spcBef>
                <a:spcPts val="0"/>
              </a:spcBef>
              <a:spcAft>
                <a:spcPts val="0"/>
              </a:spcAft>
              <a:buSzPts val="2200"/>
              <a:buNone/>
            </a:pPr>
            <a:r>
              <a:t/>
            </a:r>
            <a:endParaRPr b="1"/>
          </a:p>
        </p:txBody>
      </p:sp>
      <p:sp>
        <p:nvSpPr>
          <p:cNvPr id="80" name="Google Shape;80;g33e00560af7_1_1"/>
          <p:cNvSpPr txBox="1"/>
          <p:nvPr>
            <p:ph idx="12" type="sldNum"/>
          </p:nvPr>
        </p:nvSpPr>
        <p:spPr>
          <a:xfrm>
            <a:off x="11275961" y="6208870"/>
            <a:ext cx="48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81" name="Google Shape;81;g33e00560af7_1_1"/>
          <p:cNvSpPr txBox="1"/>
          <p:nvPr/>
        </p:nvSpPr>
        <p:spPr>
          <a:xfrm>
            <a:off x="702900" y="892750"/>
            <a:ext cx="8159400" cy="168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2100">
                <a:solidFill>
                  <a:schemeClr val="dk1"/>
                </a:solidFill>
                <a:latin typeface="Calibri"/>
                <a:ea typeface="Calibri"/>
                <a:cs typeface="Calibri"/>
                <a:sym typeface="Calibri"/>
              </a:rPr>
              <a:t>Problem Statement: What factors impact weather a mother will be able to deliver child through natural birth. Due to the sensitivity of this data; copilot can help generate synthetic data, enabling analysis and model creation.</a:t>
            </a:r>
            <a:endParaRPr b="1" sz="1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g3630d5e8ae3_0_19" title="K statistic of common feature from reference and synthetic data .png"/>
          <p:cNvPicPr preferRelativeResize="0"/>
          <p:nvPr>
            <p:ph idx="2" type="pic"/>
          </p:nvPr>
        </p:nvPicPr>
        <p:blipFill rotWithShape="1">
          <a:blip r:embed="rId3">
            <a:alphaModFix/>
          </a:blip>
          <a:srcRect b="3513" l="0" r="0" t="3523"/>
          <a:stretch/>
        </p:blipFill>
        <p:spPr>
          <a:xfrm>
            <a:off x="5748075" y="750400"/>
            <a:ext cx="5583775" cy="2355650"/>
          </a:xfrm>
          <a:prstGeom prst="rect">
            <a:avLst/>
          </a:prstGeom>
        </p:spPr>
      </p:pic>
      <p:sp>
        <p:nvSpPr>
          <p:cNvPr id="230" name="Google Shape;230;g3630d5e8ae3_0_19"/>
          <p:cNvSpPr txBox="1"/>
          <p:nvPr>
            <p:ph type="title"/>
          </p:nvPr>
        </p:nvSpPr>
        <p:spPr>
          <a:xfrm>
            <a:off x="337574" y="623700"/>
            <a:ext cx="54105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US" sz="3200">
                <a:solidFill>
                  <a:schemeClr val="dk1"/>
                </a:solidFill>
                <a:latin typeface="Calibri"/>
                <a:ea typeface="Calibri"/>
                <a:cs typeface="Calibri"/>
                <a:sym typeface="Calibri"/>
              </a:rPr>
              <a:t>Synthetic Data Validation</a:t>
            </a:r>
            <a:endParaRPr b="1" sz="3200">
              <a:solidFill>
                <a:schemeClr val="dk1"/>
              </a:solidFill>
              <a:latin typeface="Calibri"/>
              <a:ea typeface="Calibri"/>
              <a:cs typeface="Calibri"/>
              <a:sym typeface="Calibri"/>
            </a:endParaRPr>
          </a:p>
        </p:txBody>
      </p:sp>
      <p:sp>
        <p:nvSpPr>
          <p:cNvPr id="231" name="Google Shape;231;g3630d5e8ae3_0_19"/>
          <p:cNvSpPr txBox="1"/>
          <p:nvPr>
            <p:ph idx="1" type="body"/>
          </p:nvPr>
        </p:nvSpPr>
        <p:spPr>
          <a:xfrm>
            <a:off x="337575" y="1747750"/>
            <a:ext cx="5162100" cy="40593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t/>
            </a:r>
            <a:endParaRPr sz="2000">
              <a:latin typeface="Calibri"/>
              <a:ea typeface="Calibri"/>
              <a:cs typeface="Calibri"/>
              <a:sym typeface="Calibri"/>
            </a:endParaRPr>
          </a:p>
          <a:p>
            <a:pPr indent="0" lvl="0" marL="0" rtl="0" algn="l">
              <a:lnSpc>
                <a:spcPct val="115000"/>
              </a:lnSpc>
              <a:spcBef>
                <a:spcPts val="0"/>
              </a:spcBef>
              <a:spcAft>
                <a:spcPts val="0"/>
              </a:spcAft>
              <a:buNone/>
            </a:pPr>
            <a:r>
              <a:rPr lang="en-US" sz="2000">
                <a:latin typeface="Calibri"/>
                <a:ea typeface="Calibri"/>
                <a:cs typeface="Calibri"/>
                <a:sym typeface="Calibri"/>
              </a:rPr>
              <a:t>Used KS-test to validate distribution match</a:t>
            </a:r>
            <a:endParaRPr sz="2000">
              <a:latin typeface="Calibri"/>
              <a:ea typeface="Calibri"/>
              <a:cs typeface="Calibri"/>
              <a:sym typeface="Calibri"/>
            </a:endParaRPr>
          </a:p>
          <a:p>
            <a:pPr indent="0" lvl="0" marL="0" rtl="0" algn="l">
              <a:lnSpc>
                <a:spcPct val="115000"/>
              </a:lnSpc>
              <a:spcBef>
                <a:spcPts val="0"/>
              </a:spcBef>
              <a:spcAft>
                <a:spcPts val="0"/>
              </a:spcAft>
              <a:buNone/>
            </a:pPr>
            <a:r>
              <a:rPr lang="en-US" sz="2000">
                <a:latin typeface="Calibri"/>
                <a:ea typeface="Calibri"/>
                <a:cs typeface="Calibri"/>
                <a:sym typeface="Calibri"/>
              </a:rPr>
              <a:t>Preserved key fraud indicators</a:t>
            </a:r>
            <a:endParaRPr sz="2000">
              <a:latin typeface="Calibri"/>
              <a:ea typeface="Calibri"/>
              <a:cs typeface="Calibri"/>
              <a:sym typeface="Calibri"/>
            </a:endParaRPr>
          </a:p>
          <a:p>
            <a:pPr indent="0" lvl="0" marL="0" rtl="0" algn="l">
              <a:lnSpc>
                <a:spcPct val="115000"/>
              </a:lnSpc>
              <a:spcBef>
                <a:spcPts val="0"/>
              </a:spcBef>
              <a:spcAft>
                <a:spcPts val="0"/>
              </a:spcAft>
              <a:buNone/>
            </a:pPr>
            <a:r>
              <a:rPr lang="en-US" sz="1300"/>
              <a:t>High KS Statistic values (close to 1), especially for "Class" and V14/V12, indicate significant distribution differences between your real and synthetic data for these features.</a:t>
            </a:r>
            <a:endParaRPr sz="1300"/>
          </a:p>
          <a:p>
            <a:pPr indent="0" lvl="0" marL="0" rtl="0" algn="l">
              <a:lnSpc>
                <a:spcPct val="115000"/>
              </a:lnSpc>
              <a:spcBef>
                <a:spcPts val="0"/>
              </a:spcBef>
              <a:spcAft>
                <a:spcPts val="0"/>
              </a:spcAft>
              <a:buNone/>
            </a:pPr>
            <a:r>
              <a:rPr lang="en-US" sz="1300"/>
              <a:t>Very low p-values (0.0) confirm these differences are statistically significant.</a:t>
            </a:r>
            <a:endParaRPr sz="1300"/>
          </a:p>
          <a:p>
            <a:pPr indent="0" lvl="0" marL="0" rtl="0" algn="l">
              <a:lnSpc>
                <a:spcPct val="115000"/>
              </a:lnSpc>
              <a:spcBef>
                <a:spcPts val="0"/>
              </a:spcBef>
              <a:spcAft>
                <a:spcPts val="0"/>
              </a:spcAft>
              <a:buNone/>
            </a:pPr>
            <a:r>
              <a:t/>
            </a:r>
            <a:endParaRPr sz="1300">
              <a:latin typeface="Calibri"/>
              <a:ea typeface="Calibri"/>
              <a:cs typeface="Calibri"/>
              <a:sym typeface="Calibri"/>
            </a:endParaRPr>
          </a:p>
          <a:p>
            <a:pPr indent="0" lvl="0" marL="0" rtl="0" algn="l">
              <a:lnSpc>
                <a:spcPct val="115000"/>
              </a:lnSpc>
              <a:spcBef>
                <a:spcPts val="0"/>
              </a:spcBef>
              <a:spcAft>
                <a:spcPts val="0"/>
              </a:spcAft>
              <a:buNone/>
            </a:pPr>
            <a:r>
              <a:rPr lang="en-US" sz="1300"/>
              <a:t>For all features shown, the synthetic data distributions (orange) are similar in shape to the real/reference data (blue), but generally shifted—there are visible differences in means and some spread.</a:t>
            </a:r>
            <a:endParaRPr sz="1300">
              <a:latin typeface="Calibri"/>
              <a:ea typeface="Calibri"/>
              <a:cs typeface="Calibri"/>
              <a:sym typeface="Calibri"/>
            </a:endParaRPr>
          </a:p>
          <a:p>
            <a:pPr indent="0" lvl="0" marL="0" rtl="0" algn="l">
              <a:lnSpc>
                <a:spcPct val="105000"/>
              </a:lnSpc>
              <a:spcBef>
                <a:spcPts val="1100"/>
              </a:spcBef>
              <a:spcAft>
                <a:spcPts val="1100"/>
              </a:spcAft>
              <a:buNone/>
            </a:pPr>
            <a:r>
              <a:rPr lang="en-US" sz="1300">
                <a:solidFill>
                  <a:srgbClr val="1B1B1F"/>
                </a:solidFill>
              </a:rPr>
              <a:t>The synthetic data is broadly realistic, but not identical to the real data, especially for the shown features</a:t>
            </a:r>
            <a:endParaRPr sz="1300">
              <a:solidFill>
                <a:srgbClr val="1B1B1F"/>
              </a:solidFill>
            </a:endParaRPr>
          </a:p>
        </p:txBody>
      </p:sp>
      <p:sp>
        <p:nvSpPr>
          <p:cNvPr id="232" name="Google Shape;232;g3630d5e8ae3_0_19"/>
          <p:cNvSpPr txBox="1"/>
          <p:nvPr>
            <p:ph idx="12" type="sldNum"/>
          </p:nvPr>
        </p:nvSpPr>
        <p:spPr>
          <a:xfrm>
            <a:off x="11275961" y="6208870"/>
            <a:ext cx="484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33" name="Google Shape;233;g3630d5e8ae3_0_19" title="Distribution of important feature of both  regference and synthetic adata.png"/>
          <p:cNvPicPr preferRelativeResize="0"/>
          <p:nvPr/>
        </p:nvPicPr>
        <p:blipFill>
          <a:blip r:embed="rId4">
            <a:alphaModFix/>
          </a:blip>
          <a:stretch>
            <a:fillRect/>
          </a:stretch>
        </p:blipFill>
        <p:spPr>
          <a:xfrm>
            <a:off x="5712050" y="3304125"/>
            <a:ext cx="5638800" cy="2689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2dcc3eedf1c_0_10"/>
          <p:cNvSpPr txBox="1"/>
          <p:nvPr>
            <p:ph idx="1" type="body"/>
          </p:nvPr>
        </p:nvSpPr>
        <p:spPr>
          <a:xfrm>
            <a:off x="429450" y="1261875"/>
            <a:ext cx="4236900" cy="19296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15000"/>
              </a:lnSpc>
              <a:spcBef>
                <a:spcPts val="1800"/>
              </a:spcBef>
              <a:spcAft>
                <a:spcPts val="0"/>
              </a:spcAft>
              <a:buNone/>
            </a:pPr>
            <a:r>
              <a:t/>
            </a:r>
            <a:endParaRPr b="1" sz="1700"/>
          </a:p>
          <a:p>
            <a:pPr indent="0" lvl="0" marL="0" rtl="0" algn="l">
              <a:lnSpc>
                <a:spcPct val="115000"/>
              </a:lnSpc>
              <a:spcBef>
                <a:spcPts val="2400"/>
              </a:spcBef>
              <a:spcAft>
                <a:spcPts val="0"/>
              </a:spcAft>
              <a:buClr>
                <a:schemeClr val="dk1"/>
              </a:buClr>
              <a:buSzPts val="275"/>
              <a:buFont typeface="Arial"/>
              <a:buNone/>
            </a:pPr>
            <a:r>
              <a:t/>
            </a:r>
            <a:endParaRPr b="1" sz="12000"/>
          </a:p>
          <a:p>
            <a:pPr indent="0" lvl="0" marL="0" rtl="0" algn="l">
              <a:lnSpc>
                <a:spcPct val="115000"/>
              </a:lnSpc>
              <a:spcBef>
                <a:spcPts val="600"/>
              </a:spcBef>
              <a:spcAft>
                <a:spcPts val="0"/>
              </a:spcAft>
              <a:buNone/>
            </a:pPr>
            <a:r>
              <a:rPr lang="en-US" sz="9600">
                <a:latin typeface="Calibri"/>
                <a:ea typeface="Calibri"/>
                <a:cs typeface="Calibri"/>
                <a:sym typeface="Calibri"/>
              </a:rPr>
              <a:t>Visualized with PCA: after validation and  combined  real and synthetic data</a:t>
            </a:r>
            <a:endParaRPr sz="9600">
              <a:latin typeface="Calibri"/>
              <a:ea typeface="Calibri"/>
              <a:cs typeface="Calibri"/>
              <a:sym typeface="Calibri"/>
            </a:endParaRPr>
          </a:p>
          <a:p>
            <a:pPr indent="0" lvl="0" marL="0" rtl="0" algn="l">
              <a:lnSpc>
                <a:spcPct val="115000"/>
              </a:lnSpc>
              <a:spcBef>
                <a:spcPts val="0"/>
              </a:spcBef>
              <a:spcAft>
                <a:spcPts val="0"/>
              </a:spcAft>
              <a:buNone/>
            </a:pPr>
            <a:r>
              <a:t/>
            </a:r>
            <a:endParaRPr sz="6000">
              <a:latin typeface="Calibri"/>
              <a:ea typeface="Calibri"/>
              <a:cs typeface="Calibri"/>
              <a:sym typeface="Calibri"/>
            </a:endParaRPr>
          </a:p>
          <a:p>
            <a:pPr indent="0" lvl="0" marL="0" rtl="0" algn="l">
              <a:lnSpc>
                <a:spcPct val="115000"/>
              </a:lnSpc>
              <a:spcBef>
                <a:spcPts val="0"/>
              </a:spcBef>
              <a:spcAft>
                <a:spcPts val="0"/>
              </a:spcAft>
              <a:buNone/>
            </a:pPr>
            <a:r>
              <a:t/>
            </a:r>
            <a:endParaRPr sz="6000">
              <a:latin typeface="Calibri"/>
              <a:ea typeface="Calibri"/>
              <a:cs typeface="Calibri"/>
              <a:sym typeface="Calibri"/>
            </a:endParaRPr>
          </a:p>
          <a:p>
            <a:pPr indent="0" lvl="0" marL="0" rtl="0" algn="l">
              <a:lnSpc>
                <a:spcPct val="115000"/>
              </a:lnSpc>
              <a:spcBef>
                <a:spcPts val="0"/>
              </a:spcBef>
              <a:spcAft>
                <a:spcPts val="0"/>
              </a:spcAft>
              <a:buClr>
                <a:schemeClr val="dk1"/>
              </a:buClr>
              <a:buSzPts val="275"/>
              <a:buFont typeface="Arial"/>
              <a:buNone/>
            </a:pPr>
            <a:r>
              <a:rPr lang="en-US" sz="6000">
                <a:latin typeface="Calibri"/>
                <a:ea typeface="Calibri"/>
                <a:cs typeface="Calibri"/>
                <a:sym typeface="Calibri"/>
              </a:rPr>
              <a:t>The PCA plot shows that fraud (red) and non-fraud (blue) transactions form distinct clusters, with some overlap. This suggests that the main principal components capture meaningful differences between fraudulent and non-fraudulent behavior.</a:t>
            </a:r>
            <a:endParaRPr sz="6000">
              <a:latin typeface="Calibri"/>
              <a:ea typeface="Calibri"/>
              <a:cs typeface="Calibri"/>
              <a:sym typeface="Calibri"/>
            </a:endParaRPr>
          </a:p>
          <a:p>
            <a:pPr indent="0" lvl="0" marL="0" rtl="0" algn="l">
              <a:lnSpc>
                <a:spcPct val="115000"/>
              </a:lnSpc>
              <a:spcBef>
                <a:spcPts val="1200"/>
              </a:spcBef>
              <a:spcAft>
                <a:spcPts val="0"/>
              </a:spcAft>
              <a:buNone/>
            </a:pPr>
            <a:r>
              <a:t/>
            </a:r>
            <a:endParaRPr sz="1100"/>
          </a:p>
          <a:p>
            <a:pPr indent="0" lvl="0" marL="0" rtl="0" algn="l">
              <a:lnSpc>
                <a:spcPct val="115000"/>
              </a:lnSpc>
              <a:spcBef>
                <a:spcPts val="1200"/>
              </a:spcBef>
              <a:spcAft>
                <a:spcPts val="0"/>
              </a:spcAft>
              <a:buNone/>
            </a:pPr>
            <a:r>
              <a:t/>
            </a:r>
            <a:endParaRPr sz="1100"/>
          </a:p>
          <a:p>
            <a:pPr indent="0" lvl="0" marL="0" rtl="0" algn="l">
              <a:lnSpc>
                <a:spcPct val="115000"/>
              </a:lnSpc>
              <a:spcBef>
                <a:spcPts val="1200"/>
              </a:spcBef>
              <a:spcAft>
                <a:spcPts val="1200"/>
              </a:spcAft>
              <a:buNone/>
            </a:pPr>
            <a:r>
              <a:t/>
            </a:r>
            <a:endParaRPr b="1" sz="1850"/>
          </a:p>
        </p:txBody>
      </p:sp>
      <p:sp>
        <p:nvSpPr>
          <p:cNvPr id="240" name="Google Shape;240;g2dcc3eedf1c_0_10"/>
          <p:cNvSpPr txBox="1"/>
          <p:nvPr>
            <p:ph idx="12" type="sldNum"/>
          </p:nvPr>
        </p:nvSpPr>
        <p:spPr>
          <a:xfrm>
            <a:off x="11275961" y="6208870"/>
            <a:ext cx="48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41" name="Google Shape;241;g2dcc3eedf1c_0_10" title="Distribution of class of Merged data .png"/>
          <p:cNvPicPr preferRelativeResize="0"/>
          <p:nvPr/>
        </p:nvPicPr>
        <p:blipFill>
          <a:blip r:embed="rId3">
            <a:alphaModFix/>
          </a:blip>
          <a:stretch>
            <a:fillRect/>
          </a:stretch>
        </p:blipFill>
        <p:spPr>
          <a:xfrm>
            <a:off x="6449875" y="1387225"/>
            <a:ext cx="4924425" cy="3305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33e00560af7_1_12"/>
          <p:cNvSpPr txBox="1"/>
          <p:nvPr>
            <p:ph idx="1" type="body"/>
          </p:nvPr>
        </p:nvSpPr>
        <p:spPr>
          <a:xfrm>
            <a:off x="427075" y="1595775"/>
            <a:ext cx="5992200" cy="51483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15000"/>
              </a:lnSpc>
              <a:spcBef>
                <a:spcPts val="1200"/>
              </a:spcBef>
              <a:spcAft>
                <a:spcPts val="0"/>
              </a:spcAft>
              <a:buClr>
                <a:schemeClr val="dk1"/>
              </a:buClr>
              <a:buSzPct val="55000"/>
              <a:buFont typeface="Arial"/>
              <a:buNone/>
            </a:pPr>
            <a:r>
              <a:t/>
            </a:r>
            <a:endParaRPr sz="2000"/>
          </a:p>
          <a:p>
            <a:pPr indent="0" lvl="0" marL="0" rtl="0" algn="l">
              <a:lnSpc>
                <a:spcPct val="115000"/>
              </a:lnSpc>
              <a:spcBef>
                <a:spcPts val="2400"/>
              </a:spcBef>
              <a:spcAft>
                <a:spcPts val="0"/>
              </a:spcAft>
              <a:buClr>
                <a:schemeClr val="dk1"/>
              </a:buClr>
              <a:buSzPct val="27740"/>
              <a:buFont typeface="Arial"/>
              <a:buNone/>
            </a:pPr>
            <a:r>
              <a:t/>
            </a:r>
            <a:endParaRPr b="1" sz="3965"/>
          </a:p>
          <a:p>
            <a:pPr indent="0" lvl="0" marL="0" rtl="0" algn="l">
              <a:lnSpc>
                <a:spcPct val="115000"/>
              </a:lnSpc>
              <a:spcBef>
                <a:spcPts val="1200"/>
              </a:spcBef>
              <a:spcAft>
                <a:spcPts val="0"/>
              </a:spcAft>
              <a:buNone/>
            </a:pPr>
            <a:r>
              <a:rPr b="1" lang="en-US" sz="3771"/>
              <a:t>Data Privacy</a:t>
            </a:r>
            <a:endParaRPr b="1" sz="3771"/>
          </a:p>
          <a:p>
            <a:pPr indent="-288471" lvl="0" marL="457200" rtl="0" algn="l">
              <a:lnSpc>
                <a:spcPct val="115000"/>
              </a:lnSpc>
              <a:spcBef>
                <a:spcPts val="1200"/>
              </a:spcBef>
              <a:spcAft>
                <a:spcPts val="0"/>
              </a:spcAft>
              <a:buClr>
                <a:schemeClr val="dk1"/>
              </a:buClr>
              <a:buSzPct val="100000"/>
              <a:buChar char="●"/>
            </a:pPr>
            <a:r>
              <a:rPr b="1" lang="en-US" sz="3771"/>
              <a:t>Anonymized Features</a:t>
            </a:r>
            <a:r>
              <a:rPr lang="en-US" sz="3771"/>
              <a:t>: Original dataset uses anonymized variables (V1–V28), reducing PII exposure.</a:t>
            </a:r>
            <a:br>
              <a:rPr lang="en-US" sz="3771"/>
            </a:br>
            <a:endParaRPr sz="3771"/>
          </a:p>
          <a:p>
            <a:pPr indent="-288471" lvl="0" marL="457200" rtl="0" algn="l">
              <a:lnSpc>
                <a:spcPct val="115000"/>
              </a:lnSpc>
              <a:spcBef>
                <a:spcPts val="0"/>
              </a:spcBef>
              <a:spcAft>
                <a:spcPts val="0"/>
              </a:spcAft>
              <a:buClr>
                <a:schemeClr val="dk1"/>
              </a:buClr>
              <a:buSzPct val="100000"/>
              <a:buChar char="●"/>
            </a:pPr>
            <a:r>
              <a:rPr b="1" lang="en-US" sz="3771"/>
              <a:t>PII Handling</a:t>
            </a:r>
            <a:r>
              <a:rPr lang="en-US" sz="3771"/>
              <a:t>: Real-world data must be checked and sanitized for personally identifiable information.</a:t>
            </a:r>
            <a:br>
              <a:rPr lang="en-US" sz="3771"/>
            </a:br>
            <a:endParaRPr sz="3771"/>
          </a:p>
          <a:p>
            <a:pPr indent="-288471" lvl="0" marL="457200" rtl="0" algn="l">
              <a:lnSpc>
                <a:spcPct val="115000"/>
              </a:lnSpc>
              <a:spcBef>
                <a:spcPts val="0"/>
              </a:spcBef>
              <a:spcAft>
                <a:spcPts val="0"/>
              </a:spcAft>
              <a:buClr>
                <a:schemeClr val="dk1"/>
              </a:buClr>
              <a:buSzPct val="100000"/>
              <a:buChar char="●"/>
            </a:pPr>
            <a:r>
              <a:rPr b="1" lang="en-US" sz="3771"/>
              <a:t>Synthetic ≠ Safe by Default</a:t>
            </a:r>
            <a:r>
              <a:rPr lang="en-US" sz="3771"/>
              <a:t>: Poorly generated synthetic data may still leak real patterns — did  rigorous validation (e.g., KS test, distributions) </a:t>
            </a:r>
            <a:br>
              <a:rPr lang="en-US" sz="3771"/>
            </a:br>
            <a:endParaRPr sz="3771"/>
          </a:p>
          <a:p>
            <a:pPr indent="0" lvl="0" marL="0" rtl="0" algn="l">
              <a:lnSpc>
                <a:spcPct val="115000"/>
              </a:lnSpc>
              <a:spcBef>
                <a:spcPts val="1200"/>
              </a:spcBef>
              <a:spcAft>
                <a:spcPts val="0"/>
              </a:spcAft>
              <a:buNone/>
            </a:pPr>
            <a:r>
              <a:rPr b="1" lang="en-US" sz="3771"/>
              <a:t>🔒 Data Security( implemented in Full security model )</a:t>
            </a:r>
            <a:endParaRPr b="1" sz="3771"/>
          </a:p>
          <a:p>
            <a:pPr indent="-288471" lvl="0" marL="457200" rtl="0" algn="l">
              <a:lnSpc>
                <a:spcPct val="115000"/>
              </a:lnSpc>
              <a:spcBef>
                <a:spcPts val="1200"/>
              </a:spcBef>
              <a:spcAft>
                <a:spcPts val="0"/>
              </a:spcAft>
              <a:buClr>
                <a:schemeClr val="dk1"/>
              </a:buClr>
              <a:buSzPct val="100000"/>
              <a:buChar char="●"/>
            </a:pPr>
            <a:r>
              <a:rPr b="1" lang="en-US" sz="3771"/>
              <a:t>Secure Storage</a:t>
            </a:r>
            <a:r>
              <a:rPr lang="en-US" sz="3771"/>
              <a:t>: Encrypt data, models, and outputs; enforce access control.</a:t>
            </a:r>
            <a:br>
              <a:rPr lang="en-US" sz="3771"/>
            </a:br>
            <a:endParaRPr sz="3771"/>
          </a:p>
          <a:p>
            <a:pPr indent="-288471" lvl="0" marL="457200" rtl="0" algn="l">
              <a:lnSpc>
                <a:spcPct val="115000"/>
              </a:lnSpc>
              <a:spcBef>
                <a:spcPts val="0"/>
              </a:spcBef>
              <a:spcAft>
                <a:spcPts val="0"/>
              </a:spcAft>
              <a:buClr>
                <a:schemeClr val="dk1"/>
              </a:buClr>
              <a:buSzPct val="100000"/>
              <a:buChar char="●"/>
            </a:pPr>
            <a:r>
              <a:rPr b="1" lang="en-US" sz="3771"/>
              <a:t>Encrypted Model Saving</a:t>
            </a:r>
            <a:r>
              <a:rPr lang="en-US" sz="3771"/>
              <a:t>: Notebook uses encrypted model storage via </a:t>
            </a:r>
            <a:r>
              <a:rPr lang="en-US" sz="3771">
                <a:solidFill>
                  <a:srgbClr val="188038"/>
                </a:solidFill>
                <a:latin typeface="Roboto Mono"/>
                <a:ea typeface="Roboto Mono"/>
                <a:cs typeface="Roboto Mono"/>
                <a:sym typeface="Roboto Mono"/>
              </a:rPr>
              <a:t>joblib</a:t>
            </a:r>
            <a:r>
              <a:rPr lang="en-US" sz="3771"/>
              <a:t> + </a:t>
            </a:r>
            <a:r>
              <a:rPr lang="en-US" sz="3771">
                <a:solidFill>
                  <a:srgbClr val="188038"/>
                </a:solidFill>
                <a:latin typeface="Roboto Mono"/>
                <a:ea typeface="Roboto Mono"/>
                <a:cs typeface="Roboto Mono"/>
                <a:sym typeface="Roboto Mono"/>
              </a:rPr>
              <a:t>cryptography</a:t>
            </a:r>
            <a:r>
              <a:rPr lang="en-US" sz="3771"/>
              <a:t>.</a:t>
            </a:r>
            <a:br>
              <a:rPr lang="en-US" sz="3771"/>
            </a:br>
            <a:endParaRPr sz="3771"/>
          </a:p>
          <a:p>
            <a:pPr indent="-288471" lvl="0" marL="457200" rtl="0" algn="l">
              <a:lnSpc>
                <a:spcPct val="115000"/>
              </a:lnSpc>
              <a:spcBef>
                <a:spcPts val="0"/>
              </a:spcBef>
              <a:spcAft>
                <a:spcPts val="0"/>
              </a:spcAft>
              <a:buClr>
                <a:schemeClr val="dk1"/>
              </a:buClr>
              <a:buSzPct val="100000"/>
              <a:buChar char="●"/>
            </a:pPr>
            <a:r>
              <a:rPr b="1" lang="en-US" sz="3771"/>
              <a:t>Audit Logging</a:t>
            </a:r>
            <a:r>
              <a:rPr lang="en-US" sz="3771"/>
              <a:t>: Track model access and updates to ensure traceability.</a:t>
            </a:r>
            <a:br>
              <a:rPr lang="en-US" sz="3771"/>
            </a:br>
            <a:endParaRPr sz="3771"/>
          </a:p>
          <a:p>
            <a:pPr indent="-288471" lvl="0" marL="457200" rtl="0" algn="l">
              <a:lnSpc>
                <a:spcPct val="115000"/>
              </a:lnSpc>
              <a:spcBef>
                <a:spcPts val="0"/>
              </a:spcBef>
              <a:spcAft>
                <a:spcPts val="0"/>
              </a:spcAft>
              <a:buClr>
                <a:schemeClr val="dk1"/>
              </a:buClr>
              <a:buSzPct val="100000"/>
              <a:buChar char="●"/>
            </a:pPr>
            <a:r>
              <a:rPr b="1" lang="en-US" sz="3771"/>
              <a:t>Prevent Data Leakage</a:t>
            </a:r>
            <a:r>
              <a:rPr lang="en-US" sz="3771"/>
              <a:t>: Preprocessing done post-split to avoid leakage; improves robustness and privacy.</a:t>
            </a:r>
            <a:br>
              <a:rPr lang="en-US" sz="3771"/>
            </a:br>
            <a:endParaRPr sz="3771"/>
          </a:p>
          <a:p>
            <a:pPr indent="0" lvl="0" marL="0" rtl="0" algn="l">
              <a:lnSpc>
                <a:spcPct val="115000"/>
              </a:lnSpc>
              <a:spcBef>
                <a:spcPts val="1200"/>
              </a:spcBef>
              <a:spcAft>
                <a:spcPts val="0"/>
              </a:spcAft>
              <a:buNone/>
            </a:pPr>
            <a:r>
              <a:rPr b="1" lang="en-US" sz="3771"/>
              <a:t>⚖️ Bias Mitigation</a:t>
            </a:r>
            <a:endParaRPr b="1" sz="3771"/>
          </a:p>
          <a:p>
            <a:pPr indent="-288471" lvl="0" marL="457200" rtl="0" algn="l">
              <a:lnSpc>
                <a:spcPct val="115000"/>
              </a:lnSpc>
              <a:spcBef>
                <a:spcPts val="1200"/>
              </a:spcBef>
              <a:spcAft>
                <a:spcPts val="0"/>
              </a:spcAft>
              <a:buClr>
                <a:schemeClr val="dk1"/>
              </a:buClr>
              <a:buSzPct val="100000"/>
              <a:buChar char="●"/>
            </a:pPr>
            <a:r>
              <a:rPr b="1" lang="en-US" sz="3771"/>
              <a:t>Bias Monitoring</a:t>
            </a:r>
            <a:r>
              <a:rPr lang="en-US" sz="3771"/>
              <a:t>: Evaluate model fairness across groups .</a:t>
            </a:r>
            <a:br>
              <a:rPr lang="en-US" sz="3771"/>
            </a:br>
            <a:endParaRPr sz="3771"/>
          </a:p>
          <a:p>
            <a:pPr indent="-262033" lvl="0" marL="457200" rtl="0" algn="l">
              <a:lnSpc>
                <a:spcPct val="115000"/>
              </a:lnSpc>
              <a:spcBef>
                <a:spcPts val="0"/>
              </a:spcBef>
              <a:spcAft>
                <a:spcPts val="0"/>
              </a:spcAft>
              <a:buClr>
                <a:schemeClr val="dk1"/>
              </a:buClr>
              <a:buSzPct val="55842"/>
              <a:buChar char="●"/>
            </a:pPr>
            <a:r>
              <a:rPr b="1" lang="en-US" sz="3771"/>
              <a:t>Synthetic Bias Risk</a:t>
            </a:r>
            <a:r>
              <a:rPr lang="en-US" sz="3771"/>
              <a:t>: GANs trained on biased data may reinforce those biases — inspect and validate outputs.</a:t>
            </a:r>
            <a:br>
              <a:rPr lang="en-US" sz="2106"/>
            </a:br>
            <a:endParaRPr sz="2106"/>
          </a:p>
          <a:p>
            <a:pPr indent="0" lvl="0" marL="457200" rtl="0" algn="l">
              <a:lnSpc>
                <a:spcPct val="115000"/>
              </a:lnSpc>
              <a:spcBef>
                <a:spcPts val="1200"/>
              </a:spcBef>
              <a:spcAft>
                <a:spcPts val="0"/>
              </a:spcAft>
              <a:buNone/>
            </a:pPr>
            <a:r>
              <a:t/>
            </a:r>
            <a:endParaRPr b="1" sz="1700"/>
          </a:p>
          <a:p>
            <a:pPr indent="0" lvl="0" marL="0" rtl="0" algn="l">
              <a:spcBef>
                <a:spcPts val="1200"/>
              </a:spcBef>
              <a:spcAft>
                <a:spcPts val="0"/>
              </a:spcAft>
              <a:buNone/>
            </a:pPr>
            <a:r>
              <a:t/>
            </a:r>
            <a:endParaRPr b="1" sz="2050">
              <a:solidFill>
                <a:srgbClr val="1B1B1F"/>
              </a:solidFill>
            </a:endParaRPr>
          </a:p>
        </p:txBody>
      </p:sp>
      <p:sp>
        <p:nvSpPr>
          <p:cNvPr id="248" name="Google Shape;248;g33e00560af7_1_12"/>
          <p:cNvSpPr txBox="1"/>
          <p:nvPr>
            <p:ph idx="12" type="sldNum"/>
          </p:nvPr>
        </p:nvSpPr>
        <p:spPr>
          <a:xfrm>
            <a:off x="11275961" y="6208870"/>
            <a:ext cx="48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49" name="Google Shape;249;g33e00560af7_1_12" title="Data bias check code.png"/>
          <p:cNvPicPr preferRelativeResize="0"/>
          <p:nvPr/>
        </p:nvPicPr>
        <p:blipFill>
          <a:blip r:embed="rId3">
            <a:alphaModFix/>
          </a:blip>
          <a:stretch>
            <a:fillRect/>
          </a:stretch>
        </p:blipFill>
        <p:spPr>
          <a:xfrm>
            <a:off x="6809150" y="4702250"/>
            <a:ext cx="4219575" cy="1943100"/>
          </a:xfrm>
          <a:prstGeom prst="rect">
            <a:avLst/>
          </a:prstGeom>
          <a:noFill/>
          <a:ln>
            <a:noFill/>
          </a:ln>
        </p:spPr>
      </p:pic>
      <p:pic>
        <p:nvPicPr>
          <p:cNvPr id="250" name="Google Shape;250;g33e00560af7_1_12" title="data privacy check .png"/>
          <p:cNvPicPr preferRelativeResize="0"/>
          <p:nvPr/>
        </p:nvPicPr>
        <p:blipFill>
          <a:blip r:embed="rId4">
            <a:alphaModFix/>
          </a:blip>
          <a:stretch>
            <a:fillRect/>
          </a:stretch>
        </p:blipFill>
        <p:spPr>
          <a:xfrm>
            <a:off x="6760825" y="417950"/>
            <a:ext cx="4172074" cy="1856525"/>
          </a:xfrm>
          <a:prstGeom prst="rect">
            <a:avLst/>
          </a:prstGeom>
          <a:noFill/>
          <a:ln>
            <a:noFill/>
          </a:ln>
        </p:spPr>
      </p:pic>
      <p:pic>
        <p:nvPicPr>
          <p:cNvPr id="251" name="Google Shape;251;g33e00560af7_1_12" title="data quality check code.png"/>
          <p:cNvPicPr preferRelativeResize="0"/>
          <p:nvPr/>
        </p:nvPicPr>
        <p:blipFill rotWithShape="1">
          <a:blip r:embed="rId5">
            <a:alphaModFix/>
          </a:blip>
          <a:srcRect b="-9759" l="0" r="0" t="9760"/>
          <a:stretch/>
        </p:blipFill>
        <p:spPr>
          <a:xfrm>
            <a:off x="6760825" y="2412652"/>
            <a:ext cx="4219575" cy="2151425"/>
          </a:xfrm>
          <a:prstGeom prst="rect">
            <a:avLst/>
          </a:prstGeom>
          <a:noFill/>
          <a:ln>
            <a:noFill/>
          </a:ln>
        </p:spPr>
      </p:pic>
      <p:sp>
        <p:nvSpPr>
          <p:cNvPr id="252" name="Google Shape;252;g33e00560af7_1_12"/>
          <p:cNvSpPr txBox="1"/>
          <p:nvPr/>
        </p:nvSpPr>
        <p:spPr>
          <a:xfrm>
            <a:off x="267225" y="683900"/>
            <a:ext cx="5992200" cy="76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600"/>
              </a:spcAft>
              <a:buClr>
                <a:schemeClr val="dk1"/>
              </a:buClr>
              <a:buSzPts val="1100"/>
              <a:buFont typeface="Arial"/>
              <a:buNone/>
            </a:pPr>
            <a:r>
              <a:rPr b="1" lang="en-US" sz="1900">
                <a:solidFill>
                  <a:schemeClr val="dk1"/>
                </a:solidFill>
              </a:rPr>
              <a:t>Data Security and Privacy(some copilot generated code in here )</a:t>
            </a:r>
            <a:endParaRPr sz="17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g3630d5e8ae3_0_6" title="Best model with evalution metrix.png"/>
          <p:cNvPicPr preferRelativeResize="0"/>
          <p:nvPr>
            <p:ph idx="2" type="pic"/>
          </p:nvPr>
        </p:nvPicPr>
        <p:blipFill rotWithShape="1">
          <a:blip r:embed="rId3">
            <a:alphaModFix/>
          </a:blip>
          <a:srcRect b="0" l="1085" r="1095" t="0"/>
          <a:stretch/>
        </p:blipFill>
        <p:spPr>
          <a:xfrm>
            <a:off x="5937150" y="1707675"/>
            <a:ext cx="5917275" cy="4074100"/>
          </a:xfrm>
          <a:prstGeom prst="rect">
            <a:avLst/>
          </a:prstGeom>
        </p:spPr>
      </p:pic>
      <p:sp>
        <p:nvSpPr>
          <p:cNvPr id="259" name="Google Shape;259;g3630d5e8ae3_0_6"/>
          <p:cNvSpPr txBox="1"/>
          <p:nvPr>
            <p:ph type="title"/>
          </p:nvPr>
        </p:nvSpPr>
        <p:spPr>
          <a:xfrm>
            <a:off x="427082" y="842125"/>
            <a:ext cx="56388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0"/>
              </a:spcBef>
              <a:spcAft>
                <a:spcPts val="0"/>
              </a:spcAft>
              <a:buNone/>
            </a:pPr>
            <a:r>
              <a:rPr b="1" lang="en-US" sz="3200">
                <a:solidFill>
                  <a:schemeClr val="dk1"/>
                </a:solidFill>
                <a:latin typeface="Calibri"/>
                <a:ea typeface="Calibri"/>
                <a:cs typeface="Calibri"/>
                <a:sym typeface="Calibri"/>
              </a:rPr>
              <a:t>Results and Key Insights</a:t>
            </a:r>
            <a:endParaRPr b="1" sz="3200">
              <a:solidFill>
                <a:schemeClr val="dk1"/>
              </a:solidFill>
              <a:latin typeface="Calibri"/>
              <a:ea typeface="Calibri"/>
              <a:cs typeface="Calibri"/>
              <a:sym typeface="Calibri"/>
            </a:endParaRPr>
          </a:p>
          <a:p>
            <a:pPr indent="0" lvl="0" marL="0" rtl="0" algn="l">
              <a:lnSpc>
                <a:spcPct val="115000"/>
              </a:lnSpc>
              <a:spcBef>
                <a:spcPts val="2400"/>
              </a:spcBef>
              <a:spcAft>
                <a:spcPts val="600"/>
              </a:spcAft>
              <a:buClr>
                <a:schemeClr val="dk1"/>
              </a:buClr>
              <a:buSzPts val="1100"/>
              <a:buFont typeface="Arial"/>
              <a:buNone/>
            </a:pPr>
            <a:r>
              <a:t/>
            </a:r>
            <a:endParaRPr b="1" sz="2300">
              <a:solidFill>
                <a:schemeClr val="dk1"/>
              </a:solidFill>
            </a:endParaRPr>
          </a:p>
        </p:txBody>
      </p:sp>
      <p:sp>
        <p:nvSpPr>
          <p:cNvPr id="260" name="Google Shape;260;g3630d5e8ae3_0_6"/>
          <p:cNvSpPr txBox="1"/>
          <p:nvPr>
            <p:ph idx="1" type="body"/>
          </p:nvPr>
        </p:nvSpPr>
        <p:spPr>
          <a:xfrm>
            <a:off x="427076" y="2276725"/>
            <a:ext cx="5093100" cy="3614400"/>
          </a:xfrm>
          <a:prstGeom prst="rect">
            <a:avLst/>
          </a:prstGeom>
        </p:spPr>
        <p:txBody>
          <a:bodyPr anchorCtr="0" anchor="t" bIns="45700" lIns="91425" spcFirstLastPara="1" rIns="91425" wrap="square" tIns="45700">
            <a:normAutofit lnSpcReduction="20000"/>
          </a:bodyPr>
          <a:lstStyle/>
          <a:p>
            <a:pPr indent="0" lvl="0" marL="0" rtl="0" algn="l">
              <a:lnSpc>
                <a:spcPct val="115000"/>
              </a:lnSpc>
              <a:spcBef>
                <a:spcPts val="0"/>
              </a:spcBef>
              <a:spcAft>
                <a:spcPts val="0"/>
              </a:spcAft>
              <a:buNone/>
            </a:pPr>
            <a:r>
              <a:rPr lang="en-US" sz="2000">
                <a:latin typeface="Calibri"/>
                <a:ea typeface="Calibri"/>
                <a:cs typeface="Calibri"/>
                <a:sym typeface="Calibri"/>
              </a:rPr>
              <a:t>Synthetic data boosted rare fraud detection</a:t>
            </a:r>
            <a:endParaRPr sz="2000">
              <a:latin typeface="Calibri"/>
              <a:ea typeface="Calibri"/>
              <a:cs typeface="Calibri"/>
              <a:sym typeface="Calibri"/>
            </a:endParaRPr>
          </a:p>
          <a:p>
            <a:pPr indent="0" lvl="0" marL="0" rtl="0" algn="l">
              <a:lnSpc>
                <a:spcPct val="115000"/>
              </a:lnSpc>
              <a:spcBef>
                <a:spcPts val="0"/>
              </a:spcBef>
              <a:spcAft>
                <a:spcPts val="0"/>
              </a:spcAft>
              <a:buNone/>
            </a:pPr>
            <a:r>
              <a:t/>
            </a:r>
            <a:endParaRPr sz="2000">
              <a:latin typeface="Calibri"/>
              <a:ea typeface="Calibri"/>
              <a:cs typeface="Calibri"/>
              <a:sym typeface="Calibri"/>
            </a:endParaRPr>
          </a:p>
          <a:p>
            <a:pPr indent="0" lvl="0" marL="0" rtl="0" algn="l">
              <a:lnSpc>
                <a:spcPct val="115000"/>
              </a:lnSpc>
              <a:spcBef>
                <a:spcPts val="0"/>
              </a:spcBef>
              <a:spcAft>
                <a:spcPts val="0"/>
              </a:spcAft>
              <a:buNone/>
            </a:pPr>
            <a:r>
              <a:rPr lang="en-US" sz="2000">
                <a:latin typeface="Calibri"/>
                <a:ea typeface="Calibri"/>
                <a:cs typeface="Calibri"/>
                <a:sym typeface="Calibri"/>
              </a:rPr>
              <a:t>Copilot accelerated development</a:t>
            </a:r>
            <a:endParaRPr sz="2000">
              <a:latin typeface="Calibri"/>
              <a:ea typeface="Calibri"/>
              <a:cs typeface="Calibri"/>
              <a:sym typeface="Calibri"/>
            </a:endParaRPr>
          </a:p>
          <a:p>
            <a:pPr indent="0" lvl="0" marL="0" rtl="0" algn="l">
              <a:lnSpc>
                <a:spcPct val="115000"/>
              </a:lnSpc>
              <a:spcBef>
                <a:spcPts val="0"/>
              </a:spcBef>
              <a:spcAft>
                <a:spcPts val="0"/>
              </a:spcAft>
              <a:buNone/>
            </a:pPr>
            <a:r>
              <a:t/>
            </a:r>
            <a:endParaRPr sz="2000">
              <a:latin typeface="Calibri"/>
              <a:ea typeface="Calibri"/>
              <a:cs typeface="Calibri"/>
              <a:sym typeface="Calibri"/>
            </a:endParaRPr>
          </a:p>
          <a:p>
            <a:pPr indent="0" lvl="0" marL="0" rtl="0" algn="l">
              <a:lnSpc>
                <a:spcPct val="115000"/>
              </a:lnSpc>
              <a:spcBef>
                <a:spcPts val="0"/>
              </a:spcBef>
              <a:spcAft>
                <a:spcPts val="0"/>
              </a:spcAft>
              <a:buNone/>
            </a:pPr>
            <a:r>
              <a:rPr lang="en-US" sz="2000">
                <a:latin typeface="Calibri"/>
                <a:ea typeface="Calibri"/>
                <a:cs typeface="Calibri"/>
                <a:sym typeface="Calibri"/>
              </a:rPr>
              <a:t>Ethical and privacy risks were managed</a:t>
            </a:r>
            <a:endParaRPr sz="2000">
              <a:latin typeface="Calibri"/>
              <a:ea typeface="Calibri"/>
              <a:cs typeface="Calibri"/>
              <a:sym typeface="Calibri"/>
            </a:endParaRPr>
          </a:p>
          <a:p>
            <a:pPr indent="0" lvl="0" marL="0" rtl="0" algn="l">
              <a:lnSpc>
                <a:spcPct val="115000"/>
              </a:lnSpc>
              <a:spcBef>
                <a:spcPts val="0"/>
              </a:spcBef>
              <a:spcAft>
                <a:spcPts val="0"/>
              </a:spcAft>
              <a:buNone/>
            </a:pPr>
            <a:r>
              <a:t/>
            </a:r>
            <a:endParaRPr sz="2000">
              <a:latin typeface="Calibri"/>
              <a:ea typeface="Calibri"/>
              <a:cs typeface="Calibri"/>
              <a:sym typeface="Calibri"/>
            </a:endParaRPr>
          </a:p>
          <a:p>
            <a:pPr indent="0" lvl="0" marL="0" rtl="0" algn="l">
              <a:lnSpc>
                <a:spcPct val="115000"/>
              </a:lnSpc>
              <a:spcBef>
                <a:spcPts val="0"/>
              </a:spcBef>
              <a:spcAft>
                <a:spcPts val="0"/>
              </a:spcAft>
              <a:buNone/>
            </a:pPr>
            <a:r>
              <a:rPr lang="en-US" sz="1348">
                <a:latin typeface="Calibri"/>
                <a:ea typeface="Calibri"/>
                <a:cs typeface="Calibri"/>
                <a:sym typeface="Calibri"/>
              </a:rPr>
              <a:t>The XGBoost model achieved perfect precision, recall, and F1-score for both classes, with only 7 misclassified fraud cases out of 26,010 transactions. The confusion matrix shows almost perfect separation between fraud and non-fraud, indicating outstanding fraud detection performance.</a:t>
            </a:r>
            <a:endParaRPr sz="1348">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100"/>
          </a:p>
          <a:p>
            <a:pPr indent="0" lvl="0" marL="0" rtl="0" algn="l">
              <a:spcBef>
                <a:spcPts val="0"/>
              </a:spcBef>
              <a:spcAft>
                <a:spcPts val="0"/>
              </a:spcAft>
              <a:buNone/>
            </a:pPr>
            <a:r>
              <a:t/>
            </a:r>
            <a:endParaRPr/>
          </a:p>
        </p:txBody>
      </p:sp>
      <p:sp>
        <p:nvSpPr>
          <p:cNvPr id="261" name="Google Shape;261;g3630d5e8ae3_0_6"/>
          <p:cNvSpPr txBox="1"/>
          <p:nvPr>
            <p:ph idx="12" type="sldNum"/>
          </p:nvPr>
        </p:nvSpPr>
        <p:spPr>
          <a:xfrm>
            <a:off x="11275961" y="6208870"/>
            <a:ext cx="484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372b0a25d5b_0_87"/>
          <p:cNvSpPr txBox="1"/>
          <p:nvPr>
            <p:ph idx="1" type="body"/>
          </p:nvPr>
        </p:nvSpPr>
        <p:spPr>
          <a:xfrm>
            <a:off x="655125" y="2084950"/>
            <a:ext cx="11322600" cy="4773000"/>
          </a:xfrm>
          <a:prstGeom prst="rect">
            <a:avLst/>
          </a:prstGeom>
          <a:noFill/>
          <a:ln>
            <a:noFill/>
          </a:ln>
        </p:spPr>
        <p:txBody>
          <a:bodyPr anchorCtr="0" anchor="t" bIns="45700" lIns="91425" spcFirstLastPara="1" rIns="91425" wrap="square" tIns="45700">
            <a:normAutofit fontScale="40000" lnSpcReduction="10000"/>
          </a:bodyPr>
          <a:lstStyle/>
          <a:p>
            <a:pPr indent="0" lvl="0" marL="0" rtl="0" algn="l">
              <a:lnSpc>
                <a:spcPct val="115000"/>
              </a:lnSpc>
              <a:spcBef>
                <a:spcPts val="0"/>
              </a:spcBef>
              <a:spcAft>
                <a:spcPts val="0"/>
              </a:spcAft>
              <a:buClr>
                <a:schemeClr val="dk1"/>
              </a:buClr>
              <a:buSzPct val="34375"/>
              <a:buFont typeface="Arial"/>
              <a:buNone/>
            </a:pPr>
            <a:r>
              <a:t/>
            </a:r>
            <a:endParaRPr b="1" sz="3200">
              <a:latin typeface="Calibri"/>
              <a:ea typeface="Calibri"/>
              <a:cs typeface="Calibri"/>
              <a:sym typeface="Calibri"/>
            </a:endParaRPr>
          </a:p>
          <a:p>
            <a:pPr indent="0" lvl="0" marL="0" rtl="0" algn="l">
              <a:lnSpc>
                <a:spcPct val="115000"/>
              </a:lnSpc>
              <a:spcBef>
                <a:spcPts val="1200"/>
              </a:spcBef>
              <a:spcAft>
                <a:spcPts val="0"/>
              </a:spcAft>
              <a:buClr>
                <a:schemeClr val="dk1"/>
              </a:buClr>
              <a:buSzPct val="68750"/>
              <a:buFont typeface="Arial"/>
              <a:buNone/>
            </a:pPr>
            <a:r>
              <a:t/>
            </a:r>
            <a:endParaRPr b="1" sz="1600">
              <a:solidFill>
                <a:srgbClr val="1B1B1F"/>
              </a:solidFill>
            </a:endParaRPr>
          </a:p>
          <a:p>
            <a:pPr indent="0" lvl="0" marL="0" rtl="0" algn="l">
              <a:lnSpc>
                <a:spcPct val="125454"/>
              </a:lnSpc>
              <a:spcBef>
                <a:spcPts val="1200"/>
              </a:spcBef>
              <a:spcAft>
                <a:spcPts val="0"/>
              </a:spcAft>
              <a:buClr>
                <a:schemeClr val="dk1"/>
              </a:buClr>
              <a:buSzPts val="440"/>
              <a:buFont typeface="Arial"/>
              <a:buNone/>
            </a:pPr>
            <a:r>
              <a:rPr lang="en-US" sz="5407"/>
              <a:t> </a:t>
            </a:r>
            <a:endParaRPr sz="5407"/>
          </a:p>
          <a:p>
            <a:pPr indent="0" lvl="0" marL="0" rtl="0" algn="l">
              <a:lnSpc>
                <a:spcPct val="125454"/>
              </a:lnSpc>
              <a:spcBef>
                <a:spcPts val="800"/>
              </a:spcBef>
              <a:spcAft>
                <a:spcPts val="0"/>
              </a:spcAft>
              <a:buClr>
                <a:schemeClr val="dk1"/>
              </a:buClr>
              <a:buSzPts val="440"/>
              <a:buFont typeface="Arial"/>
              <a:buNone/>
            </a:pPr>
            <a:r>
              <a:rPr b="1" lang="en-US" sz="5407"/>
              <a:t>Starting prompt</a:t>
            </a:r>
            <a:endParaRPr b="1" sz="5407"/>
          </a:p>
          <a:p>
            <a:pPr indent="0" lvl="0" marL="0" rtl="0" algn="l">
              <a:lnSpc>
                <a:spcPct val="125454"/>
              </a:lnSpc>
              <a:spcBef>
                <a:spcPts val="800"/>
              </a:spcBef>
              <a:spcAft>
                <a:spcPts val="0"/>
              </a:spcAft>
              <a:buClr>
                <a:schemeClr val="dk1"/>
              </a:buClr>
              <a:buSzPts val="440"/>
              <a:buFont typeface="Arial"/>
              <a:buNone/>
            </a:pPr>
            <a:r>
              <a:rPr lang="en-US" sz="5934">
                <a:solidFill>
                  <a:srgbClr val="FFFFFF"/>
                </a:solidFill>
                <a:highlight>
                  <a:srgbClr val="141414"/>
                </a:highlight>
                <a:latin typeface="Roboto"/>
                <a:ea typeface="Roboto"/>
                <a:cs typeface="Roboto"/>
                <a:sym typeface="Roboto"/>
              </a:rPr>
              <a:t>can you create a synthetic data set with 1000 rows for me which contains this information full name of mother, age of mother, gender of child, ethnicity of mother, procedure weather natural birth or </a:t>
            </a:r>
            <a:r>
              <a:rPr lang="en-US" sz="5934">
                <a:solidFill>
                  <a:srgbClr val="FFFFFF"/>
                </a:solidFill>
                <a:highlight>
                  <a:srgbClr val="141414"/>
                </a:highlight>
                <a:latin typeface="Roboto"/>
                <a:ea typeface="Roboto"/>
                <a:cs typeface="Roboto"/>
                <a:sym typeface="Roboto"/>
              </a:rPr>
              <a:t>cesarean</a:t>
            </a:r>
            <a:r>
              <a:rPr lang="en-US" sz="5934">
                <a:solidFill>
                  <a:srgbClr val="FFFFFF"/>
                </a:solidFill>
                <a:highlight>
                  <a:srgbClr val="141414"/>
                </a:highlight>
                <a:latin typeface="Roboto"/>
                <a:ea typeface="Roboto"/>
                <a:cs typeface="Roboto"/>
                <a:sym typeface="Roboto"/>
              </a:rPr>
              <a:t>.</a:t>
            </a:r>
            <a:endParaRPr sz="10292"/>
          </a:p>
          <a:p>
            <a:pPr indent="0" lvl="0" marL="0" rtl="0" algn="l">
              <a:lnSpc>
                <a:spcPct val="125454"/>
              </a:lnSpc>
              <a:spcBef>
                <a:spcPts val="800"/>
              </a:spcBef>
              <a:spcAft>
                <a:spcPts val="0"/>
              </a:spcAft>
              <a:buClr>
                <a:schemeClr val="dk1"/>
              </a:buClr>
              <a:buSzPts val="440"/>
              <a:buFont typeface="Arial"/>
              <a:buNone/>
            </a:pPr>
            <a:r>
              <a:t/>
            </a:r>
            <a:endParaRPr sz="5407"/>
          </a:p>
          <a:p>
            <a:pPr indent="0" lvl="0" marL="0" rtl="0" algn="l">
              <a:lnSpc>
                <a:spcPct val="115000"/>
              </a:lnSpc>
              <a:spcBef>
                <a:spcPts val="800"/>
              </a:spcBef>
              <a:spcAft>
                <a:spcPts val="0"/>
              </a:spcAft>
              <a:buClr>
                <a:schemeClr val="dk1"/>
              </a:buClr>
              <a:buSzPct val="55000"/>
              <a:buFont typeface="Arial"/>
              <a:buNone/>
            </a:pPr>
            <a:r>
              <a:t/>
            </a:r>
            <a:endParaRPr sz="2000">
              <a:latin typeface="Calibri"/>
              <a:ea typeface="Calibri"/>
              <a:cs typeface="Calibri"/>
              <a:sym typeface="Calibri"/>
            </a:endParaRPr>
          </a:p>
          <a:p>
            <a:pPr indent="0" lvl="0" marL="0" rtl="0" algn="l">
              <a:lnSpc>
                <a:spcPct val="115000"/>
              </a:lnSpc>
              <a:spcBef>
                <a:spcPts val="1200"/>
              </a:spcBef>
              <a:spcAft>
                <a:spcPts val="0"/>
              </a:spcAft>
              <a:buClr>
                <a:schemeClr val="dk1"/>
              </a:buClr>
              <a:buSzPct val="53658"/>
              <a:buFont typeface="Arial"/>
              <a:buNone/>
            </a:pPr>
            <a:r>
              <a:t/>
            </a:r>
            <a:endParaRPr sz="2050">
              <a:solidFill>
                <a:srgbClr val="1B1B1F"/>
              </a:solidFill>
            </a:endParaRPr>
          </a:p>
          <a:p>
            <a:pPr indent="0" lvl="0" marL="0" rtl="0" algn="l">
              <a:spcBef>
                <a:spcPts val="1200"/>
              </a:spcBef>
              <a:spcAft>
                <a:spcPts val="0"/>
              </a:spcAft>
              <a:buClr>
                <a:schemeClr val="dk1"/>
              </a:buClr>
              <a:buSzPct val="34375"/>
              <a:buFont typeface="Arial"/>
              <a:buNone/>
            </a:pPr>
            <a:r>
              <a:t/>
            </a:r>
            <a:endParaRPr b="1" sz="3200"/>
          </a:p>
          <a:p>
            <a:pPr indent="0" lvl="0" marL="0" rtl="0" algn="l">
              <a:lnSpc>
                <a:spcPct val="114000"/>
              </a:lnSpc>
              <a:spcBef>
                <a:spcPts val="0"/>
              </a:spcBef>
              <a:spcAft>
                <a:spcPts val="0"/>
              </a:spcAft>
              <a:buSzPct val="91666"/>
              <a:buNone/>
            </a:pPr>
            <a:r>
              <a:t/>
            </a:r>
            <a:endParaRPr b="1"/>
          </a:p>
          <a:p>
            <a:pPr indent="0" lvl="0" marL="0" rtl="0" algn="l">
              <a:lnSpc>
                <a:spcPct val="114000"/>
              </a:lnSpc>
              <a:spcBef>
                <a:spcPts val="0"/>
              </a:spcBef>
              <a:spcAft>
                <a:spcPts val="0"/>
              </a:spcAft>
              <a:buSzPct val="91666"/>
              <a:buNone/>
            </a:pPr>
            <a:r>
              <a:t/>
            </a:r>
            <a:endParaRPr b="1"/>
          </a:p>
        </p:txBody>
      </p:sp>
      <p:sp>
        <p:nvSpPr>
          <p:cNvPr id="88" name="Google Shape;88;g372b0a25d5b_0_87"/>
          <p:cNvSpPr txBox="1"/>
          <p:nvPr>
            <p:ph idx="12" type="sldNum"/>
          </p:nvPr>
        </p:nvSpPr>
        <p:spPr>
          <a:xfrm>
            <a:off x="11275961" y="6208870"/>
            <a:ext cx="48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89" name="Google Shape;89;g372b0a25d5b_0_87"/>
          <p:cNvSpPr txBox="1"/>
          <p:nvPr/>
        </p:nvSpPr>
        <p:spPr>
          <a:xfrm>
            <a:off x="702900" y="892750"/>
            <a:ext cx="8159400" cy="119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3000">
                <a:solidFill>
                  <a:schemeClr val="dk1"/>
                </a:solidFill>
                <a:latin typeface="Calibri"/>
                <a:ea typeface="Calibri"/>
                <a:cs typeface="Calibri"/>
                <a:sym typeface="Calibri"/>
              </a:rPr>
              <a:t>1 a) Generate Synthetic data using Co-pilot to build the model</a:t>
            </a:r>
            <a:endParaRPr b="1" sz="30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372b0a25d5b_0_95"/>
          <p:cNvSpPr txBox="1"/>
          <p:nvPr>
            <p:ph idx="1" type="body"/>
          </p:nvPr>
        </p:nvSpPr>
        <p:spPr>
          <a:xfrm>
            <a:off x="655125" y="2084950"/>
            <a:ext cx="11322600" cy="47730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15000"/>
              </a:lnSpc>
              <a:spcBef>
                <a:spcPts val="0"/>
              </a:spcBef>
              <a:spcAft>
                <a:spcPts val="0"/>
              </a:spcAft>
              <a:buClr>
                <a:schemeClr val="dk1"/>
              </a:buClr>
              <a:buSzPts val="275"/>
              <a:buFont typeface="Arial"/>
              <a:buNone/>
            </a:pPr>
            <a:r>
              <a:rPr b="1" lang="en-US" sz="9135">
                <a:latin typeface="Calibri"/>
                <a:ea typeface="Calibri"/>
                <a:cs typeface="Calibri"/>
                <a:sym typeface="Calibri"/>
              </a:rPr>
              <a:t>Full Name of Mother	Age of Mother	Gender of Child	Ethnicity of Mother	Procedure</a:t>
            </a:r>
            <a:endParaRPr b="1" sz="9135">
              <a:latin typeface="Calibri"/>
              <a:ea typeface="Calibri"/>
              <a:cs typeface="Calibri"/>
              <a:sym typeface="Calibri"/>
            </a:endParaRPr>
          </a:p>
          <a:p>
            <a:pPr indent="0" lvl="0" marL="0" rtl="0" algn="l">
              <a:lnSpc>
                <a:spcPct val="115000"/>
              </a:lnSpc>
              <a:spcBef>
                <a:spcPts val="0"/>
              </a:spcBef>
              <a:spcAft>
                <a:spcPts val="0"/>
              </a:spcAft>
              <a:buClr>
                <a:schemeClr val="dk1"/>
              </a:buClr>
              <a:buSzPts val="275"/>
              <a:buFont typeface="Arial"/>
              <a:buNone/>
            </a:pPr>
            <a:r>
              <a:rPr b="1" lang="en-US" sz="9135">
                <a:latin typeface="Calibri"/>
                <a:ea typeface="Calibri"/>
                <a:cs typeface="Calibri"/>
                <a:sym typeface="Calibri"/>
              </a:rPr>
              <a:t>Sophia Williams	40	Male	Middle Eastern	Natural Birth</a:t>
            </a:r>
            <a:endParaRPr b="1" sz="9135">
              <a:latin typeface="Calibri"/>
              <a:ea typeface="Calibri"/>
              <a:cs typeface="Calibri"/>
              <a:sym typeface="Calibri"/>
            </a:endParaRPr>
          </a:p>
          <a:p>
            <a:pPr indent="0" lvl="0" marL="0" rtl="0" algn="l">
              <a:lnSpc>
                <a:spcPct val="115000"/>
              </a:lnSpc>
              <a:spcBef>
                <a:spcPts val="0"/>
              </a:spcBef>
              <a:spcAft>
                <a:spcPts val="0"/>
              </a:spcAft>
              <a:buClr>
                <a:schemeClr val="dk1"/>
              </a:buClr>
              <a:buSzPts val="275"/>
              <a:buFont typeface="Arial"/>
              <a:buNone/>
            </a:pPr>
            <a:r>
              <a:rPr b="1" lang="en-US" sz="9135">
                <a:latin typeface="Calibri"/>
                <a:ea typeface="Calibri"/>
                <a:cs typeface="Calibri"/>
                <a:sym typeface="Calibri"/>
              </a:rPr>
              <a:t>Charlotte Johnson	43	Male	Pacific Islander	Natural Birth</a:t>
            </a:r>
            <a:endParaRPr b="1" sz="9135">
              <a:latin typeface="Calibri"/>
              <a:ea typeface="Calibri"/>
              <a:cs typeface="Calibri"/>
              <a:sym typeface="Calibri"/>
            </a:endParaRPr>
          </a:p>
          <a:p>
            <a:pPr indent="0" lvl="0" marL="0" rtl="0" algn="l">
              <a:lnSpc>
                <a:spcPct val="115000"/>
              </a:lnSpc>
              <a:spcBef>
                <a:spcPts val="0"/>
              </a:spcBef>
              <a:spcAft>
                <a:spcPts val="0"/>
              </a:spcAft>
              <a:buClr>
                <a:schemeClr val="dk1"/>
              </a:buClr>
              <a:buSzPts val="275"/>
              <a:buFont typeface="Arial"/>
              <a:buNone/>
            </a:pPr>
            <a:r>
              <a:rPr b="1" lang="en-US" sz="9135">
                <a:latin typeface="Calibri"/>
                <a:ea typeface="Calibri"/>
                <a:cs typeface="Calibri"/>
                <a:sym typeface="Calibri"/>
              </a:rPr>
              <a:t>Ava Hernandez	43	Male	Other	Natural Birth</a:t>
            </a:r>
            <a:endParaRPr b="1" sz="9135">
              <a:latin typeface="Calibri"/>
              <a:ea typeface="Calibri"/>
              <a:cs typeface="Calibri"/>
              <a:sym typeface="Calibri"/>
            </a:endParaRPr>
          </a:p>
          <a:p>
            <a:pPr indent="0" lvl="0" marL="0" rtl="0" algn="l">
              <a:lnSpc>
                <a:spcPct val="115000"/>
              </a:lnSpc>
              <a:spcBef>
                <a:spcPts val="0"/>
              </a:spcBef>
              <a:spcAft>
                <a:spcPts val="0"/>
              </a:spcAft>
              <a:buClr>
                <a:schemeClr val="dk1"/>
              </a:buClr>
              <a:buSzPts val="275"/>
              <a:buFont typeface="Arial"/>
              <a:buNone/>
            </a:pPr>
            <a:r>
              <a:rPr b="1" lang="en-US" sz="9135">
                <a:latin typeface="Calibri"/>
                <a:ea typeface="Calibri"/>
                <a:cs typeface="Calibri"/>
                <a:sym typeface="Calibri"/>
              </a:rPr>
              <a:t>Charlotte Johnson	28	Female	Native American	Natural Birth</a:t>
            </a:r>
            <a:endParaRPr b="1" sz="9135">
              <a:latin typeface="Calibri"/>
              <a:ea typeface="Calibri"/>
              <a:cs typeface="Calibri"/>
              <a:sym typeface="Calibri"/>
            </a:endParaRPr>
          </a:p>
          <a:p>
            <a:pPr indent="0" lvl="0" marL="0" rtl="0" algn="l">
              <a:lnSpc>
                <a:spcPct val="115000"/>
              </a:lnSpc>
              <a:spcBef>
                <a:spcPts val="0"/>
              </a:spcBef>
              <a:spcAft>
                <a:spcPts val="0"/>
              </a:spcAft>
              <a:buClr>
                <a:schemeClr val="dk1"/>
              </a:buClr>
              <a:buSzPts val="275"/>
              <a:buFont typeface="Arial"/>
              <a:buNone/>
            </a:pPr>
            <a:r>
              <a:rPr b="1" lang="en-US" sz="9135">
                <a:latin typeface="Calibri"/>
                <a:ea typeface="Calibri"/>
                <a:cs typeface="Calibri"/>
                <a:sym typeface="Calibri"/>
              </a:rPr>
              <a:t>Emily Johnson	32	Female	Pacific Islander	Natural Birth</a:t>
            </a:r>
            <a:endParaRPr b="1" sz="9135">
              <a:latin typeface="Calibri"/>
              <a:ea typeface="Calibri"/>
              <a:cs typeface="Calibri"/>
              <a:sym typeface="Calibri"/>
            </a:endParaRPr>
          </a:p>
          <a:p>
            <a:pPr indent="0" lvl="0" marL="0" rtl="0" algn="l">
              <a:lnSpc>
                <a:spcPct val="115000"/>
              </a:lnSpc>
              <a:spcBef>
                <a:spcPts val="0"/>
              </a:spcBef>
              <a:spcAft>
                <a:spcPts val="0"/>
              </a:spcAft>
              <a:buClr>
                <a:schemeClr val="dk1"/>
              </a:buClr>
              <a:buSzPts val="275"/>
              <a:buFont typeface="Arial"/>
              <a:buNone/>
            </a:pPr>
            <a:r>
              <a:rPr b="1" lang="en-US" sz="9135">
                <a:latin typeface="Calibri"/>
                <a:ea typeface="Calibri"/>
                <a:cs typeface="Calibri"/>
                <a:sym typeface="Calibri"/>
              </a:rPr>
              <a:t>Evelyn Smith	44	Female	Pacific Islander	Natural Birth</a:t>
            </a:r>
            <a:endParaRPr b="1" sz="9135">
              <a:latin typeface="Calibri"/>
              <a:ea typeface="Calibri"/>
              <a:cs typeface="Calibri"/>
              <a:sym typeface="Calibri"/>
            </a:endParaRPr>
          </a:p>
          <a:p>
            <a:pPr indent="0" lvl="0" marL="0" rtl="0" algn="l">
              <a:lnSpc>
                <a:spcPct val="115000"/>
              </a:lnSpc>
              <a:spcBef>
                <a:spcPts val="0"/>
              </a:spcBef>
              <a:spcAft>
                <a:spcPts val="0"/>
              </a:spcAft>
              <a:buClr>
                <a:schemeClr val="dk1"/>
              </a:buClr>
              <a:buSzPts val="275"/>
              <a:buFont typeface="Arial"/>
              <a:buNone/>
            </a:pPr>
            <a:r>
              <a:rPr b="1" lang="en-US" sz="9135">
                <a:latin typeface="Calibri"/>
                <a:ea typeface="Calibri"/>
                <a:cs typeface="Calibri"/>
                <a:sym typeface="Calibri"/>
              </a:rPr>
              <a:t>Emily Hernandez	29	Male	Middle Eastern	Cesarean</a:t>
            </a:r>
            <a:endParaRPr b="1" sz="9135">
              <a:latin typeface="Calibri"/>
              <a:ea typeface="Calibri"/>
              <a:cs typeface="Calibri"/>
              <a:sym typeface="Calibri"/>
            </a:endParaRPr>
          </a:p>
          <a:p>
            <a:pPr indent="0" lvl="0" marL="0" rtl="0" algn="l">
              <a:lnSpc>
                <a:spcPct val="115000"/>
              </a:lnSpc>
              <a:spcBef>
                <a:spcPts val="0"/>
              </a:spcBef>
              <a:spcAft>
                <a:spcPts val="0"/>
              </a:spcAft>
              <a:buClr>
                <a:schemeClr val="dk1"/>
              </a:buClr>
              <a:buSzPts val="275"/>
              <a:buFont typeface="Arial"/>
              <a:buNone/>
            </a:pPr>
            <a:r>
              <a:rPr b="1" lang="en-US" sz="9135">
                <a:latin typeface="Calibri"/>
                <a:ea typeface="Calibri"/>
                <a:cs typeface="Calibri"/>
                <a:sym typeface="Calibri"/>
              </a:rPr>
              <a:t>Ava Jones	39	Female	White	Cesarean</a:t>
            </a:r>
            <a:endParaRPr b="1" sz="9135">
              <a:latin typeface="Calibri"/>
              <a:ea typeface="Calibri"/>
              <a:cs typeface="Calibri"/>
              <a:sym typeface="Calibri"/>
            </a:endParaRPr>
          </a:p>
          <a:p>
            <a:pPr indent="0" lvl="0" marL="0" rtl="0" algn="l">
              <a:lnSpc>
                <a:spcPct val="115000"/>
              </a:lnSpc>
              <a:spcBef>
                <a:spcPts val="0"/>
              </a:spcBef>
              <a:spcAft>
                <a:spcPts val="0"/>
              </a:spcAft>
              <a:buClr>
                <a:schemeClr val="dk1"/>
              </a:buClr>
              <a:buSzPts val="275"/>
              <a:buFont typeface="Arial"/>
              <a:buNone/>
            </a:pPr>
            <a:r>
              <a:rPr b="1" lang="en-US" sz="9135">
                <a:latin typeface="Calibri"/>
                <a:ea typeface="Calibri"/>
                <a:cs typeface="Calibri"/>
                <a:sym typeface="Calibri"/>
              </a:rPr>
              <a:t>Emily Smith	28	Male	Black	Natural Birth</a:t>
            </a:r>
            <a:endParaRPr b="1" sz="9135">
              <a:latin typeface="Calibri"/>
              <a:ea typeface="Calibri"/>
              <a:cs typeface="Calibri"/>
              <a:sym typeface="Calibri"/>
            </a:endParaRPr>
          </a:p>
          <a:p>
            <a:pPr indent="0" lvl="0" marL="0" rtl="0" algn="l">
              <a:lnSpc>
                <a:spcPct val="115000"/>
              </a:lnSpc>
              <a:spcBef>
                <a:spcPts val="0"/>
              </a:spcBef>
              <a:spcAft>
                <a:spcPts val="0"/>
              </a:spcAft>
              <a:buClr>
                <a:schemeClr val="dk1"/>
              </a:buClr>
              <a:buSzPts val="275"/>
              <a:buFont typeface="Arial"/>
              <a:buNone/>
            </a:pPr>
            <a:r>
              <a:rPr b="1" lang="en-US" sz="9135">
                <a:latin typeface="Calibri"/>
                <a:ea typeface="Calibri"/>
                <a:cs typeface="Calibri"/>
                <a:sym typeface="Calibri"/>
              </a:rPr>
              <a:t>Isabella Johnson	24	Male	Other	Natural Birth</a:t>
            </a:r>
            <a:endParaRPr b="1" sz="9135">
              <a:latin typeface="Calibri"/>
              <a:ea typeface="Calibri"/>
              <a:cs typeface="Calibri"/>
              <a:sym typeface="Calibri"/>
            </a:endParaRPr>
          </a:p>
          <a:p>
            <a:pPr indent="0" lvl="0" marL="0" rtl="0" algn="l">
              <a:lnSpc>
                <a:spcPct val="125454"/>
              </a:lnSpc>
              <a:spcBef>
                <a:spcPts val="0"/>
              </a:spcBef>
              <a:spcAft>
                <a:spcPts val="0"/>
              </a:spcAft>
              <a:buClr>
                <a:schemeClr val="dk1"/>
              </a:buClr>
              <a:buSzPct val="68750"/>
              <a:buFont typeface="Arial"/>
              <a:buNone/>
            </a:pPr>
            <a:r>
              <a:t/>
            </a:r>
            <a:endParaRPr b="1" sz="1600">
              <a:solidFill>
                <a:srgbClr val="1B1B1F"/>
              </a:solidFill>
            </a:endParaRPr>
          </a:p>
          <a:p>
            <a:pPr indent="0" lvl="0" marL="0" rtl="0" algn="l">
              <a:lnSpc>
                <a:spcPct val="115000"/>
              </a:lnSpc>
              <a:spcBef>
                <a:spcPts val="800"/>
              </a:spcBef>
              <a:spcAft>
                <a:spcPts val="0"/>
              </a:spcAft>
              <a:buClr>
                <a:schemeClr val="dk1"/>
              </a:buClr>
              <a:buSzPct val="55000"/>
              <a:buFont typeface="Arial"/>
              <a:buNone/>
            </a:pPr>
            <a:r>
              <a:t/>
            </a:r>
            <a:endParaRPr sz="2000">
              <a:latin typeface="Calibri"/>
              <a:ea typeface="Calibri"/>
              <a:cs typeface="Calibri"/>
              <a:sym typeface="Calibri"/>
            </a:endParaRPr>
          </a:p>
          <a:p>
            <a:pPr indent="0" lvl="0" marL="0" rtl="0" algn="l">
              <a:lnSpc>
                <a:spcPct val="115000"/>
              </a:lnSpc>
              <a:spcBef>
                <a:spcPts val="1200"/>
              </a:spcBef>
              <a:spcAft>
                <a:spcPts val="0"/>
              </a:spcAft>
              <a:buClr>
                <a:schemeClr val="dk1"/>
              </a:buClr>
              <a:buSzPct val="53658"/>
              <a:buFont typeface="Arial"/>
              <a:buNone/>
            </a:pPr>
            <a:r>
              <a:t/>
            </a:r>
            <a:endParaRPr sz="2050">
              <a:solidFill>
                <a:srgbClr val="1B1B1F"/>
              </a:solidFill>
            </a:endParaRPr>
          </a:p>
          <a:p>
            <a:pPr indent="0" lvl="0" marL="0" rtl="0" algn="l">
              <a:spcBef>
                <a:spcPts val="1200"/>
              </a:spcBef>
              <a:spcAft>
                <a:spcPts val="0"/>
              </a:spcAft>
              <a:buClr>
                <a:schemeClr val="dk1"/>
              </a:buClr>
              <a:buSzPct val="34375"/>
              <a:buFont typeface="Arial"/>
              <a:buNone/>
            </a:pPr>
            <a:r>
              <a:t/>
            </a:r>
            <a:endParaRPr b="1" sz="3200"/>
          </a:p>
          <a:p>
            <a:pPr indent="0" lvl="0" marL="0" rtl="0" algn="l">
              <a:lnSpc>
                <a:spcPct val="114000"/>
              </a:lnSpc>
              <a:spcBef>
                <a:spcPts val="0"/>
              </a:spcBef>
              <a:spcAft>
                <a:spcPts val="0"/>
              </a:spcAft>
              <a:buSzPct val="91666"/>
              <a:buNone/>
            </a:pPr>
            <a:r>
              <a:t/>
            </a:r>
            <a:endParaRPr b="1"/>
          </a:p>
          <a:p>
            <a:pPr indent="0" lvl="0" marL="0" rtl="0" algn="l">
              <a:lnSpc>
                <a:spcPct val="114000"/>
              </a:lnSpc>
              <a:spcBef>
                <a:spcPts val="0"/>
              </a:spcBef>
              <a:spcAft>
                <a:spcPts val="0"/>
              </a:spcAft>
              <a:buSzPct val="91666"/>
              <a:buNone/>
            </a:pPr>
            <a:r>
              <a:t/>
            </a:r>
            <a:endParaRPr b="1"/>
          </a:p>
        </p:txBody>
      </p:sp>
      <p:sp>
        <p:nvSpPr>
          <p:cNvPr id="96" name="Google Shape;96;g372b0a25d5b_0_95"/>
          <p:cNvSpPr txBox="1"/>
          <p:nvPr>
            <p:ph idx="12" type="sldNum"/>
          </p:nvPr>
        </p:nvSpPr>
        <p:spPr>
          <a:xfrm>
            <a:off x="11275961" y="6208870"/>
            <a:ext cx="48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97" name="Google Shape;97;g372b0a25d5b_0_95"/>
          <p:cNvSpPr txBox="1"/>
          <p:nvPr/>
        </p:nvSpPr>
        <p:spPr>
          <a:xfrm>
            <a:off x="702900" y="892750"/>
            <a:ext cx="11274900" cy="119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3000">
                <a:solidFill>
                  <a:schemeClr val="dk1"/>
                </a:solidFill>
                <a:latin typeface="Calibri"/>
                <a:ea typeface="Calibri"/>
                <a:cs typeface="Calibri"/>
                <a:sym typeface="Calibri"/>
              </a:rPr>
              <a:t>1 b) Results in Excel after running the python script : Top Ten for </a:t>
            </a:r>
            <a:r>
              <a:rPr b="1" lang="en-US" sz="3000">
                <a:solidFill>
                  <a:schemeClr val="dk1"/>
                </a:solidFill>
                <a:latin typeface="Calibri"/>
                <a:ea typeface="Calibri"/>
                <a:cs typeface="Calibri"/>
                <a:sym typeface="Calibri"/>
              </a:rPr>
              <a:t>reference</a:t>
            </a:r>
            <a:r>
              <a:rPr b="1" lang="en-US" sz="3000">
                <a:solidFill>
                  <a:schemeClr val="dk1"/>
                </a:solidFill>
                <a:latin typeface="Calibri"/>
                <a:ea typeface="Calibri"/>
                <a:cs typeface="Calibri"/>
                <a:sym typeface="Calibri"/>
              </a:rPr>
              <a:t>)</a:t>
            </a:r>
            <a:endParaRPr b="1" sz="30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372b0a25d5b_0_19"/>
          <p:cNvSpPr txBox="1"/>
          <p:nvPr>
            <p:ph idx="12" type="sldNum"/>
          </p:nvPr>
        </p:nvSpPr>
        <p:spPr>
          <a:xfrm>
            <a:off x="11275961" y="6208870"/>
            <a:ext cx="48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04" name="Google Shape;104;g372b0a25d5b_0_19"/>
          <p:cNvSpPr txBox="1"/>
          <p:nvPr/>
        </p:nvSpPr>
        <p:spPr>
          <a:xfrm>
            <a:off x="655125" y="237375"/>
            <a:ext cx="8159400" cy="119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30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US" sz="3000">
                <a:solidFill>
                  <a:schemeClr val="dk1"/>
                </a:solidFill>
                <a:latin typeface="Calibri"/>
                <a:ea typeface="Calibri"/>
                <a:cs typeface="Calibri"/>
                <a:sym typeface="Calibri"/>
              </a:rPr>
              <a:t>2 b) Data analysis using Co-Pilot Web and in Excel</a:t>
            </a:r>
            <a:endParaRPr sz="2400">
              <a:solidFill>
                <a:schemeClr val="dk2"/>
              </a:solidFill>
            </a:endParaRPr>
          </a:p>
        </p:txBody>
      </p:sp>
      <p:sp>
        <p:nvSpPr>
          <p:cNvPr id="105" name="Google Shape;105;g372b0a25d5b_0_19"/>
          <p:cNvSpPr txBox="1"/>
          <p:nvPr/>
        </p:nvSpPr>
        <p:spPr>
          <a:xfrm>
            <a:off x="444725" y="1334150"/>
            <a:ext cx="9690300" cy="9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2"/>
                </a:solidFill>
              </a:rPr>
              <a:t>I </a:t>
            </a:r>
            <a:r>
              <a:rPr lang="en-US">
                <a:solidFill>
                  <a:schemeClr val="dk1"/>
                </a:solidFill>
              </a:rPr>
              <a:t>then used Co-pilot Gen AI Web version  to find outliers by variables such as Team</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a:solidFill>
                  <a:schemeClr val="dk1"/>
                </a:solidFill>
              </a:rPr>
              <a:t>An example prompt was : “please evaluate this data and find anyone who is more than two standard deviations above or below the Hours studied 2024 based on their team”</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As example output is </a:t>
            </a:r>
            <a:r>
              <a:rPr lang="en-US">
                <a:solidFill>
                  <a:schemeClr val="dk1"/>
                </a:solidFill>
              </a:rPr>
              <a:t>provided below:</a:t>
            </a:r>
            <a:endParaRPr>
              <a:solidFill>
                <a:schemeClr val="dk1"/>
              </a:solidFill>
            </a:endParaRPr>
          </a:p>
          <a:p>
            <a:pPr indent="0" lvl="0" marL="0" rtl="0" algn="l">
              <a:lnSpc>
                <a:spcPct val="115000"/>
              </a:lnSpc>
              <a:spcBef>
                <a:spcPts val="800"/>
              </a:spcBef>
              <a:spcAft>
                <a:spcPts val="0"/>
              </a:spcAft>
              <a:buClr>
                <a:schemeClr val="dk1"/>
              </a:buClr>
              <a:buSzPts val="1100"/>
              <a:buFont typeface="Arial"/>
              <a:buNone/>
            </a:pPr>
            <a:r>
              <a:rPr lang="en-US">
                <a:solidFill>
                  <a:schemeClr val="dk1"/>
                </a:solidFill>
              </a:rPr>
              <a:t>🧠 Outliers by Team</a:t>
            </a:r>
            <a:endParaRPr>
              <a:solidFill>
                <a:schemeClr val="dk1"/>
              </a:solidFill>
            </a:endParaRPr>
          </a:p>
          <a:p>
            <a:pPr indent="0" lvl="0" marL="0" rtl="0" algn="l">
              <a:lnSpc>
                <a:spcPct val="115000"/>
              </a:lnSpc>
              <a:spcBef>
                <a:spcPts val="800"/>
              </a:spcBef>
              <a:spcAft>
                <a:spcPts val="0"/>
              </a:spcAft>
              <a:buClr>
                <a:schemeClr val="dk1"/>
              </a:buClr>
              <a:buSzPts val="1100"/>
              <a:buFont typeface="Arial"/>
              <a:buNone/>
            </a:pPr>
            <a:r>
              <a:rPr lang="en-US">
                <a:solidFill>
                  <a:schemeClr val="dk1"/>
                </a:solidFill>
              </a:rPr>
              <a:t>Sales</a:t>
            </a:r>
            <a:endParaRPr>
              <a:solidFill>
                <a:schemeClr val="dk1"/>
              </a:solidFill>
            </a:endParaRPr>
          </a:p>
          <a:p>
            <a:pPr indent="-317500" lvl="0" marL="457200" rtl="0" algn="l">
              <a:lnSpc>
                <a:spcPct val="115000"/>
              </a:lnSpc>
              <a:spcBef>
                <a:spcPts val="1200"/>
              </a:spcBef>
              <a:spcAft>
                <a:spcPts val="0"/>
              </a:spcAft>
              <a:buClr>
                <a:schemeClr val="dk1"/>
              </a:buClr>
              <a:buSzPts val="1400"/>
              <a:buChar char="●"/>
            </a:pPr>
            <a:r>
              <a:rPr lang="en-US">
                <a:solidFill>
                  <a:schemeClr val="dk1"/>
                </a:solidFill>
              </a:rPr>
              <a:t>Above Average:</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i="1" lang="en-US">
                <a:solidFill>
                  <a:schemeClr val="dk1"/>
                </a:solidFill>
              </a:rPr>
              <a:t>Jennifer Smith</a:t>
            </a:r>
            <a:r>
              <a:rPr lang="en-US">
                <a:solidFill>
                  <a:schemeClr val="dk1"/>
                </a:solidFill>
              </a:rPr>
              <a:t> – 173 hours</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i="1" lang="en-US">
                <a:solidFill>
                  <a:schemeClr val="dk1"/>
                </a:solidFill>
              </a:rPr>
              <a:t>Elizabeth Wilson</a:t>
            </a:r>
            <a:r>
              <a:rPr lang="en-US">
                <a:solidFill>
                  <a:schemeClr val="dk1"/>
                </a:solidFill>
              </a:rPr>
              <a:t> – 170 hours</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i="1" lang="en-US">
                <a:solidFill>
                  <a:schemeClr val="dk1"/>
                </a:solidFill>
              </a:rPr>
              <a:t>Elizabeth Miller</a:t>
            </a:r>
            <a:r>
              <a:rPr lang="en-US">
                <a:solidFill>
                  <a:schemeClr val="dk1"/>
                </a:solidFill>
              </a:rPr>
              <a:t> – 168 hours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Below Average:</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i="1" lang="en-US">
                <a:solidFill>
                  <a:schemeClr val="dk1"/>
                </a:solidFill>
              </a:rPr>
              <a:t>Robert Davis</a:t>
            </a:r>
            <a:r>
              <a:rPr lang="en-US">
                <a:solidFill>
                  <a:schemeClr val="dk1"/>
                </a:solidFill>
              </a:rPr>
              <a:t> – 126 hours</a:t>
            </a:r>
            <a:endParaRPr sz="1200">
              <a:solidFill>
                <a:schemeClr val="dk1"/>
              </a:solidFill>
              <a:latin typeface="Times New Roman"/>
              <a:ea typeface="Times New Roman"/>
              <a:cs typeface="Times New Roman"/>
              <a:sym typeface="Times New Roman"/>
            </a:endParaRPr>
          </a:p>
          <a:p>
            <a:pPr indent="0" lvl="0" marL="0" rtl="0" algn="l">
              <a:spcBef>
                <a:spcPts val="80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5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372b0a25d5b_0_0"/>
          <p:cNvSpPr txBox="1"/>
          <p:nvPr>
            <p:ph idx="12" type="sldNum"/>
          </p:nvPr>
        </p:nvSpPr>
        <p:spPr>
          <a:xfrm>
            <a:off x="11275961" y="6208870"/>
            <a:ext cx="48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12" name="Google Shape;112;g372b0a25d5b_0_0"/>
          <p:cNvSpPr txBox="1"/>
          <p:nvPr/>
        </p:nvSpPr>
        <p:spPr>
          <a:xfrm>
            <a:off x="655125" y="237375"/>
            <a:ext cx="8159400" cy="119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30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US" sz="3000">
                <a:solidFill>
                  <a:schemeClr val="dk1"/>
                </a:solidFill>
                <a:latin typeface="Calibri"/>
                <a:ea typeface="Calibri"/>
                <a:cs typeface="Calibri"/>
                <a:sym typeface="Calibri"/>
              </a:rPr>
              <a:t>2 a) Data analysis using Co-Pilot Web and in Excel</a:t>
            </a:r>
            <a:endParaRPr sz="2400">
              <a:solidFill>
                <a:schemeClr val="dk2"/>
              </a:solidFill>
            </a:endParaRPr>
          </a:p>
        </p:txBody>
      </p:sp>
      <p:sp>
        <p:nvSpPr>
          <p:cNvPr id="113" name="Google Shape;113;g372b0a25d5b_0_0"/>
          <p:cNvSpPr txBox="1"/>
          <p:nvPr/>
        </p:nvSpPr>
        <p:spPr>
          <a:xfrm>
            <a:off x="468125" y="1615025"/>
            <a:ext cx="9690300" cy="9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2"/>
                </a:solidFill>
              </a:rPr>
              <a:t>As an initial analysis I used Copilot in Python to plot the average hours in a barchart (below), nothing that the results follow a normal distribution. With the average of 117 hours and a standard deviation of 27</a:t>
            </a:r>
            <a:endParaRPr sz="1500">
              <a:solidFill>
                <a:schemeClr val="dk2"/>
              </a:solidFill>
            </a:endParaRPr>
          </a:p>
        </p:txBody>
      </p:sp>
      <p:pic>
        <p:nvPicPr>
          <p:cNvPr id="114" name="Google Shape;114;g372b0a25d5b_0_0" title="Generated Image.png"/>
          <p:cNvPicPr preferRelativeResize="0"/>
          <p:nvPr/>
        </p:nvPicPr>
        <p:blipFill rotWithShape="1">
          <a:blip r:embed="rId3">
            <a:alphaModFix/>
          </a:blip>
          <a:srcRect b="0" l="1484" r="1484" t="0"/>
          <a:stretch/>
        </p:blipFill>
        <p:spPr>
          <a:xfrm>
            <a:off x="2167750" y="2716675"/>
            <a:ext cx="6504542" cy="40219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372b0a25d5b_0_29"/>
          <p:cNvSpPr txBox="1"/>
          <p:nvPr>
            <p:ph idx="12" type="sldNum"/>
          </p:nvPr>
        </p:nvSpPr>
        <p:spPr>
          <a:xfrm>
            <a:off x="11275961" y="6208870"/>
            <a:ext cx="48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21" name="Google Shape;121;g372b0a25d5b_0_29"/>
          <p:cNvSpPr txBox="1"/>
          <p:nvPr/>
        </p:nvSpPr>
        <p:spPr>
          <a:xfrm>
            <a:off x="655125" y="237375"/>
            <a:ext cx="8159400" cy="119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30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US" sz="3000">
                <a:solidFill>
                  <a:schemeClr val="dk1"/>
                </a:solidFill>
                <a:latin typeface="Calibri"/>
                <a:ea typeface="Calibri"/>
                <a:cs typeface="Calibri"/>
                <a:sym typeface="Calibri"/>
              </a:rPr>
              <a:t>2 c) </a:t>
            </a:r>
            <a:r>
              <a:rPr b="1" lang="en-US" sz="3000">
                <a:solidFill>
                  <a:schemeClr val="dk1"/>
                </a:solidFill>
                <a:latin typeface="Calibri"/>
                <a:ea typeface="Calibri"/>
                <a:cs typeface="Calibri"/>
                <a:sym typeface="Calibri"/>
              </a:rPr>
              <a:t>Data analysis using Co-Pilot Web and in Excel</a:t>
            </a:r>
            <a:endParaRPr sz="2400">
              <a:solidFill>
                <a:schemeClr val="dk2"/>
              </a:solidFill>
            </a:endParaRPr>
          </a:p>
        </p:txBody>
      </p:sp>
      <p:sp>
        <p:nvSpPr>
          <p:cNvPr id="122" name="Google Shape;122;g372b0a25d5b_0_29"/>
          <p:cNvSpPr txBox="1"/>
          <p:nvPr/>
        </p:nvSpPr>
        <p:spPr>
          <a:xfrm>
            <a:off x="444725" y="1334150"/>
            <a:ext cx="9690300" cy="9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2"/>
                </a:solidFill>
              </a:rPr>
              <a:t>I then also used Co-pilot Gen AI to find visualise some of the findings such as age vs hour. This should a slight negative correlation between age and hours (-0,33)</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80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500">
              <a:solidFill>
                <a:schemeClr val="dk2"/>
              </a:solidFill>
            </a:endParaRPr>
          </a:p>
        </p:txBody>
      </p:sp>
      <p:pic>
        <p:nvPicPr>
          <p:cNvPr descr="Generated Image" id="123" name="Google Shape;123;g372b0a25d5b_0_29"/>
          <p:cNvPicPr preferRelativeResize="0"/>
          <p:nvPr/>
        </p:nvPicPr>
        <p:blipFill>
          <a:blip r:embed="rId3">
            <a:alphaModFix/>
          </a:blip>
          <a:stretch>
            <a:fillRect/>
          </a:stretch>
        </p:blipFill>
        <p:spPr>
          <a:xfrm>
            <a:off x="444725" y="2446200"/>
            <a:ext cx="5874950" cy="3522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372b0a25d5b_0_9"/>
          <p:cNvSpPr txBox="1"/>
          <p:nvPr>
            <p:ph idx="1" type="body"/>
          </p:nvPr>
        </p:nvSpPr>
        <p:spPr>
          <a:xfrm>
            <a:off x="655125" y="1516050"/>
            <a:ext cx="11235300" cy="38259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15000"/>
              </a:lnSpc>
              <a:spcBef>
                <a:spcPts val="0"/>
              </a:spcBef>
              <a:spcAft>
                <a:spcPts val="0"/>
              </a:spcAft>
              <a:buClr>
                <a:schemeClr val="dk1"/>
              </a:buClr>
              <a:buSzPts val="275"/>
              <a:buFont typeface="Arial"/>
              <a:buNone/>
            </a:pPr>
            <a:r>
              <a:t/>
            </a:r>
            <a:endParaRPr sz="5600">
              <a:latin typeface="Calibri"/>
              <a:ea typeface="Calibri"/>
              <a:cs typeface="Calibri"/>
              <a:sym typeface="Calibri"/>
            </a:endParaRPr>
          </a:p>
          <a:p>
            <a:pPr indent="0" lvl="0" marL="0" rtl="0" algn="l">
              <a:lnSpc>
                <a:spcPct val="115000"/>
              </a:lnSpc>
              <a:spcBef>
                <a:spcPts val="1200"/>
              </a:spcBef>
              <a:spcAft>
                <a:spcPts val="0"/>
              </a:spcAft>
              <a:buClr>
                <a:schemeClr val="dk1"/>
              </a:buClr>
              <a:buSzPts val="275"/>
              <a:buFont typeface="Arial"/>
              <a:buNone/>
            </a:pPr>
            <a:r>
              <a:rPr lang="en-US" sz="6000">
                <a:solidFill>
                  <a:srgbClr val="1B1B1F"/>
                </a:solidFill>
              </a:rPr>
              <a:t>After analysing these </a:t>
            </a:r>
            <a:r>
              <a:rPr lang="en-US" sz="6000">
                <a:solidFill>
                  <a:srgbClr val="1B1B1F"/>
                </a:solidFill>
              </a:rPr>
              <a:t>findings</a:t>
            </a:r>
            <a:r>
              <a:rPr lang="en-US" sz="6000">
                <a:solidFill>
                  <a:srgbClr val="1B1B1F"/>
                </a:solidFill>
              </a:rPr>
              <a:t> I thought it would be helpful for the project to look at the variables in combination rather than in </a:t>
            </a:r>
            <a:r>
              <a:rPr lang="en-US" sz="6000">
                <a:solidFill>
                  <a:srgbClr val="1B1B1F"/>
                </a:solidFill>
              </a:rPr>
              <a:t>isolation</a:t>
            </a:r>
            <a:r>
              <a:rPr lang="en-US" sz="6000">
                <a:solidFill>
                  <a:srgbClr val="1B1B1F"/>
                </a:solidFill>
              </a:rPr>
              <a:t> by employing a random forest model. </a:t>
            </a:r>
            <a:endParaRPr sz="6000">
              <a:solidFill>
                <a:srgbClr val="1B1B1F"/>
              </a:solidFill>
            </a:endParaRPr>
          </a:p>
          <a:p>
            <a:pPr indent="0" lvl="0" marL="0" rtl="0" algn="l">
              <a:lnSpc>
                <a:spcPct val="115000"/>
              </a:lnSpc>
              <a:spcBef>
                <a:spcPts val="1200"/>
              </a:spcBef>
              <a:spcAft>
                <a:spcPts val="0"/>
              </a:spcAft>
              <a:buClr>
                <a:schemeClr val="dk1"/>
              </a:buClr>
              <a:buSzPts val="275"/>
              <a:buFont typeface="Arial"/>
              <a:buNone/>
            </a:pPr>
            <a:r>
              <a:rPr lang="en-US" sz="6000">
                <a:solidFill>
                  <a:srgbClr val="1B1B1F"/>
                </a:solidFill>
              </a:rPr>
              <a:t>I used this prompt to create a Random Forest Model in python. </a:t>
            </a:r>
            <a:endParaRPr sz="6000">
              <a:solidFill>
                <a:srgbClr val="1B1B1F"/>
              </a:solidFill>
            </a:endParaRPr>
          </a:p>
          <a:p>
            <a:pPr indent="0" lvl="0" marL="0" rtl="0" algn="l">
              <a:lnSpc>
                <a:spcPct val="115000"/>
              </a:lnSpc>
              <a:spcBef>
                <a:spcPts val="1200"/>
              </a:spcBef>
              <a:spcAft>
                <a:spcPts val="0"/>
              </a:spcAft>
              <a:buClr>
                <a:schemeClr val="dk1"/>
              </a:buClr>
              <a:buSzPts val="275"/>
              <a:buFont typeface="Arial"/>
              <a:buNone/>
            </a:pPr>
            <a:r>
              <a:t/>
            </a:r>
            <a:endParaRPr sz="6000">
              <a:solidFill>
                <a:srgbClr val="1B1B1F"/>
              </a:solidFill>
            </a:endParaRPr>
          </a:p>
          <a:p>
            <a:pPr indent="0" lvl="0" marL="0" rtl="0" algn="l">
              <a:lnSpc>
                <a:spcPct val="115000"/>
              </a:lnSpc>
              <a:spcBef>
                <a:spcPts val="1200"/>
              </a:spcBef>
              <a:spcAft>
                <a:spcPts val="0"/>
              </a:spcAft>
              <a:buClr>
                <a:schemeClr val="dk1"/>
              </a:buClr>
              <a:buSzPts val="275"/>
              <a:buFont typeface="Arial"/>
              <a:buNone/>
            </a:pPr>
            <a:r>
              <a:rPr lang="en-US" sz="6000">
                <a:solidFill>
                  <a:srgbClr val="1B1B1F"/>
                </a:solidFill>
              </a:rPr>
              <a:t>Please help me create a random forest model using my employee data file  which would provide insights that </a:t>
            </a:r>
            <a:r>
              <a:rPr lang="en-US" sz="6000">
                <a:solidFill>
                  <a:srgbClr val="1B1B1F"/>
                </a:solidFill>
              </a:rPr>
              <a:t>management</a:t>
            </a:r>
            <a:r>
              <a:rPr lang="en-US" sz="6000">
                <a:solidFill>
                  <a:srgbClr val="1B1B1F"/>
                </a:solidFill>
              </a:rPr>
              <a:t> could leverage to understand current habits and make suggestions on improvements</a:t>
            </a:r>
            <a:endParaRPr sz="6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ts val="275"/>
              <a:buFont typeface="Arial"/>
              <a:buNone/>
            </a:pPr>
            <a:r>
              <a:t/>
            </a:r>
            <a:endParaRPr sz="4400">
              <a:latin typeface="Calibri"/>
              <a:ea typeface="Calibri"/>
              <a:cs typeface="Calibri"/>
              <a:sym typeface="Calibri"/>
            </a:endParaRPr>
          </a:p>
          <a:p>
            <a:pPr indent="0" lvl="0" marL="0" rtl="0" algn="l">
              <a:lnSpc>
                <a:spcPct val="115000"/>
              </a:lnSpc>
              <a:spcBef>
                <a:spcPts val="1200"/>
              </a:spcBef>
              <a:spcAft>
                <a:spcPts val="0"/>
              </a:spcAft>
              <a:buClr>
                <a:schemeClr val="dk1"/>
              </a:buClr>
              <a:buSzPts val="275"/>
              <a:buFont typeface="Arial"/>
              <a:buNone/>
            </a:pPr>
            <a:r>
              <a:t/>
            </a:r>
            <a:endParaRPr sz="4400">
              <a:latin typeface="Calibri"/>
              <a:ea typeface="Calibri"/>
              <a:cs typeface="Calibri"/>
              <a:sym typeface="Calibri"/>
            </a:endParaRPr>
          </a:p>
          <a:p>
            <a:pPr indent="0" lvl="0" marL="0" rtl="0" algn="l">
              <a:lnSpc>
                <a:spcPct val="115000"/>
              </a:lnSpc>
              <a:spcBef>
                <a:spcPts val="1200"/>
              </a:spcBef>
              <a:spcAft>
                <a:spcPts val="0"/>
              </a:spcAft>
              <a:buClr>
                <a:schemeClr val="dk1"/>
              </a:buClr>
              <a:buSzPct val="53658"/>
              <a:buFont typeface="Arial"/>
              <a:buNone/>
            </a:pPr>
            <a:r>
              <a:t/>
            </a:r>
            <a:endParaRPr sz="2050">
              <a:solidFill>
                <a:srgbClr val="1B1B1F"/>
              </a:solidFill>
            </a:endParaRPr>
          </a:p>
          <a:p>
            <a:pPr indent="0" lvl="0" marL="0" rtl="0" algn="l">
              <a:lnSpc>
                <a:spcPct val="115000"/>
              </a:lnSpc>
              <a:spcBef>
                <a:spcPts val="1200"/>
              </a:spcBef>
              <a:spcAft>
                <a:spcPts val="0"/>
              </a:spcAft>
              <a:buClr>
                <a:schemeClr val="dk1"/>
              </a:buClr>
              <a:buSzPct val="53658"/>
              <a:buFont typeface="Arial"/>
              <a:buNone/>
            </a:pPr>
            <a:r>
              <a:t/>
            </a:r>
            <a:endParaRPr sz="2050">
              <a:solidFill>
                <a:srgbClr val="1B1B1F"/>
              </a:solidFill>
            </a:endParaRPr>
          </a:p>
          <a:p>
            <a:pPr indent="0" lvl="0" marL="0" rtl="0" algn="l">
              <a:spcBef>
                <a:spcPts val="1200"/>
              </a:spcBef>
              <a:spcAft>
                <a:spcPts val="0"/>
              </a:spcAft>
              <a:buClr>
                <a:schemeClr val="dk1"/>
              </a:buClr>
              <a:buSzPct val="34375"/>
              <a:buFont typeface="Arial"/>
              <a:buNone/>
            </a:pPr>
            <a:r>
              <a:t/>
            </a:r>
            <a:endParaRPr b="1" sz="3200"/>
          </a:p>
          <a:p>
            <a:pPr indent="0" lvl="0" marL="0" rtl="0" algn="l">
              <a:lnSpc>
                <a:spcPct val="114000"/>
              </a:lnSpc>
              <a:spcBef>
                <a:spcPts val="0"/>
              </a:spcBef>
              <a:spcAft>
                <a:spcPts val="0"/>
              </a:spcAft>
              <a:buSzPct val="91666"/>
              <a:buNone/>
            </a:pPr>
            <a:r>
              <a:t/>
            </a:r>
            <a:endParaRPr b="1"/>
          </a:p>
          <a:p>
            <a:pPr indent="0" lvl="0" marL="0" rtl="0" algn="l">
              <a:lnSpc>
                <a:spcPct val="114000"/>
              </a:lnSpc>
              <a:spcBef>
                <a:spcPts val="0"/>
              </a:spcBef>
              <a:spcAft>
                <a:spcPts val="0"/>
              </a:spcAft>
              <a:buSzPct val="91666"/>
              <a:buNone/>
            </a:pPr>
            <a:r>
              <a:t/>
            </a:r>
            <a:endParaRPr b="1"/>
          </a:p>
        </p:txBody>
      </p:sp>
      <p:sp>
        <p:nvSpPr>
          <p:cNvPr id="130" name="Google Shape;130;g372b0a25d5b_0_9"/>
          <p:cNvSpPr txBox="1"/>
          <p:nvPr>
            <p:ph idx="12" type="sldNum"/>
          </p:nvPr>
        </p:nvSpPr>
        <p:spPr>
          <a:xfrm>
            <a:off x="11275961" y="6208870"/>
            <a:ext cx="48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31" name="Google Shape;131;g372b0a25d5b_0_9"/>
          <p:cNvSpPr txBox="1"/>
          <p:nvPr/>
        </p:nvSpPr>
        <p:spPr>
          <a:xfrm>
            <a:off x="655125" y="237375"/>
            <a:ext cx="8159400" cy="119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30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US" sz="3000">
                <a:solidFill>
                  <a:schemeClr val="dk1"/>
                </a:solidFill>
                <a:latin typeface="Calibri"/>
                <a:ea typeface="Calibri"/>
                <a:cs typeface="Calibri"/>
                <a:sym typeface="Calibri"/>
              </a:rPr>
              <a:t>3 a) Implementing a random forest model</a:t>
            </a:r>
            <a:endParaRPr sz="24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372b0a25d5b_0_47"/>
          <p:cNvSpPr txBox="1"/>
          <p:nvPr>
            <p:ph idx="1" type="body"/>
          </p:nvPr>
        </p:nvSpPr>
        <p:spPr>
          <a:xfrm>
            <a:off x="655125" y="1516050"/>
            <a:ext cx="11235300" cy="3825900"/>
          </a:xfrm>
          <a:prstGeom prst="rect">
            <a:avLst/>
          </a:prstGeom>
          <a:noFill/>
          <a:ln>
            <a:noFill/>
          </a:ln>
        </p:spPr>
        <p:txBody>
          <a:bodyPr anchorCtr="0" anchor="t" bIns="45700" lIns="91425" spcFirstLastPara="1" rIns="91425" wrap="square" tIns="45700">
            <a:normAutofit fontScale="25000" lnSpcReduction="10000"/>
          </a:bodyPr>
          <a:lstStyle/>
          <a:p>
            <a:pPr indent="0" lvl="0" marL="0" rtl="0" algn="l">
              <a:lnSpc>
                <a:spcPct val="115000"/>
              </a:lnSpc>
              <a:spcBef>
                <a:spcPts val="0"/>
              </a:spcBef>
              <a:spcAft>
                <a:spcPts val="0"/>
              </a:spcAft>
              <a:buClr>
                <a:schemeClr val="dk1"/>
              </a:buClr>
              <a:buSzPts val="275"/>
              <a:buFont typeface="Arial"/>
              <a:buNone/>
            </a:pPr>
            <a:r>
              <a:t/>
            </a:r>
            <a:endParaRPr b="1" sz="5600">
              <a:latin typeface="Calibri"/>
              <a:ea typeface="Calibri"/>
              <a:cs typeface="Calibri"/>
              <a:sym typeface="Calibri"/>
            </a:endParaRPr>
          </a:p>
          <a:p>
            <a:pPr indent="0" lvl="0" marL="0" rtl="0" algn="l">
              <a:lnSpc>
                <a:spcPct val="115000"/>
              </a:lnSpc>
              <a:spcBef>
                <a:spcPts val="1200"/>
              </a:spcBef>
              <a:spcAft>
                <a:spcPts val="0"/>
              </a:spcAft>
              <a:buClr>
                <a:schemeClr val="dk1"/>
              </a:buClr>
              <a:buSzPts val="275"/>
              <a:buFont typeface="Arial"/>
              <a:buNone/>
            </a:pPr>
            <a:r>
              <a:rPr lang="en-US" sz="5600">
                <a:solidFill>
                  <a:srgbClr val="1B1B1F"/>
                </a:solidFill>
              </a:rPr>
              <a:t>This took some iterations to get the code I needed but after some changes the model showed me this high level result. The chart shows that variables such as Team, Age and Seniority had some impact on the model but Gender or Location had </a:t>
            </a:r>
            <a:r>
              <a:rPr lang="en-US" sz="5600">
                <a:solidFill>
                  <a:srgbClr val="1B1B1F"/>
                </a:solidFill>
              </a:rPr>
              <a:t>negligible</a:t>
            </a:r>
            <a:r>
              <a:rPr lang="en-US" sz="5600">
                <a:solidFill>
                  <a:srgbClr val="1B1B1F"/>
                </a:solidFill>
              </a:rPr>
              <a:t> influence</a:t>
            </a:r>
            <a:endParaRPr sz="56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ts val="275"/>
              <a:buFont typeface="Arial"/>
              <a:buNone/>
            </a:pPr>
            <a:r>
              <a:t/>
            </a:r>
            <a:endParaRPr sz="4400">
              <a:latin typeface="Calibri"/>
              <a:ea typeface="Calibri"/>
              <a:cs typeface="Calibri"/>
              <a:sym typeface="Calibri"/>
            </a:endParaRPr>
          </a:p>
          <a:p>
            <a:pPr indent="0" lvl="0" marL="0" rtl="0" algn="l">
              <a:lnSpc>
                <a:spcPct val="115000"/>
              </a:lnSpc>
              <a:spcBef>
                <a:spcPts val="1200"/>
              </a:spcBef>
              <a:spcAft>
                <a:spcPts val="0"/>
              </a:spcAft>
              <a:buClr>
                <a:schemeClr val="dk1"/>
              </a:buClr>
              <a:buSzPct val="53658"/>
              <a:buFont typeface="Arial"/>
              <a:buNone/>
            </a:pPr>
            <a:r>
              <a:t/>
            </a:r>
            <a:endParaRPr sz="2050">
              <a:solidFill>
                <a:srgbClr val="1B1B1F"/>
              </a:solidFill>
            </a:endParaRPr>
          </a:p>
          <a:p>
            <a:pPr indent="0" lvl="0" marL="0" rtl="0" algn="l">
              <a:lnSpc>
                <a:spcPct val="115000"/>
              </a:lnSpc>
              <a:spcBef>
                <a:spcPts val="1200"/>
              </a:spcBef>
              <a:spcAft>
                <a:spcPts val="0"/>
              </a:spcAft>
              <a:buClr>
                <a:schemeClr val="dk1"/>
              </a:buClr>
              <a:buSzPct val="53658"/>
              <a:buFont typeface="Arial"/>
              <a:buNone/>
            </a:pPr>
            <a:r>
              <a:t/>
            </a:r>
            <a:endParaRPr sz="2050">
              <a:solidFill>
                <a:srgbClr val="1B1B1F"/>
              </a:solidFill>
            </a:endParaRPr>
          </a:p>
          <a:p>
            <a:pPr indent="0" lvl="0" marL="0" rtl="0" algn="l">
              <a:spcBef>
                <a:spcPts val="1200"/>
              </a:spcBef>
              <a:spcAft>
                <a:spcPts val="0"/>
              </a:spcAft>
              <a:buClr>
                <a:schemeClr val="dk1"/>
              </a:buClr>
              <a:buSzPct val="34375"/>
              <a:buFont typeface="Arial"/>
              <a:buNone/>
            </a:pPr>
            <a:r>
              <a:t/>
            </a:r>
            <a:endParaRPr b="1" sz="3200"/>
          </a:p>
          <a:p>
            <a:pPr indent="0" lvl="0" marL="0" rtl="0" algn="l">
              <a:lnSpc>
                <a:spcPct val="114000"/>
              </a:lnSpc>
              <a:spcBef>
                <a:spcPts val="0"/>
              </a:spcBef>
              <a:spcAft>
                <a:spcPts val="0"/>
              </a:spcAft>
              <a:buSzPct val="91666"/>
              <a:buNone/>
            </a:pPr>
            <a:r>
              <a:t/>
            </a:r>
            <a:endParaRPr b="1"/>
          </a:p>
          <a:p>
            <a:pPr indent="0" lvl="0" marL="0" rtl="0" algn="l">
              <a:lnSpc>
                <a:spcPct val="114000"/>
              </a:lnSpc>
              <a:spcBef>
                <a:spcPts val="0"/>
              </a:spcBef>
              <a:spcAft>
                <a:spcPts val="0"/>
              </a:spcAft>
              <a:buSzPct val="91666"/>
              <a:buNone/>
            </a:pPr>
            <a:r>
              <a:t/>
            </a:r>
            <a:endParaRPr b="1"/>
          </a:p>
        </p:txBody>
      </p:sp>
      <p:sp>
        <p:nvSpPr>
          <p:cNvPr id="138" name="Google Shape;138;g372b0a25d5b_0_47"/>
          <p:cNvSpPr txBox="1"/>
          <p:nvPr>
            <p:ph idx="12" type="sldNum"/>
          </p:nvPr>
        </p:nvSpPr>
        <p:spPr>
          <a:xfrm>
            <a:off x="11275961" y="6208870"/>
            <a:ext cx="48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39" name="Google Shape;139;g372b0a25d5b_0_47"/>
          <p:cNvSpPr txBox="1"/>
          <p:nvPr/>
        </p:nvSpPr>
        <p:spPr>
          <a:xfrm>
            <a:off x="655125" y="237375"/>
            <a:ext cx="8159400" cy="119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30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US" sz="3000">
                <a:solidFill>
                  <a:schemeClr val="dk1"/>
                </a:solidFill>
                <a:latin typeface="Calibri"/>
                <a:ea typeface="Calibri"/>
                <a:cs typeface="Calibri"/>
                <a:sym typeface="Calibri"/>
              </a:rPr>
              <a:t>3 b) Implementing a random forest model</a:t>
            </a:r>
            <a:endParaRPr sz="2400">
              <a:solidFill>
                <a:schemeClr val="dk2"/>
              </a:solidFill>
            </a:endParaRPr>
          </a:p>
        </p:txBody>
      </p:sp>
      <p:pic>
        <p:nvPicPr>
          <p:cNvPr id="140" name="Google Shape;140;g372b0a25d5b_0_47"/>
          <p:cNvPicPr preferRelativeResize="0"/>
          <p:nvPr/>
        </p:nvPicPr>
        <p:blipFill>
          <a:blip r:embed="rId3">
            <a:alphaModFix/>
          </a:blip>
          <a:stretch>
            <a:fillRect/>
          </a:stretch>
        </p:blipFill>
        <p:spPr>
          <a:xfrm>
            <a:off x="774900" y="2487300"/>
            <a:ext cx="5029824" cy="42025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2023-07-20T19:41:13Z</dcterms:created>
  <dc:creator>Carolina Cerdas</dc:creator>
</cp:coreProperties>
</file>