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E98A9-47C2-4333-B2A5-61D8548D712E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D0A41-337E-4066-8BB0-57E1CDBB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33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6267708-168A-46E7-B6D2-398D6493C9CA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D4AC7D9-0FE1-4709-93AA-CBE7B47D0299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144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17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247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741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452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518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951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125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748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77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79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74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19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73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21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93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40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4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6267708-168A-46E7-B6D2-398D6493C9CA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D4AC7D9-0FE1-4709-93AA-CBE7B47D0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44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4.tmp"/><Relationship Id="rId4" Type="http://schemas.openxmlformats.org/officeDocument/2006/relationships/image" Target="../media/image33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8.tmp"/><Relationship Id="rId4" Type="http://schemas.openxmlformats.org/officeDocument/2006/relationships/image" Target="../media/image37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2.tmp"/><Relationship Id="rId4" Type="http://schemas.openxmlformats.org/officeDocument/2006/relationships/image" Target="../media/image41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7.tmp"/><Relationship Id="rId5" Type="http://schemas.openxmlformats.org/officeDocument/2006/relationships/image" Target="../media/image56.tmp"/><Relationship Id="rId4" Type="http://schemas.openxmlformats.org/officeDocument/2006/relationships/image" Target="../media/image55.tm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0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81DB-8A0F-4EC6-BBAB-382BFA8BE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462" y="3178207"/>
            <a:ext cx="8703076" cy="784518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Micro Credit Defaulter Project</a:t>
            </a:r>
            <a:endParaRPr lang="en-IN" sz="1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333E6-B729-4BD9-BE7C-3D8A0B598A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055" y="527559"/>
            <a:ext cx="292989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9C5225-4AF2-4615-BC5D-D74B99F67F05}"/>
              </a:ext>
            </a:extLst>
          </p:cNvPr>
          <p:cNvSpPr txBox="1"/>
          <p:nvPr/>
        </p:nvSpPr>
        <p:spPr>
          <a:xfrm>
            <a:off x="7989902" y="4953740"/>
            <a:ext cx="331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</a:t>
            </a:r>
            <a:r>
              <a:rPr lang="en-I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ARGHA KR MAITI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3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8F2CA9-1920-48AF-B2BA-8463881C54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3" y="324837"/>
            <a:ext cx="5137240" cy="3215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B35E3-EB88-4C3A-8BF5-41A7C82CA8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937" y="324837"/>
            <a:ext cx="5672859" cy="3215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6109DF-64D8-4B09-BF4A-53B8F06A5D12}"/>
              </a:ext>
            </a:extLst>
          </p:cNvPr>
          <p:cNvSpPr txBox="1"/>
          <p:nvPr/>
        </p:nvSpPr>
        <p:spPr>
          <a:xfrm>
            <a:off x="491204" y="4225771"/>
            <a:ext cx="513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 between rental90 and fr_ma_rech90 is negative. Data for fr_ma_rech90 is spread over the entire range.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9ACD2-952F-4F27-844A-31343316F26C}"/>
              </a:ext>
            </a:extLst>
          </p:cNvPr>
          <p:cNvSpPr txBox="1"/>
          <p:nvPr/>
        </p:nvSpPr>
        <p:spPr>
          <a:xfrm>
            <a:off x="6027937" y="4225771"/>
            <a:ext cx="5672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 between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last_rech_amt_ma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last_rech_amt_ma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is positive. Maximum amount of data for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last_rech_amt_ma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ranging till 20000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87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8D30-5B8F-44AB-920F-882BEF9A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60" y="4040480"/>
            <a:ext cx="5036524" cy="1325563"/>
          </a:xfrm>
        </p:spPr>
        <p:txBody>
          <a:bodyPr>
            <a:normAutofit/>
          </a:bodyPr>
          <a:lstStyle/>
          <a:p>
            <a:r>
              <a:rPr lang="en-IN" sz="2000" cap="none" dirty="0">
                <a:latin typeface="Calibri" panose="020F0502020204030204" pitchFamily="34" charset="0"/>
                <a:cs typeface="Times New Roman" panose="02020603050405020304" pitchFamily="18" charset="0"/>
              </a:rPr>
              <a:t>For rental90 data is maximum number of data is ranging till 80000 and sumamnt_ma_rech30 its till 300000</a:t>
            </a:r>
            <a:endParaRPr lang="en-IN" cap="non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CEAEA5-D3B7-4948-99CC-E44B0F20BF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30" y="373115"/>
            <a:ext cx="4804154" cy="3055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4D9D1D-822D-424E-B85F-591AFF5FB2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96" y="373115"/>
            <a:ext cx="6121967" cy="3185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5FECE1-1560-4581-9C96-ABCAA9201F72}"/>
              </a:ext>
            </a:extLst>
          </p:cNvPr>
          <p:cNvSpPr txBox="1"/>
          <p:nvPr/>
        </p:nvSpPr>
        <p:spPr>
          <a:xfrm>
            <a:off x="6320901" y="4040480"/>
            <a:ext cx="5527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amnt_loans90 data is spread over the entire range and for rental90 maximum data is ranging till 80000.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3E49FB-412D-4E0E-938E-208FDEA9E2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0" y="279138"/>
            <a:ext cx="5562600" cy="3269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3642F-0323-452E-B179-45F10419BE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9138"/>
            <a:ext cx="5495943" cy="3269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1C24D7-3614-4893-9F70-2AF9579897EB}"/>
              </a:ext>
            </a:extLst>
          </p:cNvPr>
          <p:cNvSpPr txBox="1"/>
          <p:nvPr/>
        </p:nvSpPr>
        <p:spPr>
          <a:xfrm>
            <a:off x="419470" y="3959441"/>
            <a:ext cx="5675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maxamnt_loans90 is 0 then maximum amount of rental90 is ranging till 100000, When maxamnt_loans90 is 6 then maximum amount rental90 is ranging till 120000 and When maxamnt_loans90 is 12 then maximum amount of rental90 is ranging till 120000.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6535A-9495-4010-BC42-01B2FDF69259}"/>
              </a:ext>
            </a:extLst>
          </p:cNvPr>
          <p:cNvSpPr txBox="1"/>
          <p:nvPr/>
        </p:nvSpPr>
        <p:spPr>
          <a:xfrm>
            <a:off x="6095259" y="3959441"/>
            <a:ext cx="5497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cnt_ma_rech90 maximum data is ranging till 100 and for sumamnt_ma_rech90  maximum data is ranging till 300000. We can a see positive relation between cnt_ma_rech90 and sumamnt_ma_rech90.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56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75CD-0A4C-4409-8612-22B5A9C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719" y="4297319"/>
            <a:ext cx="5257801" cy="123399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fr_ma_rech90 data is spread over the entire range and for cnt_ma_rech90 maximum data is ranging till 150. The Relationship between cnt_ma_rech90 and fr_ma_rech90 is somewhat negative.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054D3-E59E-4C5E-977C-F63C319C9A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29" y="295478"/>
            <a:ext cx="5257801" cy="3230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D1C04-A54E-4F91-B85D-0F9FE3AD99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372" y="295478"/>
            <a:ext cx="5649599" cy="3246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B666E7-E4E6-4790-A81D-730A4732F740}"/>
              </a:ext>
            </a:extLst>
          </p:cNvPr>
          <p:cNvSpPr txBox="1"/>
          <p:nvPr/>
        </p:nvSpPr>
        <p:spPr>
          <a:xfrm flipH="1">
            <a:off x="6095999" y="4297319"/>
            <a:ext cx="5737972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amnt_loans90, data is spread over the entire range and for amnt_loans90 maximum data is till range 100.</a:t>
            </a:r>
          </a:p>
        </p:txBody>
      </p:sp>
    </p:spTree>
    <p:extLst>
      <p:ext uri="{BB962C8B-B14F-4D97-AF65-F5344CB8AC3E}">
        <p14:creationId xmlns:p14="http://schemas.microsoft.com/office/powerpoint/2010/main" val="23219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332758-65B5-447E-8C09-73EBEEC7DA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09" y="319771"/>
            <a:ext cx="5415380" cy="3109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4830D4-5027-45A7-87A0-13856F0E38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411" y="319771"/>
            <a:ext cx="5415380" cy="3108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82E48F-163E-4E42-B0C6-3F9E0A50BFAB}"/>
              </a:ext>
            </a:extLst>
          </p:cNvPr>
          <p:cNvSpPr txBox="1"/>
          <p:nvPr/>
        </p:nvSpPr>
        <p:spPr>
          <a:xfrm>
            <a:off x="680620" y="3959440"/>
            <a:ext cx="5415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sumamnt_ma_rech90 maximum data is ranging till 380000 and for medianmarechprebal90 maximum data is ranging till 15000.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069E5-C881-438D-8E08-EAC75BCD7113}"/>
              </a:ext>
            </a:extLst>
          </p:cNvPr>
          <p:cNvSpPr txBox="1"/>
          <p:nvPr/>
        </p:nvSpPr>
        <p:spPr>
          <a:xfrm>
            <a:off x="6235411" y="3959440"/>
            <a:ext cx="5415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sumamnt_ma_rech90 maximum data is ranging till 300000 and for amnt_loans90 data is spread over the entire range.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49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A7EE0D-03B3-4459-891D-C80FB46D68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480059"/>
            <a:ext cx="5300340" cy="3139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99D6B2-EBC4-4382-90DC-12864A690D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958" y="480060"/>
            <a:ext cx="5300340" cy="3139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2E9A0A-00C1-45E3-B2C9-E65E44DB4E34}"/>
              </a:ext>
            </a:extLst>
          </p:cNvPr>
          <p:cNvSpPr txBox="1"/>
          <p:nvPr/>
        </p:nvSpPr>
        <p:spPr>
          <a:xfrm>
            <a:off x="585555" y="3852909"/>
            <a:ext cx="54482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medianamnt_loans90 is 0 then amnt_loans90 is spread over the entire range, When medianamnt_loans90 is 0.5 then amnt_loans90 is ranging till 130, When medianamnt_loans90 is 1.0 then amnt_loans90 is ranging till 180, When medianamnt_loans90 is 1.5 then amnt_loans90 is ranging till 50, When medianamnt_loans90 is 2.0 then amnt_loans90 is ranging till 50, and When medianamnt_loans90 is 3.0 then amnt_loans90 is ranging till 10.  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47B22-AB2F-49DB-B10D-90A77A94BE12}"/>
              </a:ext>
            </a:extLst>
          </p:cNvPr>
          <p:cNvSpPr txBox="1"/>
          <p:nvPr/>
        </p:nvSpPr>
        <p:spPr>
          <a:xfrm flipH="1">
            <a:off x="6158147" y="3941685"/>
            <a:ext cx="5386150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last_rech_amt_ma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maximum data till the range 20000 and medianamnt_ma_rech90 its till 20000</a:t>
            </a:r>
          </a:p>
        </p:txBody>
      </p:sp>
    </p:spTree>
    <p:extLst>
      <p:ext uri="{BB962C8B-B14F-4D97-AF65-F5344CB8AC3E}">
        <p14:creationId xmlns:p14="http://schemas.microsoft.com/office/powerpoint/2010/main" val="375784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193F-001D-4943-B825-93D32433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90421" cy="602541"/>
          </a:xfrm>
        </p:spPr>
        <p:txBody>
          <a:bodyPr>
            <a:normAutofit fontScale="90000"/>
          </a:bodyPr>
          <a:lstStyle/>
          <a:p>
            <a:r>
              <a:rPr lang="en-US" dirty="0"/>
              <a:t>Outliers: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B1126-E910-4063-8145-2FDBCE4A64C6}"/>
              </a:ext>
            </a:extLst>
          </p:cNvPr>
          <p:cNvSpPr txBox="1"/>
          <p:nvPr/>
        </p:nvSpPr>
        <p:spPr>
          <a:xfrm flipH="1">
            <a:off x="915730" y="5877017"/>
            <a:ext cx="926695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outliers in many columns, Let’s check individually and then work on the same.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431746-42FE-4356-90C3-2C711F50E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38" y="1111452"/>
            <a:ext cx="7670307" cy="4263823"/>
          </a:xfrm>
        </p:spPr>
      </p:pic>
    </p:spTree>
    <p:extLst>
      <p:ext uri="{BB962C8B-B14F-4D97-AF65-F5344CB8AC3E}">
        <p14:creationId xmlns:p14="http://schemas.microsoft.com/office/powerpoint/2010/main" val="19876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BD6C-5EB1-4764-B6D3-F719B297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the distribution and work on outliers: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396E5-08A0-463E-8C33-5BE3309F3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2" y="842186"/>
            <a:ext cx="1061621" cy="584786"/>
          </a:xfrm>
        </p:spPr>
        <p:txBody>
          <a:bodyPr/>
          <a:lstStyle/>
          <a:p>
            <a:r>
              <a:rPr lang="en-US" sz="1800" dirty="0" err="1"/>
              <a:t>aon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6C12C-F3FC-464D-88EB-647A51F3C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1" y="1319244"/>
            <a:ext cx="3854337" cy="2473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4879AB-BAF1-4119-BB77-C2E0F25584AB}"/>
              </a:ext>
            </a:extLst>
          </p:cNvPr>
          <p:cNvSpPr txBox="1"/>
          <p:nvPr/>
        </p:nvSpPr>
        <p:spPr>
          <a:xfrm flipH="1">
            <a:off x="6096000" y="949912"/>
            <a:ext cx="186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daily_decr90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05A9FA-76CA-4858-BDAA-E8BA37A3E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85" y="1319244"/>
            <a:ext cx="4592323" cy="2473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8DF1B9-CA2D-4822-9258-5464B739E41C}"/>
              </a:ext>
            </a:extLst>
          </p:cNvPr>
          <p:cNvSpPr txBox="1"/>
          <p:nvPr/>
        </p:nvSpPr>
        <p:spPr>
          <a:xfrm>
            <a:off x="838200" y="3912005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rental90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0E533E-F82D-4A30-A48A-14CE79F16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1" y="4400237"/>
            <a:ext cx="3854337" cy="20206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77A389-B223-46AB-8D21-14E0F08EF53A}"/>
              </a:ext>
            </a:extLst>
          </p:cNvPr>
          <p:cNvSpPr txBox="1"/>
          <p:nvPr/>
        </p:nvSpPr>
        <p:spPr>
          <a:xfrm flipH="1">
            <a:off x="6549908" y="3912005"/>
            <a:ext cx="254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last_rech_date_ma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0A74A0-8965-45A6-8333-8BF9263675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508" y="4281337"/>
            <a:ext cx="4325600" cy="21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67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FC45D7-CBE1-412D-A0B5-8669DB94C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89" y="950391"/>
            <a:ext cx="4747671" cy="269771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C7E4-676B-41A4-842B-561F040C1D8D}"/>
              </a:ext>
            </a:extLst>
          </p:cNvPr>
          <p:cNvSpPr txBox="1"/>
          <p:nvPr/>
        </p:nvSpPr>
        <p:spPr>
          <a:xfrm>
            <a:off x="935854" y="304060"/>
            <a:ext cx="23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last_rech_date_da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9338B-FE38-41FD-96A7-5D17E5A1B398}"/>
              </a:ext>
            </a:extLst>
          </p:cNvPr>
          <p:cNvSpPr txBox="1"/>
          <p:nvPr/>
        </p:nvSpPr>
        <p:spPr>
          <a:xfrm>
            <a:off x="6471821" y="304060"/>
            <a:ext cx="23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last_rech_amt_ma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877AC2-3C7F-4CFA-BC22-508C4AC57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42" y="950391"/>
            <a:ext cx="4861981" cy="2674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16B241-AAD1-4812-81E3-7D49C135671D}"/>
              </a:ext>
            </a:extLst>
          </p:cNvPr>
          <p:cNvSpPr txBox="1"/>
          <p:nvPr/>
        </p:nvSpPr>
        <p:spPr>
          <a:xfrm>
            <a:off x="730390" y="3625245"/>
            <a:ext cx="2030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cnt_ma_rech90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EEF49F-F22E-4C9E-B542-BF4BD163D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89" y="4136030"/>
            <a:ext cx="4793395" cy="25986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D51EE3-E989-4DAF-86D8-6B6C7FD2FA8C}"/>
              </a:ext>
            </a:extLst>
          </p:cNvPr>
          <p:cNvSpPr txBox="1"/>
          <p:nvPr/>
        </p:nvSpPr>
        <p:spPr>
          <a:xfrm>
            <a:off x="6604986" y="3648105"/>
            <a:ext cx="2030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fr_ma_rech90</a:t>
            </a: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61D747-7D8A-4AC7-B1D2-AA1CC3E78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42" y="4221252"/>
            <a:ext cx="4861980" cy="251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41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CFCF0B-22CA-4FD7-B4DE-7EBD5BDCD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2" y="700804"/>
            <a:ext cx="5077753" cy="272819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707723-D5FB-4C11-8A11-8A819AA99B49}"/>
              </a:ext>
            </a:extLst>
          </p:cNvPr>
          <p:cNvSpPr txBox="1"/>
          <p:nvPr/>
        </p:nvSpPr>
        <p:spPr>
          <a:xfrm>
            <a:off x="1020932" y="133165"/>
            <a:ext cx="268105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sumamnt_ma_rech90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7AFB4-B905-4426-BC8A-75C798BBB8AC}"/>
              </a:ext>
            </a:extLst>
          </p:cNvPr>
          <p:cNvSpPr txBox="1"/>
          <p:nvPr/>
        </p:nvSpPr>
        <p:spPr>
          <a:xfrm>
            <a:off x="6702641" y="133165"/>
            <a:ext cx="285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medianamnt_ma_rech90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B115ED-662D-4DC7-9566-E413D2700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41" y="662700"/>
            <a:ext cx="4854361" cy="276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FCBE52-AA65-4E76-A530-A6EA7DC3F46D}"/>
              </a:ext>
            </a:extLst>
          </p:cNvPr>
          <p:cNvSpPr txBox="1"/>
          <p:nvPr/>
        </p:nvSpPr>
        <p:spPr>
          <a:xfrm>
            <a:off x="1020932" y="3621087"/>
            <a:ext cx="289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medianmarechprebal90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64C0DC-67D3-4C36-BBB4-C18B1272D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39" y="4112618"/>
            <a:ext cx="4854361" cy="2591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22EFB-841A-4D6C-8EEF-7184E7FB5CD6}"/>
              </a:ext>
            </a:extLst>
          </p:cNvPr>
          <p:cNvSpPr txBox="1"/>
          <p:nvPr/>
        </p:nvSpPr>
        <p:spPr>
          <a:xfrm>
            <a:off x="6702641" y="3621087"/>
            <a:ext cx="2034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cnt_da_rech90</a:t>
            </a: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CC9D2F-6556-41B8-8829-2BF5FE34E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41" y="4112618"/>
            <a:ext cx="4854361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9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9704-E4AE-4DCB-8832-7F72E1E1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97458" cy="691318"/>
          </a:xfrm>
        </p:spPr>
        <p:txBody>
          <a:bodyPr>
            <a:normAutofit/>
          </a:bodyPr>
          <a:lstStyle/>
          <a:p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599AD-8EF1-4963-B004-4F0AEAC4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614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a model which can be used to predict in terms of a probability for each loan transaction, whether the customer will be paying back the loaned amount within 5 days of insurance of loan. In this case, Label ‘1’ indicates that the loan has been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paIed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i.e. Non- defaulter, while, Label ‘0’ indicates that the loan has not been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paIed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i.e. defaulter.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296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A8C1D3-D9B1-4225-8587-4B20F484D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5" y="633883"/>
            <a:ext cx="4694327" cy="262150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9A8060-D33F-432A-9D23-07975A00E774}"/>
              </a:ext>
            </a:extLst>
          </p:cNvPr>
          <p:cNvSpPr txBox="1"/>
          <p:nvPr/>
        </p:nvSpPr>
        <p:spPr>
          <a:xfrm>
            <a:off x="781235" y="302915"/>
            <a:ext cx="203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fr_da_rech90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039E1-4768-49DB-8997-BAC35C47C791}"/>
              </a:ext>
            </a:extLst>
          </p:cNvPr>
          <p:cNvSpPr txBox="1"/>
          <p:nvPr/>
        </p:nvSpPr>
        <p:spPr>
          <a:xfrm>
            <a:off x="6270227" y="310717"/>
            <a:ext cx="191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cnt_loans90: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61517F-797A-438A-8D18-52AE12AFC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24" y="633883"/>
            <a:ext cx="4869602" cy="26215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7BB1BA-3E4E-4C9A-8767-3A379A8E406A}"/>
              </a:ext>
            </a:extLst>
          </p:cNvPr>
          <p:cNvSpPr txBox="1"/>
          <p:nvPr/>
        </p:nvSpPr>
        <p:spPr>
          <a:xfrm>
            <a:off x="1100831" y="3213688"/>
            <a:ext cx="2032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amnt_loans90: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1B0538-A908-4898-8C96-8962532628C2}"/>
              </a:ext>
            </a:extLst>
          </p:cNvPr>
          <p:cNvSpPr txBox="1"/>
          <p:nvPr/>
        </p:nvSpPr>
        <p:spPr>
          <a:xfrm>
            <a:off x="6716440" y="3213688"/>
            <a:ext cx="346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maxamnt_loans90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1EC9C1-D168-4AAD-B884-14C37029E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27" y="3696198"/>
            <a:ext cx="4831499" cy="25834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23A7BE-3969-4AA5-8865-CD552065D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5" y="3696198"/>
            <a:ext cx="4831499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67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A6E7FC-2F5D-46F1-922E-58D7DA518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29" y="1540253"/>
            <a:ext cx="4793395" cy="261388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D01028-433B-417F-8599-AD1BC6ED065B}"/>
              </a:ext>
            </a:extLst>
          </p:cNvPr>
          <p:cNvSpPr txBox="1"/>
          <p:nvPr/>
        </p:nvSpPr>
        <p:spPr>
          <a:xfrm>
            <a:off x="985421" y="681037"/>
            <a:ext cx="33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medianamnt_loans90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D9CCE-8BE1-47FC-A838-19DD570E177B}"/>
              </a:ext>
            </a:extLst>
          </p:cNvPr>
          <p:cNvSpPr txBox="1"/>
          <p:nvPr/>
        </p:nvSpPr>
        <p:spPr>
          <a:xfrm>
            <a:off x="6223247" y="658959"/>
            <a:ext cx="16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payback90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399A99-3F27-476A-8D48-7F177F453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0253"/>
            <a:ext cx="4785775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8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986D-9597-4D10-BA79-1BE073B9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>
            <a:normAutofit fontScale="90000"/>
          </a:bodyPr>
          <a:lstStyle/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Let’s </a:t>
            </a:r>
            <a:r>
              <a:rPr lang="en-IN" sz="2800" cap="non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the distribution with the help of </a:t>
            </a:r>
            <a:r>
              <a:rPr lang="en-IN" sz="2800" cap="non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distplot</a:t>
            </a:r>
            <a:r>
              <a:rPr lang="en-IN" sz="2800" cap="non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B77A5-2D56-4F04-8076-124C0A8BA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96" y="2063750"/>
            <a:ext cx="8119745" cy="3311525"/>
          </a:xfrm>
        </p:spPr>
      </p:pic>
    </p:spTree>
    <p:extLst>
      <p:ext uri="{BB962C8B-B14F-4D97-AF65-F5344CB8AC3E}">
        <p14:creationId xmlns:p14="http://schemas.microsoft.com/office/powerpoint/2010/main" val="351263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129D-7AB7-4699-A921-43EEB261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4"/>
            <a:ext cx="6121893" cy="700195"/>
          </a:xfrm>
        </p:spPr>
        <p:txBody>
          <a:bodyPr>
            <a:normAutofit/>
          </a:bodyPr>
          <a:lstStyle/>
          <a:p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Let’s check the correlation with the help of heat map:</a:t>
            </a:r>
            <a:endParaRPr lang="en-IN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7A1FF-6CAF-4A06-814D-6D635446E448}"/>
              </a:ext>
            </a:extLst>
          </p:cNvPr>
          <p:cNvSpPr txBox="1"/>
          <p:nvPr/>
        </p:nvSpPr>
        <p:spPr>
          <a:xfrm>
            <a:off x="7785717" y="4669654"/>
            <a:ext cx="3864746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columns have very less correlation with our target column, hence I have dropped that column.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6E37D8-B564-4C99-929A-70AC6C971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6" y="936285"/>
            <a:ext cx="5847424" cy="461225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8ABE30-7569-47D2-AC15-BB9B28D94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8" y="936285"/>
            <a:ext cx="5047391" cy="303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22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28A6-1389-4150-B0B3-ABFDD972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55" y="131762"/>
            <a:ext cx="4692588" cy="549275"/>
          </a:xfrm>
        </p:spPr>
        <p:txBody>
          <a:bodyPr>
            <a:normAutofit/>
          </a:bodyPr>
          <a:lstStyle/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Let’s look at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pairplot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508AEA-5362-42B6-8EAE-B300FBBA7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4" y="851138"/>
            <a:ext cx="6995603" cy="4524137"/>
          </a:xfrm>
        </p:spPr>
      </p:pic>
    </p:spTree>
    <p:extLst>
      <p:ext uri="{BB962C8B-B14F-4D97-AF65-F5344CB8AC3E}">
        <p14:creationId xmlns:p14="http://schemas.microsoft.com/office/powerpoint/2010/main" val="519599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5B2B-A8D9-48A9-8C8D-5F69934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661" y="1379134"/>
            <a:ext cx="3787066" cy="531520"/>
          </a:xfrm>
        </p:spPr>
        <p:txBody>
          <a:bodyPr>
            <a:normAutofit/>
          </a:bodyPr>
          <a:lstStyle/>
          <a:p>
            <a:r>
              <a:rPr lang="en-US" sz="1800" cap="none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Skewness checking</a:t>
            </a:r>
            <a:endParaRPr lang="en-IN" sz="1800" cap="none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95AC32-2378-45D0-98FD-A41571A558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7151"/>
            <a:ext cx="3157329" cy="2209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1388A-87BF-468F-A9BA-1B23ABC61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7741"/>
            <a:ext cx="3157329" cy="2827265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9162AB02-C3A2-4958-BED4-50DF73AD4C94}"/>
              </a:ext>
            </a:extLst>
          </p:cNvPr>
          <p:cNvSpPr/>
          <p:nvPr/>
        </p:nvSpPr>
        <p:spPr>
          <a:xfrm>
            <a:off x="4502458" y="138327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9CA16FB-FF14-44EF-8F96-44579D9A792C}"/>
              </a:ext>
            </a:extLst>
          </p:cNvPr>
          <p:cNvSpPr/>
          <p:nvPr/>
        </p:nvSpPr>
        <p:spPr>
          <a:xfrm>
            <a:off x="4502458" y="348431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FDAB4-9D75-425F-BCAD-29FF60628A42}"/>
              </a:ext>
            </a:extLst>
          </p:cNvPr>
          <p:cNvSpPr txBox="1"/>
          <p:nvPr/>
        </p:nvSpPr>
        <p:spPr>
          <a:xfrm>
            <a:off x="5850384" y="3559946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ewness removal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23F60-8351-4CDC-9F6A-AA2186333F21}"/>
              </a:ext>
            </a:extLst>
          </p:cNvPr>
          <p:cNvSpPr txBox="1"/>
          <p:nvPr/>
        </p:nvSpPr>
        <p:spPr>
          <a:xfrm>
            <a:off x="4582042" y="5262191"/>
            <a:ext cx="4268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already Dealt with outliers</a:t>
            </a:r>
          </a:p>
        </p:txBody>
      </p:sp>
    </p:spTree>
    <p:extLst>
      <p:ext uri="{BB962C8B-B14F-4D97-AF65-F5344CB8AC3E}">
        <p14:creationId xmlns:p14="http://schemas.microsoft.com/office/powerpoint/2010/main" val="2702297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53E8-96FB-4E6A-A9AD-8894CE53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3" y="152062"/>
            <a:ext cx="2135819" cy="788972"/>
          </a:xfrm>
        </p:spPr>
        <p:txBody>
          <a:bodyPr>
            <a:normAutofit/>
          </a:bodyPr>
          <a:lstStyle/>
          <a:p>
            <a:r>
              <a:rPr lang="en-US" sz="2400" b="1" cap="none" dirty="0">
                <a:latin typeface="Calibri" panose="020F0502020204030204" pitchFamily="34" charset="0"/>
                <a:cs typeface="Times New Roman" panose="02020603050405020304" pitchFamily="18" charset="0"/>
              </a:rPr>
              <a:t>Scaling:</a:t>
            </a:r>
            <a:endParaRPr lang="en-IN" sz="2400" b="1" cap="none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B15A5C-9015-4B8A-9DEE-343F889555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0" y="754602"/>
            <a:ext cx="5183822" cy="2956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9E5506-1F34-4A0B-BDB5-2EF74A20D7CA}"/>
              </a:ext>
            </a:extLst>
          </p:cNvPr>
          <p:cNvSpPr txBox="1"/>
          <p:nvPr/>
        </p:nvSpPr>
        <p:spPr>
          <a:xfrm>
            <a:off x="6400799" y="3059668"/>
            <a:ext cx="422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 best random state: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87AF2-5631-4A16-9C60-038F08E8BE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945" y="3710865"/>
            <a:ext cx="5459436" cy="272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28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D3C6-BC71-4F13-BF1A-AAFF24DC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rm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Model/s Development and Evaluation: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5FEFA-81DA-4EEE-8033-DBB91EBF08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39" y="1618428"/>
            <a:ext cx="10630197" cy="17451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D70E24-BBAE-4D07-91CB-980D3A7251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39" y="963337"/>
            <a:ext cx="10630197" cy="394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FE5964-7B4E-4C36-AA6D-A4CC2C0FDE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93" y="3494440"/>
            <a:ext cx="2959890" cy="30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D63083-FA74-41FC-A9B1-A0B060A982A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25" y="3494441"/>
            <a:ext cx="3230116" cy="2998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64FD2-6116-47F3-B312-B67598BCDC9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82" y="4001730"/>
            <a:ext cx="3799642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74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4AEC-81E6-405F-9EDF-1EA004E2C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</a:t>
            </a:r>
            <a:r>
              <a:rPr lang="en-IN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AdaBoostClassifier</a:t>
            </a: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90.67% accuracy with 91 f1 score </a:t>
            </a:r>
          </a:p>
          <a:p>
            <a:r>
              <a:rPr lang="en-IN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91.08% accuracy with 91 f1 score </a:t>
            </a: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ence let’s do hyper parameter tunning with these two models.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778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1717-8D10-42CB-9D15-40B49761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34305" cy="531520"/>
          </a:xfrm>
        </p:spPr>
        <p:txBody>
          <a:bodyPr>
            <a:normAutofit fontScale="90000"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 parameter tunning: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7A34-88D1-4676-9DD6-1410842A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3" y="1026635"/>
            <a:ext cx="10515600" cy="899820"/>
          </a:xfrm>
        </p:spPr>
        <p:txBody>
          <a:bodyPr>
            <a:normAutofit fontScale="85000" lnSpcReduction="10000"/>
          </a:bodyPr>
          <a:lstStyle/>
          <a:p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 parameter tunning with </a:t>
            </a:r>
            <a:r>
              <a:rPr lang="en-IN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adaboost</a:t>
            </a: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 gives us 90.28 % accuracy.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Hyper parameter tunning with </a:t>
            </a:r>
            <a:r>
              <a:rPr lang="en-IN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RandomForestClassifier</a:t>
            </a: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gives us 99.65 % accuracy.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779C0-4538-4397-98D1-84F9EDC72A83}"/>
              </a:ext>
            </a:extLst>
          </p:cNvPr>
          <p:cNvSpPr txBox="1"/>
          <p:nvPr/>
        </p:nvSpPr>
        <p:spPr>
          <a:xfrm>
            <a:off x="838200" y="2325949"/>
            <a:ext cx="333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RandomizedSearchCV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7C7F3-E1C2-4311-AF37-44FB4DB83B8A}"/>
              </a:ext>
            </a:extLst>
          </p:cNvPr>
          <p:cNvSpPr txBox="1"/>
          <p:nvPr/>
        </p:nvSpPr>
        <p:spPr>
          <a:xfrm>
            <a:off x="4882717" y="1997476"/>
            <a:ext cx="169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AUC_ROC: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FF88E-D3E0-4D63-A376-F18FB59FBD5A}"/>
              </a:ext>
            </a:extLst>
          </p:cNvPr>
          <p:cNvSpPr txBox="1"/>
          <p:nvPr/>
        </p:nvSpPr>
        <p:spPr>
          <a:xfrm>
            <a:off x="4580877" y="2320641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Adaboost</a:t>
            </a:r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Classifier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E02DC-C300-4303-B506-8CC5957C1B9A}"/>
              </a:ext>
            </a:extLst>
          </p:cNvPr>
          <p:cNvSpPr txBox="1"/>
          <p:nvPr/>
        </p:nvSpPr>
        <p:spPr>
          <a:xfrm>
            <a:off x="8389398" y="2320641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RandomForestClassifier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4CF637-E9B0-4042-B713-0EADFEDDE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2858222"/>
            <a:ext cx="3728389" cy="29731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67E093-9CE2-419E-8AA5-990BF2A41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01" y="2852913"/>
            <a:ext cx="3441554" cy="29784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39EE1A-8964-43D8-8710-6BE474A3A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55" y="2852914"/>
            <a:ext cx="3701545" cy="29784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74BCD6-F1BA-4BBE-AD3E-A6DC122E4475}"/>
              </a:ext>
            </a:extLst>
          </p:cNvPr>
          <p:cNvSpPr txBox="1"/>
          <p:nvPr/>
        </p:nvSpPr>
        <p:spPr>
          <a:xfrm>
            <a:off x="547456" y="5976172"/>
            <a:ext cx="1109708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we got best accuracy score with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 and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AUC_roc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is also graph is better than another model hence I am saving that model.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0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8EA4-D780-4557-ACCD-CF680477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rgbClr val="4E5E6A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importing required libraries and database: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F345F3-AB35-4332-8388-35B6FEA9B4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12054"/>
            <a:ext cx="7695829" cy="37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94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BCD8-59B2-4ECF-A5BF-80DB83C6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31" y="779804"/>
            <a:ext cx="3760434" cy="922136"/>
          </a:xfrm>
        </p:spPr>
        <p:txBody>
          <a:bodyPr>
            <a:normAutofit fontScale="90000"/>
          </a:bodyPr>
          <a:lstStyle/>
          <a:p>
            <a:r>
              <a:rPr lang="en-IN" sz="2700" b="1" cap="non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Saving the model: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B6F2EB-D333-49EB-B640-28B3B4C981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20" y="1683043"/>
            <a:ext cx="5859263" cy="280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4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9725-6DF3-4A56-B221-151301A4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89" y="1316114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AE3BBA-D40E-43AF-B3C9-3EF0F30830FE}"/>
              </a:ext>
            </a:extLst>
          </p:cNvPr>
          <p:cNvSpPr txBox="1"/>
          <p:nvPr/>
        </p:nvSpPr>
        <p:spPr>
          <a:xfrm>
            <a:off x="1225118" y="6090082"/>
            <a:ext cx="55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dataset has 209593 rows and 37 columns.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CB4AF6-D8B0-44E5-804E-2F6FB5831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8" y="248574"/>
            <a:ext cx="8880182" cy="5191815"/>
          </a:xfrm>
        </p:spPr>
      </p:pic>
    </p:spTree>
    <p:extLst>
      <p:ext uri="{BB962C8B-B14F-4D97-AF65-F5344CB8AC3E}">
        <p14:creationId xmlns:p14="http://schemas.microsoft.com/office/powerpoint/2010/main" val="318246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C83F-486B-45DF-9B89-756C9229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662" y="365125"/>
            <a:ext cx="5051394" cy="15968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than </a:t>
            </a:r>
            <a:r>
              <a:rPr lang="en-IN" sz="1800" cap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msisdn</a:t>
            </a:r>
            <a: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cap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pcircle</a:t>
            </a:r>
            <a: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cap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pcircle</a:t>
            </a:r>
            <a: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 </a:t>
            </a:r>
            <a:r>
              <a:rPr lang="en-IN" sz="2000" cap="none" dirty="0">
                <a:latin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cap="none" dirty="0">
                <a:latin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numerical </a:t>
            </a:r>
            <a:r>
              <a:rPr lang="en-IN" sz="1800" cap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i.E.</a:t>
            </a:r>
            <a:r>
              <a:rPr lang="en-IN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Float and integer.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3595B0-BDDC-4240-ABFA-25F27CF36E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2" y="365125"/>
            <a:ext cx="4421079" cy="6142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1055E9-7AFC-4692-BD12-C2535EF02A29}"/>
              </a:ext>
            </a:extLst>
          </p:cNvPr>
          <p:cNvSpPr txBox="1"/>
          <p:nvPr/>
        </p:nvSpPr>
        <p:spPr>
          <a:xfrm>
            <a:off x="6880194" y="1420427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we can drop column Unnamed: 0  as it contains serial number only, mobile number and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pdate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also not required for further analysis.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8E5FC-6FD9-487E-A9FF-F7B8903CA987}"/>
              </a:ext>
            </a:extLst>
          </p:cNvPr>
          <p:cNvSpPr txBox="1"/>
          <p:nvPr/>
        </p:nvSpPr>
        <p:spPr>
          <a:xfrm>
            <a:off x="6880193" y="2805343"/>
            <a:ext cx="4572000" cy="305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only one unique value in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pcircle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hence we can drop that column.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don’t have null values in our database.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our database we have some columns with data of 30 days as well as 90 days. Last 90 days data obviously include data of 30 days, Hence I have dropped columns with 30 days data.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7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3740-B98D-40A6-9A03-34AB8963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7" y="2408638"/>
            <a:ext cx="6809172" cy="2040724"/>
          </a:xfrm>
        </p:spPr>
        <p:txBody>
          <a:bodyPr>
            <a:normAutofit/>
          </a:bodyPr>
          <a:lstStyle/>
          <a:p>
            <a:r>
              <a:rPr lang="en-US" sz="7200" b="1" dirty="0"/>
              <a:t>Visualization: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87995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B332A4-049A-4834-AE11-EB850C6678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8" y="196101"/>
            <a:ext cx="4886150" cy="3360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4FAFB4-4C3E-434F-A36E-E1BF5E5167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38" y="253396"/>
            <a:ext cx="5498726" cy="3303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C89D1-BF95-4673-AB4C-910B5A0AAC50}"/>
              </a:ext>
            </a:extLst>
          </p:cNvPr>
          <p:cNvSpPr txBox="1"/>
          <p:nvPr/>
        </p:nvSpPr>
        <p:spPr>
          <a:xfrm>
            <a:off x="644639" y="4154750"/>
            <a:ext cx="4886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positive relation between daily_decr90  and rental90.  Maximum data for daily_decr90 is in range till 150000 and for rental90 its till 100000.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FB275-5A58-4014-818F-4E92ED9FF80D}"/>
              </a:ext>
            </a:extLst>
          </p:cNvPr>
          <p:cNvSpPr txBox="1"/>
          <p:nvPr/>
        </p:nvSpPr>
        <p:spPr>
          <a:xfrm>
            <a:off x="6096000" y="4154750"/>
            <a:ext cx="5089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 between daily_decr90 and cnt_ma_rech90 is also somewhat positive. Maximum amount for daily decr90 is ranging till 13000 and for cnt_ma_rech90 count is 100.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14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727A35-7215-4E57-B784-E244154468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9" y="301721"/>
            <a:ext cx="5349479" cy="3093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147F92-86C1-42D6-9F9F-6D1080FACF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506" y="312817"/>
            <a:ext cx="5917263" cy="3082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C27D0-3D01-4146-ADC8-1FC3416493AC}"/>
              </a:ext>
            </a:extLst>
          </p:cNvPr>
          <p:cNvSpPr txBox="1"/>
          <p:nvPr/>
        </p:nvSpPr>
        <p:spPr>
          <a:xfrm>
            <a:off x="545681" y="3812253"/>
            <a:ext cx="5237825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 between daily_decr90 and sumamnt_ma_rech0 is also positive. Maximum amounts for daily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ranging till 15000 and for sumamnt_ma_rech30 its till 20000.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98DC6-9B40-4B79-8CCE-475DB6B2A3CA}"/>
              </a:ext>
            </a:extLst>
          </p:cNvPr>
          <p:cNvSpPr txBox="1"/>
          <p:nvPr/>
        </p:nvSpPr>
        <p:spPr>
          <a:xfrm>
            <a:off x="6095999" y="3812253"/>
            <a:ext cx="5604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 between daily_decr90 and fr_ma_rech90 is also somewhat negative. Maximum amounts for daily decr90 is ranging till 150000 and for fr_ma_rech90 counts are spread over the entire range.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63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E8DE15-B95C-481E-8496-0CD8C8318C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4" y="263951"/>
            <a:ext cx="5264317" cy="3307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818D02-6230-4E71-B8AF-2815A15DA3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94" y="263951"/>
            <a:ext cx="5726098" cy="3307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C76D9-9F5D-459F-97AA-68B3A7D9E8A5}"/>
              </a:ext>
            </a:extLst>
          </p:cNvPr>
          <p:cNvSpPr txBox="1"/>
          <p:nvPr/>
        </p:nvSpPr>
        <p:spPr>
          <a:xfrm>
            <a:off x="437376" y="4303007"/>
            <a:ext cx="5120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 between daily_decr90 and amnt_loans90 is also somewhat positive. Maximum amounts for daily decr90 is ranging till 15000 and for amnt_loans90 its till 300 counts.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AF4F7-E3E7-4E29-9B13-7E420163A468}"/>
              </a:ext>
            </a:extLst>
          </p:cNvPr>
          <p:cNvSpPr txBox="1"/>
          <p:nvPr/>
        </p:nvSpPr>
        <p:spPr>
          <a:xfrm>
            <a:off x="5965794" y="4230121"/>
            <a:ext cx="5726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pmonth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6 then daily_decr90 ranging at 0, when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pmonth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7 then daily_decr90 is ranging till 180000 and when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pmonth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8 then daily_decr90 is ranging till 250000.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059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501</TotalTime>
  <Words>1131</Words>
  <Application>Microsoft Office PowerPoint</Application>
  <PresentationFormat>Widescreen</PresentationFormat>
  <Paragraphs>75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Helvetica</vt:lpstr>
      <vt:lpstr>Impact</vt:lpstr>
      <vt:lpstr>Times New Roman</vt:lpstr>
      <vt:lpstr>Main Event</vt:lpstr>
      <vt:lpstr>Micro Credit Defaulter Project</vt:lpstr>
      <vt:lpstr>Objective:</vt:lpstr>
      <vt:lpstr>importing required libraries and database:</vt:lpstr>
      <vt:lpstr>PowerPoint Presentation</vt:lpstr>
      <vt:lpstr>Other than msisdn, pcircle and pcircle all other columns are numerical i.E., Float and integer. </vt:lpstr>
      <vt:lpstr>Visualization:</vt:lpstr>
      <vt:lpstr>PowerPoint Presentation</vt:lpstr>
      <vt:lpstr>PowerPoint Presentation</vt:lpstr>
      <vt:lpstr>PowerPoint Presentation</vt:lpstr>
      <vt:lpstr>PowerPoint Presentation</vt:lpstr>
      <vt:lpstr>For rental90 data is maximum number of data is ranging till 80000 and sumamnt_ma_rech30 its till 300000</vt:lpstr>
      <vt:lpstr>PowerPoint Presentation</vt:lpstr>
      <vt:lpstr>PowerPoint Presentation</vt:lpstr>
      <vt:lpstr>PowerPoint Presentation</vt:lpstr>
      <vt:lpstr>PowerPoint Presentation</vt:lpstr>
      <vt:lpstr>Outliers:</vt:lpstr>
      <vt:lpstr>Check the distribution and work on outliers:</vt:lpstr>
      <vt:lpstr>PowerPoint Presentation</vt:lpstr>
      <vt:lpstr>PowerPoint Presentation</vt:lpstr>
      <vt:lpstr>PowerPoint Presentation</vt:lpstr>
      <vt:lpstr>PowerPoint Presentation</vt:lpstr>
      <vt:lpstr>Let’s check the distribution with the help of distplot: </vt:lpstr>
      <vt:lpstr>Let’s check the correlation with the help of heat map:</vt:lpstr>
      <vt:lpstr>Let’s look at pairplot:</vt:lpstr>
      <vt:lpstr>Skewness checking</vt:lpstr>
      <vt:lpstr>Scaling:</vt:lpstr>
      <vt:lpstr>Model/s Development and Evaluation:</vt:lpstr>
      <vt:lpstr>PowerPoint Presentation</vt:lpstr>
      <vt:lpstr>Hyper parameter tunning:</vt:lpstr>
      <vt:lpstr>Saving the model: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Project</dc:title>
  <dc:creator>Sagar Kadam</dc:creator>
  <cp:lastModifiedBy>User</cp:lastModifiedBy>
  <cp:revision>15</cp:revision>
  <dcterms:created xsi:type="dcterms:W3CDTF">2021-04-29T16:32:24Z</dcterms:created>
  <dcterms:modified xsi:type="dcterms:W3CDTF">2022-01-04T13:46:20Z</dcterms:modified>
</cp:coreProperties>
</file>