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6" r:id="rId34"/>
    <p:sldId id="288" r:id="rId35"/>
    <p:sldId id="289" r:id="rId36"/>
    <p:sldId id="290" r:id="rId37"/>
    <p:sldId id="291" r:id="rId38"/>
    <p:sldId id="292" r:id="rId39"/>
    <p:sldId id="293" r:id="rId40"/>
    <p:sldId id="294" r:id="rId41"/>
    <p:sldId id="295" r:id="rId42"/>
    <p:sldId id="29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53" autoAdjust="0"/>
    <p:restoredTop sz="94624" autoAdjust="0"/>
  </p:normalViewPr>
  <p:slideViewPr>
    <p:cSldViewPr>
      <p:cViewPr varScale="1">
        <p:scale>
          <a:sx n="82" d="100"/>
          <a:sy n="82" d="100"/>
        </p:scale>
        <p:origin x="1594" y="58"/>
      </p:cViewPr>
      <p:guideLst>
        <p:guide orient="horz" pos="2160"/>
        <p:guide pos="2880"/>
      </p:guideLst>
    </p:cSldViewPr>
  </p:slideViewPr>
  <p:outlineViewPr>
    <p:cViewPr>
      <p:scale>
        <a:sx n="33" d="100"/>
        <a:sy n="33" d="100"/>
      </p:scale>
      <p:origin x="0" y="157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2/22/2022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2/22/2022</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2/22/2022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8BD707-D9CF-40AE-B4C6-C98DA3205C09}" type="datetimeFigureOut">
              <a:rPr lang="en-US" smtClean="0"/>
              <a:pPr/>
              <a:t>2/22/2022</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2/22/2022</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2/22/2022</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2/22/2022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533400"/>
            <a:ext cx="6553200" cy="1905000"/>
          </a:xfrm>
        </p:spPr>
        <p:txBody>
          <a:bodyPr/>
          <a:lstStyle/>
          <a:p>
            <a:r>
              <a:rPr lang="en-US" dirty="0"/>
              <a:t>           Project name:</a:t>
            </a:r>
            <a:br>
              <a:rPr lang="en-US" dirty="0"/>
            </a:br>
            <a:r>
              <a:rPr lang="en-US" dirty="0"/>
              <a:t>    </a:t>
            </a:r>
            <a:r>
              <a:rPr lang="en-US" sz="2400" dirty="0"/>
              <a:t>FLIGHT PRICE PREDICTION</a:t>
            </a:r>
          </a:p>
        </p:txBody>
      </p:sp>
      <p:sp>
        <p:nvSpPr>
          <p:cNvPr id="3" name="Subtitle 2"/>
          <p:cNvSpPr>
            <a:spLocks noGrp="1"/>
          </p:cNvSpPr>
          <p:nvPr>
            <p:ph type="subTitle" idx="1"/>
          </p:nvPr>
        </p:nvSpPr>
        <p:spPr>
          <a:xfrm>
            <a:off x="1905000" y="2819400"/>
            <a:ext cx="6553200" cy="1981200"/>
          </a:xfrm>
        </p:spPr>
        <p:txBody>
          <a:bodyPr>
            <a:normAutofit lnSpcReduction="10000"/>
          </a:bodyPr>
          <a:lstStyle/>
          <a:p>
            <a:r>
              <a:rPr lang="en-US" dirty="0"/>
              <a:t>		</a:t>
            </a:r>
          </a:p>
          <a:p>
            <a:endParaRPr lang="en-US" sz="2400" dirty="0"/>
          </a:p>
          <a:p>
            <a:r>
              <a:rPr lang="en-US" sz="2400" dirty="0"/>
              <a:t>		SUBMITTED BY                                </a:t>
            </a:r>
          </a:p>
          <a:p>
            <a:r>
              <a:rPr lang="en-US" sz="2400" dirty="0"/>
              <a:t>     		</a:t>
            </a:r>
          </a:p>
          <a:p>
            <a:r>
              <a:rPr lang="en-US" sz="2000" dirty="0"/>
              <a:t>                            ARGHA KR MAITI   </a:t>
            </a:r>
          </a:p>
          <a:p>
            <a:endParaRPr lang="en-US" dirty="0"/>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200" y="-152400"/>
            <a:ext cx="3952875" cy="2276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a:t>
            </a:r>
            <a:br>
              <a:rPr lang="en-US" dirty="0"/>
            </a:br>
            <a:r>
              <a:rPr lang="en-US" dirty="0"/>
              <a:t>airline column</a:t>
            </a:r>
          </a:p>
        </p:txBody>
      </p:sp>
      <p:pic>
        <p:nvPicPr>
          <p:cNvPr id="6146" name="Picture 2"/>
          <p:cNvPicPr>
            <a:picLocks noGrp="1" noChangeAspect="1" noChangeArrowheads="1"/>
          </p:cNvPicPr>
          <p:nvPr>
            <p:ph sz="quarter" idx="1"/>
          </p:nvPr>
        </p:nvPicPr>
        <p:blipFill>
          <a:blip r:embed="rId2" cstate="print"/>
          <a:stretch>
            <a:fillRect/>
          </a:stretch>
        </p:blipFill>
        <p:spPr bwMode="auto">
          <a:xfrm>
            <a:off x="781050" y="1827212"/>
            <a:ext cx="6819900" cy="4419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column</a:t>
            </a:r>
          </a:p>
        </p:txBody>
      </p:sp>
      <p:pic>
        <p:nvPicPr>
          <p:cNvPr id="7170" name="Picture 2"/>
          <p:cNvPicPr>
            <a:picLocks noGrp="1" noChangeAspect="1" noChangeArrowheads="1"/>
          </p:cNvPicPr>
          <p:nvPr>
            <p:ph sz="quarter" idx="1"/>
          </p:nvPr>
        </p:nvPicPr>
        <p:blipFill>
          <a:blip r:embed="rId2" cstate="print"/>
          <a:srcRect/>
          <a:stretch>
            <a:fillRect/>
          </a:stretch>
        </p:blipFill>
        <p:spPr bwMode="auto">
          <a:xfrm>
            <a:off x="990600" y="2133600"/>
            <a:ext cx="5915025" cy="33750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194" name="Picture 2"/>
          <p:cNvPicPr>
            <a:picLocks noGrp="1" noChangeAspect="1" noChangeArrowheads="1"/>
          </p:cNvPicPr>
          <p:nvPr>
            <p:ph sz="quarter" idx="1"/>
          </p:nvPr>
        </p:nvPicPr>
        <p:blipFill>
          <a:blip r:embed="rId2" cstate="print"/>
          <a:stretch>
            <a:fillRect/>
          </a:stretch>
        </p:blipFill>
        <p:spPr bwMode="auto">
          <a:xfrm>
            <a:off x="457200" y="1879889"/>
            <a:ext cx="7467600" cy="431424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Destination column</a:t>
            </a:r>
          </a:p>
        </p:txBody>
      </p:sp>
      <p:pic>
        <p:nvPicPr>
          <p:cNvPr id="9218" name="Picture 2"/>
          <p:cNvPicPr>
            <a:picLocks noGrp="1" noChangeAspect="1" noChangeArrowheads="1"/>
          </p:cNvPicPr>
          <p:nvPr>
            <p:ph sz="quarter" idx="1"/>
          </p:nvPr>
        </p:nvPicPr>
        <p:blipFill>
          <a:blip r:embed="rId2" cstate="print"/>
          <a:srcRect/>
          <a:stretch>
            <a:fillRect/>
          </a:stretch>
        </p:blipFill>
        <p:spPr bwMode="auto">
          <a:xfrm>
            <a:off x="457200" y="1676400"/>
            <a:ext cx="7467600" cy="40386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42" name="Picture 2"/>
          <p:cNvPicPr>
            <a:picLocks noGrp="1" noChangeAspect="1" noChangeArrowheads="1"/>
          </p:cNvPicPr>
          <p:nvPr>
            <p:ph sz="quarter" idx="1"/>
          </p:nvPr>
        </p:nvPicPr>
        <p:blipFill>
          <a:blip r:embed="rId2" cstate="print"/>
          <a:srcRect/>
          <a:stretch>
            <a:fillRect/>
          </a:stretch>
        </p:blipFill>
        <p:spPr bwMode="auto">
          <a:xfrm>
            <a:off x="457200" y="1752600"/>
            <a:ext cx="7467600" cy="429523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Stops column</a:t>
            </a:r>
          </a:p>
        </p:txBody>
      </p:sp>
      <p:pic>
        <p:nvPicPr>
          <p:cNvPr id="11266" name="Picture 2"/>
          <p:cNvPicPr>
            <a:picLocks noGrp="1" noChangeAspect="1" noChangeArrowheads="1"/>
          </p:cNvPicPr>
          <p:nvPr>
            <p:ph sz="quarter" idx="1"/>
          </p:nvPr>
        </p:nvPicPr>
        <p:blipFill>
          <a:blip r:embed="rId2" cstate="print"/>
          <a:stretch>
            <a:fillRect/>
          </a:stretch>
        </p:blipFill>
        <p:spPr bwMode="auto">
          <a:xfrm>
            <a:off x="1495425" y="1989137"/>
            <a:ext cx="5391150" cy="40957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 values column</a:t>
            </a:r>
          </a:p>
        </p:txBody>
      </p:sp>
      <p:pic>
        <p:nvPicPr>
          <p:cNvPr id="12290" name="Picture 2"/>
          <p:cNvPicPr>
            <a:picLocks noGrp="1" noChangeAspect="1" noChangeArrowheads="1"/>
          </p:cNvPicPr>
          <p:nvPr>
            <p:ph sz="quarter" idx="1"/>
          </p:nvPr>
        </p:nvPicPr>
        <p:blipFill>
          <a:blip r:embed="rId2" cstate="print"/>
          <a:stretch>
            <a:fillRect/>
          </a:stretch>
        </p:blipFill>
        <p:spPr bwMode="auto">
          <a:xfrm>
            <a:off x="1104900" y="2160587"/>
            <a:ext cx="6172200" cy="37528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p:cNvPicPr>
            <a:picLocks noGrp="1" noChangeAspect="1" noChangeArrowheads="1"/>
          </p:cNvPicPr>
          <p:nvPr>
            <p:ph sz="quarter" idx="1"/>
          </p:nvPr>
        </p:nvPicPr>
        <p:blipFill>
          <a:blip r:embed="rId2" cstate="print"/>
          <a:srcRect/>
          <a:stretch>
            <a:fillRect/>
          </a:stretch>
        </p:blipFill>
        <p:spPr bwMode="auto">
          <a:xfrm>
            <a:off x="533400" y="1524001"/>
            <a:ext cx="7848600" cy="45085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Arrival_time</a:t>
            </a:r>
            <a:endParaRPr lang="en-US" dirty="0"/>
          </a:p>
        </p:txBody>
      </p:sp>
      <p:pic>
        <p:nvPicPr>
          <p:cNvPr id="14338" name="Picture 2"/>
          <p:cNvPicPr>
            <a:picLocks noGrp="1" noChangeAspect="1" noChangeArrowheads="1"/>
          </p:cNvPicPr>
          <p:nvPr>
            <p:ph sz="quarter" idx="1"/>
          </p:nvPr>
        </p:nvPicPr>
        <p:blipFill>
          <a:blip r:embed="rId2" cstate="print"/>
          <a:stretch>
            <a:fillRect/>
          </a:stretch>
        </p:blipFill>
        <p:spPr bwMode="auto">
          <a:xfrm>
            <a:off x="1562815" y="1600200"/>
            <a:ext cx="5256370" cy="48736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Departure time column</a:t>
            </a:r>
          </a:p>
        </p:txBody>
      </p:sp>
      <p:pic>
        <p:nvPicPr>
          <p:cNvPr id="15362" name="Picture 2"/>
          <p:cNvPicPr>
            <a:picLocks noGrp="1" noChangeAspect="1" noChangeArrowheads="1"/>
          </p:cNvPicPr>
          <p:nvPr>
            <p:ph sz="quarter" idx="1"/>
          </p:nvPr>
        </p:nvPicPr>
        <p:blipFill>
          <a:blip r:embed="rId2" cstate="print"/>
          <a:stretch>
            <a:fillRect/>
          </a:stretch>
        </p:blipFill>
        <p:spPr bwMode="auto">
          <a:xfrm>
            <a:off x="1123950" y="1946275"/>
            <a:ext cx="6134100" cy="41814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Collected Data</a:t>
            </a: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457200" y="1905000"/>
            <a:ext cx="7467600" cy="3761881"/>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column</a:t>
            </a:r>
          </a:p>
        </p:txBody>
      </p:sp>
      <p:pic>
        <p:nvPicPr>
          <p:cNvPr id="16386" name="Picture 2"/>
          <p:cNvPicPr>
            <a:picLocks noGrp="1" noChangeAspect="1" noChangeArrowheads="1"/>
          </p:cNvPicPr>
          <p:nvPr>
            <p:ph sz="quarter" idx="1"/>
          </p:nvPr>
        </p:nvPicPr>
        <p:blipFill>
          <a:blip r:embed="rId2" cstate="print"/>
          <a:stretch>
            <a:fillRect/>
          </a:stretch>
        </p:blipFill>
        <p:spPr bwMode="auto">
          <a:xfrm>
            <a:off x="2171700" y="2203450"/>
            <a:ext cx="4038600" cy="36671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pic>
        <p:nvPicPr>
          <p:cNvPr id="17410" name="Picture 2"/>
          <p:cNvPicPr>
            <a:picLocks noGrp="1" noChangeAspect="1" noChangeArrowheads="1"/>
          </p:cNvPicPr>
          <p:nvPr>
            <p:ph sz="quarter" idx="1"/>
          </p:nvPr>
        </p:nvPicPr>
        <p:blipFill>
          <a:blip r:embed="rId2" cstate="print"/>
          <a:srcRect/>
          <a:stretch>
            <a:fillRect/>
          </a:stretch>
        </p:blipFill>
        <p:spPr bwMode="auto">
          <a:xfrm>
            <a:off x="814387" y="1752600"/>
            <a:ext cx="6753225" cy="40608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column</a:t>
            </a:r>
          </a:p>
        </p:txBody>
      </p:sp>
      <p:pic>
        <p:nvPicPr>
          <p:cNvPr id="18434" name="Picture 2"/>
          <p:cNvPicPr>
            <a:picLocks noGrp="1" noChangeAspect="1" noChangeArrowheads="1"/>
          </p:cNvPicPr>
          <p:nvPr>
            <p:ph sz="quarter" idx="1"/>
          </p:nvPr>
        </p:nvPicPr>
        <p:blipFill>
          <a:blip r:embed="rId2" cstate="print"/>
          <a:stretch>
            <a:fillRect/>
          </a:stretch>
        </p:blipFill>
        <p:spPr bwMode="auto">
          <a:xfrm>
            <a:off x="1219200" y="1679575"/>
            <a:ext cx="5943600" cy="47148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column</a:t>
            </a:r>
          </a:p>
        </p:txBody>
      </p:sp>
      <p:pic>
        <p:nvPicPr>
          <p:cNvPr id="19458" name="Picture 2"/>
          <p:cNvPicPr>
            <a:picLocks noGrp="1" noChangeAspect="1" noChangeArrowheads="1"/>
          </p:cNvPicPr>
          <p:nvPr>
            <p:ph sz="quarter" idx="1"/>
          </p:nvPr>
        </p:nvPicPr>
        <p:blipFill>
          <a:blip r:embed="rId2" cstate="print"/>
          <a:stretch>
            <a:fillRect/>
          </a:stretch>
        </p:blipFill>
        <p:spPr bwMode="auto">
          <a:xfrm>
            <a:off x="1244797" y="1600200"/>
            <a:ext cx="5892405" cy="48736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new columns</a:t>
            </a:r>
          </a:p>
        </p:txBody>
      </p:sp>
      <p:pic>
        <p:nvPicPr>
          <p:cNvPr id="20482" name="Picture 2"/>
          <p:cNvPicPr>
            <a:picLocks noGrp="1" noChangeAspect="1" noChangeArrowheads="1"/>
          </p:cNvPicPr>
          <p:nvPr>
            <p:ph sz="quarter" idx="1"/>
          </p:nvPr>
        </p:nvPicPr>
        <p:blipFill>
          <a:blip r:embed="rId2" cstate="print"/>
          <a:stretch>
            <a:fillRect/>
          </a:stretch>
        </p:blipFill>
        <p:spPr bwMode="auto">
          <a:xfrm>
            <a:off x="457200" y="2055226"/>
            <a:ext cx="7467600" cy="396357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1506" name="Picture 2"/>
          <p:cNvPicPr>
            <a:picLocks noGrp="1" noChangeAspect="1" noChangeArrowheads="1"/>
          </p:cNvPicPr>
          <p:nvPr>
            <p:ph sz="quarter" idx="1"/>
          </p:nvPr>
        </p:nvPicPr>
        <p:blipFill>
          <a:blip r:embed="rId2" cstate="print"/>
          <a:srcRect/>
          <a:stretch>
            <a:fillRect/>
          </a:stretch>
        </p:blipFill>
        <p:spPr bwMode="auto">
          <a:xfrm>
            <a:off x="457200" y="1828800"/>
            <a:ext cx="7467600" cy="4032729"/>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530" name="Picture 2"/>
          <p:cNvPicPr>
            <a:picLocks noGrp="1" noChangeAspect="1" noChangeArrowheads="1"/>
          </p:cNvPicPr>
          <p:nvPr>
            <p:ph sz="quarter" idx="1"/>
          </p:nvPr>
        </p:nvPicPr>
        <p:blipFill>
          <a:blip r:embed="rId2" cstate="print"/>
          <a:srcRect/>
          <a:stretch>
            <a:fillRect/>
          </a:stretch>
        </p:blipFill>
        <p:spPr bwMode="auto">
          <a:xfrm>
            <a:off x="457200" y="1143000"/>
            <a:ext cx="7467600" cy="5053561"/>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Days </a:t>
            </a:r>
            <a:r>
              <a:rPr lang="en-US" dirty="0" err="1"/>
              <a:t>vs</a:t>
            </a:r>
            <a:r>
              <a:rPr lang="en-US" dirty="0"/>
              <a:t> price</a:t>
            </a:r>
          </a:p>
        </p:txBody>
      </p:sp>
      <p:pic>
        <p:nvPicPr>
          <p:cNvPr id="23554" name="Picture 2"/>
          <p:cNvPicPr>
            <a:picLocks noGrp="1" noChangeAspect="1" noChangeArrowheads="1"/>
          </p:cNvPicPr>
          <p:nvPr>
            <p:ph sz="quarter" idx="1"/>
          </p:nvPr>
        </p:nvPicPr>
        <p:blipFill>
          <a:blip r:embed="rId2" cstate="print"/>
          <a:stretch>
            <a:fillRect/>
          </a:stretch>
        </p:blipFill>
        <p:spPr bwMode="auto">
          <a:xfrm>
            <a:off x="457200" y="1982170"/>
            <a:ext cx="7467600" cy="410968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Stops </a:t>
            </a:r>
            <a:r>
              <a:rPr lang="en-US" dirty="0" err="1"/>
              <a:t>vs</a:t>
            </a:r>
            <a:r>
              <a:rPr lang="en-US" dirty="0"/>
              <a:t> price</a:t>
            </a:r>
          </a:p>
        </p:txBody>
      </p:sp>
      <p:pic>
        <p:nvPicPr>
          <p:cNvPr id="24578" name="Picture 2"/>
          <p:cNvPicPr>
            <a:picLocks noGrp="1" noChangeAspect="1" noChangeArrowheads="1"/>
          </p:cNvPicPr>
          <p:nvPr>
            <p:ph sz="quarter" idx="1"/>
          </p:nvPr>
        </p:nvPicPr>
        <p:blipFill>
          <a:blip r:embed="rId2" cstate="print"/>
          <a:stretch>
            <a:fillRect/>
          </a:stretch>
        </p:blipFill>
        <p:spPr bwMode="auto">
          <a:xfrm>
            <a:off x="457200" y="1934569"/>
            <a:ext cx="7467600" cy="4204886"/>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Airline </a:t>
            </a:r>
            <a:r>
              <a:rPr lang="en-US" dirty="0" err="1"/>
              <a:t>vs</a:t>
            </a:r>
            <a:r>
              <a:rPr lang="en-US" dirty="0"/>
              <a:t> price</a:t>
            </a:r>
          </a:p>
        </p:txBody>
      </p:sp>
      <p:pic>
        <p:nvPicPr>
          <p:cNvPr id="25602" name="Picture 2"/>
          <p:cNvPicPr>
            <a:picLocks noGrp="1" noChangeAspect="1" noChangeArrowheads="1"/>
          </p:cNvPicPr>
          <p:nvPr>
            <p:ph sz="quarter" idx="1"/>
          </p:nvPr>
        </p:nvPicPr>
        <p:blipFill>
          <a:blip r:embed="rId2" cstate="print"/>
          <a:srcRect/>
          <a:stretch>
            <a:fillRect/>
          </a:stretch>
        </p:blipFill>
        <p:spPr bwMode="auto">
          <a:xfrm>
            <a:off x="457200" y="1676401"/>
            <a:ext cx="7467600" cy="3978864"/>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libraries</a:t>
            </a:r>
          </a:p>
        </p:txBody>
      </p:sp>
      <p:pic>
        <p:nvPicPr>
          <p:cNvPr id="4" name="Content Placeholder 3"/>
          <p:cNvPicPr>
            <a:picLocks noGrp="1"/>
          </p:cNvPicPr>
          <p:nvPr>
            <p:ph sz="quarter" idx="1"/>
          </p:nvPr>
        </p:nvPicPr>
        <p:blipFill>
          <a:blip r:embed="rId2" cstate="print"/>
          <a:srcRect/>
          <a:stretch>
            <a:fillRect/>
          </a:stretch>
        </p:blipFill>
        <p:spPr bwMode="auto">
          <a:xfrm>
            <a:off x="557212" y="2057400"/>
            <a:ext cx="7267575" cy="3322637"/>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a:t>
            </a:r>
          </a:p>
        </p:txBody>
      </p:sp>
      <p:pic>
        <p:nvPicPr>
          <p:cNvPr id="26626" name="Picture 2"/>
          <p:cNvPicPr>
            <a:picLocks noGrp="1" noChangeAspect="1" noChangeArrowheads="1"/>
          </p:cNvPicPr>
          <p:nvPr>
            <p:ph sz="quarter" idx="1"/>
          </p:nvPr>
        </p:nvPicPr>
        <p:blipFill>
          <a:blip r:embed="rId2" cstate="print"/>
          <a:srcRect/>
          <a:stretch>
            <a:fillRect/>
          </a:stretch>
        </p:blipFill>
        <p:spPr bwMode="auto">
          <a:xfrm>
            <a:off x="457200" y="1676400"/>
            <a:ext cx="7467600" cy="4648199"/>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27650" name="Picture 2"/>
          <p:cNvPicPr>
            <a:picLocks noChangeAspect="1" noChangeArrowheads="1"/>
          </p:cNvPicPr>
          <p:nvPr/>
        </p:nvPicPr>
        <p:blipFill>
          <a:blip r:embed="rId2" cstate="print"/>
          <a:srcRect/>
          <a:stretch>
            <a:fillRect/>
          </a:stretch>
        </p:blipFill>
        <p:spPr bwMode="auto">
          <a:xfrm>
            <a:off x="195263" y="1181100"/>
            <a:ext cx="8753475" cy="44958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importance</a:t>
            </a:r>
          </a:p>
        </p:txBody>
      </p:sp>
      <p:sp>
        <p:nvSpPr>
          <p:cNvPr id="6" name="Content Placeholder 5"/>
          <p:cNvSpPr>
            <a:spLocks noGrp="1"/>
          </p:cNvSpPr>
          <p:nvPr>
            <p:ph sz="quarter" idx="1"/>
          </p:nvPr>
        </p:nvSpPr>
        <p:spPr/>
        <p:txBody>
          <a:bodyPr/>
          <a:lstStyle/>
          <a:p>
            <a:endParaRPr lang="en-US" dirty="0"/>
          </a:p>
          <a:p>
            <a:endParaRPr lang="en-US" dirty="0"/>
          </a:p>
        </p:txBody>
      </p:sp>
      <p:pic>
        <p:nvPicPr>
          <p:cNvPr id="28674" name="Picture 2"/>
          <p:cNvPicPr>
            <a:picLocks noChangeAspect="1" noChangeArrowheads="1"/>
          </p:cNvPicPr>
          <p:nvPr/>
        </p:nvPicPr>
        <p:blipFill>
          <a:blip r:embed="rId2" cstate="print"/>
          <a:srcRect/>
          <a:stretch>
            <a:fillRect/>
          </a:stretch>
        </p:blipFill>
        <p:spPr bwMode="auto">
          <a:xfrm>
            <a:off x="457200" y="1600200"/>
            <a:ext cx="7515225" cy="27432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4"/>
          <p:cNvPicPr>
            <a:picLocks noGrp="1"/>
          </p:cNvPicPr>
          <p:nvPr>
            <p:ph sz="quarter" idx="1"/>
          </p:nvPr>
        </p:nvPicPr>
        <p:blipFill>
          <a:blip r:embed="rId2" cstate="print"/>
          <a:stretch>
            <a:fillRect/>
          </a:stretch>
        </p:blipFill>
        <p:spPr bwMode="auto">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Train_test_split</a:t>
            </a:r>
            <a:endParaRPr lang="en-US" dirty="0"/>
          </a:p>
        </p:txBody>
      </p:sp>
      <p:pic>
        <p:nvPicPr>
          <p:cNvPr id="4" name="Content Placeholder 3"/>
          <p:cNvPicPr>
            <a:picLocks noGrp="1"/>
          </p:cNvPicPr>
          <p:nvPr>
            <p:ph sz="quarter" idx="1"/>
          </p:nvPr>
        </p:nvPicPr>
        <p:blipFill>
          <a:blip r:embed="rId2" cstate="print"/>
          <a:srcRect/>
          <a:stretch>
            <a:fillRect/>
          </a:stretch>
        </p:blipFill>
        <p:spPr bwMode="auto">
          <a:xfrm>
            <a:off x="457200" y="2362200"/>
            <a:ext cx="7467600" cy="30480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sz="quarter" idx="1"/>
          </p:nvPr>
        </p:nvSpPr>
        <p:spPr/>
        <p:txBody>
          <a:bodyPr/>
          <a:lstStyle/>
          <a:p>
            <a:endParaRPr lang="en-US"/>
          </a:p>
        </p:txBody>
      </p:sp>
      <p:pic>
        <p:nvPicPr>
          <p:cNvPr id="29699" name="Picture 3"/>
          <p:cNvPicPr>
            <a:picLocks noChangeAspect="1" noChangeArrowheads="1"/>
          </p:cNvPicPr>
          <p:nvPr/>
        </p:nvPicPr>
        <p:blipFill>
          <a:blip r:embed="rId2" cstate="print"/>
          <a:srcRect/>
          <a:stretch>
            <a:fillRect/>
          </a:stretch>
        </p:blipFill>
        <p:spPr bwMode="auto">
          <a:xfrm>
            <a:off x="838200" y="2286000"/>
            <a:ext cx="7167563" cy="26670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 and predict data</a:t>
            </a:r>
          </a:p>
        </p:txBody>
      </p:sp>
      <p:pic>
        <p:nvPicPr>
          <p:cNvPr id="30722" name="Picture 2"/>
          <p:cNvPicPr>
            <a:picLocks noGrp="1" noChangeAspect="1" noChangeArrowheads="1"/>
          </p:cNvPicPr>
          <p:nvPr>
            <p:ph sz="quarter" idx="1"/>
          </p:nvPr>
        </p:nvPicPr>
        <p:blipFill>
          <a:blip r:embed="rId2" cstate="print"/>
          <a:srcRect/>
          <a:stretch>
            <a:fillRect/>
          </a:stretch>
        </p:blipFill>
        <p:spPr bwMode="auto">
          <a:xfrm>
            <a:off x="457200" y="1676400"/>
            <a:ext cx="7467600" cy="4353371"/>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1746" name="Picture 2"/>
          <p:cNvPicPr>
            <a:picLocks noGrp="1" noChangeAspect="1" noChangeArrowheads="1"/>
          </p:cNvPicPr>
          <p:nvPr>
            <p:ph sz="quarter" idx="1"/>
          </p:nvPr>
        </p:nvPicPr>
        <p:blipFill>
          <a:blip r:embed="rId2" cstate="print"/>
          <a:stretch>
            <a:fillRect/>
          </a:stretch>
        </p:blipFill>
        <p:spPr bwMode="auto">
          <a:xfrm>
            <a:off x="704850" y="1970087"/>
            <a:ext cx="6972300" cy="413385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2770" name="Picture 2"/>
          <p:cNvPicPr>
            <a:picLocks noGrp="1" noChangeAspect="1" noChangeArrowheads="1"/>
          </p:cNvPicPr>
          <p:nvPr>
            <p:ph sz="quarter" idx="1"/>
          </p:nvPr>
        </p:nvPicPr>
        <p:blipFill>
          <a:blip r:embed="rId2" cstate="print"/>
          <a:stretch>
            <a:fillRect/>
          </a:stretch>
        </p:blipFill>
        <p:spPr bwMode="auto">
          <a:xfrm>
            <a:off x="580732" y="1600200"/>
            <a:ext cx="7220535" cy="487362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 parameter </a:t>
            </a:r>
            <a:r>
              <a:rPr lang="en-US" dirty="0" err="1"/>
              <a:t>tunning</a:t>
            </a:r>
            <a:endParaRPr lang="en-US" dirty="0"/>
          </a:p>
        </p:txBody>
      </p:sp>
      <p:pic>
        <p:nvPicPr>
          <p:cNvPr id="4" name="Content Placeholder 3"/>
          <p:cNvPicPr>
            <a:picLocks noGrp="1"/>
          </p:cNvPicPr>
          <p:nvPr>
            <p:ph sz="quarter" idx="1"/>
          </p:nvPr>
        </p:nvPicPr>
        <p:blipFill>
          <a:blip r:embed="rId2" cstate="print"/>
          <a:srcRect/>
          <a:stretch>
            <a:fillRect/>
          </a:stretch>
        </p:blipFill>
        <p:spPr bwMode="auto">
          <a:xfrm>
            <a:off x="457200" y="1905000"/>
            <a:ext cx="7467600" cy="3750403"/>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data set</a:t>
            </a:r>
          </a:p>
        </p:txBody>
      </p:sp>
      <p:pic>
        <p:nvPicPr>
          <p:cNvPr id="4" name="Content Placeholder 3"/>
          <p:cNvPicPr>
            <a:picLocks noGrp="1"/>
          </p:cNvPicPr>
          <p:nvPr>
            <p:ph sz="quarter" idx="1"/>
          </p:nvPr>
        </p:nvPicPr>
        <p:blipFill>
          <a:blip r:embed="rId2" cstate="print"/>
          <a:stretch>
            <a:fillRect/>
          </a:stretch>
        </p:blipFill>
        <p:spPr bwMode="auto">
          <a:xfrm>
            <a:off x="744337" y="1600200"/>
            <a:ext cx="6893325" cy="4873625"/>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sz="quarter" idx="1"/>
          </p:nvPr>
        </p:nvPicPr>
        <p:blipFill>
          <a:blip r:embed="rId2" cstate="print"/>
          <a:srcRect/>
          <a:stretch>
            <a:fillRect/>
          </a:stretch>
        </p:blipFill>
        <p:spPr bwMode="auto">
          <a:xfrm>
            <a:off x="457200" y="2057400"/>
            <a:ext cx="7467600" cy="2934877"/>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object </a:t>
            </a:r>
            <a:r>
              <a:rPr lang="en-US" dirty="0"/>
              <a:t>file</a:t>
            </a:r>
          </a:p>
        </p:txBody>
      </p:sp>
      <p:pic>
        <p:nvPicPr>
          <p:cNvPr id="4" name="Content Placeholder 3"/>
          <p:cNvPicPr>
            <a:picLocks noGrp="1"/>
          </p:cNvPicPr>
          <p:nvPr>
            <p:ph sz="quarter" idx="1"/>
          </p:nvPr>
        </p:nvPicPr>
        <p:blipFill>
          <a:blip r:embed="rId2" cstate="print"/>
          <a:stretch>
            <a:fillRect/>
          </a:stretch>
        </p:blipFill>
        <p:spPr bwMode="auto">
          <a:xfrm>
            <a:off x="457200" y="2084071"/>
            <a:ext cx="7467600" cy="3905882"/>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23617-69A3-492E-B767-8AFCFC1FB832}"/>
              </a:ext>
            </a:extLst>
          </p:cNvPr>
          <p:cNvSpPr>
            <a:spLocks noGrp="1"/>
          </p:cNvSpPr>
          <p:nvPr>
            <p:ph type="title"/>
          </p:nvPr>
        </p:nvSpPr>
        <p:spPr/>
        <p:txBody>
          <a:bodyPr/>
          <a:lstStyle/>
          <a:p>
            <a:r>
              <a:rPr lang="en-US" dirty="0"/>
              <a:t>CONCLUSION</a:t>
            </a:r>
            <a:endParaRPr lang="en-IN" dirty="0"/>
          </a:p>
        </p:txBody>
      </p:sp>
      <p:sp>
        <p:nvSpPr>
          <p:cNvPr id="3" name="TextBox 2">
            <a:extLst>
              <a:ext uri="{FF2B5EF4-FFF2-40B4-BE49-F238E27FC236}">
                <a16:creationId xmlns:a16="http://schemas.microsoft.com/office/drawing/2014/main" id="{8CA3E9BE-F80B-40E9-AC34-C57519220E80}"/>
              </a:ext>
            </a:extLst>
          </p:cNvPr>
          <p:cNvSpPr txBox="1"/>
          <p:nvPr/>
        </p:nvSpPr>
        <p:spPr>
          <a:xfrm>
            <a:off x="304800" y="1676400"/>
            <a:ext cx="8686800" cy="2585323"/>
          </a:xfrm>
          <a:prstGeom prst="rect">
            <a:avLst/>
          </a:prstGeom>
          <a:noFill/>
        </p:spPr>
        <p:txBody>
          <a:bodyPr wrap="square" rtlCol="0">
            <a:spAutoFit/>
          </a:bodyPr>
          <a:lstStyle/>
          <a:p>
            <a:r>
              <a:rPr lang="en-US" dirty="0"/>
              <a:t>	To evaluate the conventional algorithm, a dataset is built for different routes and studied a trend of price variation for the period of limited days. Machine Learning algorithms are applied on the dataset to predict the dynamic fare of flights. This gives the predicted values of flight fare to get a flight ticket at minimum cost. Data is collected from the websites which sell the flight tickets so only limited information can be accessed. The values of R-squared obtained from the algorithm give the accuracy of the model. In the future, if more data could be accessed such as the current availability of seats, the predicted results will be more accurate</a:t>
            </a:r>
            <a:endParaRPr lang="en-IN" dirty="0"/>
          </a:p>
        </p:txBody>
      </p:sp>
    </p:spTree>
    <p:extLst>
      <p:ext uri="{BB962C8B-B14F-4D97-AF65-F5344CB8AC3E}">
        <p14:creationId xmlns:p14="http://schemas.microsoft.com/office/powerpoint/2010/main" val="3065717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Shape of the data set</a:t>
            </a:r>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381000" y="2819401"/>
            <a:ext cx="6858000" cy="1574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data type of data set</a:t>
            </a:r>
          </a:p>
        </p:txBody>
      </p:sp>
      <p:pic>
        <p:nvPicPr>
          <p:cNvPr id="4" name="Content Placeholder 3"/>
          <p:cNvPicPr>
            <a:picLocks noGrp="1"/>
          </p:cNvPicPr>
          <p:nvPr>
            <p:ph sz="quarter" idx="1"/>
          </p:nvPr>
        </p:nvPicPr>
        <p:blipFill>
          <a:blip r:embed="rId2" cstate="print"/>
          <a:srcRect/>
          <a:stretch>
            <a:fillRect/>
          </a:stretch>
        </p:blipFill>
        <p:spPr bwMode="auto">
          <a:xfrm>
            <a:off x="685800" y="1828800"/>
            <a:ext cx="7315200" cy="395446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 info about data set</a:t>
            </a:r>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838200" y="2455862"/>
            <a:ext cx="6477000" cy="394493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missing values</a:t>
            </a:r>
          </a:p>
        </p:txBody>
      </p:sp>
      <p:pic>
        <p:nvPicPr>
          <p:cNvPr id="4098" name="Picture 2"/>
          <p:cNvPicPr>
            <a:picLocks noGrp="1" noChangeAspect="1" noChangeArrowheads="1"/>
          </p:cNvPicPr>
          <p:nvPr>
            <p:ph sz="quarter" idx="1"/>
          </p:nvPr>
        </p:nvPicPr>
        <p:blipFill>
          <a:blip r:embed="rId2" cstate="print"/>
          <a:stretch>
            <a:fillRect/>
          </a:stretch>
        </p:blipFill>
        <p:spPr bwMode="auto">
          <a:xfrm>
            <a:off x="1990725" y="2903537"/>
            <a:ext cx="4400550" cy="22669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sz="quarter" idx="1"/>
          </p:nvPr>
        </p:nvPicPr>
        <p:blipFill>
          <a:blip r:embed="rId2" cstate="print"/>
          <a:srcRect/>
          <a:stretch>
            <a:fillRect/>
          </a:stretch>
        </p:blipFill>
        <p:spPr bwMode="auto">
          <a:xfrm>
            <a:off x="457200" y="2057400"/>
            <a:ext cx="6296025" cy="40386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1702</TotalTime>
  <Words>227</Words>
  <Application>Microsoft Office PowerPoint</Application>
  <PresentationFormat>On-screen Show (4:3)</PresentationFormat>
  <Paragraphs>36</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Century Schoolbook</vt:lpstr>
      <vt:lpstr>Wingdings</vt:lpstr>
      <vt:lpstr>Wingdings 2</vt:lpstr>
      <vt:lpstr>Oriel</vt:lpstr>
      <vt:lpstr>           Project name:     FLIGHT PRICE PREDICTION</vt:lpstr>
      <vt:lpstr>Collected Data</vt:lpstr>
      <vt:lpstr>Importing libraries</vt:lpstr>
      <vt:lpstr>Load data set</vt:lpstr>
      <vt:lpstr>Shape of the data set</vt:lpstr>
      <vt:lpstr>Checking data type of data set</vt:lpstr>
      <vt:lpstr>Short info about data set</vt:lpstr>
      <vt:lpstr>Checking missing values</vt:lpstr>
      <vt:lpstr>PowerPoint Presentation</vt:lpstr>
      <vt:lpstr>Visualization: airline column</vt:lpstr>
      <vt:lpstr>Source column</vt:lpstr>
      <vt:lpstr>PowerPoint Presentation</vt:lpstr>
      <vt:lpstr>Destination column</vt:lpstr>
      <vt:lpstr>PowerPoint Presentation</vt:lpstr>
      <vt:lpstr>Stops column</vt:lpstr>
      <vt:lpstr>Addition values column</vt:lpstr>
      <vt:lpstr>PowerPoint Presentation</vt:lpstr>
      <vt:lpstr>Arrival_time</vt:lpstr>
      <vt:lpstr>Departure time column</vt:lpstr>
      <vt:lpstr>Date column</vt:lpstr>
      <vt:lpstr>Data preprocessing</vt:lpstr>
      <vt:lpstr>Price column</vt:lpstr>
      <vt:lpstr>Date column</vt:lpstr>
      <vt:lpstr>Deriving new columns</vt:lpstr>
      <vt:lpstr>PowerPoint Presentation</vt:lpstr>
      <vt:lpstr>PowerPoint Presentation</vt:lpstr>
      <vt:lpstr>Days vs price</vt:lpstr>
      <vt:lpstr>Stops vs price</vt:lpstr>
      <vt:lpstr>Airline vs price</vt:lpstr>
      <vt:lpstr>encoding</vt:lpstr>
      <vt:lpstr>PowerPoint Presentation</vt:lpstr>
      <vt:lpstr>Feature importance</vt:lpstr>
      <vt:lpstr>PowerPoint Presentation</vt:lpstr>
      <vt:lpstr>Train_test_split</vt:lpstr>
      <vt:lpstr>PowerPoint Presentation</vt:lpstr>
      <vt:lpstr>Fit and predict data</vt:lpstr>
      <vt:lpstr>PowerPoint Presentation</vt:lpstr>
      <vt:lpstr>PowerPoint Presentation</vt:lpstr>
      <vt:lpstr>Hyper parameter tunning</vt:lpstr>
      <vt:lpstr>PowerPoint Presentation</vt:lpstr>
      <vt:lpstr>Create object file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User</cp:lastModifiedBy>
  <cp:revision>60</cp:revision>
  <dcterms:created xsi:type="dcterms:W3CDTF">2006-08-16T00:00:00Z</dcterms:created>
  <dcterms:modified xsi:type="dcterms:W3CDTF">2022-02-22T14:04:08Z</dcterms:modified>
</cp:coreProperties>
</file>