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121E37-CC47-4DD0-A04B-430DF26364D6}">
  <a:tblStyle styleId="{CF121E37-CC47-4DD0-A04B-430DF2636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cfaf8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cfaf8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cfaf8b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cfaf8b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cfaf8b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cfaf8b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cfaf8b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cfaf8b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cfaf8b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cfaf8b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cfaf8b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cfaf8b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cfaf8b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ccfaf8b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rgbClr val="24292E"/>
                </a:solidFill>
              </a:rPr>
              <a:t>There is a non-zero cost in time and money to collect each feature about a given cell. How would you go about determining the most cost-effective method of detecting malignancy?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cfaf8b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cfaf8b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cfaf8b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cfaf8b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773700" y="537875"/>
            <a:ext cx="7596600" cy="39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Breast Cancer Detection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Argha Mondal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418450"/>
            <a:ext cx="85206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about biopsied breast cells whether it is benign or malignant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doctors diagnose breast cancer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data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802325"/>
            <a:ext cx="8520600" cy="27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features available for each data point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~15K data points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imbalanced data: 97% malignant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Mismatched data: “No idea”, “#”, “?”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mismatch: 1-10 NOT 1-100</a:t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3">
            <a:alphaModFix/>
          </a:blip>
          <a:srcRect b="60090" l="0" r="0" t="0"/>
          <a:stretch/>
        </p:blipFill>
        <p:spPr>
          <a:xfrm>
            <a:off x="0" y="1147219"/>
            <a:ext cx="9144001" cy="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775" y="1897975"/>
            <a:ext cx="2466351" cy="30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Correlated features</a:t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25" y="1147225"/>
            <a:ext cx="4894851" cy="38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on 20% of the dataset</a:t>
            </a:r>
            <a:endParaRPr/>
          </a:p>
        </p:txBody>
      </p:sp>
      <p:graphicFrame>
        <p:nvGraphicFramePr>
          <p:cNvPr id="134" name="Google Shape;134;p29"/>
          <p:cNvGraphicFramePr/>
          <p:nvPr/>
        </p:nvGraphicFramePr>
        <p:xfrm>
          <a:off x="884713" y="197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{CF121E37-CC47-4DD0-A04B-430DF26364D6}</a:tableStyleId>
              </a:tblPr>
              <a:tblGrid>
                <a:gridCol w="1124825"/>
                <a:gridCol w="1005425"/>
                <a:gridCol w="1344525"/>
              </a:tblGrid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Benign (-)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Malignant (+)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Benign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Malignant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3055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302" y="508763"/>
            <a:ext cx="4257050" cy="412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38" y="3339950"/>
            <a:ext cx="3711550" cy="10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Logistic Regression</a:t>
            </a:r>
            <a:endParaRPr/>
          </a:p>
        </p:txBody>
      </p:sp>
      <p:graphicFrame>
        <p:nvGraphicFramePr>
          <p:cNvPr id="142" name="Google Shape;142;p30"/>
          <p:cNvGraphicFramePr/>
          <p:nvPr/>
        </p:nvGraphicFramePr>
        <p:xfrm>
          <a:off x="884713" y="197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{CF121E37-CC47-4DD0-A04B-430DF26364D6}</a:tableStyleId>
              </a:tblPr>
              <a:tblGrid>
                <a:gridCol w="1124825"/>
                <a:gridCol w="1005425"/>
                <a:gridCol w="1344525"/>
              </a:tblGrid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Benign (-)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Malignant (+)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Benign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Malignant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3057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30"/>
          <p:cNvSpPr/>
          <p:nvPr/>
        </p:nvSpPr>
        <p:spPr>
          <a:xfrm>
            <a:off x="2223925" y="1513450"/>
            <a:ext cx="505800" cy="4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</a:t>
            </a:r>
            <a:endParaRPr sz="3600"/>
          </a:p>
        </p:txBody>
      </p:sp>
      <p:sp>
        <p:nvSpPr>
          <p:cNvPr id="144" name="Google Shape;144;p30"/>
          <p:cNvSpPr/>
          <p:nvPr/>
        </p:nvSpPr>
        <p:spPr>
          <a:xfrm>
            <a:off x="3140900" y="1513450"/>
            <a:ext cx="811500" cy="4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20</a:t>
            </a:r>
            <a:endParaRPr sz="3600"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37" y="3166225"/>
            <a:ext cx="3474775" cy="98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563" y="1147225"/>
            <a:ext cx="3808734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: Random Forest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Mitoses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Bland Chromatin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Nucleoli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Marginal Adhesion</a:t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998" y="1031275"/>
            <a:ext cx="4911300" cy="38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Random Forest</a:t>
            </a:r>
            <a:endParaRPr/>
          </a:p>
        </p:txBody>
      </p:sp>
      <p:graphicFrame>
        <p:nvGraphicFramePr>
          <p:cNvPr id="159" name="Google Shape;159;p32"/>
          <p:cNvGraphicFramePr/>
          <p:nvPr/>
        </p:nvGraphicFramePr>
        <p:xfrm>
          <a:off x="884713" y="197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{CF121E37-CC47-4DD0-A04B-430DF26364D6}</a:tableStyleId>
              </a:tblPr>
              <a:tblGrid>
                <a:gridCol w="1124825"/>
                <a:gridCol w="1005425"/>
                <a:gridCol w="1344525"/>
              </a:tblGrid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Benign (-)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Malignant (+)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Benign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Malignant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3056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32"/>
          <p:cNvSpPr/>
          <p:nvPr/>
        </p:nvSpPr>
        <p:spPr>
          <a:xfrm>
            <a:off x="2223925" y="1513450"/>
            <a:ext cx="505800" cy="4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</a:t>
            </a:r>
            <a:endParaRPr sz="3600"/>
          </a:p>
        </p:txBody>
      </p:sp>
      <p:sp>
        <p:nvSpPr>
          <p:cNvPr id="161" name="Google Shape;161;p32"/>
          <p:cNvSpPr/>
          <p:nvPr/>
        </p:nvSpPr>
        <p:spPr>
          <a:xfrm>
            <a:off x="3140900" y="1513450"/>
            <a:ext cx="811500" cy="4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</a:t>
            </a:r>
            <a:endParaRPr sz="3600"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25" y="3297525"/>
            <a:ext cx="3474775" cy="96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887" y="1299625"/>
            <a:ext cx="4479714" cy="35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8650" y="536525"/>
            <a:ext cx="3891800" cy="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4292E"/>
                </a:solidFill>
              </a:rPr>
              <a:t>How would a physician use your product?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classifier.predict_proba(X)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array([2.98105378e-06, 9.99997019e-01])</a:t>
            </a:r>
            <a:endParaRPr sz="2400"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