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
      <p:font typeface="Nun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3FB42B-BE20-4B3B-89E8-95273AF005F8}">
  <a:tblStyle styleId="{3C3FB42B-BE20-4B3B-89E8-95273AF005F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37" Type="http://schemas.openxmlformats.org/officeDocument/2006/relationships/font" Target="fonts/Nunito-regular.fntdata"/><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39" Type="http://schemas.openxmlformats.org/officeDocument/2006/relationships/font" Target="fonts/Nunito-italic.fntdata"/><Relationship Id="rId16" Type="http://schemas.openxmlformats.org/officeDocument/2006/relationships/slide" Target="slides/slide10.xml"/><Relationship Id="rId38" Type="http://schemas.openxmlformats.org/officeDocument/2006/relationships/font" Target="fonts/Nuni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91993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919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722b176b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722b176b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89e8b9d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89e8b9d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bc46f25d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bc46f25d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89e8b9d5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89e8b9d5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89e8b9d5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89e8b9d5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89e8b9d5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589e8b9d5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89e8b9d5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589e8b9d5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89e8b9d5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89e8b9d5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b0490cc3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5b0490cc3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b0490cc3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b0490cc3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919934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91993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b0490cc3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5b0490cc3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b0490cc3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b0490cc3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b0490cc3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5b0490cc3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5b0490cc3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5b0490cc3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5ca0603c4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5ca0603c4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5b0490cc3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5b0490cc3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5b6e9b3ad1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5b6e9b3a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448647ed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448647ed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448647ed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448647ed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722b176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722b176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722b176b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722b176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722b176b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722b176b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bc46f25d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bc46f25d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bc46f25d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bc46f25d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Statistics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Variance, Standard Deviation, Percentile, Quartile, IQR, BoxPlot, Outliers</a:t>
            </a:r>
            <a:endParaRPr/>
          </a:p>
        </p:txBody>
      </p:sp>
      <p:pic>
        <p:nvPicPr>
          <p:cNvPr id="69" name="Google Shape;69;p13" title="1000053888-removebg-preview.png"/>
          <p:cNvPicPr preferRelativeResize="0"/>
          <p:nvPr/>
        </p:nvPicPr>
        <p:blipFill>
          <a:blip r:embed="rId3">
            <a:alphaModFix/>
          </a:blip>
          <a:stretch>
            <a:fillRect/>
          </a:stretch>
        </p:blipFill>
        <p:spPr>
          <a:xfrm>
            <a:off x="6837525" y="19050"/>
            <a:ext cx="2254400" cy="2314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Standard Deviation</a:t>
            </a:r>
            <a:endParaRPr/>
          </a:p>
        </p:txBody>
      </p:sp>
      <p:sp>
        <p:nvSpPr>
          <p:cNvPr id="136" name="Google Shape;136;p22"/>
          <p:cNvSpPr txBox="1"/>
          <p:nvPr>
            <p:ph idx="1" type="body"/>
          </p:nvPr>
        </p:nvSpPr>
        <p:spPr>
          <a:xfrm>
            <a:off x="471900" y="1704275"/>
            <a:ext cx="8222100" cy="3439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latin typeface="Arial"/>
                <a:ea typeface="Arial"/>
                <a:cs typeface="Arial"/>
                <a:sym typeface="Arial"/>
              </a:rPr>
              <a:t>Definition:</a:t>
            </a:r>
            <a:br>
              <a:rPr b="1"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The square root of the variance. It tells how much the data </a:t>
            </a:r>
            <a:r>
              <a:rPr b="1" lang="en" sz="1400">
                <a:solidFill>
                  <a:srgbClr val="000000"/>
                </a:solidFill>
                <a:latin typeface="Arial"/>
                <a:ea typeface="Arial"/>
                <a:cs typeface="Arial"/>
                <a:sym typeface="Arial"/>
              </a:rPr>
              <a:t>deviates from the mean</a:t>
            </a:r>
            <a:r>
              <a:rPr lang="en" sz="1400">
                <a:solidFill>
                  <a:srgbClr val="000000"/>
                </a:solidFill>
                <a:latin typeface="Arial"/>
                <a:ea typeface="Arial"/>
                <a:cs typeface="Arial"/>
                <a:sym typeface="Arial"/>
              </a:rPr>
              <a:t> on average.</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Formula:</a:t>
            </a:r>
            <a:endParaRPr b="1" sz="1400">
              <a:solidFill>
                <a:srgbClr val="000000"/>
              </a:solidFill>
              <a:latin typeface="Arial"/>
              <a:ea typeface="Arial"/>
              <a:cs typeface="Arial"/>
              <a:sym typeface="Arial"/>
            </a:endParaRPr>
          </a:p>
          <a:p>
            <a:pPr indent="0" lvl="0" marL="0" marR="63500" rtl="0" algn="l">
              <a:lnSpc>
                <a:spcPct val="150000"/>
              </a:lnSpc>
              <a:spcBef>
                <a:spcPts val="1200"/>
              </a:spcBef>
              <a:spcAft>
                <a:spcPts val="0"/>
              </a:spcAft>
              <a:buNone/>
            </a:pPr>
            <a:r>
              <a:t/>
            </a:r>
            <a:endParaRPr sz="1400">
              <a:solidFill>
                <a:srgbClr val="273239"/>
              </a:solidFill>
              <a:highlight>
                <a:schemeClr val="accent4"/>
              </a:highlight>
              <a:latin typeface="Arial"/>
              <a:ea typeface="Arial"/>
              <a:cs typeface="Arial"/>
              <a:sym typeface="Arial"/>
            </a:endParaRPr>
          </a:p>
          <a:p>
            <a:pPr indent="0" lvl="0" marL="0" rtl="0" algn="l">
              <a:spcBef>
                <a:spcPts val="1500"/>
              </a:spcBef>
              <a:spcAft>
                <a:spcPts val="0"/>
              </a:spcAft>
              <a:buNone/>
            </a:pPr>
            <a:r>
              <a:t/>
            </a:r>
            <a:endParaRPr sz="1350">
              <a:solidFill>
                <a:srgbClr val="001D35"/>
              </a:solidFill>
              <a:highlight>
                <a:srgbClr val="FFFFFF"/>
              </a:highlight>
              <a:latin typeface="Arial"/>
              <a:ea typeface="Arial"/>
              <a:cs typeface="Arial"/>
              <a:sym typeface="Arial"/>
            </a:endParaRPr>
          </a:p>
          <a:p>
            <a:pPr indent="0" lvl="0" marL="0" rtl="0" algn="l">
              <a:lnSpc>
                <a:spcPct val="150000"/>
              </a:lnSpc>
              <a:spcBef>
                <a:spcPts val="0"/>
              </a:spcBef>
              <a:spcAft>
                <a:spcPts val="0"/>
              </a:spcAft>
              <a:buNone/>
            </a:pPr>
            <a:r>
              <a:t/>
            </a:r>
            <a:endParaRPr sz="1350">
              <a:solidFill>
                <a:srgbClr val="273239"/>
              </a:solidFill>
              <a:highlight>
                <a:schemeClr val="accent4"/>
              </a:highlight>
              <a:latin typeface="Nunito"/>
              <a:ea typeface="Nunito"/>
              <a:cs typeface="Nunito"/>
              <a:sym typeface="Nunito"/>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35714"/>
              </a:lnSpc>
              <a:spcBef>
                <a:spcPts val="1200"/>
              </a:spcBef>
              <a:spcAft>
                <a:spcPts val="0"/>
              </a:spcAft>
              <a:buNone/>
            </a:pPr>
            <a:r>
              <a:t/>
            </a:r>
            <a:endParaRPr b="1" sz="1200">
              <a:solidFill>
                <a:srgbClr val="383838"/>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b="1" sz="1200">
              <a:solidFill>
                <a:srgbClr val="383838"/>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b="1" sz="1300">
              <a:solidFill>
                <a:srgbClr val="383838"/>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t/>
            </a:r>
            <a:endParaRPr b="1" sz="1300">
              <a:solidFill>
                <a:srgbClr val="383838"/>
              </a:solidFill>
              <a:highlight>
                <a:srgbClr val="FFFFFF"/>
              </a:highlight>
              <a:latin typeface="Arial"/>
              <a:ea typeface="Arial"/>
              <a:cs typeface="Arial"/>
              <a:sym typeface="Arial"/>
            </a:endParaRPr>
          </a:p>
          <a:p>
            <a:pPr indent="0" lvl="0" marL="0" rtl="0" algn="l">
              <a:spcBef>
                <a:spcPts val="0"/>
              </a:spcBef>
              <a:spcAft>
                <a:spcPts val="1600"/>
              </a:spcAft>
              <a:buNone/>
            </a:pPr>
            <a:r>
              <a:t/>
            </a:r>
            <a:endParaRPr/>
          </a:p>
        </p:txBody>
      </p:sp>
      <p:pic>
        <p:nvPicPr>
          <p:cNvPr id="137" name="Google Shape;137;p22"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pic>
        <p:nvPicPr>
          <p:cNvPr id="138" name="Google Shape;138;p22"/>
          <p:cNvPicPr preferRelativeResize="0"/>
          <p:nvPr/>
        </p:nvPicPr>
        <p:blipFill>
          <a:blip r:embed="rId4">
            <a:alphaModFix/>
          </a:blip>
          <a:stretch>
            <a:fillRect/>
          </a:stretch>
        </p:blipFill>
        <p:spPr>
          <a:xfrm>
            <a:off x="1609713" y="2448913"/>
            <a:ext cx="2962275" cy="771525"/>
          </a:xfrm>
          <a:prstGeom prst="rect">
            <a:avLst/>
          </a:prstGeom>
          <a:noFill/>
          <a:ln>
            <a:noFill/>
          </a:ln>
        </p:spPr>
      </p:pic>
      <p:pic>
        <p:nvPicPr>
          <p:cNvPr id="139" name="Google Shape;139;p22"/>
          <p:cNvPicPr preferRelativeResize="0"/>
          <p:nvPr/>
        </p:nvPicPr>
        <p:blipFill>
          <a:blip r:embed="rId5">
            <a:alphaModFix/>
          </a:blip>
          <a:stretch>
            <a:fillRect/>
          </a:stretch>
        </p:blipFill>
        <p:spPr>
          <a:xfrm>
            <a:off x="1609725" y="3095025"/>
            <a:ext cx="5437074" cy="20484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Activities</a:t>
            </a:r>
            <a:endParaRPr/>
          </a:p>
        </p:txBody>
      </p:sp>
      <p:sp>
        <p:nvSpPr>
          <p:cNvPr id="145" name="Google Shape;145;p23"/>
          <p:cNvSpPr txBox="1"/>
          <p:nvPr>
            <p:ph idx="1" type="body"/>
          </p:nvPr>
        </p:nvSpPr>
        <p:spPr>
          <a:xfrm>
            <a:off x="471900" y="1688900"/>
            <a:ext cx="8619900" cy="3454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700">
                <a:solidFill>
                  <a:srgbClr val="000000"/>
                </a:solidFill>
                <a:latin typeface="Arial"/>
                <a:ea typeface="Arial"/>
                <a:cs typeface="Arial"/>
                <a:sym typeface="Arial"/>
              </a:rPr>
              <a:t>Class Activity 1: Test Scores Analysis</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Problem Statement:</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math test scores of </a:t>
            </a:r>
            <a:r>
              <a:rPr lang="en" sz="1100">
                <a:solidFill>
                  <a:srgbClr val="000000"/>
                </a:solidFill>
                <a:latin typeface="Arial"/>
                <a:ea typeface="Arial"/>
                <a:cs typeface="Arial"/>
                <a:sym typeface="Arial"/>
              </a:rPr>
              <a:t>5</a:t>
            </a:r>
            <a:r>
              <a:rPr lang="en" sz="1100">
                <a:solidFill>
                  <a:srgbClr val="000000"/>
                </a:solidFill>
                <a:latin typeface="Arial"/>
                <a:ea typeface="Arial"/>
                <a:cs typeface="Arial"/>
                <a:sym typeface="Arial"/>
              </a:rPr>
              <a:t> students are as follows:</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lang="en" sz="1350">
                <a:highlight>
                  <a:schemeClr val="accent4"/>
                </a:highlight>
                <a:latin typeface="Arial"/>
                <a:ea typeface="Arial"/>
                <a:cs typeface="Arial"/>
                <a:sym typeface="Arial"/>
              </a:rPr>
              <a:t>Scores: 65, 70, 75, 80, 85</a:t>
            </a:r>
            <a:endParaRPr sz="1350">
              <a:highlight>
                <a:schemeClr val="accent4"/>
              </a:highlight>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Tasks:</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Calculate the </a:t>
            </a:r>
            <a:r>
              <a:rPr b="1" lang="en" sz="1100">
                <a:solidFill>
                  <a:srgbClr val="000000"/>
                </a:solidFill>
                <a:latin typeface="Arial"/>
                <a:ea typeface="Arial"/>
                <a:cs typeface="Arial"/>
                <a:sym typeface="Arial"/>
              </a:rPr>
              <a:t>Range</a:t>
            </a:r>
            <a:r>
              <a:rPr lang="en" sz="1100">
                <a:solidFill>
                  <a:srgbClr val="000000"/>
                </a:solidFill>
                <a:latin typeface="Arial"/>
                <a:ea typeface="Arial"/>
                <a:cs typeface="Arial"/>
                <a:sym typeface="Arial"/>
              </a:rPr>
              <a:t> of the scores.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Calculate the </a:t>
            </a:r>
            <a:r>
              <a:rPr b="1" lang="en" sz="1100">
                <a:solidFill>
                  <a:srgbClr val="000000"/>
                </a:solidFill>
                <a:latin typeface="Arial"/>
                <a:ea typeface="Arial"/>
                <a:cs typeface="Arial"/>
                <a:sym typeface="Arial"/>
              </a:rPr>
              <a:t>Mean</a:t>
            </a:r>
            <a:r>
              <a:rPr lang="en" sz="1100">
                <a:solidFill>
                  <a:srgbClr val="000000"/>
                </a:solidFill>
                <a:latin typeface="Arial"/>
                <a:ea typeface="Arial"/>
                <a:cs typeface="Arial"/>
                <a:sym typeface="Arial"/>
              </a:rPr>
              <a:t> of the scores.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Calculate the </a:t>
            </a:r>
            <a:r>
              <a:rPr b="1" lang="en" sz="1100">
                <a:solidFill>
                  <a:srgbClr val="000000"/>
                </a:solidFill>
                <a:latin typeface="Arial"/>
                <a:ea typeface="Arial"/>
                <a:cs typeface="Arial"/>
                <a:sym typeface="Arial"/>
              </a:rPr>
              <a:t>Variance</a:t>
            </a:r>
            <a:r>
              <a:rPr lang="en" sz="1100">
                <a:solidFill>
                  <a:srgbClr val="000000"/>
                </a:solidFill>
                <a:latin typeface="Arial"/>
                <a:ea typeface="Arial"/>
                <a:cs typeface="Arial"/>
                <a:sym typeface="Arial"/>
              </a:rPr>
              <a:t> (Sample variance).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Calculate the </a:t>
            </a:r>
            <a:r>
              <a:rPr b="1" lang="en" sz="1100">
                <a:solidFill>
                  <a:srgbClr val="000000"/>
                </a:solidFill>
                <a:latin typeface="Arial"/>
                <a:ea typeface="Arial"/>
                <a:cs typeface="Arial"/>
                <a:sym typeface="Arial"/>
              </a:rPr>
              <a:t>Standard Deviation</a:t>
            </a:r>
            <a:r>
              <a:rPr lang="en" sz="1100">
                <a:solidFill>
                  <a:srgbClr val="000000"/>
                </a:solidFill>
                <a:latin typeface="Arial"/>
                <a:ea typeface="Arial"/>
                <a:cs typeface="Arial"/>
                <a:sym typeface="Arial"/>
              </a:rPr>
              <a:t> (Sample standard deviation).</a:t>
            </a:r>
            <a:endParaRPr sz="1100">
              <a:solidFill>
                <a:srgbClr val="000000"/>
              </a:solidFill>
              <a:latin typeface="Arial"/>
              <a:ea typeface="Arial"/>
              <a:cs typeface="Arial"/>
              <a:sym typeface="Arial"/>
            </a:endParaRPr>
          </a:p>
          <a:p>
            <a:pPr indent="0" lvl="0" marL="0" rtl="0" algn="l">
              <a:lnSpc>
                <a:spcPct val="135714"/>
              </a:lnSpc>
              <a:spcBef>
                <a:spcPts val="1200"/>
              </a:spcBef>
              <a:spcAft>
                <a:spcPts val="0"/>
              </a:spcAft>
              <a:buNone/>
            </a:pPr>
            <a:r>
              <a:t/>
            </a:r>
            <a:endParaRPr sz="1600">
              <a:solidFill>
                <a:srgbClr val="383838"/>
              </a:solidFill>
              <a:highlight>
                <a:schemeClr val="accent4"/>
              </a:highlight>
              <a:latin typeface="Arial"/>
              <a:ea typeface="Arial"/>
              <a:cs typeface="Arial"/>
              <a:sym typeface="Arial"/>
            </a:endParaRPr>
          </a:p>
          <a:p>
            <a:pPr indent="0" lvl="0" marL="0" rtl="0" algn="l">
              <a:lnSpc>
                <a:spcPct val="135714"/>
              </a:lnSpc>
              <a:spcBef>
                <a:spcPts val="0"/>
              </a:spcBef>
              <a:spcAft>
                <a:spcPts val="0"/>
              </a:spcAft>
              <a:buNone/>
            </a:pPr>
            <a:r>
              <a:t/>
            </a:r>
            <a:endParaRPr b="1" sz="1300">
              <a:solidFill>
                <a:srgbClr val="383838"/>
              </a:solidFill>
              <a:highlight>
                <a:srgbClr val="FFFFFF"/>
              </a:highlight>
              <a:latin typeface="Arial"/>
              <a:ea typeface="Arial"/>
              <a:cs typeface="Arial"/>
              <a:sym typeface="Arial"/>
            </a:endParaRPr>
          </a:p>
          <a:p>
            <a:pPr indent="0" lvl="0" marL="0" rtl="0" algn="l">
              <a:spcBef>
                <a:spcPts val="0"/>
              </a:spcBef>
              <a:spcAft>
                <a:spcPts val="1600"/>
              </a:spcAft>
              <a:buNone/>
            </a:pPr>
            <a:r>
              <a:t/>
            </a:r>
            <a:endParaRPr b="1" sz="1300">
              <a:solidFill>
                <a:srgbClr val="383838"/>
              </a:solidFill>
              <a:highlight>
                <a:srgbClr val="FFFFFF"/>
              </a:highlight>
              <a:latin typeface="Arial"/>
              <a:ea typeface="Arial"/>
              <a:cs typeface="Arial"/>
              <a:sym typeface="Arial"/>
            </a:endParaRPr>
          </a:p>
        </p:txBody>
      </p:sp>
      <p:pic>
        <p:nvPicPr>
          <p:cNvPr id="146" name="Google Shape;146;p23"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Activities</a:t>
            </a:r>
            <a:endParaRPr/>
          </a:p>
        </p:txBody>
      </p:sp>
      <p:sp>
        <p:nvSpPr>
          <p:cNvPr id="152" name="Google Shape;152;p24"/>
          <p:cNvSpPr txBox="1"/>
          <p:nvPr>
            <p:ph idx="1" type="body"/>
          </p:nvPr>
        </p:nvSpPr>
        <p:spPr>
          <a:xfrm>
            <a:off x="471900" y="1688900"/>
            <a:ext cx="8619900" cy="34545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700">
                <a:solidFill>
                  <a:srgbClr val="000000"/>
                </a:solidFill>
                <a:latin typeface="Arial"/>
                <a:ea typeface="Arial"/>
                <a:cs typeface="Arial"/>
                <a:sym typeface="Arial"/>
              </a:rPr>
              <a:t>Class Activity 2: Delivery Time Comparison</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Problem Statement:</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A logistics company records delivery times (in hours) for two drivers over 6 deliveries:</a:t>
            </a:r>
            <a:endParaRPr sz="1100">
              <a:solidFill>
                <a:srgbClr val="000000"/>
              </a:solidFill>
              <a:latin typeface="Arial"/>
              <a:ea typeface="Arial"/>
              <a:cs typeface="Arial"/>
              <a:sym typeface="Arial"/>
            </a:endParaRPr>
          </a:p>
          <a:p>
            <a:pPr indent="0" lvl="0" marL="0" rtl="0" algn="l">
              <a:lnSpc>
                <a:spcPct val="135714"/>
              </a:lnSpc>
              <a:spcBef>
                <a:spcPts val="1200"/>
              </a:spcBef>
              <a:spcAft>
                <a:spcPts val="0"/>
              </a:spcAft>
              <a:buNone/>
            </a:pPr>
            <a:r>
              <a:rPr lang="en" sz="1300">
                <a:solidFill>
                  <a:srgbClr val="000000"/>
                </a:solidFill>
                <a:latin typeface="Arial"/>
                <a:ea typeface="Arial"/>
                <a:cs typeface="Arial"/>
                <a:sym typeface="Arial"/>
              </a:rPr>
              <a:t>Driver A: 2, 3, 3, 4, 3, 3  </a:t>
            </a:r>
            <a:endParaRPr sz="13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sz="1300">
                <a:solidFill>
                  <a:srgbClr val="000000"/>
                </a:solidFill>
                <a:latin typeface="Arial"/>
                <a:ea typeface="Arial"/>
                <a:cs typeface="Arial"/>
                <a:sym typeface="Arial"/>
              </a:rPr>
              <a:t>Driver B: 1, 2, 5, 6, 1, 3</a:t>
            </a:r>
            <a:endParaRPr sz="1300">
              <a:solidFill>
                <a:srgbClr val="000000"/>
              </a:solidFill>
              <a:latin typeface="Arial"/>
              <a:ea typeface="Arial"/>
              <a:cs typeface="Arial"/>
              <a:sym typeface="Arial"/>
            </a:endParaRPr>
          </a:p>
          <a:p>
            <a:pPr indent="0" lvl="0" marL="0" rtl="0" algn="l">
              <a:spcBef>
                <a:spcPts val="0"/>
              </a:spcBef>
              <a:spcAft>
                <a:spcPts val="0"/>
              </a:spcAft>
              <a:buNone/>
            </a:pPr>
            <a:r>
              <a:rPr b="1" lang="en" sz="1300">
                <a:solidFill>
                  <a:srgbClr val="000000"/>
                </a:solidFill>
                <a:latin typeface="Arial"/>
                <a:ea typeface="Arial"/>
                <a:cs typeface="Arial"/>
                <a:sym typeface="Arial"/>
              </a:rPr>
              <a:t>Tasks:</a:t>
            </a:r>
            <a:endParaRPr b="1" sz="1300">
              <a:solidFill>
                <a:srgbClr val="000000"/>
              </a:solidFill>
              <a:latin typeface="Arial"/>
              <a:ea typeface="Arial"/>
              <a:cs typeface="Arial"/>
              <a:sym typeface="Arial"/>
            </a:endParaRPr>
          </a:p>
          <a:p>
            <a:pPr indent="0" lvl="0" marL="0" rtl="0" algn="l">
              <a:spcBef>
                <a:spcPts val="400"/>
              </a:spcBef>
              <a:spcAft>
                <a:spcPts val="0"/>
              </a:spcAft>
              <a:buNone/>
            </a:pPr>
            <a:r>
              <a:rPr lang="en" sz="1100">
                <a:solidFill>
                  <a:srgbClr val="000000"/>
                </a:solidFill>
                <a:latin typeface="Arial"/>
                <a:ea typeface="Arial"/>
                <a:cs typeface="Arial"/>
                <a:sym typeface="Arial"/>
              </a:rPr>
              <a:t>For </a:t>
            </a:r>
            <a:r>
              <a:rPr b="1" lang="en" sz="1100">
                <a:solidFill>
                  <a:srgbClr val="000000"/>
                </a:solidFill>
                <a:latin typeface="Arial"/>
                <a:ea typeface="Arial"/>
                <a:cs typeface="Arial"/>
                <a:sym typeface="Arial"/>
              </a:rPr>
              <a:t>each driver</a:t>
            </a:r>
            <a:r>
              <a:rPr lang="en" sz="1100">
                <a:solidFill>
                  <a:srgbClr val="000000"/>
                </a:solidFill>
                <a:latin typeface="Arial"/>
                <a:ea typeface="Arial"/>
                <a:cs typeface="Arial"/>
                <a:sym typeface="Arial"/>
              </a:rPr>
              <a:t>, calculate: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Range</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Mean</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Variance</a:t>
            </a:r>
            <a:r>
              <a:rPr lang="en" sz="1100">
                <a:solidFill>
                  <a:srgbClr val="000000"/>
                </a:solidFill>
                <a:latin typeface="Arial"/>
                <a:ea typeface="Arial"/>
                <a:cs typeface="Arial"/>
                <a:sym typeface="Arial"/>
              </a:rPr>
              <a:t> (Sample)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Standard Deviation</a:t>
            </a:r>
            <a:r>
              <a:rPr lang="en" sz="1100">
                <a:solidFill>
                  <a:srgbClr val="000000"/>
                </a:solidFill>
                <a:latin typeface="Arial"/>
                <a:ea typeface="Arial"/>
                <a:cs typeface="Arial"/>
                <a:sym typeface="Arial"/>
              </a:rPr>
              <a:t> (Sample)</a:t>
            </a:r>
            <a:endParaRPr sz="1100">
              <a:solidFill>
                <a:srgbClr val="000000"/>
              </a:solidFill>
              <a:latin typeface="Arial"/>
              <a:ea typeface="Arial"/>
              <a:cs typeface="Arial"/>
              <a:sym typeface="Arial"/>
            </a:endParaRPr>
          </a:p>
          <a:p>
            <a:pPr indent="0" lvl="0" marL="0" rtl="0" algn="l">
              <a:lnSpc>
                <a:spcPct val="135714"/>
              </a:lnSpc>
              <a:spcBef>
                <a:spcPts val="1200"/>
              </a:spcBef>
              <a:spcAft>
                <a:spcPts val="0"/>
              </a:spcAft>
              <a:buNone/>
            </a:pPr>
            <a:r>
              <a:t/>
            </a:r>
            <a:endParaRPr b="1" sz="17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t/>
            </a:r>
            <a:endParaRPr b="1" sz="1300">
              <a:solidFill>
                <a:srgbClr val="383838"/>
              </a:solidFill>
              <a:highlight>
                <a:srgbClr val="FFFFFF"/>
              </a:highlight>
              <a:latin typeface="Arial"/>
              <a:ea typeface="Arial"/>
              <a:cs typeface="Arial"/>
              <a:sym typeface="Arial"/>
            </a:endParaRPr>
          </a:p>
          <a:p>
            <a:pPr indent="0" lvl="0" marL="0" rtl="0" algn="l">
              <a:spcBef>
                <a:spcPts val="0"/>
              </a:spcBef>
              <a:spcAft>
                <a:spcPts val="1600"/>
              </a:spcAft>
              <a:buNone/>
            </a:pPr>
            <a:r>
              <a:t/>
            </a:r>
            <a:endParaRPr b="1" sz="1300">
              <a:solidFill>
                <a:srgbClr val="383838"/>
              </a:solidFill>
              <a:highlight>
                <a:srgbClr val="FFFFFF"/>
              </a:highlight>
              <a:latin typeface="Arial"/>
              <a:ea typeface="Arial"/>
              <a:cs typeface="Arial"/>
              <a:sym typeface="Arial"/>
            </a:endParaRPr>
          </a:p>
        </p:txBody>
      </p:sp>
      <p:pic>
        <p:nvPicPr>
          <p:cNvPr id="153" name="Google Shape;153;p24"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Percentile</a:t>
            </a:r>
            <a:endParaRPr/>
          </a:p>
        </p:txBody>
      </p:sp>
      <p:sp>
        <p:nvSpPr>
          <p:cNvPr id="159" name="Google Shape;159;p25"/>
          <p:cNvSpPr txBox="1"/>
          <p:nvPr>
            <p:ph idx="1" type="body"/>
          </p:nvPr>
        </p:nvSpPr>
        <p:spPr>
          <a:xfrm>
            <a:off x="253325" y="1750200"/>
            <a:ext cx="8394600" cy="3224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3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Definition:</a:t>
            </a:r>
            <a:endParaRPr b="1" sz="1600">
              <a:solidFill>
                <a:srgbClr val="000000"/>
              </a:solidFill>
              <a:latin typeface="Arial"/>
              <a:ea typeface="Arial"/>
              <a:cs typeface="Arial"/>
              <a:sym typeface="Arial"/>
            </a:endParaRPr>
          </a:p>
          <a:p>
            <a:pPr indent="0" lvl="0" marL="0" rtl="0" algn="l">
              <a:spcBef>
                <a:spcPts val="400"/>
              </a:spcBef>
              <a:spcAft>
                <a:spcPts val="0"/>
              </a:spcAft>
              <a:buNone/>
            </a:pPr>
            <a:r>
              <a:rPr lang="en" sz="1350">
                <a:solidFill>
                  <a:srgbClr val="273239"/>
                </a:solidFill>
                <a:highlight>
                  <a:schemeClr val="accent4"/>
                </a:highlight>
                <a:latin typeface="Nunito"/>
                <a:ea typeface="Nunito"/>
                <a:cs typeface="Nunito"/>
                <a:sym typeface="Nunito"/>
              </a:rPr>
              <a:t>A </a:t>
            </a:r>
            <a:r>
              <a:rPr b="1" lang="en" sz="1350">
                <a:solidFill>
                  <a:srgbClr val="273239"/>
                </a:solidFill>
                <a:highlight>
                  <a:schemeClr val="accent4"/>
                </a:highlight>
                <a:latin typeface="Nunito"/>
                <a:ea typeface="Nunito"/>
                <a:cs typeface="Nunito"/>
                <a:sym typeface="Nunito"/>
              </a:rPr>
              <a:t>percentile</a:t>
            </a:r>
            <a:r>
              <a:rPr lang="en" sz="1350">
                <a:solidFill>
                  <a:srgbClr val="273239"/>
                </a:solidFill>
                <a:highlight>
                  <a:schemeClr val="accent4"/>
                </a:highlight>
                <a:latin typeface="Nunito"/>
                <a:ea typeface="Nunito"/>
                <a:cs typeface="Nunito"/>
                <a:sym typeface="Nunito"/>
              </a:rPr>
              <a:t> is a statistical measure that indicates the value below which a given percentage of observations in a group of data falls. It helps understand how a particular value compares to the rest of the data.</a:t>
            </a:r>
            <a:endParaRPr sz="1350">
              <a:solidFill>
                <a:srgbClr val="273239"/>
              </a:solidFill>
              <a:highlight>
                <a:schemeClr val="accent4"/>
              </a:highlight>
              <a:latin typeface="Nunito"/>
              <a:ea typeface="Nunito"/>
              <a:cs typeface="Nunito"/>
              <a:sym typeface="Nunito"/>
            </a:endParaRPr>
          </a:p>
          <a:p>
            <a:pPr indent="-314325" lvl="0" marL="685800" rtl="0" algn="l">
              <a:lnSpc>
                <a:spcPct val="158000"/>
              </a:lnSpc>
              <a:spcBef>
                <a:spcPts val="800"/>
              </a:spcBef>
              <a:spcAft>
                <a:spcPts val="0"/>
              </a:spcAft>
              <a:buClr>
                <a:srgbClr val="273239"/>
              </a:buClr>
              <a:buSzPts val="1350"/>
              <a:buFont typeface="Nunito"/>
              <a:buChar char="●"/>
            </a:pPr>
            <a:r>
              <a:rPr lang="en" sz="1350">
                <a:solidFill>
                  <a:srgbClr val="273239"/>
                </a:solidFill>
                <a:highlight>
                  <a:schemeClr val="accent4"/>
                </a:highlight>
                <a:latin typeface="Nunito"/>
                <a:ea typeface="Nunito"/>
                <a:cs typeface="Nunito"/>
                <a:sym typeface="Nunito"/>
              </a:rPr>
              <a:t>In simple words, percentiles are a way to express the relative standing of a value within a dataset, indicating what percentage of the data falls below that value.</a:t>
            </a:r>
            <a:endParaRPr sz="1350">
              <a:solidFill>
                <a:srgbClr val="273239"/>
              </a:solidFill>
              <a:highlight>
                <a:schemeClr val="accent4"/>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b="1" lang="en" sz="1350">
                <a:solidFill>
                  <a:srgbClr val="273239"/>
                </a:solidFill>
                <a:highlight>
                  <a:schemeClr val="accent4"/>
                </a:highlight>
                <a:latin typeface="Nunito"/>
                <a:ea typeface="Nunito"/>
                <a:cs typeface="Nunito"/>
                <a:sym typeface="Nunito"/>
              </a:rPr>
              <a:t>For example</a:t>
            </a:r>
            <a:r>
              <a:rPr lang="en" sz="1350">
                <a:solidFill>
                  <a:srgbClr val="273239"/>
                </a:solidFill>
                <a:highlight>
                  <a:schemeClr val="accent4"/>
                </a:highlight>
                <a:latin typeface="Nunito"/>
                <a:ea typeface="Nunito"/>
                <a:cs typeface="Nunito"/>
                <a:sym typeface="Nunito"/>
              </a:rPr>
              <a:t>, if you scored in the 90th percentile on a standardized test, it means you performed better than 90% of the people who took the test.</a:t>
            </a:r>
            <a:endParaRPr sz="1350">
              <a:solidFill>
                <a:srgbClr val="273239"/>
              </a:solidFill>
              <a:highlight>
                <a:schemeClr val="accent4"/>
              </a:highlight>
              <a:latin typeface="Nunito"/>
              <a:ea typeface="Nunito"/>
              <a:cs typeface="Nunito"/>
              <a:sym typeface="Nunito"/>
            </a:endParaRPr>
          </a:p>
          <a:p>
            <a:pPr indent="0" lvl="0" marL="0" rtl="0" algn="l">
              <a:lnSpc>
                <a:spcPct val="135714"/>
              </a:lnSpc>
              <a:spcBef>
                <a:spcPts val="1800"/>
              </a:spcBef>
              <a:spcAft>
                <a:spcPts val="0"/>
              </a:spcAft>
              <a:buNone/>
            </a:pPr>
            <a:r>
              <a:t/>
            </a:r>
            <a:endParaRPr sz="1050">
              <a:solidFill>
                <a:srgbClr val="008000"/>
              </a:solidFill>
              <a:highlight>
                <a:srgbClr val="F7F7F7"/>
              </a:highlight>
              <a:latin typeface="Courier New"/>
              <a:ea typeface="Courier New"/>
              <a:cs typeface="Courier New"/>
              <a:sym typeface="Courier New"/>
            </a:endParaRPr>
          </a:p>
          <a:p>
            <a:pPr indent="0" lvl="0" marL="0" rtl="0" algn="l">
              <a:lnSpc>
                <a:spcPct val="200000"/>
              </a:lnSpc>
              <a:spcBef>
                <a:spcPts val="0"/>
              </a:spcBef>
              <a:spcAft>
                <a:spcPts val="0"/>
              </a:spcAft>
              <a:buNone/>
            </a:pPr>
            <a:r>
              <a:t/>
            </a:r>
            <a:endParaRPr b="1" sz="13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383838"/>
              </a:solidFill>
              <a:highlight>
                <a:schemeClr val="accent4"/>
              </a:highlight>
              <a:latin typeface="Arial"/>
              <a:ea typeface="Arial"/>
              <a:cs typeface="Arial"/>
              <a:sym typeface="Arial"/>
            </a:endParaRPr>
          </a:p>
          <a:p>
            <a:pPr indent="0" lvl="0" marL="0" rtl="0" algn="l">
              <a:lnSpc>
                <a:spcPct val="135714"/>
              </a:lnSpc>
              <a:spcBef>
                <a:spcPts val="0"/>
              </a:spcBef>
              <a:spcAft>
                <a:spcPts val="0"/>
              </a:spcAft>
              <a:buNone/>
            </a:pPr>
            <a:r>
              <a:t/>
            </a:r>
            <a:endParaRPr b="1" sz="1300">
              <a:solidFill>
                <a:srgbClr val="383838"/>
              </a:solidFill>
              <a:highlight>
                <a:srgbClr val="FFFFFF"/>
              </a:highlight>
              <a:latin typeface="Arial"/>
              <a:ea typeface="Arial"/>
              <a:cs typeface="Arial"/>
              <a:sym typeface="Arial"/>
            </a:endParaRPr>
          </a:p>
          <a:p>
            <a:pPr indent="0" lvl="0" marL="0" rtl="0" algn="l">
              <a:spcBef>
                <a:spcPts val="0"/>
              </a:spcBef>
              <a:spcAft>
                <a:spcPts val="1600"/>
              </a:spcAft>
              <a:buNone/>
            </a:pPr>
            <a:r>
              <a:t/>
            </a:r>
            <a:endParaRPr b="1" sz="1300">
              <a:solidFill>
                <a:srgbClr val="383838"/>
              </a:solidFill>
              <a:highlight>
                <a:srgbClr val="FFFFFF"/>
              </a:highlight>
              <a:latin typeface="Arial"/>
              <a:ea typeface="Arial"/>
              <a:cs typeface="Arial"/>
              <a:sym typeface="Arial"/>
            </a:endParaRPr>
          </a:p>
        </p:txBody>
      </p:sp>
      <p:pic>
        <p:nvPicPr>
          <p:cNvPr id="160" name="Google Shape;160;p25"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Percentile</a:t>
            </a:r>
            <a:endParaRPr/>
          </a:p>
        </p:txBody>
      </p:sp>
      <p:sp>
        <p:nvSpPr>
          <p:cNvPr id="166" name="Google Shape;166;p26"/>
          <p:cNvSpPr txBox="1"/>
          <p:nvPr>
            <p:ph idx="1" type="body"/>
          </p:nvPr>
        </p:nvSpPr>
        <p:spPr>
          <a:xfrm>
            <a:off x="134125" y="1727400"/>
            <a:ext cx="8840100" cy="34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rgbClr val="273239"/>
                </a:solidFill>
                <a:highlight>
                  <a:srgbClr val="FFFFFF"/>
                </a:highlight>
                <a:latin typeface="Nunito"/>
                <a:ea typeface="Nunito"/>
                <a:cs typeface="Nunito"/>
                <a:sym typeface="Nunito"/>
              </a:rPr>
              <a:t>To find the value corresponding to a specific percentile, the following formula is used:</a:t>
            </a:r>
            <a:endParaRPr b="1" sz="1350">
              <a:solidFill>
                <a:srgbClr val="273239"/>
              </a:solidFill>
              <a:highlight>
                <a:srgbClr val="FFFFFF"/>
              </a:highlight>
              <a:latin typeface="Nunito"/>
              <a:ea typeface="Nunito"/>
              <a:cs typeface="Nunito"/>
              <a:sym typeface="Nunito"/>
            </a:endParaRPr>
          </a:p>
          <a:p>
            <a:pPr indent="0" lvl="0" marL="228600" marR="228600" rtl="0" algn="l">
              <a:lnSpc>
                <a:spcPct val="120000"/>
              </a:lnSpc>
              <a:spcBef>
                <a:spcPts val="800"/>
              </a:spcBef>
              <a:spcAft>
                <a:spcPts val="0"/>
              </a:spcAft>
              <a:buNone/>
            </a:pPr>
            <a:r>
              <a:rPr b="1" i="1" lang="en" sz="1350">
                <a:solidFill>
                  <a:srgbClr val="273239"/>
                </a:solidFill>
                <a:highlight>
                  <a:srgbClr val="F9F9F9"/>
                </a:highlight>
                <a:latin typeface="Nunito"/>
                <a:ea typeface="Nunito"/>
                <a:cs typeface="Nunito"/>
                <a:sym typeface="Nunito"/>
              </a:rPr>
              <a:t>Percentile(x) = (Number of values fall under 'x'/total number of values) × 100</a:t>
            </a:r>
            <a:br>
              <a:rPr b="1" i="1" lang="en" sz="1350">
                <a:solidFill>
                  <a:srgbClr val="273239"/>
                </a:solidFill>
                <a:highlight>
                  <a:srgbClr val="F9F9F9"/>
                </a:highlight>
                <a:latin typeface="Nunito"/>
                <a:ea typeface="Nunito"/>
                <a:cs typeface="Nunito"/>
                <a:sym typeface="Nunito"/>
              </a:rPr>
            </a:br>
            <a:r>
              <a:rPr b="1" i="1" lang="en" sz="1350">
                <a:solidFill>
                  <a:srgbClr val="273239"/>
                </a:solidFill>
                <a:highlight>
                  <a:srgbClr val="F9F9F9"/>
                </a:highlight>
                <a:latin typeface="Nunito"/>
                <a:ea typeface="Nunito"/>
                <a:cs typeface="Nunito"/>
                <a:sym typeface="Nunito"/>
              </a:rPr>
              <a:t>P = (n/N) × 100</a:t>
            </a:r>
            <a:endParaRPr b="1" i="1" sz="1350">
              <a:solidFill>
                <a:srgbClr val="273239"/>
              </a:solidFill>
              <a:highlight>
                <a:srgbClr val="F9F9F9"/>
              </a:highlight>
              <a:latin typeface="Nunito"/>
              <a:ea typeface="Nunito"/>
              <a:cs typeface="Nunito"/>
              <a:sym typeface="Nunito"/>
            </a:endParaRPr>
          </a:p>
          <a:p>
            <a:pPr indent="0" lvl="0" marL="0" rtl="0" algn="just">
              <a:spcBef>
                <a:spcPts val="2600"/>
              </a:spcBef>
              <a:spcAft>
                <a:spcPts val="0"/>
              </a:spcAft>
              <a:buNone/>
            </a:pPr>
            <a:r>
              <a:rPr lang="en" sz="1350">
                <a:solidFill>
                  <a:srgbClr val="273239"/>
                </a:solidFill>
                <a:highlight>
                  <a:srgbClr val="FFFFFF"/>
                </a:highlight>
                <a:latin typeface="Nunito"/>
                <a:ea typeface="Nunito"/>
                <a:cs typeface="Nunito"/>
                <a:sym typeface="Nunito"/>
              </a:rPr>
              <a:t>Where, </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80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P is the percentile,</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n - Number of values below 'x',</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N - Total count of population.</a:t>
            </a:r>
            <a:endParaRPr sz="1350">
              <a:solidFill>
                <a:srgbClr val="273239"/>
              </a:solidFill>
              <a:highlight>
                <a:srgbClr val="FFFFFF"/>
              </a:highlight>
              <a:latin typeface="Nunito"/>
              <a:ea typeface="Nunito"/>
              <a:cs typeface="Nunito"/>
              <a:sym typeface="Nunito"/>
            </a:endParaRPr>
          </a:p>
          <a:p>
            <a:pPr indent="0" lvl="0" marL="190500" marR="190500" rtl="0" algn="l">
              <a:spcBef>
                <a:spcPts val="1800"/>
              </a:spcBef>
              <a:spcAft>
                <a:spcPts val="0"/>
              </a:spcAft>
              <a:buNone/>
            </a:pPr>
            <a:r>
              <a:rPr b="1" lang="en" sz="1200">
                <a:solidFill>
                  <a:srgbClr val="000000"/>
                </a:solidFill>
                <a:highlight>
                  <a:schemeClr val="accent4"/>
                </a:highlight>
                <a:latin typeface="Courier New"/>
                <a:ea typeface="Courier New"/>
                <a:cs typeface="Courier New"/>
                <a:sym typeface="Courier New"/>
              </a:rPr>
              <a:t>Note: First we need to sort the data/population before starting the process.</a:t>
            </a:r>
            <a:endParaRPr b="1" sz="1200">
              <a:solidFill>
                <a:srgbClr val="000000"/>
              </a:solidFill>
              <a:highlight>
                <a:schemeClr val="accent4"/>
              </a:highlight>
              <a:latin typeface="Courier New"/>
              <a:ea typeface="Courier New"/>
              <a:cs typeface="Courier New"/>
              <a:sym typeface="Courier New"/>
            </a:endParaRPr>
          </a:p>
          <a:p>
            <a:pPr indent="0" lvl="0" marL="457200" rtl="0" algn="l">
              <a:lnSpc>
                <a:spcPct val="200000"/>
              </a:lnSpc>
              <a:spcBef>
                <a:spcPts val="800"/>
              </a:spcBef>
              <a:spcAft>
                <a:spcPts val="0"/>
              </a:spcAft>
              <a:buNone/>
            </a:pPr>
            <a:r>
              <a:t/>
            </a:r>
            <a:endParaRPr sz="1600">
              <a:solidFill>
                <a:srgbClr val="273239"/>
              </a:solidFill>
              <a:highlight>
                <a:schemeClr val="accent4"/>
              </a:highlight>
              <a:latin typeface="Nunito"/>
              <a:ea typeface="Nunito"/>
              <a:cs typeface="Nunito"/>
              <a:sym typeface="Nunito"/>
            </a:endParaRPr>
          </a:p>
          <a:p>
            <a:pPr indent="0" lvl="0" marL="0" rtl="0" algn="l">
              <a:lnSpc>
                <a:spcPct val="135714"/>
              </a:lnSpc>
              <a:spcBef>
                <a:spcPts val="1800"/>
              </a:spcBef>
              <a:spcAft>
                <a:spcPts val="0"/>
              </a:spcAft>
              <a:buNone/>
            </a:pPr>
            <a:r>
              <a:t/>
            </a:r>
            <a:endParaRPr b="1" sz="1350">
              <a:solidFill>
                <a:srgbClr val="000000"/>
              </a:solidFill>
              <a:highlight>
                <a:srgbClr val="F7F7F7"/>
              </a:highlight>
              <a:latin typeface="Courier New"/>
              <a:ea typeface="Courier New"/>
              <a:cs typeface="Courier New"/>
              <a:sym typeface="Courier New"/>
            </a:endParaRPr>
          </a:p>
          <a:p>
            <a:pPr indent="0" lvl="0" marL="0" rtl="0" algn="l">
              <a:lnSpc>
                <a:spcPct val="200000"/>
              </a:lnSpc>
              <a:spcBef>
                <a:spcPts val="0"/>
              </a:spcBef>
              <a:spcAft>
                <a:spcPts val="0"/>
              </a:spcAft>
              <a:buNone/>
            </a:pPr>
            <a:r>
              <a:t/>
            </a:r>
            <a:endParaRPr b="1" sz="13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383838"/>
              </a:solidFill>
              <a:highlight>
                <a:schemeClr val="accent4"/>
              </a:highlight>
              <a:latin typeface="Arial"/>
              <a:ea typeface="Arial"/>
              <a:cs typeface="Arial"/>
              <a:sym typeface="Arial"/>
            </a:endParaRPr>
          </a:p>
          <a:p>
            <a:pPr indent="0" lvl="0" marL="0" rtl="0" algn="l">
              <a:lnSpc>
                <a:spcPct val="135714"/>
              </a:lnSpc>
              <a:spcBef>
                <a:spcPts val="0"/>
              </a:spcBef>
              <a:spcAft>
                <a:spcPts val="0"/>
              </a:spcAft>
              <a:buNone/>
            </a:pPr>
            <a:r>
              <a:t/>
            </a:r>
            <a:endParaRPr b="1" sz="1300">
              <a:solidFill>
                <a:srgbClr val="383838"/>
              </a:solidFill>
              <a:highlight>
                <a:srgbClr val="FFFFFF"/>
              </a:highlight>
              <a:latin typeface="Arial"/>
              <a:ea typeface="Arial"/>
              <a:cs typeface="Arial"/>
              <a:sym typeface="Arial"/>
            </a:endParaRPr>
          </a:p>
          <a:p>
            <a:pPr indent="0" lvl="0" marL="0" rtl="0" algn="l">
              <a:spcBef>
                <a:spcPts val="0"/>
              </a:spcBef>
              <a:spcAft>
                <a:spcPts val="1600"/>
              </a:spcAft>
              <a:buNone/>
            </a:pPr>
            <a:r>
              <a:t/>
            </a:r>
            <a:endParaRPr b="1" sz="1300">
              <a:solidFill>
                <a:srgbClr val="383838"/>
              </a:solidFill>
              <a:highlight>
                <a:srgbClr val="FFFFFF"/>
              </a:highlight>
              <a:latin typeface="Arial"/>
              <a:ea typeface="Arial"/>
              <a:cs typeface="Arial"/>
              <a:sym typeface="Arial"/>
            </a:endParaRPr>
          </a:p>
        </p:txBody>
      </p:sp>
      <p:pic>
        <p:nvPicPr>
          <p:cNvPr id="167" name="Google Shape;167;p26"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Percentile</a:t>
            </a:r>
            <a:endParaRPr/>
          </a:p>
        </p:txBody>
      </p:sp>
      <p:sp>
        <p:nvSpPr>
          <p:cNvPr id="173" name="Google Shape;173;p27"/>
          <p:cNvSpPr txBox="1"/>
          <p:nvPr>
            <p:ph idx="1" type="body"/>
          </p:nvPr>
        </p:nvSpPr>
        <p:spPr>
          <a:xfrm>
            <a:off x="471900" y="1788700"/>
            <a:ext cx="8222100" cy="3285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350">
                <a:solidFill>
                  <a:srgbClr val="273239"/>
                </a:solidFill>
                <a:highlight>
                  <a:schemeClr val="accent4"/>
                </a:highlight>
                <a:latin typeface="Nunito"/>
                <a:ea typeface="Nunito"/>
                <a:cs typeface="Nunito"/>
                <a:sym typeface="Nunito"/>
              </a:rPr>
              <a:t>Question 1: </a:t>
            </a:r>
            <a:r>
              <a:rPr lang="en" sz="1350">
                <a:solidFill>
                  <a:srgbClr val="273239"/>
                </a:solidFill>
                <a:highlight>
                  <a:schemeClr val="accent4"/>
                </a:highlight>
                <a:latin typeface="Nunito"/>
                <a:ea typeface="Nunito"/>
                <a:cs typeface="Nunito"/>
                <a:sym typeface="Nunito"/>
              </a:rPr>
              <a:t>What is the percentile value for the score 80 for the given population: 50, 100, 70, 80, 56, 60, 80, 75?</a:t>
            </a:r>
            <a:endParaRPr sz="1350">
              <a:solidFill>
                <a:srgbClr val="273239"/>
              </a:solidFill>
              <a:highlight>
                <a:schemeClr val="accent4"/>
              </a:highlight>
              <a:latin typeface="Nunito"/>
              <a:ea typeface="Nunito"/>
              <a:cs typeface="Nunito"/>
              <a:sym typeface="Nunito"/>
            </a:endParaRPr>
          </a:p>
          <a:p>
            <a:pPr indent="0" lvl="0" marL="0" rtl="0" algn="just">
              <a:spcBef>
                <a:spcPts val="800"/>
              </a:spcBef>
              <a:spcAft>
                <a:spcPts val="0"/>
              </a:spcAft>
              <a:buNone/>
            </a:pPr>
            <a:r>
              <a:rPr b="1" lang="en" sz="1350">
                <a:solidFill>
                  <a:srgbClr val="273239"/>
                </a:solidFill>
                <a:highlight>
                  <a:schemeClr val="accent4"/>
                </a:highlight>
                <a:latin typeface="Nunito"/>
                <a:ea typeface="Nunito"/>
                <a:cs typeface="Nunito"/>
                <a:sym typeface="Nunito"/>
              </a:rPr>
              <a:t>Solution:</a:t>
            </a:r>
            <a:endParaRPr b="1" sz="1350">
              <a:solidFill>
                <a:srgbClr val="273239"/>
              </a:solidFill>
              <a:highlight>
                <a:schemeClr val="accent4"/>
              </a:highlight>
              <a:latin typeface="Nunito"/>
              <a:ea typeface="Nunito"/>
              <a:cs typeface="Nunito"/>
              <a:sym typeface="Nunito"/>
            </a:endParaRPr>
          </a:p>
          <a:p>
            <a:pPr indent="0" lvl="0" marL="457200" marR="228600" rtl="0" algn="just">
              <a:lnSpc>
                <a:spcPct val="120000"/>
              </a:lnSpc>
              <a:spcBef>
                <a:spcPts val="800"/>
              </a:spcBef>
              <a:spcAft>
                <a:spcPts val="0"/>
              </a:spcAft>
              <a:buNone/>
            </a:pPr>
            <a:r>
              <a:rPr i="1" lang="en" sz="1350">
                <a:solidFill>
                  <a:srgbClr val="273239"/>
                </a:solidFill>
                <a:highlight>
                  <a:schemeClr val="accent4"/>
                </a:highlight>
                <a:latin typeface="Nunito"/>
                <a:ea typeface="Nunito"/>
                <a:cs typeface="Nunito"/>
                <a:sym typeface="Nunito"/>
              </a:rPr>
              <a:t>The given data is not sorted. So first sort the data in ascending order.</a:t>
            </a:r>
            <a:endParaRPr i="1" sz="1350">
              <a:solidFill>
                <a:srgbClr val="273239"/>
              </a:solidFill>
              <a:highlight>
                <a:schemeClr val="accent4"/>
              </a:highlight>
              <a:latin typeface="Nunito"/>
              <a:ea typeface="Nunito"/>
              <a:cs typeface="Nunito"/>
              <a:sym typeface="Nunito"/>
            </a:endParaRPr>
          </a:p>
          <a:p>
            <a:pPr indent="0" lvl="0" marL="457200" marR="228600" rtl="0" algn="just">
              <a:lnSpc>
                <a:spcPct val="120000"/>
              </a:lnSpc>
              <a:spcBef>
                <a:spcPts val="800"/>
              </a:spcBef>
              <a:spcAft>
                <a:spcPts val="0"/>
              </a:spcAft>
              <a:buNone/>
            </a:pPr>
            <a:r>
              <a:rPr i="1" lang="en" sz="1350">
                <a:solidFill>
                  <a:srgbClr val="273239"/>
                </a:solidFill>
                <a:highlight>
                  <a:schemeClr val="accent4"/>
                </a:highlight>
                <a:latin typeface="Nunito"/>
                <a:ea typeface="Nunito"/>
                <a:cs typeface="Nunito"/>
                <a:sym typeface="Nunito"/>
              </a:rPr>
              <a:t>Sorted data: 50, 56, 60, 70, 75, 80, 80, 100</a:t>
            </a:r>
            <a:endParaRPr i="1" sz="1350">
              <a:solidFill>
                <a:srgbClr val="273239"/>
              </a:solidFill>
              <a:highlight>
                <a:schemeClr val="accent4"/>
              </a:highlight>
              <a:latin typeface="Nunito"/>
              <a:ea typeface="Nunito"/>
              <a:cs typeface="Nunito"/>
              <a:sym typeface="Nunito"/>
            </a:endParaRPr>
          </a:p>
          <a:p>
            <a:pPr indent="0" lvl="0" marL="457200" marR="228600" rtl="0" algn="just">
              <a:lnSpc>
                <a:spcPct val="120000"/>
              </a:lnSpc>
              <a:spcBef>
                <a:spcPts val="800"/>
              </a:spcBef>
              <a:spcAft>
                <a:spcPts val="0"/>
              </a:spcAft>
              <a:buNone/>
            </a:pPr>
            <a:r>
              <a:rPr i="1" lang="en" sz="1350">
                <a:solidFill>
                  <a:srgbClr val="273239"/>
                </a:solidFill>
                <a:highlight>
                  <a:schemeClr val="accent4"/>
                </a:highlight>
                <a:latin typeface="Nunito"/>
                <a:ea typeface="Nunito"/>
                <a:cs typeface="Nunito"/>
                <a:sym typeface="Nunito"/>
              </a:rPr>
              <a:t>Number of values fall under 80 (n) = 5</a:t>
            </a:r>
            <a:endParaRPr i="1" sz="1350">
              <a:solidFill>
                <a:srgbClr val="273239"/>
              </a:solidFill>
              <a:highlight>
                <a:schemeClr val="accent4"/>
              </a:highlight>
              <a:latin typeface="Nunito"/>
              <a:ea typeface="Nunito"/>
              <a:cs typeface="Nunito"/>
              <a:sym typeface="Nunito"/>
            </a:endParaRPr>
          </a:p>
          <a:p>
            <a:pPr indent="0" lvl="0" marL="457200" marR="228600" rtl="0" algn="just">
              <a:lnSpc>
                <a:spcPct val="120000"/>
              </a:lnSpc>
              <a:spcBef>
                <a:spcPts val="800"/>
              </a:spcBef>
              <a:spcAft>
                <a:spcPts val="0"/>
              </a:spcAft>
              <a:buNone/>
            </a:pPr>
            <a:r>
              <a:rPr i="1" lang="en" sz="1350">
                <a:solidFill>
                  <a:srgbClr val="273239"/>
                </a:solidFill>
                <a:highlight>
                  <a:schemeClr val="accent4"/>
                </a:highlight>
                <a:latin typeface="Nunito"/>
                <a:ea typeface="Nunito"/>
                <a:cs typeface="Nunito"/>
                <a:sym typeface="Nunito"/>
              </a:rPr>
              <a:t>Total count of values (N) = 8</a:t>
            </a:r>
            <a:br>
              <a:rPr i="1" lang="en" sz="1350">
                <a:solidFill>
                  <a:srgbClr val="273239"/>
                </a:solidFill>
                <a:highlight>
                  <a:schemeClr val="accent4"/>
                </a:highlight>
                <a:latin typeface="Nunito"/>
                <a:ea typeface="Nunito"/>
                <a:cs typeface="Nunito"/>
                <a:sym typeface="Nunito"/>
              </a:rPr>
            </a:br>
            <a:r>
              <a:rPr i="1" lang="en" sz="1350">
                <a:solidFill>
                  <a:srgbClr val="273239"/>
                </a:solidFill>
                <a:highlight>
                  <a:schemeClr val="accent4"/>
                </a:highlight>
                <a:latin typeface="Nunito"/>
                <a:ea typeface="Nunito"/>
                <a:cs typeface="Nunito"/>
                <a:sym typeface="Nunito"/>
              </a:rPr>
              <a:t>Percentile = (n/N) × 100</a:t>
            </a:r>
            <a:br>
              <a:rPr i="1" lang="en" sz="1350">
                <a:solidFill>
                  <a:srgbClr val="273239"/>
                </a:solidFill>
                <a:highlight>
                  <a:schemeClr val="accent4"/>
                </a:highlight>
                <a:latin typeface="Nunito"/>
                <a:ea typeface="Nunito"/>
                <a:cs typeface="Nunito"/>
                <a:sym typeface="Nunito"/>
              </a:rPr>
            </a:br>
            <a:r>
              <a:rPr i="1" lang="en" sz="1350">
                <a:solidFill>
                  <a:srgbClr val="273239"/>
                </a:solidFill>
                <a:highlight>
                  <a:schemeClr val="accent4"/>
                </a:highlight>
                <a:latin typeface="Nunito"/>
                <a:ea typeface="Nunito"/>
                <a:cs typeface="Nunito"/>
                <a:sym typeface="Nunito"/>
              </a:rPr>
              <a:t>= (5/8) × 100</a:t>
            </a:r>
            <a:br>
              <a:rPr i="1" lang="en" sz="1350">
                <a:solidFill>
                  <a:srgbClr val="273239"/>
                </a:solidFill>
                <a:highlight>
                  <a:schemeClr val="accent4"/>
                </a:highlight>
                <a:latin typeface="Nunito"/>
                <a:ea typeface="Nunito"/>
                <a:cs typeface="Nunito"/>
                <a:sym typeface="Nunito"/>
              </a:rPr>
            </a:br>
            <a:r>
              <a:rPr i="1" lang="en" sz="1350">
                <a:solidFill>
                  <a:srgbClr val="273239"/>
                </a:solidFill>
                <a:highlight>
                  <a:schemeClr val="accent4"/>
                </a:highlight>
                <a:latin typeface="Nunito"/>
                <a:ea typeface="Nunito"/>
                <a:cs typeface="Nunito"/>
                <a:sym typeface="Nunito"/>
              </a:rPr>
              <a:t>= 62.5</a:t>
            </a:r>
            <a:endParaRPr i="1" sz="1350">
              <a:solidFill>
                <a:srgbClr val="273239"/>
              </a:solidFill>
              <a:highlight>
                <a:schemeClr val="accent4"/>
              </a:highlight>
              <a:latin typeface="Nunito"/>
              <a:ea typeface="Nunito"/>
              <a:cs typeface="Nunito"/>
              <a:sym typeface="Nunito"/>
            </a:endParaRPr>
          </a:p>
          <a:p>
            <a:pPr indent="0" lvl="0" marL="457200" marR="228600" rtl="0" algn="just">
              <a:lnSpc>
                <a:spcPct val="120000"/>
              </a:lnSpc>
              <a:spcBef>
                <a:spcPts val="0"/>
              </a:spcBef>
              <a:spcAft>
                <a:spcPts val="0"/>
              </a:spcAft>
              <a:buNone/>
            </a:pPr>
            <a:r>
              <a:rPr b="1" i="1" lang="en" sz="1350">
                <a:solidFill>
                  <a:srgbClr val="273239"/>
                </a:solidFill>
                <a:highlight>
                  <a:schemeClr val="accent4"/>
                </a:highlight>
                <a:latin typeface="Nunito"/>
                <a:ea typeface="Nunito"/>
                <a:cs typeface="Nunito"/>
                <a:sym typeface="Nunito"/>
              </a:rPr>
              <a:t>The percentile of value 80 for the given population is 62.5</a:t>
            </a:r>
            <a:endParaRPr sz="1600">
              <a:solidFill>
                <a:srgbClr val="273239"/>
              </a:solidFill>
              <a:highlight>
                <a:schemeClr val="accent4"/>
              </a:highlight>
              <a:latin typeface="Arial"/>
              <a:ea typeface="Arial"/>
              <a:cs typeface="Arial"/>
              <a:sym typeface="Arial"/>
            </a:endParaRPr>
          </a:p>
          <a:p>
            <a:pPr indent="0" lvl="0" marL="0" rtl="0" algn="l">
              <a:lnSpc>
                <a:spcPct val="135714"/>
              </a:lnSpc>
              <a:spcBef>
                <a:spcPts val="2600"/>
              </a:spcBef>
              <a:spcAft>
                <a:spcPts val="0"/>
              </a:spcAft>
              <a:buNone/>
            </a:pPr>
            <a:r>
              <a:t/>
            </a:r>
            <a:endParaRPr b="1" sz="13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008000"/>
              </a:solidFill>
              <a:highlight>
                <a:srgbClr val="F7F7F7"/>
              </a:highlight>
              <a:latin typeface="Courier New"/>
              <a:ea typeface="Courier New"/>
              <a:cs typeface="Courier New"/>
              <a:sym typeface="Courier New"/>
            </a:endParaRPr>
          </a:p>
          <a:p>
            <a:pPr indent="0" lvl="0" marL="0" rtl="0" algn="l">
              <a:lnSpc>
                <a:spcPct val="200000"/>
              </a:lnSpc>
              <a:spcBef>
                <a:spcPts val="0"/>
              </a:spcBef>
              <a:spcAft>
                <a:spcPts val="0"/>
              </a:spcAft>
              <a:buNone/>
            </a:pPr>
            <a:r>
              <a:t/>
            </a:r>
            <a:endParaRPr b="1" sz="1350">
              <a:solidFill>
                <a:srgbClr val="000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600">
              <a:solidFill>
                <a:srgbClr val="383838"/>
              </a:solidFill>
              <a:highlight>
                <a:schemeClr val="accent4"/>
              </a:highlight>
              <a:latin typeface="Arial"/>
              <a:ea typeface="Arial"/>
              <a:cs typeface="Arial"/>
              <a:sym typeface="Arial"/>
            </a:endParaRPr>
          </a:p>
          <a:p>
            <a:pPr indent="0" lvl="0" marL="0" rtl="0" algn="l">
              <a:lnSpc>
                <a:spcPct val="135714"/>
              </a:lnSpc>
              <a:spcBef>
                <a:spcPts val="0"/>
              </a:spcBef>
              <a:spcAft>
                <a:spcPts val="0"/>
              </a:spcAft>
              <a:buNone/>
            </a:pPr>
            <a:r>
              <a:t/>
            </a:r>
            <a:endParaRPr b="1" sz="1300">
              <a:solidFill>
                <a:srgbClr val="383838"/>
              </a:solidFill>
              <a:highlight>
                <a:srgbClr val="FFFFFF"/>
              </a:highlight>
              <a:latin typeface="Arial"/>
              <a:ea typeface="Arial"/>
              <a:cs typeface="Arial"/>
              <a:sym typeface="Arial"/>
            </a:endParaRPr>
          </a:p>
          <a:p>
            <a:pPr indent="0" lvl="0" marL="0" rtl="0" algn="l">
              <a:spcBef>
                <a:spcPts val="0"/>
              </a:spcBef>
              <a:spcAft>
                <a:spcPts val="1600"/>
              </a:spcAft>
              <a:buNone/>
            </a:pPr>
            <a:r>
              <a:t/>
            </a:r>
            <a:endParaRPr b="1" sz="1300">
              <a:solidFill>
                <a:srgbClr val="383838"/>
              </a:solidFill>
              <a:highlight>
                <a:srgbClr val="FFFFFF"/>
              </a:highlight>
              <a:latin typeface="Arial"/>
              <a:ea typeface="Arial"/>
              <a:cs typeface="Arial"/>
              <a:sym typeface="Arial"/>
            </a:endParaRPr>
          </a:p>
        </p:txBody>
      </p:sp>
      <p:pic>
        <p:nvPicPr>
          <p:cNvPr id="174" name="Google Shape;174;p27"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Percentile</a:t>
            </a:r>
            <a:endParaRPr/>
          </a:p>
        </p:txBody>
      </p:sp>
      <p:sp>
        <p:nvSpPr>
          <p:cNvPr id="180" name="Google Shape;180;p28"/>
          <p:cNvSpPr txBox="1"/>
          <p:nvPr>
            <p:ph idx="1" type="body"/>
          </p:nvPr>
        </p:nvSpPr>
        <p:spPr>
          <a:xfrm>
            <a:off x="222625" y="1750325"/>
            <a:ext cx="8766900" cy="3324000"/>
          </a:xfrm>
          <a:prstGeom prst="rect">
            <a:avLst/>
          </a:prstGeom>
        </p:spPr>
        <p:txBody>
          <a:bodyPr anchorCtr="0" anchor="t" bIns="91425" lIns="91425" spcFirstLastPara="1" rIns="91425" wrap="square" tIns="91425">
            <a:noAutofit/>
          </a:bodyPr>
          <a:lstStyle/>
          <a:p>
            <a:pPr indent="0" lvl="0" marL="139700" marR="139700" rtl="0" algn="l">
              <a:spcBef>
                <a:spcPts val="1800"/>
              </a:spcBef>
              <a:spcAft>
                <a:spcPts val="0"/>
              </a:spcAft>
              <a:buNone/>
            </a:pPr>
            <a:r>
              <a:rPr b="1" lang="en" sz="2200">
                <a:solidFill>
                  <a:srgbClr val="000000"/>
                </a:solidFill>
                <a:highlight>
                  <a:srgbClr val="FFFFFF"/>
                </a:highlight>
                <a:latin typeface="Arial"/>
                <a:ea typeface="Arial"/>
                <a:cs typeface="Arial"/>
                <a:sym typeface="Arial"/>
              </a:rPr>
              <a:t>How to Calculate Percentile</a:t>
            </a:r>
            <a:endParaRPr b="1" sz="2200">
              <a:solidFill>
                <a:srgbClr val="000000"/>
              </a:solidFill>
              <a:highlight>
                <a:srgbClr val="FFFFFF"/>
              </a:highlight>
              <a:latin typeface="Arial"/>
              <a:ea typeface="Arial"/>
              <a:cs typeface="Arial"/>
              <a:sym typeface="Arial"/>
            </a:endParaRPr>
          </a:p>
          <a:p>
            <a:pPr indent="-317500" lvl="0" marL="736600" marR="139700" rtl="0" algn="l">
              <a:lnSpc>
                <a:spcPct val="200000"/>
              </a:lnSpc>
              <a:spcBef>
                <a:spcPts val="1200"/>
              </a:spcBef>
              <a:spcAft>
                <a:spcPts val="0"/>
              </a:spcAft>
              <a:buClr>
                <a:srgbClr val="000000"/>
              </a:buClr>
              <a:buSzPts val="1400"/>
              <a:buFont typeface="Arial"/>
              <a:buAutoNum type="arabicPeriod"/>
            </a:pPr>
            <a:r>
              <a:rPr lang="en" sz="1400">
                <a:solidFill>
                  <a:srgbClr val="000000"/>
                </a:solidFill>
                <a:highlight>
                  <a:srgbClr val="FFFFFF"/>
                </a:highlight>
                <a:latin typeface="Arial"/>
                <a:ea typeface="Arial"/>
                <a:cs typeface="Arial"/>
                <a:sym typeface="Arial"/>
              </a:rPr>
              <a:t>Arrange </a:t>
            </a:r>
            <a:r>
              <a:rPr i="1" lang="en" sz="1400">
                <a:solidFill>
                  <a:srgbClr val="000000"/>
                </a:solidFill>
                <a:highlight>
                  <a:srgbClr val="FFFFFF"/>
                </a:highlight>
                <a:latin typeface="Arial"/>
                <a:ea typeface="Arial"/>
                <a:cs typeface="Arial"/>
                <a:sym typeface="Arial"/>
              </a:rPr>
              <a:t>n</a:t>
            </a:r>
            <a:r>
              <a:rPr lang="en" sz="1400">
                <a:solidFill>
                  <a:srgbClr val="000000"/>
                </a:solidFill>
                <a:highlight>
                  <a:srgbClr val="FFFFFF"/>
                </a:highlight>
                <a:latin typeface="Arial"/>
                <a:ea typeface="Arial"/>
                <a:cs typeface="Arial"/>
                <a:sym typeface="Arial"/>
              </a:rPr>
              <a:t> number of data points in ascending order: x1, x2, x3, ... xn</a:t>
            </a:r>
            <a:endParaRPr sz="1400">
              <a:solidFill>
                <a:srgbClr val="000000"/>
              </a:solidFill>
              <a:highlight>
                <a:srgbClr val="FFFFFF"/>
              </a:highlight>
              <a:latin typeface="Arial"/>
              <a:ea typeface="Arial"/>
              <a:cs typeface="Arial"/>
              <a:sym typeface="Arial"/>
            </a:endParaRPr>
          </a:p>
          <a:p>
            <a:pPr indent="-317500" lvl="0" marL="736600" marR="139700" rtl="0" algn="l">
              <a:lnSpc>
                <a:spcPct val="200000"/>
              </a:lnSpc>
              <a:spcBef>
                <a:spcPts val="0"/>
              </a:spcBef>
              <a:spcAft>
                <a:spcPts val="0"/>
              </a:spcAft>
              <a:buClr>
                <a:srgbClr val="000000"/>
              </a:buClr>
              <a:buSzPts val="1400"/>
              <a:buFont typeface="Arial"/>
              <a:buAutoNum type="arabicPeriod"/>
            </a:pPr>
            <a:r>
              <a:rPr lang="en" sz="1400">
                <a:solidFill>
                  <a:srgbClr val="000000"/>
                </a:solidFill>
                <a:highlight>
                  <a:srgbClr val="FFFFFF"/>
                </a:highlight>
                <a:latin typeface="Arial"/>
                <a:ea typeface="Arial"/>
                <a:cs typeface="Arial"/>
                <a:sym typeface="Arial"/>
              </a:rPr>
              <a:t>Calculate the rank </a:t>
            </a:r>
            <a:r>
              <a:rPr i="1" lang="en" sz="1400">
                <a:solidFill>
                  <a:srgbClr val="000000"/>
                </a:solidFill>
                <a:highlight>
                  <a:srgbClr val="FFFFFF"/>
                </a:highlight>
                <a:latin typeface="Arial"/>
                <a:ea typeface="Arial"/>
                <a:cs typeface="Arial"/>
                <a:sym typeface="Arial"/>
              </a:rPr>
              <a:t>r</a:t>
            </a:r>
            <a:r>
              <a:rPr lang="en" sz="1400">
                <a:solidFill>
                  <a:srgbClr val="000000"/>
                </a:solidFill>
                <a:highlight>
                  <a:srgbClr val="FFFFFF"/>
                </a:highlight>
                <a:latin typeface="Arial"/>
                <a:ea typeface="Arial"/>
                <a:cs typeface="Arial"/>
                <a:sym typeface="Arial"/>
              </a:rPr>
              <a:t> for the percentile </a:t>
            </a:r>
            <a:r>
              <a:rPr i="1" lang="en" sz="1400">
                <a:solidFill>
                  <a:srgbClr val="000000"/>
                </a:solidFill>
                <a:highlight>
                  <a:srgbClr val="FFFFFF"/>
                </a:highlight>
                <a:latin typeface="Arial"/>
                <a:ea typeface="Arial"/>
                <a:cs typeface="Arial"/>
                <a:sym typeface="Arial"/>
              </a:rPr>
              <a:t>p</a:t>
            </a:r>
            <a:r>
              <a:rPr lang="en" sz="1400">
                <a:solidFill>
                  <a:srgbClr val="000000"/>
                </a:solidFill>
                <a:highlight>
                  <a:srgbClr val="FFFFFF"/>
                </a:highlight>
                <a:latin typeface="Arial"/>
                <a:ea typeface="Arial"/>
                <a:cs typeface="Arial"/>
                <a:sym typeface="Arial"/>
              </a:rPr>
              <a:t> you want to find: r = (p/100) * (n - 1) + 1</a:t>
            </a:r>
            <a:endParaRPr sz="1400">
              <a:solidFill>
                <a:srgbClr val="000000"/>
              </a:solidFill>
              <a:highlight>
                <a:srgbClr val="FFFFFF"/>
              </a:highlight>
              <a:latin typeface="Arial"/>
              <a:ea typeface="Arial"/>
              <a:cs typeface="Arial"/>
              <a:sym typeface="Arial"/>
            </a:endParaRPr>
          </a:p>
          <a:p>
            <a:pPr indent="-317500" lvl="0" marL="736600" marR="139700" rtl="0" algn="l">
              <a:lnSpc>
                <a:spcPct val="200000"/>
              </a:lnSpc>
              <a:spcBef>
                <a:spcPts val="0"/>
              </a:spcBef>
              <a:spcAft>
                <a:spcPts val="0"/>
              </a:spcAft>
              <a:buClr>
                <a:srgbClr val="000000"/>
              </a:buClr>
              <a:buSzPts val="1400"/>
              <a:buFont typeface="Arial"/>
              <a:buAutoNum type="arabicPeriod"/>
            </a:pPr>
            <a:r>
              <a:rPr lang="en" sz="1400">
                <a:solidFill>
                  <a:srgbClr val="000000"/>
                </a:solidFill>
                <a:highlight>
                  <a:srgbClr val="FFFFFF"/>
                </a:highlight>
                <a:latin typeface="Arial"/>
                <a:ea typeface="Arial"/>
                <a:cs typeface="Arial"/>
                <a:sym typeface="Arial"/>
              </a:rPr>
              <a:t>If </a:t>
            </a:r>
            <a:r>
              <a:rPr i="1" lang="en" sz="1400">
                <a:solidFill>
                  <a:srgbClr val="000000"/>
                </a:solidFill>
                <a:highlight>
                  <a:srgbClr val="FFFFFF"/>
                </a:highlight>
                <a:latin typeface="Arial"/>
                <a:ea typeface="Arial"/>
                <a:cs typeface="Arial"/>
                <a:sym typeface="Arial"/>
              </a:rPr>
              <a:t>r</a:t>
            </a:r>
            <a:r>
              <a:rPr lang="en" sz="1400">
                <a:solidFill>
                  <a:srgbClr val="000000"/>
                </a:solidFill>
                <a:highlight>
                  <a:srgbClr val="FFFFFF"/>
                </a:highlight>
                <a:latin typeface="Arial"/>
                <a:ea typeface="Arial"/>
                <a:cs typeface="Arial"/>
                <a:sym typeface="Arial"/>
              </a:rPr>
              <a:t> is an integer then the data value at location r, x</a:t>
            </a:r>
            <a:r>
              <a:rPr baseline="-25000" lang="en" sz="1400">
                <a:solidFill>
                  <a:srgbClr val="000000"/>
                </a:solidFill>
                <a:highlight>
                  <a:srgbClr val="FFFFFF"/>
                </a:highlight>
                <a:latin typeface="Arial"/>
                <a:ea typeface="Arial"/>
                <a:cs typeface="Arial"/>
                <a:sym typeface="Arial"/>
              </a:rPr>
              <a:t>r</a:t>
            </a:r>
            <a:r>
              <a:rPr lang="en" sz="1400">
                <a:solidFill>
                  <a:srgbClr val="000000"/>
                </a:solidFill>
                <a:highlight>
                  <a:srgbClr val="FFFFFF"/>
                </a:highlight>
                <a:latin typeface="Arial"/>
                <a:ea typeface="Arial"/>
                <a:cs typeface="Arial"/>
                <a:sym typeface="Arial"/>
              </a:rPr>
              <a:t>, is the percentile </a:t>
            </a:r>
            <a:r>
              <a:rPr i="1" lang="en" sz="1400">
                <a:solidFill>
                  <a:srgbClr val="000000"/>
                </a:solidFill>
                <a:highlight>
                  <a:srgbClr val="FFFFFF"/>
                </a:highlight>
                <a:latin typeface="Arial"/>
                <a:ea typeface="Arial"/>
                <a:cs typeface="Arial"/>
                <a:sym typeface="Arial"/>
              </a:rPr>
              <a:t>p</a:t>
            </a:r>
            <a:r>
              <a:rPr lang="en" sz="1400">
                <a:solidFill>
                  <a:srgbClr val="000000"/>
                </a:solidFill>
                <a:highlight>
                  <a:srgbClr val="FFFFFF"/>
                </a:highlight>
                <a:latin typeface="Arial"/>
                <a:ea typeface="Arial"/>
                <a:cs typeface="Arial"/>
                <a:sym typeface="Arial"/>
              </a:rPr>
              <a:t>: p = x</a:t>
            </a:r>
            <a:r>
              <a:rPr baseline="-25000" lang="en" sz="1400">
                <a:solidFill>
                  <a:srgbClr val="000000"/>
                </a:solidFill>
                <a:highlight>
                  <a:srgbClr val="FFFFFF"/>
                </a:highlight>
                <a:latin typeface="Arial"/>
                <a:ea typeface="Arial"/>
                <a:cs typeface="Arial"/>
                <a:sym typeface="Arial"/>
              </a:rPr>
              <a:t>r</a:t>
            </a:r>
            <a:endParaRPr baseline="-25000" sz="1400">
              <a:solidFill>
                <a:srgbClr val="000000"/>
              </a:solidFill>
              <a:highlight>
                <a:srgbClr val="FFFFFF"/>
              </a:highlight>
              <a:latin typeface="Arial"/>
              <a:ea typeface="Arial"/>
              <a:cs typeface="Arial"/>
              <a:sym typeface="Arial"/>
            </a:endParaRPr>
          </a:p>
          <a:p>
            <a:pPr indent="-317500" lvl="0" marL="736600" marR="139700" rtl="0" algn="l">
              <a:lnSpc>
                <a:spcPct val="200000"/>
              </a:lnSpc>
              <a:spcBef>
                <a:spcPts val="0"/>
              </a:spcBef>
              <a:spcAft>
                <a:spcPts val="0"/>
              </a:spcAft>
              <a:buClr>
                <a:srgbClr val="000000"/>
              </a:buClr>
              <a:buSzPts val="1400"/>
              <a:buFont typeface="Arial"/>
              <a:buAutoNum type="arabicPeriod"/>
            </a:pPr>
            <a:r>
              <a:rPr lang="en" sz="1400">
                <a:solidFill>
                  <a:srgbClr val="000000"/>
                </a:solidFill>
                <a:highlight>
                  <a:srgbClr val="FFFFFF"/>
                </a:highlight>
                <a:latin typeface="Arial"/>
                <a:ea typeface="Arial"/>
                <a:cs typeface="Arial"/>
                <a:sym typeface="Arial"/>
              </a:rPr>
              <a:t>If </a:t>
            </a:r>
            <a:r>
              <a:rPr i="1" lang="en" sz="1400">
                <a:solidFill>
                  <a:srgbClr val="000000"/>
                </a:solidFill>
                <a:highlight>
                  <a:srgbClr val="FFFFFF"/>
                </a:highlight>
                <a:latin typeface="Arial"/>
                <a:ea typeface="Arial"/>
                <a:cs typeface="Arial"/>
                <a:sym typeface="Arial"/>
              </a:rPr>
              <a:t>r</a:t>
            </a:r>
            <a:r>
              <a:rPr lang="en" sz="1400">
                <a:solidFill>
                  <a:srgbClr val="000000"/>
                </a:solidFill>
                <a:highlight>
                  <a:srgbClr val="FFFFFF"/>
                </a:highlight>
                <a:latin typeface="Arial"/>
                <a:ea typeface="Arial"/>
                <a:cs typeface="Arial"/>
                <a:sym typeface="Arial"/>
              </a:rPr>
              <a:t> is not an integer, </a:t>
            </a:r>
            <a:r>
              <a:rPr i="1" lang="en" sz="1400">
                <a:solidFill>
                  <a:srgbClr val="000000"/>
                </a:solidFill>
                <a:highlight>
                  <a:srgbClr val="FFFFFF"/>
                </a:highlight>
                <a:latin typeface="Arial"/>
                <a:ea typeface="Arial"/>
                <a:cs typeface="Arial"/>
                <a:sym typeface="Arial"/>
              </a:rPr>
              <a:t>p</a:t>
            </a:r>
            <a:r>
              <a:rPr lang="en" sz="1400">
                <a:solidFill>
                  <a:srgbClr val="000000"/>
                </a:solidFill>
                <a:highlight>
                  <a:srgbClr val="FFFFFF"/>
                </a:highlight>
                <a:latin typeface="Arial"/>
                <a:ea typeface="Arial"/>
                <a:cs typeface="Arial"/>
                <a:sym typeface="Arial"/>
              </a:rPr>
              <a:t> is interpolated using </a:t>
            </a:r>
            <a:r>
              <a:rPr i="1" lang="en" sz="1400">
                <a:solidFill>
                  <a:srgbClr val="000000"/>
                </a:solidFill>
                <a:highlight>
                  <a:srgbClr val="FFFFFF"/>
                </a:highlight>
                <a:latin typeface="Arial"/>
                <a:ea typeface="Arial"/>
                <a:cs typeface="Arial"/>
                <a:sym typeface="Arial"/>
              </a:rPr>
              <a:t>ri</a:t>
            </a:r>
            <a:r>
              <a:rPr lang="en" sz="1400">
                <a:solidFill>
                  <a:srgbClr val="000000"/>
                </a:solidFill>
                <a:highlight>
                  <a:srgbClr val="FFFFFF"/>
                </a:highlight>
                <a:latin typeface="Arial"/>
                <a:ea typeface="Arial"/>
                <a:cs typeface="Arial"/>
                <a:sym typeface="Arial"/>
              </a:rPr>
              <a:t>, the integer part of </a:t>
            </a:r>
            <a:r>
              <a:rPr i="1" lang="en" sz="1400">
                <a:solidFill>
                  <a:srgbClr val="000000"/>
                </a:solidFill>
                <a:highlight>
                  <a:srgbClr val="FFFFFF"/>
                </a:highlight>
                <a:latin typeface="Arial"/>
                <a:ea typeface="Arial"/>
                <a:cs typeface="Arial"/>
                <a:sym typeface="Arial"/>
              </a:rPr>
              <a:t>r</a:t>
            </a:r>
            <a:r>
              <a:rPr lang="en" sz="1400">
                <a:solidFill>
                  <a:srgbClr val="000000"/>
                </a:solidFill>
                <a:highlight>
                  <a:srgbClr val="FFFFFF"/>
                </a:highlight>
                <a:latin typeface="Arial"/>
                <a:ea typeface="Arial"/>
                <a:cs typeface="Arial"/>
                <a:sym typeface="Arial"/>
              </a:rPr>
              <a:t>, and </a:t>
            </a:r>
            <a:r>
              <a:rPr i="1" lang="en" sz="1400">
                <a:solidFill>
                  <a:srgbClr val="000000"/>
                </a:solidFill>
                <a:highlight>
                  <a:srgbClr val="FFFFFF"/>
                </a:highlight>
                <a:latin typeface="Arial"/>
                <a:ea typeface="Arial"/>
                <a:cs typeface="Arial"/>
                <a:sym typeface="Arial"/>
              </a:rPr>
              <a:t>rf</a:t>
            </a:r>
            <a:r>
              <a:rPr lang="en" sz="1400">
                <a:solidFill>
                  <a:srgbClr val="000000"/>
                </a:solidFill>
                <a:highlight>
                  <a:srgbClr val="FFFFFF"/>
                </a:highlight>
                <a:latin typeface="Arial"/>
                <a:ea typeface="Arial"/>
                <a:cs typeface="Arial"/>
                <a:sym typeface="Arial"/>
              </a:rPr>
              <a:t>, the fractional part of </a:t>
            </a:r>
            <a:r>
              <a:rPr i="1" lang="en" sz="1400">
                <a:solidFill>
                  <a:srgbClr val="000000"/>
                </a:solidFill>
                <a:highlight>
                  <a:srgbClr val="FFFFFF"/>
                </a:highlight>
                <a:latin typeface="Arial"/>
                <a:ea typeface="Arial"/>
                <a:cs typeface="Arial"/>
                <a:sym typeface="Arial"/>
              </a:rPr>
              <a:t>r:</a:t>
            </a:r>
            <a:br>
              <a:rPr i="1" lang="en" sz="1400">
                <a:solidFill>
                  <a:srgbClr val="000000"/>
                </a:solidFill>
                <a:highlight>
                  <a:srgbClr val="FFFFFF"/>
                </a:highlight>
                <a:latin typeface="Arial"/>
                <a:ea typeface="Arial"/>
                <a:cs typeface="Arial"/>
                <a:sym typeface="Arial"/>
              </a:rPr>
            </a:br>
            <a:r>
              <a:rPr lang="en" sz="1400">
                <a:solidFill>
                  <a:srgbClr val="000000"/>
                </a:solidFill>
                <a:highlight>
                  <a:srgbClr val="FFFFFF"/>
                </a:highlight>
                <a:latin typeface="Arial"/>
                <a:ea typeface="Arial"/>
                <a:cs typeface="Arial"/>
                <a:sym typeface="Arial"/>
              </a:rPr>
              <a:t>p = x</a:t>
            </a:r>
            <a:r>
              <a:rPr baseline="-25000" lang="en" sz="1400">
                <a:solidFill>
                  <a:srgbClr val="000000"/>
                </a:solidFill>
                <a:highlight>
                  <a:srgbClr val="FFFFFF"/>
                </a:highlight>
                <a:latin typeface="Arial"/>
                <a:ea typeface="Arial"/>
                <a:cs typeface="Arial"/>
                <a:sym typeface="Arial"/>
              </a:rPr>
              <a:t>ri</a:t>
            </a:r>
            <a:r>
              <a:rPr lang="en" sz="1400">
                <a:solidFill>
                  <a:srgbClr val="000000"/>
                </a:solidFill>
                <a:highlight>
                  <a:srgbClr val="FFFFFF"/>
                </a:highlight>
                <a:latin typeface="Arial"/>
                <a:ea typeface="Arial"/>
                <a:cs typeface="Arial"/>
                <a:sym typeface="Arial"/>
              </a:rPr>
              <a:t> + rf * (x</a:t>
            </a:r>
            <a:r>
              <a:rPr baseline="-25000" lang="en" sz="1400">
                <a:solidFill>
                  <a:srgbClr val="000000"/>
                </a:solidFill>
                <a:highlight>
                  <a:srgbClr val="FFFFFF"/>
                </a:highlight>
                <a:latin typeface="Arial"/>
                <a:ea typeface="Arial"/>
                <a:cs typeface="Arial"/>
                <a:sym typeface="Arial"/>
              </a:rPr>
              <a:t>ri+1</a:t>
            </a:r>
            <a:r>
              <a:rPr lang="en" sz="1400">
                <a:solidFill>
                  <a:srgbClr val="000000"/>
                </a:solidFill>
                <a:highlight>
                  <a:srgbClr val="FFFFFF"/>
                </a:highlight>
                <a:latin typeface="Arial"/>
                <a:ea typeface="Arial"/>
                <a:cs typeface="Arial"/>
                <a:sym typeface="Arial"/>
              </a:rPr>
              <a:t> - x</a:t>
            </a:r>
            <a:r>
              <a:rPr baseline="-25000" lang="en" sz="1400">
                <a:solidFill>
                  <a:srgbClr val="000000"/>
                </a:solidFill>
                <a:highlight>
                  <a:srgbClr val="FFFFFF"/>
                </a:highlight>
                <a:latin typeface="Arial"/>
                <a:ea typeface="Arial"/>
                <a:cs typeface="Arial"/>
                <a:sym typeface="Arial"/>
              </a:rPr>
              <a:t>ri</a:t>
            </a:r>
            <a:r>
              <a:rPr lang="en" sz="1400">
                <a:solidFill>
                  <a:srgbClr val="000000"/>
                </a:solidFill>
                <a:highlight>
                  <a:srgbClr val="FFFFFF"/>
                </a:highlight>
                <a:latin typeface="Arial"/>
                <a:ea typeface="Arial"/>
                <a:cs typeface="Arial"/>
                <a:sym typeface="Arial"/>
              </a:rPr>
              <a:t>)</a:t>
            </a:r>
            <a:endParaRPr sz="1400">
              <a:solidFill>
                <a:srgbClr val="000000"/>
              </a:solidFill>
              <a:highlight>
                <a:srgbClr val="FFFFFF"/>
              </a:highlight>
              <a:latin typeface="Arial"/>
              <a:ea typeface="Arial"/>
              <a:cs typeface="Arial"/>
              <a:sym typeface="Arial"/>
            </a:endParaRPr>
          </a:p>
          <a:p>
            <a:pPr indent="0" lvl="0" marL="0" rtl="0" algn="l">
              <a:lnSpc>
                <a:spcPct val="200000"/>
              </a:lnSpc>
              <a:spcBef>
                <a:spcPts val="1200"/>
              </a:spcBef>
              <a:spcAft>
                <a:spcPts val="0"/>
              </a:spcAft>
              <a:buNone/>
            </a:pPr>
            <a:r>
              <a:t/>
            </a:r>
            <a:endParaRPr sz="1400">
              <a:solidFill>
                <a:srgbClr val="000000"/>
              </a:solidFill>
              <a:highlight>
                <a:srgbClr val="F7F7F7"/>
              </a:highlight>
              <a:latin typeface="Arial"/>
              <a:ea typeface="Arial"/>
              <a:cs typeface="Arial"/>
              <a:sym typeface="Arial"/>
            </a:endParaRPr>
          </a:p>
          <a:p>
            <a:pPr indent="0" lvl="0" marL="0" rtl="0" algn="l">
              <a:lnSpc>
                <a:spcPct val="135714"/>
              </a:lnSpc>
              <a:spcBef>
                <a:spcPts val="0"/>
              </a:spcBef>
              <a:spcAft>
                <a:spcPts val="0"/>
              </a:spcAft>
              <a:buNone/>
            </a:pPr>
            <a:r>
              <a:t/>
            </a:r>
            <a:endParaRPr sz="1600">
              <a:solidFill>
                <a:srgbClr val="383838"/>
              </a:solidFill>
              <a:highlight>
                <a:schemeClr val="accent4"/>
              </a:highlight>
              <a:latin typeface="Arial"/>
              <a:ea typeface="Arial"/>
              <a:cs typeface="Arial"/>
              <a:sym typeface="Arial"/>
            </a:endParaRPr>
          </a:p>
          <a:p>
            <a:pPr indent="0" lvl="0" marL="0" rtl="0" algn="l">
              <a:lnSpc>
                <a:spcPct val="135714"/>
              </a:lnSpc>
              <a:spcBef>
                <a:spcPts val="0"/>
              </a:spcBef>
              <a:spcAft>
                <a:spcPts val="0"/>
              </a:spcAft>
              <a:buNone/>
            </a:pPr>
            <a:r>
              <a:t/>
            </a:r>
            <a:endParaRPr b="1" sz="1300">
              <a:solidFill>
                <a:srgbClr val="383838"/>
              </a:solidFill>
              <a:highlight>
                <a:srgbClr val="FFFFFF"/>
              </a:highlight>
              <a:latin typeface="Arial"/>
              <a:ea typeface="Arial"/>
              <a:cs typeface="Arial"/>
              <a:sym typeface="Arial"/>
            </a:endParaRPr>
          </a:p>
          <a:p>
            <a:pPr indent="0" lvl="0" marL="0" rtl="0" algn="l">
              <a:spcBef>
                <a:spcPts val="0"/>
              </a:spcBef>
              <a:spcAft>
                <a:spcPts val="1600"/>
              </a:spcAft>
              <a:buNone/>
            </a:pPr>
            <a:r>
              <a:t/>
            </a:r>
            <a:endParaRPr b="1" sz="1300">
              <a:solidFill>
                <a:srgbClr val="383838"/>
              </a:solidFill>
              <a:highlight>
                <a:srgbClr val="FFFFFF"/>
              </a:highlight>
              <a:latin typeface="Arial"/>
              <a:ea typeface="Arial"/>
              <a:cs typeface="Arial"/>
              <a:sym typeface="Arial"/>
            </a:endParaRPr>
          </a:p>
        </p:txBody>
      </p:sp>
      <p:pic>
        <p:nvPicPr>
          <p:cNvPr id="181" name="Google Shape;181;p28"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Percentile</a:t>
            </a:r>
            <a:endParaRPr/>
          </a:p>
        </p:txBody>
      </p:sp>
      <p:sp>
        <p:nvSpPr>
          <p:cNvPr id="187" name="Google Shape;187;p29"/>
          <p:cNvSpPr txBox="1"/>
          <p:nvPr>
            <p:ph idx="1" type="body"/>
          </p:nvPr>
        </p:nvSpPr>
        <p:spPr>
          <a:xfrm>
            <a:off x="471900" y="1734825"/>
            <a:ext cx="8222100" cy="34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rgbClr val="273239"/>
                </a:solidFill>
                <a:highlight>
                  <a:schemeClr val="accent4"/>
                </a:highlight>
                <a:latin typeface="Nunito"/>
                <a:ea typeface="Nunito"/>
                <a:cs typeface="Nunito"/>
                <a:sym typeface="Nunito"/>
              </a:rPr>
              <a:t>Question 3: </a:t>
            </a:r>
            <a:r>
              <a:rPr lang="en" sz="1350">
                <a:solidFill>
                  <a:srgbClr val="273239"/>
                </a:solidFill>
                <a:highlight>
                  <a:schemeClr val="accent4"/>
                </a:highlight>
                <a:latin typeface="Nunito"/>
                <a:ea typeface="Nunito"/>
                <a:cs typeface="Nunito"/>
                <a:sym typeface="Nunito"/>
              </a:rPr>
              <a:t>What is the 15</a:t>
            </a:r>
            <a:r>
              <a:rPr lang="en" sz="1000">
                <a:solidFill>
                  <a:srgbClr val="273239"/>
                </a:solidFill>
                <a:highlight>
                  <a:schemeClr val="accent4"/>
                </a:highlight>
                <a:latin typeface="Nunito"/>
                <a:ea typeface="Nunito"/>
                <a:cs typeface="Nunito"/>
                <a:sym typeface="Nunito"/>
              </a:rPr>
              <a:t>th</a:t>
            </a:r>
            <a:r>
              <a:rPr lang="en" sz="1350">
                <a:solidFill>
                  <a:srgbClr val="273239"/>
                </a:solidFill>
                <a:highlight>
                  <a:schemeClr val="accent4"/>
                </a:highlight>
                <a:latin typeface="Nunito"/>
                <a:ea typeface="Nunito"/>
                <a:cs typeface="Nunito"/>
                <a:sym typeface="Nunito"/>
              </a:rPr>
              <a:t> percentile for the given population of weights of persons 50, 55, 40, 60, 100, 95, 90, 60, 80, 75?</a:t>
            </a:r>
            <a:endParaRPr sz="1350">
              <a:solidFill>
                <a:srgbClr val="273239"/>
              </a:solidFill>
              <a:highlight>
                <a:schemeClr val="accent4"/>
              </a:highlight>
              <a:latin typeface="Nunito"/>
              <a:ea typeface="Nunito"/>
              <a:cs typeface="Nunito"/>
              <a:sym typeface="Nunito"/>
            </a:endParaRPr>
          </a:p>
          <a:p>
            <a:pPr indent="0" lvl="0" marL="0" rtl="0" algn="l">
              <a:spcBef>
                <a:spcPts val="800"/>
              </a:spcBef>
              <a:spcAft>
                <a:spcPts val="0"/>
              </a:spcAft>
              <a:buNone/>
            </a:pPr>
            <a:r>
              <a:rPr b="1" lang="en" sz="1350">
                <a:solidFill>
                  <a:srgbClr val="273239"/>
                </a:solidFill>
                <a:highlight>
                  <a:schemeClr val="accent4"/>
                </a:highlight>
                <a:latin typeface="Nunito"/>
                <a:ea typeface="Nunito"/>
                <a:cs typeface="Nunito"/>
                <a:sym typeface="Nunito"/>
              </a:rPr>
              <a:t>Solution:</a:t>
            </a:r>
            <a:endParaRPr b="1" sz="1350">
              <a:solidFill>
                <a:srgbClr val="273239"/>
              </a:solidFill>
              <a:highlight>
                <a:schemeClr val="accent4"/>
              </a:highlight>
              <a:latin typeface="Nunito"/>
              <a:ea typeface="Nunito"/>
              <a:cs typeface="Nunito"/>
              <a:sym typeface="Nunito"/>
            </a:endParaRPr>
          </a:p>
          <a:p>
            <a:pPr indent="0" lvl="0" marL="228600" marR="228600" rtl="0" algn="l">
              <a:lnSpc>
                <a:spcPct val="120000"/>
              </a:lnSpc>
              <a:spcBef>
                <a:spcPts val="0"/>
              </a:spcBef>
              <a:spcAft>
                <a:spcPts val="0"/>
              </a:spcAft>
              <a:buNone/>
            </a:pPr>
            <a:r>
              <a:rPr i="1" lang="en" sz="1350">
                <a:solidFill>
                  <a:srgbClr val="273239"/>
                </a:solidFill>
                <a:highlight>
                  <a:schemeClr val="accent4"/>
                </a:highlight>
                <a:latin typeface="Nunito"/>
                <a:ea typeface="Nunito"/>
                <a:cs typeface="Nunito"/>
                <a:sym typeface="Nunito"/>
              </a:rPr>
              <a:t>The given data is not sorted. So first sort the data in ascending order.</a:t>
            </a:r>
            <a:endParaRPr i="1" sz="1350">
              <a:solidFill>
                <a:srgbClr val="273239"/>
              </a:solidFill>
              <a:highlight>
                <a:schemeClr val="accent4"/>
              </a:highlight>
              <a:latin typeface="Nunito"/>
              <a:ea typeface="Nunito"/>
              <a:cs typeface="Nunito"/>
              <a:sym typeface="Nunito"/>
            </a:endParaRPr>
          </a:p>
          <a:p>
            <a:pPr indent="0" lvl="0" marL="228600" marR="228600" rtl="0" algn="l">
              <a:lnSpc>
                <a:spcPct val="120000"/>
              </a:lnSpc>
              <a:spcBef>
                <a:spcPts val="0"/>
              </a:spcBef>
              <a:spcAft>
                <a:spcPts val="0"/>
              </a:spcAft>
              <a:buNone/>
            </a:pPr>
            <a:r>
              <a:rPr i="1" lang="en" sz="1350">
                <a:solidFill>
                  <a:srgbClr val="273239"/>
                </a:solidFill>
                <a:highlight>
                  <a:schemeClr val="accent4"/>
                </a:highlight>
                <a:latin typeface="Nunito"/>
                <a:ea typeface="Nunito"/>
                <a:cs typeface="Nunito"/>
                <a:sym typeface="Nunito"/>
              </a:rPr>
              <a:t>Sorted data: 40, 50, 55, 60, 60, 75, 80, 90, 95, 100</a:t>
            </a:r>
            <a:endParaRPr i="1" sz="1350">
              <a:solidFill>
                <a:srgbClr val="273239"/>
              </a:solidFill>
              <a:highlight>
                <a:schemeClr val="accent4"/>
              </a:highlight>
              <a:latin typeface="Nunito"/>
              <a:ea typeface="Nunito"/>
              <a:cs typeface="Nunito"/>
              <a:sym typeface="Nunito"/>
            </a:endParaRPr>
          </a:p>
          <a:p>
            <a:pPr indent="0" lvl="0" marL="0" rtl="0" algn="l">
              <a:lnSpc>
                <a:spcPct val="115000"/>
              </a:lnSpc>
              <a:spcBef>
                <a:spcPts val="0"/>
              </a:spcBef>
              <a:spcAft>
                <a:spcPts val="0"/>
              </a:spcAft>
              <a:buNone/>
            </a:pPr>
            <a:r>
              <a:rPr b="1" lang="en" sz="1400">
                <a:solidFill>
                  <a:srgbClr val="273239"/>
                </a:solidFill>
                <a:highlight>
                  <a:schemeClr val="accent4"/>
                </a:highlight>
                <a:latin typeface="Arial"/>
                <a:ea typeface="Arial"/>
                <a:cs typeface="Arial"/>
                <a:sym typeface="Arial"/>
              </a:rPr>
              <a:t>	</a:t>
            </a:r>
            <a:r>
              <a:rPr lang="en" sz="1400">
                <a:solidFill>
                  <a:srgbClr val="000000"/>
                </a:solidFill>
                <a:highlight>
                  <a:schemeClr val="accent4"/>
                </a:highlight>
                <a:latin typeface="Arial"/>
                <a:ea typeface="Arial"/>
                <a:cs typeface="Arial"/>
                <a:sym typeface="Arial"/>
              </a:rPr>
              <a:t>r = (p/100) * (n - 1) + 1</a:t>
            </a:r>
            <a:endParaRPr sz="1400">
              <a:solidFill>
                <a:srgbClr val="000000"/>
              </a:solidFill>
              <a:highlight>
                <a:schemeClr val="accent4"/>
              </a:highlight>
              <a:latin typeface="Arial"/>
              <a:ea typeface="Arial"/>
              <a:cs typeface="Arial"/>
              <a:sym typeface="Arial"/>
            </a:endParaRPr>
          </a:p>
          <a:p>
            <a:pPr indent="457200" lvl="0" marL="0" rtl="0" algn="l">
              <a:lnSpc>
                <a:spcPct val="115000"/>
              </a:lnSpc>
              <a:spcBef>
                <a:spcPts val="0"/>
              </a:spcBef>
              <a:spcAft>
                <a:spcPts val="0"/>
              </a:spcAft>
              <a:buNone/>
            </a:pPr>
            <a:r>
              <a:rPr lang="en" sz="1400">
                <a:solidFill>
                  <a:srgbClr val="000000"/>
                </a:solidFill>
                <a:highlight>
                  <a:schemeClr val="accent4"/>
                </a:highlight>
                <a:latin typeface="Arial"/>
                <a:ea typeface="Arial"/>
                <a:cs typeface="Arial"/>
                <a:sym typeface="Arial"/>
              </a:rPr>
              <a:t>  </a:t>
            </a:r>
            <a:r>
              <a:rPr lang="en" sz="1400">
                <a:solidFill>
                  <a:srgbClr val="000000"/>
                </a:solidFill>
                <a:highlight>
                  <a:schemeClr val="accent4"/>
                </a:highlight>
                <a:latin typeface="Arial"/>
                <a:ea typeface="Arial"/>
                <a:cs typeface="Arial"/>
                <a:sym typeface="Arial"/>
              </a:rPr>
              <a:t>= (15/100) * (10 - 1) + 1</a:t>
            </a:r>
            <a:endParaRPr sz="1400">
              <a:solidFill>
                <a:srgbClr val="000000"/>
              </a:solidFill>
              <a:highlight>
                <a:schemeClr val="accent4"/>
              </a:highlight>
              <a:latin typeface="Arial"/>
              <a:ea typeface="Arial"/>
              <a:cs typeface="Arial"/>
              <a:sym typeface="Arial"/>
            </a:endParaRPr>
          </a:p>
          <a:p>
            <a:pPr indent="457200" lvl="0" marL="0" rtl="0" algn="l">
              <a:lnSpc>
                <a:spcPct val="115000"/>
              </a:lnSpc>
              <a:spcBef>
                <a:spcPts val="0"/>
              </a:spcBef>
              <a:spcAft>
                <a:spcPts val="0"/>
              </a:spcAft>
              <a:buNone/>
            </a:pPr>
            <a:r>
              <a:rPr lang="en" sz="1400">
                <a:solidFill>
                  <a:srgbClr val="000000"/>
                </a:solidFill>
                <a:highlight>
                  <a:schemeClr val="accent4"/>
                </a:highlight>
                <a:latin typeface="Arial"/>
                <a:ea typeface="Arial"/>
                <a:cs typeface="Arial"/>
                <a:sym typeface="Arial"/>
              </a:rPr>
              <a:t>  = 0.15 * 9 + 1</a:t>
            </a:r>
            <a:endParaRPr sz="1400">
              <a:solidFill>
                <a:srgbClr val="000000"/>
              </a:solidFill>
              <a:highlight>
                <a:schemeClr val="accent4"/>
              </a:highlight>
              <a:latin typeface="Arial"/>
              <a:ea typeface="Arial"/>
              <a:cs typeface="Arial"/>
              <a:sym typeface="Arial"/>
            </a:endParaRPr>
          </a:p>
          <a:p>
            <a:pPr indent="457200" lvl="0" marL="0" rtl="0" algn="l">
              <a:lnSpc>
                <a:spcPct val="115000"/>
              </a:lnSpc>
              <a:spcBef>
                <a:spcPts val="0"/>
              </a:spcBef>
              <a:spcAft>
                <a:spcPts val="0"/>
              </a:spcAft>
              <a:buNone/>
            </a:pPr>
            <a:r>
              <a:rPr lang="en" sz="1400">
                <a:solidFill>
                  <a:srgbClr val="000000"/>
                </a:solidFill>
                <a:highlight>
                  <a:schemeClr val="accent4"/>
                </a:highlight>
                <a:latin typeface="Arial"/>
                <a:ea typeface="Arial"/>
                <a:cs typeface="Arial"/>
                <a:sym typeface="Arial"/>
              </a:rPr>
              <a:t>  = 2.35 </a:t>
            </a:r>
            <a:endParaRPr sz="1400">
              <a:solidFill>
                <a:srgbClr val="000000"/>
              </a:solidFill>
              <a:highlight>
                <a:schemeClr val="accent4"/>
              </a:highlight>
              <a:latin typeface="Arial"/>
              <a:ea typeface="Arial"/>
              <a:cs typeface="Arial"/>
              <a:sym typeface="Arial"/>
            </a:endParaRPr>
          </a:p>
          <a:p>
            <a:pPr indent="0" lvl="0" marL="0" rtl="0" algn="l">
              <a:lnSpc>
                <a:spcPct val="115000"/>
              </a:lnSpc>
              <a:spcBef>
                <a:spcPts val="0"/>
              </a:spcBef>
              <a:spcAft>
                <a:spcPts val="0"/>
              </a:spcAft>
              <a:buNone/>
            </a:pPr>
            <a:r>
              <a:rPr lang="en" sz="1400">
                <a:solidFill>
                  <a:srgbClr val="000000"/>
                </a:solidFill>
                <a:highlight>
                  <a:schemeClr val="accent4"/>
                </a:highlight>
                <a:latin typeface="Arial"/>
                <a:ea typeface="Arial"/>
                <a:cs typeface="Arial"/>
                <a:sym typeface="Arial"/>
              </a:rPr>
              <a:t>As the r is not integer,</a:t>
            </a:r>
            <a:endParaRPr sz="1400">
              <a:solidFill>
                <a:srgbClr val="000000"/>
              </a:solidFill>
              <a:highlight>
                <a:schemeClr val="accent4"/>
              </a:highlight>
              <a:latin typeface="Arial"/>
              <a:ea typeface="Arial"/>
              <a:cs typeface="Arial"/>
              <a:sym typeface="Arial"/>
            </a:endParaRPr>
          </a:p>
          <a:p>
            <a:pPr indent="0" lvl="0" marL="0" rtl="0" algn="l">
              <a:lnSpc>
                <a:spcPct val="115000"/>
              </a:lnSpc>
              <a:spcBef>
                <a:spcPts val="0"/>
              </a:spcBef>
              <a:spcAft>
                <a:spcPts val="0"/>
              </a:spcAft>
              <a:buNone/>
            </a:pPr>
            <a:r>
              <a:rPr lang="en" sz="1400">
                <a:solidFill>
                  <a:srgbClr val="000000"/>
                </a:solidFill>
                <a:highlight>
                  <a:schemeClr val="accent4"/>
                </a:highlight>
                <a:latin typeface="Arial"/>
                <a:ea typeface="Arial"/>
                <a:cs typeface="Arial"/>
                <a:sym typeface="Arial"/>
              </a:rPr>
              <a:t>	p = x</a:t>
            </a:r>
            <a:r>
              <a:rPr baseline="-25000" lang="en" sz="1400">
                <a:solidFill>
                  <a:srgbClr val="000000"/>
                </a:solidFill>
                <a:highlight>
                  <a:schemeClr val="accent4"/>
                </a:highlight>
                <a:latin typeface="Arial"/>
                <a:ea typeface="Arial"/>
                <a:cs typeface="Arial"/>
                <a:sym typeface="Arial"/>
              </a:rPr>
              <a:t>ri</a:t>
            </a:r>
            <a:r>
              <a:rPr lang="en" sz="1400">
                <a:solidFill>
                  <a:srgbClr val="000000"/>
                </a:solidFill>
                <a:highlight>
                  <a:schemeClr val="accent4"/>
                </a:highlight>
                <a:latin typeface="Arial"/>
                <a:ea typeface="Arial"/>
                <a:cs typeface="Arial"/>
                <a:sym typeface="Arial"/>
              </a:rPr>
              <a:t> + rf * (x</a:t>
            </a:r>
            <a:r>
              <a:rPr baseline="-25000" lang="en" sz="1400">
                <a:solidFill>
                  <a:srgbClr val="000000"/>
                </a:solidFill>
                <a:highlight>
                  <a:schemeClr val="accent4"/>
                </a:highlight>
                <a:latin typeface="Arial"/>
                <a:ea typeface="Arial"/>
                <a:cs typeface="Arial"/>
                <a:sym typeface="Arial"/>
              </a:rPr>
              <a:t>ri+1</a:t>
            </a:r>
            <a:r>
              <a:rPr lang="en" sz="1400">
                <a:solidFill>
                  <a:srgbClr val="000000"/>
                </a:solidFill>
                <a:highlight>
                  <a:schemeClr val="accent4"/>
                </a:highlight>
                <a:latin typeface="Arial"/>
                <a:ea typeface="Arial"/>
                <a:cs typeface="Arial"/>
                <a:sym typeface="Arial"/>
              </a:rPr>
              <a:t> - x</a:t>
            </a:r>
            <a:r>
              <a:rPr baseline="-25000" lang="en" sz="1400">
                <a:solidFill>
                  <a:srgbClr val="000000"/>
                </a:solidFill>
                <a:highlight>
                  <a:schemeClr val="accent4"/>
                </a:highlight>
                <a:latin typeface="Arial"/>
                <a:ea typeface="Arial"/>
                <a:cs typeface="Arial"/>
                <a:sym typeface="Arial"/>
              </a:rPr>
              <a:t>ri</a:t>
            </a:r>
            <a:r>
              <a:rPr lang="en" sz="1400">
                <a:solidFill>
                  <a:srgbClr val="000000"/>
                </a:solidFill>
                <a:highlight>
                  <a:schemeClr val="accent4"/>
                </a:highlight>
                <a:latin typeface="Arial"/>
                <a:ea typeface="Arial"/>
                <a:cs typeface="Arial"/>
                <a:sym typeface="Arial"/>
              </a:rPr>
              <a:t>)</a:t>
            </a:r>
            <a:endParaRPr sz="1400">
              <a:solidFill>
                <a:srgbClr val="000000"/>
              </a:solidFill>
              <a:highlight>
                <a:schemeClr val="accent4"/>
              </a:highlight>
              <a:latin typeface="Arial"/>
              <a:ea typeface="Arial"/>
              <a:cs typeface="Arial"/>
              <a:sym typeface="Arial"/>
            </a:endParaRPr>
          </a:p>
          <a:p>
            <a:pPr indent="0" lvl="0" marL="0" rtl="0" algn="l">
              <a:lnSpc>
                <a:spcPct val="115000"/>
              </a:lnSpc>
              <a:spcBef>
                <a:spcPts val="0"/>
              </a:spcBef>
              <a:spcAft>
                <a:spcPts val="0"/>
              </a:spcAft>
              <a:buNone/>
            </a:pPr>
            <a:r>
              <a:rPr lang="en" sz="1400">
                <a:solidFill>
                  <a:srgbClr val="000000"/>
                </a:solidFill>
                <a:highlight>
                  <a:schemeClr val="accent4"/>
                </a:highlight>
                <a:latin typeface="Arial"/>
                <a:ea typeface="Arial"/>
                <a:cs typeface="Arial"/>
                <a:sym typeface="Arial"/>
              </a:rPr>
              <a:t>	   = 50 + .35 *(55 - 50)</a:t>
            </a:r>
            <a:endParaRPr sz="1400">
              <a:solidFill>
                <a:srgbClr val="000000"/>
              </a:solidFill>
              <a:highlight>
                <a:schemeClr val="accent4"/>
              </a:highlight>
              <a:latin typeface="Arial"/>
              <a:ea typeface="Arial"/>
              <a:cs typeface="Arial"/>
              <a:sym typeface="Arial"/>
            </a:endParaRPr>
          </a:p>
          <a:p>
            <a:pPr indent="0" lvl="0" marL="0" rtl="0" algn="l">
              <a:lnSpc>
                <a:spcPct val="200000"/>
              </a:lnSpc>
              <a:spcBef>
                <a:spcPts val="0"/>
              </a:spcBef>
              <a:spcAft>
                <a:spcPts val="0"/>
              </a:spcAft>
              <a:buNone/>
            </a:pPr>
            <a:r>
              <a:rPr lang="en" sz="1400">
                <a:solidFill>
                  <a:srgbClr val="000000"/>
                </a:solidFill>
                <a:highlight>
                  <a:schemeClr val="accent4"/>
                </a:highlight>
                <a:latin typeface="Arial"/>
                <a:ea typeface="Arial"/>
                <a:cs typeface="Arial"/>
                <a:sym typeface="Arial"/>
              </a:rPr>
              <a:t>	   = 51.75</a:t>
            </a:r>
            <a:endParaRPr sz="1600">
              <a:solidFill>
                <a:srgbClr val="383838"/>
              </a:solidFill>
              <a:highlight>
                <a:schemeClr val="accent4"/>
              </a:highlight>
              <a:latin typeface="Arial"/>
              <a:ea typeface="Arial"/>
              <a:cs typeface="Arial"/>
              <a:sym typeface="Arial"/>
            </a:endParaRPr>
          </a:p>
          <a:p>
            <a:pPr indent="0" lvl="0" marL="0" rtl="0" algn="l">
              <a:lnSpc>
                <a:spcPct val="135714"/>
              </a:lnSpc>
              <a:spcBef>
                <a:spcPts val="0"/>
              </a:spcBef>
              <a:spcAft>
                <a:spcPts val="0"/>
              </a:spcAft>
              <a:buNone/>
            </a:pPr>
            <a:r>
              <a:t/>
            </a:r>
            <a:endParaRPr b="1" sz="1300">
              <a:solidFill>
                <a:srgbClr val="383838"/>
              </a:solidFill>
              <a:highlight>
                <a:srgbClr val="FFFFFF"/>
              </a:highlight>
              <a:latin typeface="Arial"/>
              <a:ea typeface="Arial"/>
              <a:cs typeface="Arial"/>
              <a:sym typeface="Arial"/>
            </a:endParaRPr>
          </a:p>
          <a:p>
            <a:pPr indent="0" lvl="0" marL="0" rtl="0" algn="l">
              <a:spcBef>
                <a:spcPts val="0"/>
              </a:spcBef>
              <a:spcAft>
                <a:spcPts val="1600"/>
              </a:spcAft>
              <a:buNone/>
            </a:pPr>
            <a:r>
              <a:t/>
            </a:r>
            <a:endParaRPr b="1" sz="1300">
              <a:solidFill>
                <a:srgbClr val="383838"/>
              </a:solidFill>
              <a:highlight>
                <a:srgbClr val="FFFFFF"/>
              </a:highlight>
              <a:latin typeface="Arial"/>
              <a:ea typeface="Arial"/>
              <a:cs typeface="Arial"/>
              <a:sym typeface="Arial"/>
            </a:endParaRPr>
          </a:p>
        </p:txBody>
      </p:sp>
      <p:pic>
        <p:nvPicPr>
          <p:cNvPr id="188" name="Google Shape;188;p29"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Activities</a:t>
            </a:r>
            <a:endParaRPr/>
          </a:p>
        </p:txBody>
      </p:sp>
      <p:sp>
        <p:nvSpPr>
          <p:cNvPr id="194" name="Google Shape;194;p30"/>
          <p:cNvSpPr txBox="1"/>
          <p:nvPr>
            <p:ph idx="1" type="body"/>
          </p:nvPr>
        </p:nvSpPr>
        <p:spPr>
          <a:xfrm>
            <a:off x="107475" y="1734825"/>
            <a:ext cx="8897400" cy="34086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t/>
            </a:r>
            <a:endParaRPr b="1" sz="1500">
              <a:solidFill>
                <a:srgbClr val="273239"/>
              </a:solidFill>
              <a:highlight>
                <a:srgbClr val="FFFFFF"/>
              </a:highlight>
              <a:latin typeface="Nunito"/>
              <a:ea typeface="Nunito"/>
              <a:cs typeface="Nunito"/>
              <a:sym typeface="Nunito"/>
            </a:endParaRPr>
          </a:p>
          <a:p>
            <a:pPr indent="0" lvl="0" marL="0" rtl="0" algn="l">
              <a:lnSpc>
                <a:spcPct val="200000"/>
              </a:lnSpc>
              <a:spcBef>
                <a:spcPts val="0"/>
              </a:spcBef>
              <a:spcAft>
                <a:spcPts val="0"/>
              </a:spcAft>
              <a:buNone/>
            </a:pPr>
            <a:r>
              <a:rPr b="1" lang="en" sz="1600">
                <a:solidFill>
                  <a:srgbClr val="273239"/>
                </a:solidFill>
                <a:highlight>
                  <a:schemeClr val="accent4"/>
                </a:highlight>
                <a:latin typeface="Nunito"/>
                <a:ea typeface="Nunito"/>
                <a:cs typeface="Nunito"/>
                <a:sym typeface="Nunito"/>
              </a:rPr>
              <a:t>Question 1: </a:t>
            </a:r>
            <a:r>
              <a:rPr lang="en" sz="1600">
                <a:solidFill>
                  <a:srgbClr val="273239"/>
                </a:solidFill>
                <a:highlight>
                  <a:schemeClr val="accent4"/>
                </a:highlight>
                <a:latin typeface="Nunito"/>
                <a:ea typeface="Nunito"/>
                <a:cs typeface="Nunito"/>
                <a:sym typeface="Nunito"/>
              </a:rPr>
              <a:t>What is the percentile value for the score 95 for the given population: 50, 55, 40, 60, 100, 95, 90, 60, 80, 75?</a:t>
            </a:r>
            <a:endParaRPr sz="1600">
              <a:solidFill>
                <a:srgbClr val="273239"/>
              </a:solidFill>
              <a:highlight>
                <a:schemeClr val="accent4"/>
              </a:highlight>
              <a:latin typeface="Nunito"/>
              <a:ea typeface="Nunito"/>
              <a:cs typeface="Nunito"/>
              <a:sym typeface="Nunito"/>
            </a:endParaRPr>
          </a:p>
          <a:p>
            <a:pPr indent="0" lvl="0" marL="0" rtl="0" algn="l">
              <a:lnSpc>
                <a:spcPct val="200000"/>
              </a:lnSpc>
              <a:spcBef>
                <a:spcPts val="0"/>
              </a:spcBef>
              <a:spcAft>
                <a:spcPts val="0"/>
              </a:spcAft>
              <a:buNone/>
            </a:pPr>
            <a:r>
              <a:t/>
            </a:r>
            <a:endParaRPr sz="1500">
              <a:solidFill>
                <a:srgbClr val="273239"/>
              </a:solidFill>
              <a:highlight>
                <a:schemeClr val="accent4"/>
              </a:highlight>
              <a:latin typeface="Nunito"/>
              <a:ea typeface="Nunito"/>
              <a:cs typeface="Nunito"/>
              <a:sym typeface="Nunito"/>
            </a:endParaRPr>
          </a:p>
          <a:p>
            <a:pPr indent="0" lvl="0" marL="0" rtl="0" algn="l">
              <a:lnSpc>
                <a:spcPct val="200000"/>
              </a:lnSpc>
              <a:spcBef>
                <a:spcPts val="0"/>
              </a:spcBef>
              <a:spcAft>
                <a:spcPts val="0"/>
              </a:spcAft>
              <a:buNone/>
            </a:pPr>
            <a:r>
              <a:rPr b="1" lang="en" sz="1600">
                <a:solidFill>
                  <a:srgbClr val="273239"/>
                </a:solidFill>
                <a:highlight>
                  <a:schemeClr val="accent4"/>
                </a:highlight>
                <a:latin typeface="Nunito"/>
                <a:ea typeface="Nunito"/>
                <a:cs typeface="Nunito"/>
                <a:sym typeface="Nunito"/>
              </a:rPr>
              <a:t>Question 2:</a:t>
            </a:r>
            <a:r>
              <a:rPr lang="en" sz="1600">
                <a:solidFill>
                  <a:srgbClr val="273239"/>
                </a:solidFill>
                <a:highlight>
                  <a:schemeClr val="accent4"/>
                </a:highlight>
                <a:latin typeface="Nunito"/>
                <a:ea typeface="Nunito"/>
                <a:cs typeface="Nunito"/>
                <a:sym typeface="Nunito"/>
              </a:rPr>
              <a:t> Determine the 90th percentile for the dataset below: {3, 7, 10, 15, 20, 25, 30, 35, 40, 45, 50}.</a:t>
            </a:r>
            <a:endParaRPr sz="1600">
              <a:solidFill>
                <a:srgbClr val="273239"/>
              </a:solidFill>
              <a:highlight>
                <a:schemeClr val="accent4"/>
              </a:highlight>
              <a:latin typeface="Nunito"/>
              <a:ea typeface="Nunito"/>
              <a:cs typeface="Nunito"/>
              <a:sym typeface="Nunito"/>
            </a:endParaRPr>
          </a:p>
          <a:p>
            <a:pPr indent="0" lvl="0" marL="0" rtl="0" algn="l">
              <a:lnSpc>
                <a:spcPct val="200000"/>
              </a:lnSpc>
              <a:spcBef>
                <a:spcPts val="0"/>
              </a:spcBef>
              <a:spcAft>
                <a:spcPts val="0"/>
              </a:spcAft>
              <a:buNone/>
            </a:pPr>
            <a:r>
              <a:t/>
            </a:r>
            <a:endParaRPr sz="1600">
              <a:solidFill>
                <a:srgbClr val="273239"/>
              </a:solidFill>
              <a:highlight>
                <a:schemeClr val="accent4"/>
              </a:highlight>
              <a:latin typeface="Nunito"/>
              <a:ea typeface="Nunito"/>
              <a:cs typeface="Nunito"/>
              <a:sym typeface="Nunito"/>
            </a:endParaRPr>
          </a:p>
          <a:p>
            <a:pPr indent="0" lvl="0" marL="0" rtl="0" algn="l">
              <a:lnSpc>
                <a:spcPct val="135714"/>
              </a:lnSpc>
              <a:spcBef>
                <a:spcPts val="0"/>
              </a:spcBef>
              <a:spcAft>
                <a:spcPts val="0"/>
              </a:spcAft>
              <a:buNone/>
            </a:pPr>
            <a:r>
              <a:t/>
            </a:r>
            <a:endParaRPr sz="1600">
              <a:solidFill>
                <a:srgbClr val="383838"/>
              </a:solidFill>
              <a:highlight>
                <a:schemeClr val="accent4"/>
              </a:highlight>
              <a:latin typeface="Arial"/>
              <a:ea typeface="Arial"/>
              <a:cs typeface="Arial"/>
              <a:sym typeface="Arial"/>
            </a:endParaRPr>
          </a:p>
          <a:p>
            <a:pPr indent="0" lvl="0" marL="0" rtl="0" algn="l">
              <a:lnSpc>
                <a:spcPct val="135714"/>
              </a:lnSpc>
              <a:spcBef>
                <a:spcPts val="0"/>
              </a:spcBef>
              <a:spcAft>
                <a:spcPts val="0"/>
              </a:spcAft>
              <a:buNone/>
            </a:pPr>
            <a:r>
              <a:t/>
            </a:r>
            <a:endParaRPr b="1" sz="1300">
              <a:solidFill>
                <a:srgbClr val="383838"/>
              </a:solidFill>
              <a:highlight>
                <a:srgbClr val="FFFFFF"/>
              </a:highlight>
              <a:latin typeface="Arial"/>
              <a:ea typeface="Arial"/>
              <a:cs typeface="Arial"/>
              <a:sym typeface="Arial"/>
            </a:endParaRPr>
          </a:p>
          <a:p>
            <a:pPr indent="0" lvl="0" marL="0" rtl="0" algn="l">
              <a:spcBef>
                <a:spcPts val="0"/>
              </a:spcBef>
              <a:spcAft>
                <a:spcPts val="1600"/>
              </a:spcAft>
              <a:buNone/>
            </a:pPr>
            <a:r>
              <a:t/>
            </a:r>
            <a:endParaRPr b="1" sz="1300">
              <a:solidFill>
                <a:srgbClr val="383838"/>
              </a:solidFill>
              <a:highlight>
                <a:srgbClr val="FFFFFF"/>
              </a:highlight>
              <a:latin typeface="Arial"/>
              <a:ea typeface="Arial"/>
              <a:cs typeface="Arial"/>
              <a:sym typeface="Arial"/>
            </a:endParaRPr>
          </a:p>
        </p:txBody>
      </p:sp>
      <p:pic>
        <p:nvPicPr>
          <p:cNvPr id="195" name="Google Shape;195;p30"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Quartile</a:t>
            </a:r>
            <a:endParaRPr/>
          </a:p>
        </p:txBody>
      </p:sp>
      <p:sp>
        <p:nvSpPr>
          <p:cNvPr id="201" name="Google Shape;201;p31"/>
          <p:cNvSpPr txBox="1"/>
          <p:nvPr>
            <p:ph idx="1" type="body"/>
          </p:nvPr>
        </p:nvSpPr>
        <p:spPr>
          <a:xfrm>
            <a:off x="107475" y="1734825"/>
            <a:ext cx="8897400" cy="3408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350">
                <a:solidFill>
                  <a:srgbClr val="273239"/>
                </a:solidFill>
                <a:highlight>
                  <a:schemeClr val="accent4"/>
                </a:highlight>
                <a:latin typeface="Nunito"/>
                <a:ea typeface="Nunito"/>
                <a:cs typeface="Nunito"/>
                <a:sym typeface="Nunito"/>
              </a:rPr>
              <a:t>Quartiles </a:t>
            </a:r>
            <a:r>
              <a:rPr lang="en" sz="1350">
                <a:solidFill>
                  <a:srgbClr val="273239"/>
                </a:solidFill>
                <a:highlight>
                  <a:schemeClr val="accent4"/>
                </a:highlight>
                <a:latin typeface="Nunito"/>
                <a:ea typeface="Nunito"/>
                <a:cs typeface="Nunito"/>
                <a:sym typeface="Nunito"/>
              </a:rPr>
              <a:t>divide a data set into four equal parts, each containing 25% of the data. They help to understand the spread and center of the data. As an important concept in statistics, quartiles are used to analyze large data sets by highlighting values near the middle. This method is particularly useful for identifying outliers and comparing different data sets.</a:t>
            </a:r>
            <a:endParaRPr sz="1350">
              <a:solidFill>
                <a:srgbClr val="273239"/>
              </a:solidFill>
              <a:highlight>
                <a:schemeClr val="accent4"/>
              </a:highlight>
              <a:latin typeface="Nunito"/>
              <a:ea typeface="Nunito"/>
              <a:cs typeface="Nunito"/>
              <a:sym typeface="Nunito"/>
            </a:endParaRPr>
          </a:p>
          <a:p>
            <a:pPr indent="0" lvl="0" marL="0" rtl="0" algn="just">
              <a:spcBef>
                <a:spcPts val="800"/>
              </a:spcBef>
              <a:spcAft>
                <a:spcPts val="0"/>
              </a:spcAft>
              <a:buNone/>
            </a:pPr>
            <a:r>
              <a:rPr b="1" lang="en" sz="1350">
                <a:solidFill>
                  <a:srgbClr val="273239"/>
                </a:solidFill>
                <a:highlight>
                  <a:schemeClr val="accent4"/>
                </a:highlight>
                <a:latin typeface="Nunito"/>
                <a:ea typeface="Nunito"/>
                <a:cs typeface="Nunito"/>
                <a:sym typeface="Nunito"/>
              </a:rPr>
              <a:t>There are three quartiles:</a:t>
            </a:r>
            <a:endParaRPr b="1" sz="1350">
              <a:solidFill>
                <a:srgbClr val="273239"/>
              </a:solidFill>
              <a:highlight>
                <a:schemeClr val="accent4"/>
              </a:highlight>
              <a:latin typeface="Nunito"/>
              <a:ea typeface="Nunito"/>
              <a:cs typeface="Nunito"/>
              <a:sym typeface="Nunito"/>
            </a:endParaRPr>
          </a:p>
          <a:p>
            <a:pPr indent="0" lvl="0" marL="0" rtl="0" algn="l">
              <a:spcBef>
                <a:spcPts val="800"/>
              </a:spcBef>
              <a:spcAft>
                <a:spcPts val="0"/>
              </a:spcAft>
              <a:buNone/>
            </a:pPr>
            <a:r>
              <a:t/>
            </a:r>
            <a:endParaRPr b="1" sz="1100">
              <a:solidFill>
                <a:srgbClr val="000000"/>
              </a:solidFill>
              <a:latin typeface="Arial"/>
              <a:ea typeface="Arial"/>
              <a:cs typeface="Arial"/>
              <a:sym typeface="Arial"/>
            </a:endParaRPr>
          </a:p>
        </p:txBody>
      </p:sp>
      <p:pic>
        <p:nvPicPr>
          <p:cNvPr id="202" name="Google Shape;202;p31"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pic>
        <p:nvPicPr>
          <p:cNvPr id="203" name="Google Shape;203;p31"/>
          <p:cNvPicPr preferRelativeResize="0"/>
          <p:nvPr/>
        </p:nvPicPr>
        <p:blipFill>
          <a:blip r:embed="rId4">
            <a:alphaModFix/>
          </a:blip>
          <a:stretch>
            <a:fillRect/>
          </a:stretch>
        </p:blipFill>
        <p:spPr>
          <a:xfrm>
            <a:off x="2871150" y="2748325"/>
            <a:ext cx="5189576" cy="183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Measure of Dispersion</a:t>
            </a:r>
            <a:endParaRPr/>
          </a:p>
        </p:txBody>
      </p:sp>
      <p:sp>
        <p:nvSpPr>
          <p:cNvPr id="75" name="Google Shape;75;p14"/>
          <p:cNvSpPr txBox="1"/>
          <p:nvPr>
            <p:ph idx="1" type="body"/>
          </p:nvPr>
        </p:nvSpPr>
        <p:spPr>
          <a:xfrm>
            <a:off x="383850" y="1734825"/>
            <a:ext cx="8583000" cy="34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latin typeface="Arial"/>
                <a:ea typeface="Arial"/>
                <a:cs typeface="Arial"/>
                <a:sym typeface="Arial"/>
              </a:rPr>
              <a:t>✅ What is Measure of Dispersion?</a:t>
            </a:r>
            <a:endParaRPr b="1" sz="1700">
              <a:solidFill>
                <a:srgbClr val="000000"/>
              </a:solidFill>
              <a:latin typeface="Arial"/>
              <a:ea typeface="Arial"/>
              <a:cs typeface="Arial"/>
              <a:sym typeface="Arial"/>
            </a:endParaRPr>
          </a:p>
          <a:p>
            <a:pPr indent="0" lvl="0" marL="457200" rtl="0" algn="l">
              <a:spcBef>
                <a:spcPts val="1200"/>
              </a:spcBef>
              <a:spcAft>
                <a:spcPts val="0"/>
              </a:spcAft>
              <a:buNone/>
            </a:pPr>
            <a:r>
              <a:rPr b="1" lang="en" sz="1100">
                <a:solidFill>
                  <a:srgbClr val="000000"/>
                </a:solidFill>
                <a:latin typeface="Arial"/>
                <a:ea typeface="Arial"/>
                <a:cs typeface="Arial"/>
                <a:sym typeface="Arial"/>
              </a:rPr>
              <a:t>Measure of dispersion</a:t>
            </a:r>
            <a:r>
              <a:rPr lang="en" sz="1100">
                <a:solidFill>
                  <a:srgbClr val="000000"/>
                </a:solidFill>
                <a:latin typeface="Arial"/>
                <a:ea typeface="Arial"/>
                <a:cs typeface="Arial"/>
                <a:sym typeface="Arial"/>
              </a:rPr>
              <a:t> tells us </a:t>
            </a:r>
            <a:r>
              <a:rPr b="1" lang="en" sz="1100">
                <a:solidFill>
                  <a:srgbClr val="000000"/>
                </a:solidFill>
                <a:latin typeface="Arial"/>
                <a:ea typeface="Arial"/>
                <a:cs typeface="Arial"/>
                <a:sym typeface="Arial"/>
              </a:rPr>
              <a:t>how spread out or scattered</a:t>
            </a:r>
            <a:r>
              <a:rPr lang="en" sz="1100">
                <a:solidFill>
                  <a:srgbClr val="000000"/>
                </a:solidFill>
                <a:latin typeface="Arial"/>
                <a:ea typeface="Arial"/>
                <a:cs typeface="Arial"/>
                <a:sym typeface="Arial"/>
              </a:rPr>
              <a:t> the data values are around a central value (like mean or median).</a:t>
            </a:r>
            <a:endParaRPr sz="1100">
              <a:solidFill>
                <a:srgbClr val="000000"/>
              </a:solidFill>
              <a:latin typeface="Arial"/>
              <a:ea typeface="Arial"/>
              <a:cs typeface="Arial"/>
              <a:sym typeface="Arial"/>
            </a:endParaRPr>
          </a:p>
          <a:p>
            <a:pPr indent="0" lvl="0" marL="457200" rtl="0" algn="l">
              <a:spcBef>
                <a:spcPts val="1200"/>
              </a:spcBef>
              <a:spcAft>
                <a:spcPts val="0"/>
              </a:spcAft>
              <a:buNone/>
            </a:pPr>
            <a:r>
              <a:rPr lang="en" sz="1100">
                <a:solidFill>
                  <a:srgbClr val="000000"/>
                </a:solidFill>
                <a:latin typeface="Arial"/>
                <a:ea typeface="Arial"/>
                <a:cs typeface="Arial"/>
                <a:sym typeface="Arial"/>
              </a:rPr>
              <a:t>While </a:t>
            </a:r>
            <a:r>
              <a:rPr b="1" lang="en" sz="1100">
                <a:solidFill>
                  <a:srgbClr val="000000"/>
                </a:solidFill>
                <a:latin typeface="Arial"/>
                <a:ea typeface="Arial"/>
                <a:cs typeface="Arial"/>
                <a:sym typeface="Arial"/>
              </a:rPr>
              <a:t>central tendency</a:t>
            </a:r>
            <a:r>
              <a:rPr lang="en" sz="1100">
                <a:solidFill>
                  <a:srgbClr val="000000"/>
                </a:solidFill>
                <a:latin typeface="Arial"/>
                <a:ea typeface="Arial"/>
                <a:cs typeface="Arial"/>
                <a:sym typeface="Arial"/>
              </a:rPr>
              <a:t> (mean, median, mode) tells us the </a:t>
            </a:r>
            <a:r>
              <a:rPr b="1" lang="en" sz="1100">
                <a:solidFill>
                  <a:srgbClr val="000000"/>
                </a:solidFill>
                <a:latin typeface="Arial"/>
                <a:ea typeface="Arial"/>
                <a:cs typeface="Arial"/>
                <a:sym typeface="Arial"/>
              </a:rPr>
              <a:t>center</a:t>
            </a:r>
            <a:r>
              <a:rPr lang="en" sz="1100">
                <a:solidFill>
                  <a:srgbClr val="000000"/>
                </a:solidFill>
                <a:latin typeface="Arial"/>
                <a:ea typeface="Arial"/>
                <a:cs typeface="Arial"/>
                <a:sym typeface="Arial"/>
              </a:rPr>
              <a:t> of the data, </a:t>
            </a:r>
            <a:r>
              <a:rPr b="1" lang="en" sz="1100">
                <a:solidFill>
                  <a:srgbClr val="000000"/>
                </a:solidFill>
                <a:latin typeface="Arial"/>
                <a:ea typeface="Arial"/>
                <a:cs typeface="Arial"/>
                <a:sym typeface="Arial"/>
              </a:rPr>
              <a:t>dispersion</a:t>
            </a:r>
            <a:r>
              <a:rPr lang="en" sz="1100">
                <a:solidFill>
                  <a:srgbClr val="000000"/>
                </a:solidFill>
                <a:latin typeface="Arial"/>
                <a:ea typeface="Arial"/>
                <a:cs typeface="Arial"/>
                <a:sym typeface="Arial"/>
              </a:rPr>
              <a:t> tells us about the </a:t>
            </a:r>
            <a:r>
              <a:rPr b="1" lang="en" sz="1100">
                <a:solidFill>
                  <a:srgbClr val="000000"/>
                </a:solidFill>
                <a:latin typeface="Arial"/>
                <a:ea typeface="Arial"/>
                <a:cs typeface="Arial"/>
                <a:sym typeface="Arial"/>
              </a:rPr>
              <a:t>variability</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457200" marR="381000" rtl="0" algn="l">
              <a:spcBef>
                <a:spcPts val="1200"/>
              </a:spcBef>
              <a:spcAft>
                <a:spcPts val="0"/>
              </a:spcAft>
              <a:buNone/>
            </a:pPr>
            <a:r>
              <a:rPr lang="en" sz="1100">
                <a:solidFill>
                  <a:srgbClr val="000000"/>
                </a:solidFill>
                <a:latin typeface="Arial"/>
                <a:ea typeface="Arial"/>
                <a:cs typeface="Arial"/>
                <a:sym typeface="Arial"/>
              </a:rPr>
              <a:t>📌 In data science, dispersion helps us understand how </a:t>
            </a:r>
            <a:r>
              <a:rPr b="1" lang="en" sz="1100">
                <a:solidFill>
                  <a:srgbClr val="000000"/>
                </a:solidFill>
                <a:latin typeface="Arial"/>
                <a:ea typeface="Arial"/>
                <a:cs typeface="Arial"/>
                <a:sym typeface="Arial"/>
              </a:rPr>
              <a:t>consistent or volatile</a:t>
            </a:r>
            <a:r>
              <a:rPr lang="en" sz="1100">
                <a:solidFill>
                  <a:srgbClr val="000000"/>
                </a:solidFill>
                <a:latin typeface="Arial"/>
                <a:ea typeface="Arial"/>
                <a:cs typeface="Arial"/>
                <a:sym typeface="Arial"/>
              </a:rPr>
              <a:t> the data is.</a:t>
            </a:r>
            <a:endParaRPr sz="1100">
              <a:solidFill>
                <a:srgbClr val="000000"/>
              </a:solidFill>
              <a:latin typeface="Arial"/>
              <a:ea typeface="Arial"/>
              <a:cs typeface="Arial"/>
              <a:sym typeface="Arial"/>
            </a:endParaRPr>
          </a:p>
          <a:p>
            <a:pPr indent="0" lvl="0" marL="0" rtl="0" algn="l">
              <a:spcBef>
                <a:spcPts val="1800"/>
              </a:spcBef>
              <a:spcAft>
                <a:spcPts val="0"/>
              </a:spcAft>
              <a:buNone/>
            </a:pPr>
            <a:r>
              <a:rPr b="1" lang="en" sz="1700">
                <a:solidFill>
                  <a:srgbClr val="000000"/>
                </a:solidFill>
                <a:latin typeface="Arial"/>
                <a:ea typeface="Arial"/>
                <a:cs typeface="Arial"/>
                <a:sym typeface="Arial"/>
              </a:rPr>
              <a:t>🎯 Why is Dispersion Important?</a:t>
            </a:r>
            <a:endParaRPr b="1" sz="17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Identifies </a:t>
            </a:r>
            <a:r>
              <a:rPr b="1" lang="en" sz="1100">
                <a:solidFill>
                  <a:srgbClr val="000000"/>
                </a:solidFill>
                <a:latin typeface="Arial"/>
                <a:ea typeface="Arial"/>
                <a:cs typeface="Arial"/>
                <a:sym typeface="Arial"/>
              </a:rPr>
              <a:t>variability</a:t>
            </a:r>
            <a:r>
              <a:rPr lang="en" sz="1100">
                <a:solidFill>
                  <a:srgbClr val="000000"/>
                </a:solidFill>
                <a:latin typeface="Arial"/>
                <a:ea typeface="Arial"/>
                <a:cs typeface="Arial"/>
                <a:sym typeface="Arial"/>
              </a:rPr>
              <a:t> in the data</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Helps compare </a:t>
            </a:r>
            <a:r>
              <a:rPr b="1" lang="en" sz="1100">
                <a:solidFill>
                  <a:srgbClr val="000000"/>
                </a:solidFill>
                <a:latin typeface="Arial"/>
                <a:ea typeface="Arial"/>
                <a:cs typeface="Arial"/>
                <a:sym typeface="Arial"/>
              </a:rPr>
              <a:t>consistency</a:t>
            </a:r>
            <a:r>
              <a:rPr lang="en" sz="1100">
                <a:solidFill>
                  <a:srgbClr val="000000"/>
                </a:solidFill>
                <a:latin typeface="Arial"/>
                <a:ea typeface="Arial"/>
                <a:cs typeface="Arial"/>
                <a:sym typeface="Arial"/>
              </a:rPr>
              <a:t> across datasets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Useful for </a:t>
            </a:r>
            <a:r>
              <a:rPr b="1" lang="en" sz="1100">
                <a:solidFill>
                  <a:srgbClr val="000000"/>
                </a:solidFill>
                <a:latin typeface="Arial"/>
                <a:ea typeface="Arial"/>
                <a:cs typeface="Arial"/>
                <a:sym typeface="Arial"/>
              </a:rPr>
              <a:t>risk analysis</a:t>
            </a:r>
            <a:r>
              <a:rPr lang="en" sz="1100">
                <a:solidFill>
                  <a:srgbClr val="000000"/>
                </a:solidFill>
                <a:latin typeface="Arial"/>
                <a:ea typeface="Arial"/>
                <a:cs typeface="Arial"/>
                <a:sym typeface="Arial"/>
              </a:rPr>
              <a:t> in business, finance, healthcare, etc.</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200">
              <a:solidFill>
                <a:srgbClr val="273239"/>
              </a:solidFill>
              <a:highlight>
                <a:schemeClr val="accent4"/>
              </a:highlight>
              <a:latin typeface="Nunito"/>
              <a:ea typeface="Nunito"/>
              <a:cs typeface="Nunito"/>
              <a:sym typeface="Nunito"/>
            </a:endParaRPr>
          </a:p>
          <a:p>
            <a:pPr indent="0" lvl="0" marL="0" rtl="0" algn="just">
              <a:lnSpc>
                <a:spcPct val="150000"/>
              </a:lnSpc>
              <a:spcBef>
                <a:spcPts val="1200"/>
              </a:spcBef>
              <a:spcAft>
                <a:spcPts val="0"/>
              </a:spcAft>
              <a:buNone/>
            </a:pPr>
            <a:r>
              <a:t/>
            </a:r>
            <a:endParaRPr sz="1400">
              <a:solidFill>
                <a:srgbClr val="273239"/>
              </a:solidFill>
              <a:highlight>
                <a:schemeClr val="accent4"/>
              </a:highlight>
              <a:latin typeface="Nunito"/>
              <a:ea typeface="Nunito"/>
              <a:cs typeface="Nunito"/>
              <a:sym typeface="Nunito"/>
            </a:endParaRPr>
          </a:p>
          <a:p>
            <a:pPr indent="0" lvl="0" marL="0" rtl="0" algn="l">
              <a:spcBef>
                <a:spcPts val="1200"/>
              </a:spcBef>
              <a:spcAft>
                <a:spcPts val="0"/>
              </a:spcAft>
              <a:buNone/>
            </a:pPr>
            <a:r>
              <a:t/>
            </a:r>
            <a:endParaRPr b="1">
              <a:solidFill>
                <a:srgbClr val="000000"/>
              </a:solidFill>
              <a:latin typeface="Arial"/>
              <a:ea typeface="Arial"/>
              <a:cs typeface="Arial"/>
              <a:sym typeface="Arial"/>
            </a:endParaRPr>
          </a:p>
          <a:p>
            <a:pPr indent="0" lvl="0" marL="0" rtl="0" algn="l">
              <a:lnSpc>
                <a:spcPct val="135714"/>
              </a:lnSpc>
              <a:spcBef>
                <a:spcPts val="1200"/>
              </a:spcBef>
              <a:spcAft>
                <a:spcPts val="0"/>
              </a:spcAft>
              <a:buNone/>
            </a:pPr>
            <a:r>
              <a:t/>
            </a:r>
            <a:endParaRPr sz="1050">
              <a:solidFill>
                <a:srgbClr val="008000"/>
              </a:solidFill>
              <a:highlight>
                <a:srgbClr val="F7F7F7"/>
              </a:highlight>
              <a:latin typeface="Courier New"/>
              <a:ea typeface="Courier New"/>
              <a:cs typeface="Courier New"/>
              <a:sym typeface="Courier New"/>
            </a:endParaRPr>
          </a:p>
          <a:p>
            <a:pPr indent="0" lvl="0" marL="0" rtl="0" algn="l">
              <a:spcBef>
                <a:spcPts val="1000"/>
              </a:spcBef>
              <a:spcAft>
                <a:spcPts val="0"/>
              </a:spcAft>
              <a:buNone/>
            </a:pPr>
            <a:r>
              <a:t/>
            </a:r>
            <a:endParaRPr sz="1100">
              <a:solidFill>
                <a:srgbClr val="383838"/>
              </a:solidFill>
              <a:highlight>
                <a:srgbClr val="FFFFFF"/>
              </a:highlight>
              <a:latin typeface="Arial"/>
              <a:ea typeface="Arial"/>
              <a:cs typeface="Arial"/>
              <a:sym typeface="Arial"/>
            </a:endParaRPr>
          </a:p>
          <a:p>
            <a:pPr indent="0" lvl="0" marL="0" rtl="0" algn="l">
              <a:spcBef>
                <a:spcPts val="1000"/>
              </a:spcBef>
              <a:spcAft>
                <a:spcPts val="1600"/>
              </a:spcAft>
              <a:buNone/>
            </a:pPr>
            <a:r>
              <a:t/>
            </a:r>
            <a:endParaRPr/>
          </a:p>
        </p:txBody>
      </p:sp>
      <p:pic>
        <p:nvPicPr>
          <p:cNvPr id="76" name="Google Shape;76;p14"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Quartile</a:t>
            </a:r>
            <a:endParaRPr/>
          </a:p>
        </p:txBody>
      </p:sp>
      <p:sp>
        <p:nvSpPr>
          <p:cNvPr id="209" name="Google Shape;209;p32"/>
          <p:cNvSpPr txBox="1"/>
          <p:nvPr>
            <p:ph idx="1" type="body"/>
          </p:nvPr>
        </p:nvSpPr>
        <p:spPr>
          <a:xfrm>
            <a:off x="107475" y="1734825"/>
            <a:ext cx="8897400" cy="34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273239"/>
                </a:solidFill>
                <a:highlight>
                  <a:schemeClr val="accent4"/>
                </a:highlight>
                <a:latin typeface="Nunito"/>
                <a:ea typeface="Nunito"/>
                <a:cs typeface="Nunito"/>
                <a:sym typeface="Nunito"/>
              </a:rPr>
              <a:t>Lower or First Quartile (Q1)</a:t>
            </a:r>
            <a:endParaRPr b="1" sz="1100">
              <a:solidFill>
                <a:srgbClr val="273239"/>
              </a:solidFill>
              <a:highlight>
                <a:schemeClr val="accent4"/>
              </a:highlight>
              <a:latin typeface="Nunito"/>
              <a:ea typeface="Nunito"/>
              <a:cs typeface="Nunito"/>
              <a:sym typeface="Nunito"/>
            </a:endParaRPr>
          </a:p>
          <a:p>
            <a:pPr indent="-298450" lvl="0" marL="685800" rtl="0" algn="l">
              <a:lnSpc>
                <a:spcPct val="158000"/>
              </a:lnSpc>
              <a:spcBef>
                <a:spcPts val="800"/>
              </a:spcBef>
              <a:spcAft>
                <a:spcPts val="0"/>
              </a:spcAft>
              <a:buClr>
                <a:srgbClr val="273239"/>
              </a:buClr>
              <a:buSzPts val="1100"/>
              <a:buFont typeface="Nunito"/>
              <a:buChar char="●"/>
            </a:pPr>
            <a:r>
              <a:rPr lang="en" sz="1100">
                <a:solidFill>
                  <a:srgbClr val="273239"/>
                </a:solidFill>
                <a:highlight>
                  <a:schemeClr val="accent4"/>
                </a:highlight>
                <a:latin typeface="Nunito"/>
                <a:ea typeface="Nunito"/>
                <a:cs typeface="Nunito"/>
                <a:sym typeface="Nunito"/>
              </a:rPr>
              <a:t>Quartile 1 lies between the starting term and the middle term.</a:t>
            </a:r>
            <a:endParaRPr sz="1100">
              <a:solidFill>
                <a:srgbClr val="273239"/>
              </a:solidFill>
              <a:highlight>
                <a:schemeClr val="accent4"/>
              </a:highlight>
              <a:latin typeface="Nunito"/>
              <a:ea typeface="Nunito"/>
              <a:cs typeface="Nunito"/>
              <a:sym typeface="Nunito"/>
            </a:endParaRPr>
          </a:p>
          <a:p>
            <a:pPr indent="-298450" lvl="0" marL="685800" rtl="0" algn="l">
              <a:lnSpc>
                <a:spcPct val="158000"/>
              </a:lnSpc>
              <a:spcBef>
                <a:spcPts val="0"/>
              </a:spcBef>
              <a:spcAft>
                <a:spcPts val="0"/>
              </a:spcAft>
              <a:buClr>
                <a:srgbClr val="273239"/>
              </a:buClr>
              <a:buSzPts val="1100"/>
              <a:buFont typeface="Nunito"/>
              <a:buChar char="●"/>
            </a:pPr>
            <a:r>
              <a:rPr lang="en" sz="1100">
                <a:solidFill>
                  <a:srgbClr val="273239"/>
                </a:solidFill>
                <a:highlight>
                  <a:schemeClr val="accent4"/>
                </a:highlight>
                <a:latin typeface="Nunito"/>
                <a:ea typeface="Nunito"/>
                <a:cs typeface="Nunito"/>
                <a:sym typeface="Nunito"/>
              </a:rPr>
              <a:t>This is the median of the lower half of the data set.</a:t>
            </a:r>
            <a:endParaRPr sz="1100">
              <a:solidFill>
                <a:srgbClr val="273239"/>
              </a:solidFill>
              <a:highlight>
                <a:schemeClr val="accent4"/>
              </a:highlight>
              <a:latin typeface="Nunito"/>
              <a:ea typeface="Nunito"/>
              <a:cs typeface="Nunito"/>
              <a:sym typeface="Nunito"/>
            </a:endParaRPr>
          </a:p>
          <a:p>
            <a:pPr indent="-298450" lvl="0" marL="685800" rtl="0" algn="l">
              <a:lnSpc>
                <a:spcPct val="158000"/>
              </a:lnSpc>
              <a:spcBef>
                <a:spcPts val="0"/>
              </a:spcBef>
              <a:spcAft>
                <a:spcPts val="0"/>
              </a:spcAft>
              <a:buClr>
                <a:srgbClr val="273239"/>
              </a:buClr>
              <a:buSzPts val="1100"/>
              <a:buFont typeface="Nunito"/>
              <a:buChar char="●"/>
            </a:pPr>
            <a:r>
              <a:rPr lang="en" sz="1100">
                <a:solidFill>
                  <a:srgbClr val="273239"/>
                </a:solidFill>
                <a:highlight>
                  <a:schemeClr val="accent4"/>
                </a:highlight>
                <a:latin typeface="Nunito"/>
                <a:ea typeface="Nunito"/>
                <a:cs typeface="Nunito"/>
                <a:sym typeface="Nunito"/>
              </a:rPr>
              <a:t>It is also known as the </a:t>
            </a:r>
            <a:r>
              <a:rPr b="1" lang="en" sz="1100">
                <a:solidFill>
                  <a:srgbClr val="273239"/>
                </a:solidFill>
                <a:highlight>
                  <a:schemeClr val="accent4"/>
                </a:highlight>
                <a:latin typeface="Nunito"/>
                <a:ea typeface="Nunito"/>
                <a:cs typeface="Nunito"/>
                <a:sym typeface="Nunito"/>
              </a:rPr>
              <a:t>25th</a:t>
            </a:r>
            <a:r>
              <a:rPr lang="en" sz="1100">
                <a:solidFill>
                  <a:srgbClr val="273239"/>
                </a:solidFill>
                <a:highlight>
                  <a:schemeClr val="accent4"/>
                </a:highlight>
                <a:latin typeface="Nunito"/>
                <a:ea typeface="Nunito"/>
                <a:cs typeface="Nunito"/>
                <a:sym typeface="Nunito"/>
              </a:rPr>
              <a:t> percentile because it marks the point where </a:t>
            </a:r>
            <a:r>
              <a:rPr b="1" lang="en" sz="1100">
                <a:solidFill>
                  <a:srgbClr val="273239"/>
                </a:solidFill>
                <a:highlight>
                  <a:schemeClr val="accent4"/>
                </a:highlight>
                <a:latin typeface="Nunito"/>
                <a:ea typeface="Nunito"/>
                <a:cs typeface="Nunito"/>
                <a:sym typeface="Nunito"/>
              </a:rPr>
              <a:t>25%</a:t>
            </a:r>
            <a:r>
              <a:rPr lang="en" sz="1100">
                <a:solidFill>
                  <a:srgbClr val="273239"/>
                </a:solidFill>
                <a:highlight>
                  <a:schemeClr val="accent4"/>
                </a:highlight>
                <a:latin typeface="Nunito"/>
                <a:ea typeface="Nunito"/>
                <a:cs typeface="Nunito"/>
                <a:sym typeface="Nunito"/>
              </a:rPr>
              <a:t> of the data is below it.</a:t>
            </a:r>
            <a:endParaRPr sz="1100">
              <a:solidFill>
                <a:srgbClr val="273239"/>
              </a:solidFill>
              <a:highlight>
                <a:schemeClr val="accent4"/>
              </a:highlight>
              <a:latin typeface="Nunito"/>
              <a:ea typeface="Nunito"/>
              <a:cs typeface="Nunito"/>
              <a:sym typeface="Nunito"/>
            </a:endParaRPr>
          </a:p>
          <a:p>
            <a:pPr indent="0" lvl="0" marL="0" rtl="0" algn="l">
              <a:spcBef>
                <a:spcPts val="0"/>
              </a:spcBef>
              <a:spcAft>
                <a:spcPts val="0"/>
              </a:spcAft>
              <a:buNone/>
            </a:pPr>
            <a:r>
              <a:rPr b="1" lang="en" sz="1100">
                <a:solidFill>
                  <a:srgbClr val="273239"/>
                </a:solidFill>
                <a:highlight>
                  <a:schemeClr val="accent4"/>
                </a:highlight>
                <a:latin typeface="Nunito"/>
                <a:ea typeface="Nunito"/>
                <a:cs typeface="Nunito"/>
                <a:sym typeface="Nunito"/>
              </a:rPr>
              <a:t>Median or Second Quartile (Q2)</a:t>
            </a:r>
            <a:endParaRPr b="1" sz="1100">
              <a:solidFill>
                <a:srgbClr val="273239"/>
              </a:solidFill>
              <a:highlight>
                <a:schemeClr val="accent4"/>
              </a:highlight>
              <a:latin typeface="Nunito"/>
              <a:ea typeface="Nunito"/>
              <a:cs typeface="Nunito"/>
              <a:sym typeface="Nunito"/>
            </a:endParaRPr>
          </a:p>
          <a:p>
            <a:pPr indent="-298450" lvl="0" marL="685800" rtl="0" algn="l">
              <a:lnSpc>
                <a:spcPct val="158000"/>
              </a:lnSpc>
              <a:spcBef>
                <a:spcPts val="800"/>
              </a:spcBef>
              <a:spcAft>
                <a:spcPts val="0"/>
              </a:spcAft>
              <a:buClr>
                <a:srgbClr val="273239"/>
              </a:buClr>
              <a:buSzPts val="1100"/>
              <a:buFont typeface="Nunito"/>
              <a:buChar char="●"/>
            </a:pPr>
            <a:r>
              <a:rPr lang="en" sz="1100">
                <a:solidFill>
                  <a:srgbClr val="273239"/>
                </a:solidFill>
                <a:highlight>
                  <a:schemeClr val="accent4"/>
                </a:highlight>
                <a:latin typeface="Nunito"/>
                <a:ea typeface="Nunito"/>
                <a:cs typeface="Nunito"/>
                <a:sym typeface="Nunito"/>
              </a:rPr>
              <a:t>Quartile 2 lies between the starting terms and the last terms, i.e., the Middle term.</a:t>
            </a:r>
            <a:endParaRPr sz="1100">
              <a:solidFill>
                <a:srgbClr val="273239"/>
              </a:solidFill>
              <a:highlight>
                <a:schemeClr val="accent4"/>
              </a:highlight>
              <a:latin typeface="Nunito"/>
              <a:ea typeface="Nunito"/>
              <a:cs typeface="Nunito"/>
              <a:sym typeface="Nunito"/>
            </a:endParaRPr>
          </a:p>
          <a:p>
            <a:pPr indent="-298450" lvl="0" marL="685800" rtl="0" algn="l">
              <a:lnSpc>
                <a:spcPct val="158000"/>
              </a:lnSpc>
              <a:spcBef>
                <a:spcPts val="0"/>
              </a:spcBef>
              <a:spcAft>
                <a:spcPts val="0"/>
              </a:spcAft>
              <a:buClr>
                <a:srgbClr val="273239"/>
              </a:buClr>
              <a:buSzPts val="1100"/>
              <a:buFont typeface="Nunito"/>
              <a:buChar char="●"/>
            </a:pPr>
            <a:r>
              <a:rPr lang="en" sz="1100">
                <a:solidFill>
                  <a:srgbClr val="273239"/>
                </a:solidFill>
                <a:highlight>
                  <a:schemeClr val="accent4"/>
                </a:highlight>
                <a:latin typeface="Nunito"/>
                <a:ea typeface="Nunito"/>
                <a:cs typeface="Nunito"/>
                <a:sym typeface="Nunito"/>
              </a:rPr>
              <a:t>This is the median of the entire data set.</a:t>
            </a:r>
            <a:endParaRPr sz="1100">
              <a:solidFill>
                <a:srgbClr val="273239"/>
              </a:solidFill>
              <a:highlight>
                <a:schemeClr val="accent4"/>
              </a:highlight>
              <a:latin typeface="Nunito"/>
              <a:ea typeface="Nunito"/>
              <a:cs typeface="Nunito"/>
              <a:sym typeface="Nunito"/>
            </a:endParaRPr>
          </a:p>
          <a:p>
            <a:pPr indent="-298450" lvl="0" marL="685800" rtl="0" algn="l">
              <a:lnSpc>
                <a:spcPct val="158000"/>
              </a:lnSpc>
              <a:spcBef>
                <a:spcPts val="0"/>
              </a:spcBef>
              <a:spcAft>
                <a:spcPts val="0"/>
              </a:spcAft>
              <a:buClr>
                <a:srgbClr val="273239"/>
              </a:buClr>
              <a:buSzPts val="1100"/>
              <a:buFont typeface="Nunito"/>
              <a:buChar char="●"/>
            </a:pPr>
            <a:r>
              <a:rPr lang="en" sz="1100">
                <a:solidFill>
                  <a:srgbClr val="273239"/>
                </a:solidFill>
                <a:highlight>
                  <a:schemeClr val="accent4"/>
                </a:highlight>
                <a:latin typeface="Nunito"/>
                <a:ea typeface="Nunito"/>
                <a:cs typeface="Nunito"/>
                <a:sym typeface="Nunito"/>
              </a:rPr>
              <a:t>It is also known as the </a:t>
            </a:r>
            <a:r>
              <a:rPr b="1" lang="en" sz="1100">
                <a:solidFill>
                  <a:srgbClr val="273239"/>
                </a:solidFill>
                <a:highlight>
                  <a:schemeClr val="accent4"/>
                </a:highlight>
                <a:latin typeface="Nunito"/>
                <a:ea typeface="Nunito"/>
                <a:cs typeface="Nunito"/>
                <a:sym typeface="Nunito"/>
              </a:rPr>
              <a:t>50th</a:t>
            </a:r>
            <a:r>
              <a:rPr lang="en" sz="1100">
                <a:solidFill>
                  <a:srgbClr val="273239"/>
                </a:solidFill>
                <a:highlight>
                  <a:schemeClr val="accent4"/>
                </a:highlight>
                <a:latin typeface="Nunito"/>
                <a:ea typeface="Nunito"/>
                <a:cs typeface="Nunito"/>
                <a:sym typeface="Nunito"/>
              </a:rPr>
              <a:t> percentile, as it divides the data into two halves.</a:t>
            </a:r>
            <a:endParaRPr sz="1100">
              <a:solidFill>
                <a:srgbClr val="273239"/>
              </a:solidFill>
              <a:highlight>
                <a:schemeClr val="accent4"/>
              </a:highlight>
              <a:latin typeface="Nunito"/>
              <a:ea typeface="Nunito"/>
              <a:cs typeface="Nunito"/>
              <a:sym typeface="Nunito"/>
            </a:endParaRPr>
          </a:p>
          <a:p>
            <a:pPr indent="0" lvl="0" marL="0" rtl="0" algn="l">
              <a:spcBef>
                <a:spcPts val="0"/>
              </a:spcBef>
              <a:spcAft>
                <a:spcPts val="0"/>
              </a:spcAft>
              <a:buNone/>
            </a:pPr>
            <a:r>
              <a:rPr b="1" lang="en" sz="1100">
                <a:solidFill>
                  <a:srgbClr val="273239"/>
                </a:solidFill>
                <a:highlight>
                  <a:schemeClr val="accent4"/>
                </a:highlight>
                <a:latin typeface="Nunito"/>
                <a:ea typeface="Nunito"/>
                <a:cs typeface="Nunito"/>
                <a:sym typeface="Nunito"/>
              </a:rPr>
              <a:t>Upper or Third Quartile</a:t>
            </a:r>
            <a:endParaRPr b="1" sz="1100">
              <a:solidFill>
                <a:srgbClr val="273239"/>
              </a:solidFill>
              <a:highlight>
                <a:schemeClr val="accent4"/>
              </a:highlight>
              <a:latin typeface="Nunito"/>
              <a:ea typeface="Nunito"/>
              <a:cs typeface="Nunito"/>
              <a:sym typeface="Nunito"/>
            </a:endParaRPr>
          </a:p>
          <a:p>
            <a:pPr indent="-298450" lvl="0" marL="685800" rtl="0" algn="l">
              <a:lnSpc>
                <a:spcPct val="158000"/>
              </a:lnSpc>
              <a:spcBef>
                <a:spcPts val="800"/>
              </a:spcBef>
              <a:spcAft>
                <a:spcPts val="0"/>
              </a:spcAft>
              <a:buClr>
                <a:srgbClr val="273239"/>
              </a:buClr>
              <a:buSzPts val="1100"/>
              <a:buFont typeface="Nunito"/>
              <a:buChar char="●"/>
            </a:pPr>
            <a:r>
              <a:rPr lang="en" sz="1100">
                <a:solidFill>
                  <a:srgbClr val="273239"/>
                </a:solidFill>
                <a:highlight>
                  <a:schemeClr val="accent4"/>
                </a:highlight>
                <a:latin typeface="Nunito"/>
                <a:ea typeface="Nunito"/>
                <a:cs typeface="Nunito"/>
                <a:sym typeface="Nunito"/>
              </a:rPr>
              <a:t>Quartile 3 lies between quartile 2 and the last term.</a:t>
            </a:r>
            <a:endParaRPr sz="1100">
              <a:solidFill>
                <a:srgbClr val="273239"/>
              </a:solidFill>
              <a:highlight>
                <a:schemeClr val="accent4"/>
              </a:highlight>
              <a:latin typeface="Nunito"/>
              <a:ea typeface="Nunito"/>
              <a:cs typeface="Nunito"/>
              <a:sym typeface="Nunito"/>
            </a:endParaRPr>
          </a:p>
          <a:p>
            <a:pPr indent="-298450" lvl="0" marL="685800" rtl="0" algn="l">
              <a:lnSpc>
                <a:spcPct val="158000"/>
              </a:lnSpc>
              <a:spcBef>
                <a:spcPts val="0"/>
              </a:spcBef>
              <a:spcAft>
                <a:spcPts val="0"/>
              </a:spcAft>
              <a:buClr>
                <a:srgbClr val="273239"/>
              </a:buClr>
              <a:buSzPts val="1100"/>
              <a:buFont typeface="Nunito"/>
              <a:buChar char="●"/>
            </a:pPr>
            <a:r>
              <a:rPr lang="en" sz="1100">
                <a:solidFill>
                  <a:srgbClr val="273239"/>
                </a:solidFill>
                <a:highlight>
                  <a:schemeClr val="accent4"/>
                </a:highlight>
                <a:latin typeface="Nunito"/>
                <a:ea typeface="Nunito"/>
                <a:cs typeface="Nunito"/>
                <a:sym typeface="Nunito"/>
              </a:rPr>
              <a:t>This is the median of the upper half of the data set.</a:t>
            </a:r>
            <a:endParaRPr sz="1100">
              <a:solidFill>
                <a:srgbClr val="273239"/>
              </a:solidFill>
              <a:highlight>
                <a:schemeClr val="accent4"/>
              </a:highlight>
              <a:latin typeface="Nunito"/>
              <a:ea typeface="Nunito"/>
              <a:cs typeface="Nunito"/>
              <a:sym typeface="Nunito"/>
            </a:endParaRPr>
          </a:p>
          <a:p>
            <a:pPr indent="-298450" lvl="0" marL="685800" rtl="0" algn="l">
              <a:lnSpc>
                <a:spcPct val="158000"/>
              </a:lnSpc>
              <a:spcBef>
                <a:spcPts val="0"/>
              </a:spcBef>
              <a:spcAft>
                <a:spcPts val="0"/>
              </a:spcAft>
              <a:buClr>
                <a:srgbClr val="273239"/>
              </a:buClr>
              <a:buSzPts val="1100"/>
              <a:buFont typeface="Nunito"/>
              <a:buChar char="●"/>
            </a:pPr>
            <a:r>
              <a:rPr lang="en" sz="1100">
                <a:solidFill>
                  <a:srgbClr val="273239"/>
                </a:solidFill>
                <a:highlight>
                  <a:schemeClr val="accent4"/>
                </a:highlight>
                <a:latin typeface="Nunito"/>
                <a:ea typeface="Nunito"/>
                <a:cs typeface="Nunito"/>
                <a:sym typeface="Nunito"/>
              </a:rPr>
              <a:t>It is also known as the </a:t>
            </a:r>
            <a:r>
              <a:rPr b="1" lang="en" sz="1100">
                <a:solidFill>
                  <a:srgbClr val="273239"/>
                </a:solidFill>
                <a:highlight>
                  <a:schemeClr val="accent4"/>
                </a:highlight>
                <a:latin typeface="Nunito"/>
                <a:ea typeface="Nunito"/>
                <a:cs typeface="Nunito"/>
                <a:sym typeface="Nunito"/>
              </a:rPr>
              <a:t>75th</a:t>
            </a:r>
            <a:r>
              <a:rPr lang="en" sz="1100">
                <a:solidFill>
                  <a:srgbClr val="273239"/>
                </a:solidFill>
                <a:highlight>
                  <a:schemeClr val="accent4"/>
                </a:highlight>
                <a:latin typeface="Nunito"/>
                <a:ea typeface="Nunito"/>
                <a:cs typeface="Nunito"/>
                <a:sym typeface="Nunito"/>
              </a:rPr>
              <a:t> percentile because it marks the point where </a:t>
            </a:r>
            <a:r>
              <a:rPr b="1" lang="en" sz="1100">
                <a:solidFill>
                  <a:srgbClr val="273239"/>
                </a:solidFill>
                <a:highlight>
                  <a:schemeClr val="accent4"/>
                </a:highlight>
                <a:latin typeface="Nunito"/>
                <a:ea typeface="Nunito"/>
                <a:cs typeface="Nunito"/>
                <a:sym typeface="Nunito"/>
              </a:rPr>
              <a:t>75%</a:t>
            </a:r>
            <a:r>
              <a:rPr lang="en" sz="1100">
                <a:solidFill>
                  <a:srgbClr val="273239"/>
                </a:solidFill>
                <a:highlight>
                  <a:schemeClr val="accent4"/>
                </a:highlight>
                <a:latin typeface="Nunito"/>
                <a:ea typeface="Nunito"/>
                <a:cs typeface="Nunito"/>
                <a:sym typeface="Nunito"/>
              </a:rPr>
              <a:t> of the data is below it.</a:t>
            </a:r>
            <a:endParaRPr sz="1100">
              <a:solidFill>
                <a:srgbClr val="273239"/>
              </a:solidFill>
              <a:highlight>
                <a:schemeClr val="accent4"/>
              </a:highlight>
              <a:latin typeface="Nunito"/>
              <a:ea typeface="Nunito"/>
              <a:cs typeface="Nunito"/>
              <a:sym typeface="Nunito"/>
            </a:endParaRPr>
          </a:p>
          <a:p>
            <a:pPr indent="0" lvl="0" marL="0" rtl="0" algn="l">
              <a:lnSpc>
                <a:spcPct val="200000"/>
              </a:lnSpc>
              <a:spcBef>
                <a:spcPts val="1800"/>
              </a:spcBef>
              <a:spcAft>
                <a:spcPts val="0"/>
              </a:spcAft>
              <a:buNone/>
            </a:pPr>
            <a:r>
              <a:t/>
            </a:r>
            <a:endParaRPr sz="1400">
              <a:solidFill>
                <a:srgbClr val="273239"/>
              </a:solidFill>
              <a:highlight>
                <a:schemeClr val="accent4"/>
              </a:highlight>
              <a:latin typeface="Arial"/>
              <a:ea typeface="Arial"/>
              <a:cs typeface="Arial"/>
              <a:sym typeface="Arial"/>
            </a:endParaRPr>
          </a:p>
          <a:p>
            <a:pPr indent="0" lvl="0" marL="0" rtl="0" algn="l">
              <a:lnSpc>
                <a:spcPct val="135714"/>
              </a:lnSpc>
              <a:spcBef>
                <a:spcPts val="0"/>
              </a:spcBef>
              <a:spcAft>
                <a:spcPts val="0"/>
              </a:spcAft>
              <a:buNone/>
            </a:pPr>
            <a:r>
              <a:t/>
            </a:r>
            <a:endParaRPr sz="1600">
              <a:solidFill>
                <a:srgbClr val="383838"/>
              </a:solidFill>
              <a:highlight>
                <a:schemeClr val="accent4"/>
              </a:highlight>
              <a:latin typeface="Arial"/>
              <a:ea typeface="Arial"/>
              <a:cs typeface="Arial"/>
              <a:sym typeface="Arial"/>
            </a:endParaRPr>
          </a:p>
          <a:p>
            <a:pPr indent="0" lvl="0" marL="0" rtl="0" algn="l">
              <a:lnSpc>
                <a:spcPct val="135714"/>
              </a:lnSpc>
              <a:spcBef>
                <a:spcPts val="0"/>
              </a:spcBef>
              <a:spcAft>
                <a:spcPts val="0"/>
              </a:spcAft>
              <a:buNone/>
            </a:pPr>
            <a:r>
              <a:t/>
            </a:r>
            <a:endParaRPr b="1" sz="1300">
              <a:solidFill>
                <a:srgbClr val="383838"/>
              </a:solidFill>
              <a:highlight>
                <a:srgbClr val="FFFFFF"/>
              </a:highlight>
              <a:latin typeface="Arial"/>
              <a:ea typeface="Arial"/>
              <a:cs typeface="Arial"/>
              <a:sym typeface="Arial"/>
            </a:endParaRPr>
          </a:p>
          <a:p>
            <a:pPr indent="0" lvl="0" marL="0" rtl="0" algn="l">
              <a:spcBef>
                <a:spcPts val="0"/>
              </a:spcBef>
              <a:spcAft>
                <a:spcPts val="1600"/>
              </a:spcAft>
              <a:buNone/>
            </a:pPr>
            <a:r>
              <a:t/>
            </a:r>
            <a:endParaRPr b="1" sz="1300">
              <a:solidFill>
                <a:srgbClr val="383838"/>
              </a:solidFill>
              <a:highlight>
                <a:srgbClr val="FFFFFF"/>
              </a:highlight>
              <a:latin typeface="Arial"/>
              <a:ea typeface="Arial"/>
              <a:cs typeface="Arial"/>
              <a:sym typeface="Arial"/>
            </a:endParaRPr>
          </a:p>
        </p:txBody>
      </p:sp>
      <p:pic>
        <p:nvPicPr>
          <p:cNvPr id="210" name="Google Shape;210;p32"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Quartile</a:t>
            </a:r>
            <a:endParaRPr/>
          </a:p>
        </p:txBody>
      </p:sp>
      <p:sp>
        <p:nvSpPr>
          <p:cNvPr id="216" name="Google Shape;216;p33"/>
          <p:cNvSpPr txBox="1"/>
          <p:nvPr>
            <p:ph idx="1" type="body"/>
          </p:nvPr>
        </p:nvSpPr>
        <p:spPr>
          <a:xfrm>
            <a:off x="107475" y="1734825"/>
            <a:ext cx="8897400" cy="34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rgbClr val="273239"/>
                </a:solidFill>
                <a:highlight>
                  <a:schemeClr val="accent4"/>
                </a:highlight>
                <a:latin typeface="Nunito"/>
                <a:ea typeface="Nunito"/>
                <a:cs typeface="Nunito"/>
                <a:sym typeface="Nunito"/>
              </a:rPr>
              <a:t>For Example:</a:t>
            </a:r>
            <a:r>
              <a:rPr lang="en" sz="1350">
                <a:solidFill>
                  <a:srgbClr val="273239"/>
                </a:solidFill>
                <a:highlight>
                  <a:schemeClr val="accent4"/>
                </a:highlight>
                <a:latin typeface="Nunito"/>
                <a:ea typeface="Nunito"/>
                <a:cs typeface="Nunito"/>
                <a:sym typeface="Nunito"/>
              </a:rPr>
              <a:t> Find the Q</a:t>
            </a:r>
            <a:r>
              <a:rPr lang="en" sz="1000">
                <a:solidFill>
                  <a:srgbClr val="273239"/>
                </a:solidFill>
                <a:highlight>
                  <a:schemeClr val="accent4"/>
                </a:highlight>
                <a:latin typeface="Nunito"/>
                <a:ea typeface="Nunito"/>
                <a:cs typeface="Nunito"/>
                <a:sym typeface="Nunito"/>
              </a:rPr>
              <a:t>1</a:t>
            </a:r>
            <a:r>
              <a:rPr lang="en" sz="1350">
                <a:solidFill>
                  <a:srgbClr val="273239"/>
                </a:solidFill>
                <a:highlight>
                  <a:schemeClr val="accent4"/>
                </a:highlight>
                <a:latin typeface="Nunito"/>
                <a:ea typeface="Nunito"/>
                <a:cs typeface="Nunito"/>
                <a:sym typeface="Nunito"/>
              </a:rPr>
              <a:t>, Q</a:t>
            </a:r>
            <a:r>
              <a:rPr lang="en" sz="1000">
                <a:solidFill>
                  <a:srgbClr val="273239"/>
                </a:solidFill>
                <a:highlight>
                  <a:schemeClr val="accent4"/>
                </a:highlight>
                <a:latin typeface="Nunito"/>
                <a:ea typeface="Nunito"/>
                <a:cs typeface="Nunito"/>
                <a:sym typeface="Nunito"/>
              </a:rPr>
              <a:t>2</a:t>
            </a:r>
            <a:r>
              <a:rPr lang="en" sz="1350">
                <a:solidFill>
                  <a:srgbClr val="273239"/>
                </a:solidFill>
                <a:highlight>
                  <a:schemeClr val="accent4"/>
                </a:highlight>
                <a:latin typeface="Nunito"/>
                <a:ea typeface="Nunito"/>
                <a:cs typeface="Nunito"/>
                <a:sym typeface="Nunito"/>
              </a:rPr>
              <a:t>, and Q</a:t>
            </a:r>
            <a:r>
              <a:rPr lang="en" sz="1000">
                <a:solidFill>
                  <a:srgbClr val="273239"/>
                </a:solidFill>
                <a:highlight>
                  <a:schemeClr val="accent4"/>
                </a:highlight>
                <a:latin typeface="Nunito"/>
                <a:ea typeface="Nunito"/>
                <a:cs typeface="Nunito"/>
                <a:sym typeface="Nunito"/>
              </a:rPr>
              <a:t>3</a:t>
            </a:r>
            <a:r>
              <a:rPr lang="en" sz="1350">
                <a:solidFill>
                  <a:srgbClr val="273239"/>
                </a:solidFill>
                <a:highlight>
                  <a:schemeClr val="accent4"/>
                </a:highlight>
                <a:latin typeface="Nunito"/>
                <a:ea typeface="Nunito"/>
                <a:cs typeface="Nunito"/>
                <a:sym typeface="Nunito"/>
              </a:rPr>
              <a:t> of the given dataset: 3, 5, 7, 8, 10, 11, 3, 1, 1, 11.</a:t>
            </a:r>
            <a:endParaRPr sz="1350">
              <a:solidFill>
                <a:srgbClr val="273239"/>
              </a:solidFill>
              <a:highlight>
                <a:schemeClr val="accent4"/>
              </a:highlight>
              <a:latin typeface="Nunito"/>
              <a:ea typeface="Nunito"/>
              <a:cs typeface="Nunito"/>
              <a:sym typeface="Nunito"/>
            </a:endParaRPr>
          </a:p>
          <a:p>
            <a:pPr indent="0" lvl="0" marL="0" rtl="0" algn="l">
              <a:spcBef>
                <a:spcPts val="800"/>
              </a:spcBef>
              <a:spcAft>
                <a:spcPts val="0"/>
              </a:spcAft>
              <a:buNone/>
            </a:pPr>
            <a:r>
              <a:rPr b="1" lang="en" sz="1350">
                <a:solidFill>
                  <a:srgbClr val="273239"/>
                </a:solidFill>
                <a:highlight>
                  <a:schemeClr val="accent4"/>
                </a:highlight>
                <a:latin typeface="Nunito"/>
                <a:ea typeface="Nunito"/>
                <a:cs typeface="Nunito"/>
                <a:sym typeface="Nunito"/>
              </a:rPr>
              <a:t>Solution:</a:t>
            </a:r>
            <a:endParaRPr b="1" sz="1350">
              <a:solidFill>
                <a:srgbClr val="273239"/>
              </a:solidFill>
              <a:highlight>
                <a:schemeClr val="accent4"/>
              </a:highlight>
              <a:latin typeface="Nunito"/>
              <a:ea typeface="Nunito"/>
              <a:cs typeface="Nunito"/>
              <a:sym typeface="Nunito"/>
            </a:endParaRPr>
          </a:p>
          <a:p>
            <a:pPr indent="0" lvl="0" marL="228600" marR="228600" rtl="0" algn="l">
              <a:lnSpc>
                <a:spcPct val="120000"/>
              </a:lnSpc>
              <a:spcBef>
                <a:spcPts val="800"/>
              </a:spcBef>
              <a:spcAft>
                <a:spcPts val="0"/>
              </a:spcAft>
              <a:buNone/>
            </a:pPr>
            <a:r>
              <a:rPr i="1" lang="en" sz="1350">
                <a:solidFill>
                  <a:srgbClr val="273239"/>
                </a:solidFill>
                <a:highlight>
                  <a:schemeClr val="accent4"/>
                </a:highlight>
                <a:latin typeface="Nunito"/>
                <a:ea typeface="Nunito"/>
                <a:cs typeface="Nunito"/>
                <a:sym typeface="Nunito"/>
              </a:rPr>
              <a:t>Arrange the dataset in ascending or descending order, depending on your preference. We will arrange the data in ascending order: 1, 3, 3, 5, 7, 8, 10, 11, 11</a:t>
            </a:r>
            <a:endParaRPr i="1" sz="1350">
              <a:solidFill>
                <a:srgbClr val="273239"/>
              </a:solidFill>
              <a:highlight>
                <a:schemeClr val="accent4"/>
              </a:highlight>
              <a:latin typeface="Nunito"/>
              <a:ea typeface="Nunito"/>
              <a:cs typeface="Nunito"/>
              <a:sym typeface="Nunito"/>
            </a:endParaRPr>
          </a:p>
          <a:p>
            <a:pPr indent="-330200" lvl="0" marL="457200" rtl="0" algn="l">
              <a:lnSpc>
                <a:spcPct val="135714"/>
              </a:lnSpc>
              <a:spcBef>
                <a:spcPts val="2600"/>
              </a:spcBef>
              <a:spcAft>
                <a:spcPts val="0"/>
              </a:spcAft>
              <a:buClr>
                <a:srgbClr val="383838"/>
              </a:buClr>
              <a:buSzPts val="1600"/>
              <a:buFont typeface="Arial"/>
              <a:buChar char="●"/>
            </a:pPr>
            <a:r>
              <a:rPr i="1" lang="en" sz="1350">
                <a:solidFill>
                  <a:srgbClr val="273239"/>
                </a:solidFill>
                <a:highlight>
                  <a:schemeClr val="accent4"/>
                </a:highlight>
                <a:latin typeface="Nunito"/>
                <a:ea typeface="Nunito"/>
                <a:cs typeface="Nunito"/>
                <a:sym typeface="Nunito"/>
              </a:rPr>
              <a:t>1st Quartile(Q1) = 25th Percentile = 3</a:t>
            </a:r>
            <a:endParaRPr i="1" sz="1350">
              <a:solidFill>
                <a:srgbClr val="273239"/>
              </a:solidFill>
              <a:highlight>
                <a:schemeClr val="accent4"/>
              </a:highlight>
              <a:latin typeface="Nunito"/>
              <a:ea typeface="Nunito"/>
              <a:cs typeface="Nunito"/>
              <a:sym typeface="Nunito"/>
            </a:endParaRPr>
          </a:p>
          <a:p>
            <a:pPr indent="-314325" lvl="0" marL="457200" rtl="0" algn="l">
              <a:lnSpc>
                <a:spcPct val="135714"/>
              </a:lnSpc>
              <a:spcBef>
                <a:spcPts val="0"/>
              </a:spcBef>
              <a:spcAft>
                <a:spcPts val="0"/>
              </a:spcAft>
              <a:buClr>
                <a:srgbClr val="273239"/>
              </a:buClr>
              <a:buSzPts val="1350"/>
              <a:buFont typeface="Nunito"/>
              <a:buChar char="●"/>
            </a:pPr>
            <a:r>
              <a:rPr i="1" lang="en" sz="1350">
                <a:solidFill>
                  <a:srgbClr val="273239"/>
                </a:solidFill>
                <a:highlight>
                  <a:schemeClr val="accent4"/>
                </a:highlight>
                <a:latin typeface="Nunito"/>
                <a:ea typeface="Nunito"/>
                <a:cs typeface="Nunito"/>
                <a:sym typeface="Nunito"/>
              </a:rPr>
              <a:t>2nd Quartile(Q2) = 50th Percentile = 7</a:t>
            </a:r>
            <a:endParaRPr i="1" sz="1350">
              <a:solidFill>
                <a:srgbClr val="273239"/>
              </a:solidFill>
              <a:highlight>
                <a:schemeClr val="accent4"/>
              </a:highlight>
              <a:latin typeface="Nunito"/>
              <a:ea typeface="Nunito"/>
              <a:cs typeface="Nunito"/>
              <a:sym typeface="Nunito"/>
            </a:endParaRPr>
          </a:p>
          <a:p>
            <a:pPr indent="-314325" lvl="0" marL="457200" rtl="0" algn="l">
              <a:lnSpc>
                <a:spcPct val="135714"/>
              </a:lnSpc>
              <a:spcBef>
                <a:spcPts val="0"/>
              </a:spcBef>
              <a:spcAft>
                <a:spcPts val="0"/>
              </a:spcAft>
              <a:buClr>
                <a:srgbClr val="273239"/>
              </a:buClr>
              <a:buSzPts val="1350"/>
              <a:buFont typeface="Nunito"/>
              <a:buChar char="●"/>
            </a:pPr>
            <a:r>
              <a:rPr i="1" lang="en" sz="1350">
                <a:solidFill>
                  <a:srgbClr val="273239"/>
                </a:solidFill>
                <a:highlight>
                  <a:schemeClr val="accent4"/>
                </a:highlight>
                <a:latin typeface="Nunito"/>
                <a:ea typeface="Nunito"/>
                <a:cs typeface="Nunito"/>
                <a:sym typeface="Nunito"/>
              </a:rPr>
              <a:t>3rd Quartile(Q3) = 75th Percentile = 10</a:t>
            </a:r>
            <a:endParaRPr i="1" sz="1350">
              <a:solidFill>
                <a:srgbClr val="273239"/>
              </a:solidFill>
              <a:highlight>
                <a:schemeClr val="accent4"/>
              </a:highlight>
              <a:latin typeface="Nunito"/>
              <a:ea typeface="Nunito"/>
              <a:cs typeface="Nunito"/>
              <a:sym typeface="Nunito"/>
            </a:endParaRPr>
          </a:p>
          <a:p>
            <a:pPr indent="0" lvl="0" marL="0" rtl="0" algn="l">
              <a:lnSpc>
                <a:spcPct val="135714"/>
              </a:lnSpc>
              <a:spcBef>
                <a:spcPts val="0"/>
              </a:spcBef>
              <a:spcAft>
                <a:spcPts val="0"/>
              </a:spcAft>
              <a:buNone/>
            </a:pPr>
            <a:r>
              <a:t/>
            </a:r>
            <a:endParaRPr b="1" sz="1300">
              <a:solidFill>
                <a:srgbClr val="383838"/>
              </a:solidFill>
              <a:highlight>
                <a:srgbClr val="FFFFFF"/>
              </a:highlight>
              <a:latin typeface="Arial"/>
              <a:ea typeface="Arial"/>
              <a:cs typeface="Arial"/>
              <a:sym typeface="Arial"/>
            </a:endParaRPr>
          </a:p>
          <a:p>
            <a:pPr indent="0" lvl="0" marL="0" rtl="0" algn="l">
              <a:spcBef>
                <a:spcPts val="0"/>
              </a:spcBef>
              <a:spcAft>
                <a:spcPts val="1600"/>
              </a:spcAft>
              <a:buNone/>
            </a:pPr>
            <a:r>
              <a:t/>
            </a:r>
            <a:endParaRPr b="1" sz="1300">
              <a:solidFill>
                <a:srgbClr val="383838"/>
              </a:solidFill>
              <a:highlight>
                <a:srgbClr val="FFFFFF"/>
              </a:highlight>
              <a:latin typeface="Arial"/>
              <a:ea typeface="Arial"/>
              <a:cs typeface="Arial"/>
              <a:sym typeface="Arial"/>
            </a:endParaRPr>
          </a:p>
        </p:txBody>
      </p:sp>
      <p:pic>
        <p:nvPicPr>
          <p:cNvPr id="217" name="Google Shape;217;p33"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Interquartile</a:t>
            </a:r>
            <a:r>
              <a:rPr lang="en"/>
              <a:t> Range(IQR)</a:t>
            </a:r>
            <a:endParaRPr/>
          </a:p>
        </p:txBody>
      </p:sp>
      <p:sp>
        <p:nvSpPr>
          <p:cNvPr id="223" name="Google Shape;223;p34"/>
          <p:cNvSpPr txBox="1"/>
          <p:nvPr>
            <p:ph idx="1" type="body"/>
          </p:nvPr>
        </p:nvSpPr>
        <p:spPr>
          <a:xfrm>
            <a:off x="134250" y="1734900"/>
            <a:ext cx="8897400" cy="34086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500">
                <a:solidFill>
                  <a:srgbClr val="273239"/>
                </a:solidFill>
                <a:highlight>
                  <a:schemeClr val="accent4"/>
                </a:highlight>
                <a:latin typeface="Nunito"/>
                <a:ea typeface="Nunito"/>
                <a:cs typeface="Nunito"/>
                <a:sym typeface="Nunito"/>
              </a:rPr>
              <a:t>Interquartile Range</a:t>
            </a:r>
            <a:endParaRPr b="1" sz="1500">
              <a:solidFill>
                <a:srgbClr val="273239"/>
              </a:solidFill>
              <a:highlight>
                <a:schemeClr val="accent4"/>
              </a:highlight>
              <a:latin typeface="Nunito"/>
              <a:ea typeface="Nunito"/>
              <a:cs typeface="Nunito"/>
              <a:sym typeface="Nunito"/>
            </a:endParaRPr>
          </a:p>
          <a:p>
            <a:pPr indent="0" lvl="0" marL="0" rtl="0" algn="l">
              <a:spcBef>
                <a:spcPts val="1800"/>
              </a:spcBef>
              <a:spcAft>
                <a:spcPts val="0"/>
              </a:spcAft>
              <a:buNone/>
            </a:pPr>
            <a:r>
              <a:rPr b="1" lang="en" sz="1350">
                <a:solidFill>
                  <a:srgbClr val="273239"/>
                </a:solidFill>
                <a:highlight>
                  <a:schemeClr val="accent4"/>
                </a:highlight>
                <a:latin typeface="Nunito"/>
                <a:ea typeface="Nunito"/>
                <a:cs typeface="Nunito"/>
                <a:sym typeface="Nunito"/>
              </a:rPr>
              <a:t>Interquartile Range</a:t>
            </a:r>
            <a:r>
              <a:rPr lang="en" sz="1350">
                <a:solidFill>
                  <a:srgbClr val="273239"/>
                </a:solidFill>
                <a:highlight>
                  <a:schemeClr val="accent4"/>
                </a:highlight>
                <a:latin typeface="Nunito"/>
                <a:ea typeface="Nunito"/>
                <a:cs typeface="Nunito"/>
                <a:sym typeface="Nunito"/>
              </a:rPr>
              <a:t> is the </a:t>
            </a:r>
            <a:r>
              <a:rPr b="1" lang="en" sz="1350">
                <a:solidFill>
                  <a:srgbClr val="273239"/>
                </a:solidFill>
                <a:highlight>
                  <a:schemeClr val="accent4"/>
                </a:highlight>
                <a:latin typeface="Nunito"/>
                <a:ea typeface="Nunito"/>
                <a:cs typeface="Nunito"/>
                <a:sym typeface="Nunito"/>
              </a:rPr>
              <a:t>distance between the first quartile and the third quartile</a:t>
            </a:r>
            <a:r>
              <a:rPr lang="en" sz="1350">
                <a:solidFill>
                  <a:srgbClr val="273239"/>
                </a:solidFill>
                <a:highlight>
                  <a:schemeClr val="accent4"/>
                </a:highlight>
                <a:latin typeface="Nunito"/>
                <a:ea typeface="Nunito"/>
                <a:cs typeface="Nunito"/>
                <a:sym typeface="Nunito"/>
              </a:rPr>
              <a:t>. It is also known as a mid-spread. It helps us to calculate variation for the data, which is divided into quartiles. The formula for calculating the Interquartile range is given by,</a:t>
            </a:r>
            <a:endParaRPr sz="1350">
              <a:solidFill>
                <a:srgbClr val="273239"/>
              </a:solidFill>
              <a:highlight>
                <a:schemeClr val="accent4"/>
              </a:highlight>
              <a:latin typeface="Nunito"/>
              <a:ea typeface="Nunito"/>
              <a:cs typeface="Nunito"/>
              <a:sym typeface="Nunito"/>
            </a:endParaRPr>
          </a:p>
          <a:p>
            <a:pPr indent="0" lvl="0" marL="228600" marR="228600" rtl="0" algn="l">
              <a:lnSpc>
                <a:spcPct val="120000"/>
              </a:lnSpc>
              <a:spcBef>
                <a:spcPts val="800"/>
              </a:spcBef>
              <a:spcAft>
                <a:spcPts val="0"/>
              </a:spcAft>
              <a:buNone/>
            </a:pPr>
            <a:r>
              <a:rPr b="1" i="1" lang="en" sz="1350">
                <a:solidFill>
                  <a:srgbClr val="273239"/>
                </a:solidFill>
                <a:highlight>
                  <a:schemeClr val="accent4"/>
                </a:highlight>
                <a:latin typeface="Nunito"/>
                <a:ea typeface="Nunito"/>
                <a:cs typeface="Nunito"/>
                <a:sym typeface="Nunito"/>
              </a:rPr>
              <a:t>Interquartile Range (IQR) = Q</a:t>
            </a:r>
            <a:r>
              <a:rPr b="1" i="1" lang="en" sz="1000">
                <a:solidFill>
                  <a:srgbClr val="273239"/>
                </a:solidFill>
                <a:highlight>
                  <a:schemeClr val="accent4"/>
                </a:highlight>
                <a:latin typeface="Nunito"/>
                <a:ea typeface="Nunito"/>
                <a:cs typeface="Nunito"/>
                <a:sym typeface="Nunito"/>
              </a:rPr>
              <a:t>3</a:t>
            </a:r>
            <a:r>
              <a:rPr b="1" i="1" lang="en" sz="1350">
                <a:solidFill>
                  <a:srgbClr val="273239"/>
                </a:solidFill>
                <a:highlight>
                  <a:schemeClr val="accent4"/>
                </a:highlight>
                <a:latin typeface="Nunito"/>
                <a:ea typeface="Nunito"/>
                <a:cs typeface="Nunito"/>
                <a:sym typeface="Nunito"/>
              </a:rPr>
              <a:t> - Q</a:t>
            </a:r>
            <a:r>
              <a:rPr b="1" i="1" lang="en" sz="1000">
                <a:solidFill>
                  <a:srgbClr val="273239"/>
                </a:solidFill>
                <a:highlight>
                  <a:schemeClr val="accent4"/>
                </a:highlight>
                <a:latin typeface="Nunito"/>
                <a:ea typeface="Nunito"/>
                <a:cs typeface="Nunito"/>
                <a:sym typeface="Nunito"/>
              </a:rPr>
              <a:t>1</a:t>
            </a:r>
            <a:endParaRPr b="1" i="1" sz="1000">
              <a:solidFill>
                <a:srgbClr val="273239"/>
              </a:solidFill>
              <a:highlight>
                <a:schemeClr val="accent4"/>
              </a:highlight>
              <a:latin typeface="Nunito"/>
              <a:ea typeface="Nunito"/>
              <a:cs typeface="Nunito"/>
              <a:sym typeface="Nunito"/>
            </a:endParaRPr>
          </a:p>
          <a:p>
            <a:pPr indent="0" lvl="0" marL="0" rtl="0" algn="l">
              <a:spcBef>
                <a:spcPts val="2600"/>
              </a:spcBef>
              <a:spcAft>
                <a:spcPts val="0"/>
              </a:spcAft>
              <a:buNone/>
            </a:pPr>
            <a:r>
              <a:rPr lang="en" sz="1350">
                <a:solidFill>
                  <a:srgbClr val="273239"/>
                </a:solidFill>
                <a:highlight>
                  <a:schemeClr val="accent4"/>
                </a:highlight>
                <a:latin typeface="Nunito"/>
                <a:ea typeface="Nunito"/>
                <a:cs typeface="Nunito"/>
                <a:sym typeface="Nunito"/>
              </a:rPr>
              <a:t>Where, </a:t>
            </a:r>
            <a:endParaRPr sz="1350">
              <a:solidFill>
                <a:srgbClr val="273239"/>
              </a:solidFill>
              <a:highlight>
                <a:schemeClr val="accent4"/>
              </a:highlight>
              <a:latin typeface="Nunito"/>
              <a:ea typeface="Nunito"/>
              <a:cs typeface="Nunito"/>
              <a:sym typeface="Nunito"/>
            </a:endParaRPr>
          </a:p>
          <a:p>
            <a:pPr indent="-314325" lvl="0" marL="685800" rtl="0" algn="l">
              <a:lnSpc>
                <a:spcPct val="158000"/>
              </a:lnSpc>
              <a:spcBef>
                <a:spcPts val="800"/>
              </a:spcBef>
              <a:spcAft>
                <a:spcPts val="0"/>
              </a:spcAft>
              <a:buClr>
                <a:srgbClr val="273239"/>
              </a:buClr>
              <a:buSzPts val="1350"/>
              <a:buFont typeface="Nunito"/>
              <a:buChar char="●"/>
            </a:pPr>
            <a:r>
              <a:rPr b="1" lang="en" sz="1350">
                <a:solidFill>
                  <a:srgbClr val="273239"/>
                </a:solidFill>
                <a:highlight>
                  <a:schemeClr val="accent4"/>
                </a:highlight>
                <a:latin typeface="Nunito"/>
                <a:ea typeface="Nunito"/>
                <a:cs typeface="Nunito"/>
                <a:sym typeface="Nunito"/>
              </a:rPr>
              <a:t>Q</a:t>
            </a:r>
            <a:r>
              <a:rPr b="1" lang="en" sz="1000">
                <a:solidFill>
                  <a:srgbClr val="273239"/>
                </a:solidFill>
                <a:highlight>
                  <a:schemeClr val="accent4"/>
                </a:highlight>
                <a:latin typeface="Nunito"/>
                <a:ea typeface="Nunito"/>
                <a:cs typeface="Nunito"/>
                <a:sym typeface="Nunito"/>
              </a:rPr>
              <a:t>3</a:t>
            </a:r>
            <a:r>
              <a:rPr lang="en" sz="1350">
                <a:solidFill>
                  <a:srgbClr val="273239"/>
                </a:solidFill>
                <a:highlight>
                  <a:schemeClr val="accent4"/>
                </a:highlight>
                <a:latin typeface="Nunito"/>
                <a:ea typeface="Nunito"/>
                <a:cs typeface="Nunito"/>
                <a:sym typeface="Nunito"/>
              </a:rPr>
              <a:t> is the third/upper quartile, and </a:t>
            </a:r>
            <a:endParaRPr sz="1350">
              <a:solidFill>
                <a:srgbClr val="273239"/>
              </a:solidFill>
              <a:highlight>
                <a:schemeClr val="accent4"/>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b="1" lang="en" sz="1350">
                <a:solidFill>
                  <a:srgbClr val="273239"/>
                </a:solidFill>
                <a:highlight>
                  <a:schemeClr val="accent4"/>
                </a:highlight>
                <a:latin typeface="Nunito"/>
                <a:ea typeface="Nunito"/>
                <a:cs typeface="Nunito"/>
                <a:sym typeface="Nunito"/>
              </a:rPr>
              <a:t>Q</a:t>
            </a:r>
            <a:r>
              <a:rPr b="1" lang="en" sz="1000">
                <a:solidFill>
                  <a:srgbClr val="273239"/>
                </a:solidFill>
                <a:highlight>
                  <a:schemeClr val="accent4"/>
                </a:highlight>
                <a:latin typeface="Nunito"/>
                <a:ea typeface="Nunito"/>
                <a:cs typeface="Nunito"/>
                <a:sym typeface="Nunito"/>
              </a:rPr>
              <a:t>1</a:t>
            </a:r>
            <a:r>
              <a:rPr lang="en" sz="1350">
                <a:solidFill>
                  <a:srgbClr val="273239"/>
                </a:solidFill>
                <a:highlight>
                  <a:schemeClr val="accent4"/>
                </a:highlight>
                <a:latin typeface="Nunito"/>
                <a:ea typeface="Nunito"/>
                <a:cs typeface="Nunito"/>
                <a:sym typeface="Nunito"/>
              </a:rPr>
              <a:t> is the first/lower quartile</a:t>
            </a:r>
            <a:r>
              <a:rPr lang="en" sz="1350">
                <a:solidFill>
                  <a:srgbClr val="273239"/>
                </a:solidFill>
                <a:highlight>
                  <a:srgbClr val="FFFFFF"/>
                </a:highlight>
                <a:latin typeface="Nunito"/>
                <a:ea typeface="Nunito"/>
                <a:cs typeface="Nunito"/>
                <a:sym typeface="Nunito"/>
              </a:rPr>
              <a:t>.</a:t>
            </a:r>
            <a:endParaRPr sz="1350">
              <a:solidFill>
                <a:srgbClr val="273239"/>
              </a:solidFill>
              <a:highlight>
                <a:srgbClr val="FFFFFF"/>
              </a:highlight>
              <a:latin typeface="Nunito"/>
              <a:ea typeface="Nunito"/>
              <a:cs typeface="Nunito"/>
              <a:sym typeface="Nunito"/>
            </a:endParaRPr>
          </a:p>
          <a:p>
            <a:pPr indent="0" lvl="0" marL="457200" rtl="0" algn="l">
              <a:lnSpc>
                <a:spcPct val="158000"/>
              </a:lnSpc>
              <a:spcBef>
                <a:spcPts val="1800"/>
              </a:spcBef>
              <a:spcAft>
                <a:spcPts val="0"/>
              </a:spcAft>
              <a:buNone/>
            </a:pPr>
            <a:r>
              <a:t/>
            </a:r>
            <a:endParaRPr b="1" sz="1300">
              <a:solidFill>
                <a:srgbClr val="383838"/>
              </a:solidFill>
              <a:highlight>
                <a:srgbClr val="FFFFFF"/>
              </a:highlight>
              <a:latin typeface="Arial"/>
              <a:ea typeface="Arial"/>
              <a:cs typeface="Arial"/>
              <a:sym typeface="Arial"/>
            </a:endParaRPr>
          </a:p>
          <a:p>
            <a:pPr indent="0" lvl="0" marL="0" rtl="0" algn="l">
              <a:spcBef>
                <a:spcPts val="1800"/>
              </a:spcBef>
              <a:spcAft>
                <a:spcPts val="1600"/>
              </a:spcAft>
              <a:buNone/>
            </a:pPr>
            <a:r>
              <a:t/>
            </a:r>
            <a:endParaRPr b="1" sz="1300">
              <a:solidFill>
                <a:srgbClr val="383838"/>
              </a:solidFill>
              <a:highlight>
                <a:srgbClr val="FFFFFF"/>
              </a:highlight>
              <a:latin typeface="Arial"/>
              <a:ea typeface="Arial"/>
              <a:cs typeface="Arial"/>
              <a:sym typeface="Arial"/>
            </a:endParaRPr>
          </a:p>
        </p:txBody>
      </p:sp>
      <p:pic>
        <p:nvPicPr>
          <p:cNvPr id="224" name="Google Shape;224;p34"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Box Plot (Box-and-Whisker Plot)</a:t>
            </a:r>
            <a:endParaRPr/>
          </a:p>
        </p:txBody>
      </p:sp>
      <p:sp>
        <p:nvSpPr>
          <p:cNvPr id="230" name="Google Shape;230;p35"/>
          <p:cNvSpPr txBox="1"/>
          <p:nvPr>
            <p:ph idx="1" type="body"/>
          </p:nvPr>
        </p:nvSpPr>
        <p:spPr>
          <a:xfrm>
            <a:off x="134250" y="1734900"/>
            <a:ext cx="8897400" cy="34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1D35"/>
                </a:solidFill>
                <a:highlight>
                  <a:schemeClr val="accent4"/>
                </a:highlight>
                <a:latin typeface="Arial"/>
                <a:ea typeface="Arial"/>
                <a:cs typeface="Arial"/>
                <a:sym typeface="Arial"/>
              </a:rPr>
              <a:t>A box plot, also known as a </a:t>
            </a:r>
            <a:r>
              <a:rPr b="1" lang="en" sz="1400">
                <a:solidFill>
                  <a:srgbClr val="001D35"/>
                </a:solidFill>
                <a:highlight>
                  <a:schemeClr val="accent4"/>
                </a:highlight>
                <a:latin typeface="Arial"/>
                <a:ea typeface="Arial"/>
                <a:cs typeface="Arial"/>
                <a:sym typeface="Arial"/>
              </a:rPr>
              <a:t>box-and-whisker</a:t>
            </a:r>
            <a:r>
              <a:rPr lang="en" sz="1400">
                <a:solidFill>
                  <a:srgbClr val="001D35"/>
                </a:solidFill>
                <a:highlight>
                  <a:schemeClr val="accent4"/>
                </a:highlight>
                <a:latin typeface="Arial"/>
                <a:ea typeface="Arial"/>
                <a:cs typeface="Arial"/>
                <a:sym typeface="Arial"/>
              </a:rPr>
              <a:t> plot, is a graphical representation of data that summarizes the five-number summary: minimum, first quartile </a:t>
            </a:r>
            <a:r>
              <a:rPr b="1" lang="en" sz="1400">
                <a:solidFill>
                  <a:srgbClr val="001D35"/>
                </a:solidFill>
                <a:highlight>
                  <a:schemeClr val="accent4"/>
                </a:highlight>
                <a:latin typeface="Arial"/>
                <a:ea typeface="Arial"/>
                <a:cs typeface="Arial"/>
                <a:sym typeface="Arial"/>
              </a:rPr>
              <a:t>(Q1)</a:t>
            </a:r>
            <a:r>
              <a:rPr lang="en" sz="1400">
                <a:solidFill>
                  <a:srgbClr val="001D35"/>
                </a:solidFill>
                <a:highlight>
                  <a:schemeClr val="accent4"/>
                </a:highlight>
                <a:latin typeface="Arial"/>
                <a:ea typeface="Arial"/>
                <a:cs typeface="Arial"/>
                <a:sym typeface="Arial"/>
              </a:rPr>
              <a:t>, median </a:t>
            </a:r>
            <a:r>
              <a:rPr b="1" lang="en" sz="1400">
                <a:solidFill>
                  <a:srgbClr val="001D35"/>
                </a:solidFill>
                <a:highlight>
                  <a:schemeClr val="accent4"/>
                </a:highlight>
                <a:latin typeface="Arial"/>
                <a:ea typeface="Arial"/>
                <a:cs typeface="Arial"/>
                <a:sym typeface="Arial"/>
              </a:rPr>
              <a:t>(Q2)</a:t>
            </a:r>
            <a:r>
              <a:rPr lang="en" sz="1400">
                <a:solidFill>
                  <a:srgbClr val="001D35"/>
                </a:solidFill>
                <a:highlight>
                  <a:schemeClr val="accent4"/>
                </a:highlight>
                <a:latin typeface="Arial"/>
                <a:ea typeface="Arial"/>
                <a:cs typeface="Arial"/>
                <a:sym typeface="Arial"/>
              </a:rPr>
              <a:t>, third quartile (</a:t>
            </a:r>
            <a:r>
              <a:rPr b="1" lang="en" sz="1400">
                <a:solidFill>
                  <a:srgbClr val="001D35"/>
                </a:solidFill>
                <a:highlight>
                  <a:schemeClr val="accent4"/>
                </a:highlight>
                <a:latin typeface="Arial"/>
                <a:ea typeface="Arial"/>
                <a:cs typeface="Arial"/>
                <a:sym typeface="Arial"/>
              </a:rPr>
              <a:t>Q3)</a:t>
            </a:r>
            <a:r>
              <a:rPr lang="en" sz="1400">
                <a:solidFill>
                  <a:srgbClr val="001D35"/>
                </a:solidFill>
                <a:highlight>
                  <a:schemeClr val="accent4"/>
                </a:highlight>
                <a:latin typeface="Arial"/>
                <a:ea typeface="Arial"/>
                <a:cs typeface="Arial"/>
                <a:sym typeface="Arial"/>
              </a:rPr>
              <a:t>, and maximum. It visually displays the central tendency, spread, and potential outliers of a dataset.</a:t>
            </a:r>
            <a:r>
              <a:rPr lang="en" sz="1400">
                <a:solidFill>
                  <a:srgbClr val="001D35"/>
                </a:solidFill>
                <a:highlight>
                  <a:srgbClr val="FFFFFF"/>
                </a:highlight>
                <a:latin typeface="Arial"/>
                <a:ea typeface="Arial"/>
                <a:cs typeface="Arial"/>
                <a:sym typeface="Arial"/>
              </a:rPr>
              <a:t> </a:t>
            </a:r>
            <a:r>
              <a:rPr lang="en" sz="1400">
                <a:solidFill>
                  <a:srgbClr val="1F1F1F"/>
                </a:solidFill>
                <a:highlight>
                  <a:schemeClr val="accent4"/>
                </a:highlight>
                <a:latin typeface="Arial"/>
                <a:ea typeface="Arial"/>
                <a:cs typeface="Arial"/>
                <a:sym typeface="Arial"/>
              </a:rPr>
              <a:t>The shape of the boxplot shows how the data is distributed and it also shows any </a:t>
            </a:r>
            <a:r>
              <a:rPr b="1" lang="en" sz="1400">
                <a:solidFill>
                  <a:srgbClr val="1F1F1F"/>
                </a:solidFill>
                <a:highlight>
                  <a:schemeClr val="accent4"/>
                </a:highlight>
                <a:latin typeface="Arial"/>
                <a:ea typeface="Arial"/>
                <a:cs typeface="Arial"/>
                <a:sym typeface="Arial"/>
              </a:rPr>
              <a:t>outliers</a:t>
            </a:r>
            <a:r>
              <a:rPr lang="en" sz="1400">
                <a:solidFill>
                  <a:srgbClr val="1F1F1F"/>
                </a:solidFill>
                <a:highlight>
                  <a:schemeClr val="accent4"/>
                </a:highlight>
                <a:latin typeface="Arial"/>
                <a:ea typeface="Arial"/>
                <a:cs typeface="Arial"/>
                <a:sym typeface="Arial"/>
              </a:rPr>
              <a:t>.</a:t>
            </a:r>
            <a:endParaRPr sz="1400">
              <a:solidFill>
                <a:srgbClr val="001D35"/>
              </a:solidFill>
              <a:highlight>
                <a:schemeClr val="accent4"/>
              </a:highlight>
              <a:latin typeface="Arial"/>
              <a:ea typeface="Arial"/>
              <a:cs typeface="Arial"/>
              <a:sym typeface="Arial"/>
            </a:endParaRPr>
          </a:p>
          <a:p>
            <a:pPr indent="0" lvl="0" marL="0" rtl="0" algn="l">
              <a:spcBef>
                <a:spcPts val="1600"/>
              </a:spcBef>
              <a:spcAft>
                <a:spcPts val="1600"/>
              </a:spcAft>
              <a:buNone/>
            </a:pPr>
            <a:r>
              <a:t/>
            </a:r>
            <a:endParaRPr sz="1350">
              <a:solidFill>
                <a:srgbClr val="001D35"/>
              </a:solidFill>
              <a:highlight>
                <a:srgbClr val="FFFFFF"/>
              </a:highlight>
              <a:latin typeface="Arial"/>
              <a:ea typeface="Arial"/>
              <a:cs typeface="Arial"/>
              <a:sym typeface="Arial"/>
            </a:endParaRPr>
          </a:p>
        </p:txBody>
      </p:sp>
      <p:pic>
        <p:nvPicPr>
          <p:cNvPr id="231" name="Google Shape;231;p35"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pic>
        <p:nvPicPr>
          <p:cNvPr id="232" name="Google Shape;232;p35"/>
          <p:cNvPicPr preferRelativeResize="0"/>
          <p:nvPr/>
        </p:nvPicPr>
        <p:blipFill>
          <a:blip r:embed="rId4">
            <a:alphaModFix/>
          </a:blip>
          <a:stretch>
            <a:fillRect/>
          </a:stretch>
        </p:blipFill>
        <p:spPr>
          <a:xfrm>
            <a:off x="2387650" y="3026675"/>
            <a:ext cx="4552950" cy="15621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Box Plot (Box-and-Whisker Plot)</a:t>
            </a:r>
            <a:endParaRPr/>
          </a:p>
        </p:txBody>
      </p:sp>
      <p:sp>
        <p:nvSpPr>
          <p:cNvPr id="238" name="Google Shape;238;p36"/>
          <p:cNvSpPr txBox="1"/>
          <p:nvPr>
            <p:ph idx="1" type="body"/>
          </p:nvPr>
        </p:nvSpPr>
        <p:spPr>
          <a:xfrm>
            <a:off x="134250" y="1734900"/>
            <a:ext cx="8897400" cy="3408600"/>
          </a:xfrm>
          <a:prstGeom prst="rect">
            <a:avLst/>
          </a:prstGeom>
        </p:spPr>
        <p:txBody>
          <a:bodyPr anchorCtr="0" anchor="t" bIns="91425" lIns="91425" spcFirstLastPara="1" rIns="91425" wrap="square" tIns="91425">
            <a:noAutofit/>
          </a:bodyPr>
          <a:lstStyle/>
          <a:p>
            <a:pPr indent="0" lvl="0" marL="0" marR="63500" rtl="0" algn="l">
              <a:lnSpc>
                <a:spcPct val="150000"/>
              </a:lnSpc>
              <a:spcBef>
                <a:spcPts val="0"/>
              </a:spcBef>
              <a:spcAft>
                <a:spcPts val="0"/>
              </a:spcAft>
              <a:buNone/>
            </a:pPr>
            <a:r>
              <a:rPr b="1" lang="en" sz="1400">
                <a:solidFill>
                  <a:srgbClr val="001D35"/>
                </a:solidFill>
                <a:highlight>
                  <a:srgbClr val="FFFFFF"/>
                </a:highlight>
                <a:latin typeface="Arial"/>
                <a:ea typeface="Arial"/>
                <a:cs typeface="Arial"/>
                <a:sym typeface="Arial"/>
              </a:rPr>
              <a:t>Mathematical Example:</a:t>
            </a:r>
            <a:br>
              <a:rPr lang="en" sz="1350">
                <a:solidFill>
                  <a:srgbClr val="001D35"/>
                </a:solidFill>
                <a:highlight>
                  <a:srgbClr val="FFFFFF"/>
                </a:highlight>
                <a:latin typeface="Arial"/>
                <a:ea typeface="Arial"/>
                <a:cs typeface="Arial"/>
                <a:sym typeface="Arial"/>
              </a:rPr>
            </a:br>
            <a:r>
              <a:rPr lang="en" sz="1350">
                <a:solidFill>
                  <a:srgbClr val="001D35"/>
                </a:solidFill>
                <a:highlight>
                  <a:schemeClr val="accent4"/>
                </a:highlight>
                <a:latin typeface="Arial"/>
                <a:ea typeface="Arial"/>
                <a:cs typeface="Arial"/>
                <a:sym typeface="Arial"/>
              </a:rPr>
              <a:t>Let's consider a dataset: 1, 2, 3, 4, 5, 6, 7, 8, 9, 10 </a:t>
            </a:r>
            <a:endParaRPr sz="1350">
              <a:solidFill>
                <a:srgbClr val="001D35"/>
              </a:solidFill>
              <a:highlight>
                <a:schemeClr val="accent4"/>
              </a:highlight>
              <a:latin typeface="Arial"/>
              <a:ea typeface="Arial"/>
              <a:cs typeface="Arial"/>
              <a:sym typeface="Arial"/>
            </a:endParaRPr>
          </a:p>
          <a:p>
            <a:pPr indent="-228600" lvl="1" marL="647700" rtl="0" algn="l">
              <a:lnSpc>
                <a:spcPct val="115000"/>
              </a:lnSpc>
              <a:spcBef>
                <a:spcPts val="0"/>
              </a:spcBef>
              <a:spcAft>
                <a:spcPts val="0"/>
              </a:spcAft>
              <a:buClr>
                <a:srgbClr val="001D35"/>
              </a:buClr>
              <a:buSzPts val="1200"/>
              <a:buFont typeface="Arial"/>
              <a:buNone/>
            </a:pPr>
            <a:r>
              <a:rPr b="1" lang="en" sz="1200">
                <a:solidFill>
                  <a:srgbClr val="001D35"/>
                </a:solidFill>
                <a:highlight>
                  <a:schemeClr val="accent4"/>
                </a:highlight>
                <a:latin typeface="Arial"/>
                <a:ea typeface="Arial"/>
                <a:cs typeface="Arial"/>
                <a:sym typeface="Arial"/>
              </a:rPr>
              <a:t>1. Five-Number Summary:</a:t>
            </a:r>
            <a:endParaRPr b="1" sz="1200">
              <a:solidFill>
                <a:srgbClr val="001D35"/>
              </a:solidFill>
              <a:highlight>
                <a:schemeClr val="accent4"/>
              </a:highlight>
              <a:latin typeface="Arial"/>
              <a:ea typeface="Arial"/>
              <a:cs typeface="Arial"/>
              <a:sym typeface="Arial"/>
            </a:endParaRPr>
          </a:p>
          <a:p>
            <a:pPr indent="-304800" lvl="2" marL="1104900" rtl="0" algn="l">
              <a:lnSpc>
                <a:spcPct val="115000"/>
              </a:lnSpc>
              <a:spcBef>
                <a:spcPts val="0"/>
              </a:spcBef>
              <a:spcAft>
                <a:spcPts val="0"/>
              </a:spcAft>
              <a:buClr>
                <a:schemeClr val="dk2"/>
              </a:buClr>
              <a:buSzPts val="1200"/>
              <a:buFont typeface="Arial"/>
              <a:buChar char="●"/>
            </a:pPr>
            <a:r>
              <a:rPr lang="en" sz="1200">
                <a:solidFill>
                  <a:schemeClr val="dk2"/>
                </a:solidFill>
                <a:highlight>
                  <a:schemeClr val="accent4"/>
                </a:highlight>
                <a:latin typeface="Arial"/>
                <a:ea typeface="Arial"/>
                <a:cs typeface="Arial"/>
                <a:sym typeface="Arial"/>
              </a:rPr>
              <a:t>Minimum = 1</a:t>
            </a:r>
            <a:endParaRPr sz="1200">
              <a:solidFill>
                <a:schemeClr val="dk2"/>
              </a:solidFill>
              <a:highlight>
                <a:schemeClr val="accent4"/>
              </a:highlight>
              <a:latin typeface="Arial"/>
              <a:ea typeface="Arial"/>
              <a:cs typeface="Arial"/>
              <a:sym typeface="Arial"/>
            </a:endParaRPr>
          </a:p>
          <a:p>
            <a:pPr indent="-304800" lvl="2" marL="1104900" rtl="0" algn="l">
              <a:lnSpc>
                <a:spcPct val="137500"/>
              </a:lnSpc>
              <a:spcBef>
                <a:spcPts val="0"/>
              </a:spcBef>
              <a:spcAft>
                <a:spcPts val="0"/>
              </a:spcAft>
              <a:buClr>
                <a:schemeClr val="dk2"/>
              </a:buClr>
              <a:buSzPts val="1200"/>
              <a:buFont typeface="Arial"/>
              <a:buChar char="●"/>
            </a:pPr>
            <a:r>
              <a:rPr lang="en" sz="1200">
                <a:solidFill>
                  <a:schemeClr val="dk2"/>
                </a:solidFill>
                <a:highlight>
                  <a:schemeClr val="accent4"/>
                </a:highlight>
                <a:latin typeface="Arial"/>
                <a:ea typeface="Arial"/>
                <a:cs typeface="Arial"/>
                <a:sym typeface="Arial"/>
              </a:rPr>
              <a:t>Q1 = 3</a:t>
            </a:r>
            <a:endParaRPr sz="1200">
              <a:solidFill>
                <a:schemeClr val="dk2"/>
              </a:solidFill>
              <a:highlight>
                <a:schemeClr val="accent4"/>
              </a:highlight>
              <a:latin typeface="Arial"/>
              <a:ea typeface="Arial"/>
              <a:cs typeface="Arial"/>
              <a:sym typeface="Arial"/>
            </a:endParaRPr>
          </a:p>
          <a:p>
            <a:pPr indent="-304800" lvl="2" marL="1104900" rtl="0" algn="l">
              <a:lnSpc>
                <a:spcPct val="137500"/>
              </a:lnSpc>
              <a:spcBef>
                <a:spcPts val="0"/>
              </a:spcBef>
              <a:spcAft>
                <a:spcPts val="0"/>
              </a:spcAft>
              <a:buClr>
                <a:schemeClr val="dk2"/>
              </a:buClr>
              <a:buSzPts val="1200"/>
              <a:buFont typeface="Arial"/>
              <a:buChar char="●"/>
            </a:pPr>
            <a:r>
              <a:rPr lang="en" sz="1200">
                <a:solidFill>
                  <a:schemeClr val="dk2"/>
                </a:solidFill>
                <a:highlight>
                  <a:schemeClr val="accent4"/>
                </a:highlight>
                <a:latin typeface="Arial"/>
                <a:ea typeface="Arial"/>
                <a:cs typeface="Arial"/>
                <a:sym typeface="Arial"/>
              </a:rPr>
              <a:t>Median = (5 + 6) / 2 = 5.5</a:t>
            </a:r>
            <a:endParaRPr sz="1200">
              <a:solidFill>
                <a:schemeClr val="dk2"/>
              </a:solidFill>
              <a:highlight>
                <a:schemeClr val="accent4"/>
              </a:highlight>
              <a:latin typeface="Arial"/>
              <a:ea typeface="Arial"/>
              <a:cs typeface="Arial"/>
              <a:sym typeface="Arial"/>
            </a:endParaRPr>
          </a:p>
          <a:p>
            <a:pPr indent="-304800" lvl="2" marL="1104900" rtl="0" algn="l">
              <a:lnSpc>
                <a:spcPct val="137500"/>
              </a:lnSpc>
              <a:spcBef>
                <a:spcPts val="0"/>
              </a:spcBef>
              <a:spcAft>
                <a:spcPts val="0"/>
              </a:spcAft>
              <a:buClr>
                <a:schemeClr val="dk2"/>
              </a:buClr>
              <a:buSzPts val="1200"/>
              <a:buFont typeface="Arial"/>
              <a:buChar char="●"/>
            </a:pPr>
            <a:r>
              <a:rPr lang="en" sz="1200">
                <a:solidFill>
                  <a:schemeClr val="dk2"/>
                </a:solidFill>
                <a:highlight>
                  <a:schemeClr val="accent4"/>
                </a:highlight>
                <a:latin typeface="Arial"/>
                <a:ea typeface="Arial"/>
                <a:cs typeface="Arial"/>
                <a:sym typeface="Arial"/>
              </a:rPr>
              <a:t>Q3 = 8</a:t>
            </a:r>
            <a:endParaRPr sz="1200">
              <a:solidFill>
                <a:schemeClr val="dk2"/>
              </a:solidFill>
              <a:highlight>
                <a:schemeClr val="accent4"/>
              </a:highlight>
              <a:latin typeface="Arial"/>
              <a:ea typeface="Arial"/>
              <a:cs typeface="Arial"/>
              <a:sym typeface="Arial"/>
            </a:endParaRPr>
          </a:p>
          <a:p>
            <a:pPr indent="-304800" lvl="2" marL="1104900" rtl="0" algn="l">
              <a:lnSpc>
                <a:spcPct val="137500"/>
              </a:lnSpc>
              <a:spcBef>
                <a:spcPts val="0"/>
              </a:spcBef>
              <a:spcAft>
                <a:spcPts val="0"/>
              </a:spcAft>
              <a:buClr>
                <a:schemeClr val="dk2"/>
              </a:buClr>
              <a:buSzPts val="1200"/>
              <a:buFont typeface="Arial"/>
              <a:buChar char="●"/>
            </a:pPr>
            <a:r>
              <a:rPr lang="en" sz="1200">
                <a:solidFill>
                  <a:schemeClr val="dk2"/>
                </a:solidFill>
                <a:highlight>
                  <a:schemeClr val="accent4"/>
                </a:highlight>
                <a:latin typeface="Arial"/>
                <a:ea typeface="Arial"/>
                <a:cs typeface="Arial"/>
                <a:sym typeface="Arial"/>
              </a:rPr>
              <a:t>Maximum = 10</a:t>
            </a:r>
            <a:endParaRPr sz="1200">
              <a:solidFill>
                <a:schemeClr val="dk2"/>
              </a:solidFill>
              <a:highlight>
                <a:schemeClr val="accent4"/>
              </a:highlight>
              <a:latin typeface="Arial"/>
              <a:ea typeface="Arial"/>
              <a:cs typeface="Arial"/>
              <a:sym typeface="Arial"/>
            </a:endParaRPr>
          </a:p>
          <a:p>
            <a:pPr indent="0" lvl="0" marL="0" rtl="0" algn="l">
              <a:lnSpc>
                <a:spcPct val="137500"/>
              </a:lnSpc>
              <a:spcBef>
                <a:spcPts val="0"/>
              </a:spcBef>
              <a:spcAft>
                <a:spcPts val="0"/>
              </a:spcAft>
              <a:buNone/>
            </a:pPr>
            <a:r>
              <a:rPr lang="en" sz="1200">
                <a:solidFill>
                  <a:srgbClr val="545D7E"/>
                </a:solidFill>
                <a:highlight>
                  <a:schemeClr val="accent4"/>
                </a:highlight>
                <a:latin typeface="Arial"/>
                <a:ea typeface="Arial"/>
                <a:cs typeface="Arial"/>
                <a:sym typeface="Arial"/>
              </a:rPr>
              <a:t>	</a:t>
            </a:r>
            <a:r>
              <a:rPr b="1" lang="en" sz="1200">
                <a:solidFill>
                  <a:schemeClr val="dk2"/>
                </a:solidFill>
                <a:highlight>
                  <a:schemeClr val="accent4"/>
                </a:highlight>
                <a:latin typeface="Arial"/>
                <a:ea typeface="Arial"/>
                <a:cs typeface="Arial"/>
                <a:sym typeface="Arial"/>
              </a:rPr>
              <a:t>2. Find IQR, Lower Extreme and Upper Extreme</a:t>
            </a:r>
            <a:endParaRPr b="1" sz="1200">
              <a:solidFill>
                <a:schemeClr val="dk2"/>
              </a:solidFill>
              <a:highlight>
                <a:schemeClr val="accent4"/>
              </a:highlight>
              <a:latin typeface="Arial"/>
              <a:ea typeface="Arial"/>
              <a:cs typeface="Arial"/>
              <a:sym typeface="Arial"/>
            </a:endParaRPr>
          </a:p>
          <a:p>
            <a:pPr indent="-304800" lvl="0" marL="914400" rtl="0" algn="l">
              <a:lnSpc>
                <a:spcPct val="137500"/>
              </a:lnSpc>
              <a:spcBef>
                <a:spcPts val="0"/>
              </a:spcBef>
              <a:spcAft>
                <a:spcPts val="0"/>
              </a:spcAft>
              <a:buClr>
                <a:schemeClr val="dk2"/>
              </a:buClr>
              <a:buSzPts val="1200"/>
              <a:buFont typeface="Arial"/>
              <a:buChar char="●"/>
            </a:pPr>
            <a:r>
              <a:rPr lang="en" sz="1200">
                <a:solidFill>
                  <a:schemeClr val="dk2"/>
                </a:solidFill>
                <a:highlight>
                  <a:schemeClr val="accent4"/>
                </a:highlight>
                <a:latin typeface="Arial"/>
                <a:ea typeface="Arial"/>
                <a:cs typeface="Arial"/>
                <a:sym typeface="Arial"/>
              </a:rPr>
              <a:t>IQR =(Q3 -Q1) = 8 - 3 = 5</a:t>
            </a:r>
            <a:endParaRPr sz="1200">
              <a:solidFill>
                <a:schemeClr val="dk2"/>
              </a:solidFill>
              <a:highlight>
                <a:schemeClr val="accent4"/>
              </a:highlight>
              <a:latin typeface="Arial"/>
              <a:ea typeface="Arial"/>
              <a:cs typeface="Arial"/>
              <a:sym typeface="Arial"/>
            </a:endParaRPr>
          </a:p>
          <a:p>
            <a:pPr indent="-304800" lvl="0" marL="914400" rtl="0" algn="l">
              <a:lnSpc>
                <a:spcPct val="137500"/>
              </a:lnSpc>
              <a:spcBef>
                <a:spcPts val="0"/>
              </a:spcBef>
              <a:spcAft>
                <a:spcPts val="0"/>
              </a:spcAft>
              <a:buClr>
                <a:schemeClr val="dk2"/>
              </a:buClr>
              <a:buSzPts val="1200"/>
              <a:buFont typeface="Arial"/>
              <a:buChar char="●"/>
            </a:pPr>
            <a:r>
              <a:rPr lang="en" sz="1200">
                <a:solidFill>
                  <a:schemeClr val="dk2"/>
                </a:solidFill>
                <a:highlight>
                  <a:schemeClr val="accent4"/>
                </a:highlight>
                <a:latin typeface="Arial"/>
                <a:ea typeface="Arial"/>
                <a:cs typeface="Arial"/>
                <a:sym typeface="Arial"/>
              </a:rPr>
              <a:t>LE = Q1 - 1.5 x IQR = 3 - 1.5 x 5 = -4.5</a:t>
            </a:r>
            <a:endParaRPr sz="1200">
              <a:solidFill>
                <a:schemeClr val="dk2"/>
              </a:solidFill>
              <a:highlight>
                <a:schemeClr val="accent4"/>
              </a:highlight>
              <a:latin typeface="Arial"/>
              <a:ea typeface="Arial"/>
              <a:cs typeface="Arial"/>
              <a:sym typeface="Arial"/>
            </a:endParaRPr>
          </a:p>
          <a:p>
            <a:pPr indent="-304800" lvl="0" marL="914400" rtl="0" algn="l">
              <a:lnSpc>
                <a:spcPct val="137500"/>
              </a:lnSpc>
              <a:spcBef>
                <a:spcPts val="0"/>
              </a:spcBef>
              <a:spcAft>
                <a:spcPts val="0"/>
              </a:spcAft>
              <a:buClr>
                <a:schemeClr val="dk2"/>
              </a:buClr>
              <a:buSzPts val="1200"/>
              <a:buFont typeface="Arial"/>
              <a:buChar char="●"/>
            </a:pPr>
            <a:r>
              <a:rPr lang="en" sz="1200">
                <a:solidFill>
                  <a:schemeClr val="dk2"/>
                </a:solidFill>
                <a:highlight>
                  <a:schemeClr val="accent4"/>
                </a:highlight>
                <a:latin typeface="Arial"/>
                <a:ea typeface="Arial"/>
                <a:cs typeface="Arial"/>
                <a:sym typeface="Arial"/>
              </a:rPr>
              <a:t>RE = Q3 + 1.5 x IQR = 8 + 1.5 x 5 = 15.5</a:t>
            </a:r>
            <a:endParaRPr sz="1200">
              <a:solidFill>
                <a:schemeClr val="dk2"/>
              </a:solidFill>
              <a:highlight>
                <a:schemeClr val="accent4"/>
              </a:highlight>
              <a:latin typeface="Arial"/>
              <a:ea typeface="Arial"/>
              <a:cs typeface="Arial"/>
              <a:sym typeface="Arial"/>
            </a:endParaRPr>
          </a:p>
          <a:p>
            <a:pPr indent="0" lvl="0" marL="0" rtl="0" algn="l">
              <a:spcBef>
                <a:spcPts val="0"/>
              </a:spcBef>
              <a:spcAft>
                <a:spcPts val="1600"/>
              </a:spcAft>
              <a:buNone/>
            </a:pPr>
            <a:r>
              <a:t/>
            </a:r>
            <a:endParaRPr sz="1350">
              <a:solidFill>
                <a:srgbClr val="001D35"/>
              </a:solidFill>
              <a:highlight>
                <a:srgbClr val="FFFFFF"/>
              </a:highlight>
              <a:latin typeface="Arial"/>
              <a:ea typeface="Arial"/>
              <a:cs typeface="Arial"/>
              <a:sym typeface="Arial"/>
            </a:endParaRPr>
          </a:p>
        </p:txBody>
      </p:sp>
      <p:pic>
        <p:nvPicPr>
          <p:cNvPr id="239" name="Google Shape;239;p36"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Class Activities</a:t>
            </a:r>
            <a:endParaRPr/>
          </a:p>
        </p:txBody>
      </p:sp>
      <p:sp>
        <p:nvSpPr>
          <p:cNvPr id="245" name="Google Shape;245;p37"/>
          <p:cNvSpPr txBox="1"/>
          <p:nvPr>
            <p:ph idx="1" type="body"/>
          </p:nvPr>
        </p:nvSpPr>
        <p:spPr>
          <a:xfrm>
            <a:off x="134250" y="1734900"/>
            <a:ext cx="8897400" cy="34086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700">
                <a:solidFill>
                  <a:srgbClr val="000000"/>
                </a:solidFill>
                <a:latin typeface="Arial"/>
                <a:ea typeface="Arial"/>
                <a:cs typeface="Arial"/>
                <a:sym typeface="Arial"/>
              </a:rPr>
              <a:t>Exam Scores Analysis</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Problem Statement:</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The following are the exam scores of 11 students in a math test:</a:t>
            </a:r>
            <a:endParaRPr sz="1100">
              <a:solidFill>
                <a:srgbClr val="000000"/>
              </a:solidFill>
              <a:latin typeface="Arial"/>
              <a:ea typeface="Arial"/>
              <a:cs typeface="Arial"/>
              <a:sym typeface="Arial"/>
            </a:endParaRPr>
          </a:p>
          <a:p>
            <a:pPr indent="0" lvl="0" marL="457200" rtl="0" algn="l">
              <a:spcBef>
                <a:spcPts val="1200"/>
              </a:spcBef>
              <a:spcAft>
                <a:spcPts val="0"/>
              </a:spcAft>
              <a:buNone/>
            </a:pPr>
            <a:r>
              <a:rPr b="1" lang="en" sz="1300">
                <a:solidFill>
                  <a:srgbClr val="000000"/>
                </a:solidFill>
                <a:latin typeface="Arial"/>
                <a:ea typeface="Arial"/>
                <a:cs typeface="Arial"/>
                <a:sym typeface="Arial"/>
              </a:rPr>
              <a:t>42, 50, 51, 55, 59, 60, 64, 67, 70, 75, 78</a:t>
            </a:r>
            <a:endParaRPr b="1" sz="1300">
              <a:solidFill>
                <a:srgbClr val="000000"/>
              </a:solidFill>
              <a:latin typeface="Arial"/>
              <a:ea typeface="Arial"/>
              <a:cs typeface="Arial"/>
              <a:sym typeface="Arial"/>
            </a:endParaRPr>
          </a:p>
          <a:p>
            <a:pPr indent="0" lvl="0" marL="0" rtl="0" algn="l">
              <a:spcBef>
                <a:spcPts val="0"/>
              </a:spcBef>
              <a:spcAft>
                <a:spcPts val="0"/>
              </a:spcAft>
              <a:buNone/>
            </a:pPr>
            <a:r>
              <a:rPr b="1" lang="en" sz="1300">
                <a:solidFill>
                  <a:srgbClr val="000000"/>
                </a:solidFill>
                <a:latin typeface="Arial"/>
                <a:ea typeface="Arial"/>
                <a:cs typeface="Arial"/>
                <a:sym typeface="Arial"/>
              </a:rPr>
              <a:t>Tasks:</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Find </a:t>
            </a:r>
            <a:r>
              <a:rPr b="1" lang="en" sz="1100">
                <a:solidFill>
                  <a:srgbClr val="000000"/>
                </a:solidFill>
                <a:latin typeface="Arial"/>
                <a:ea typeface="Arial"/>
                <a:cs typeface="Arial"/>
                <a:sym typeface="Arial"/>
              </a:rPr>
              <a:t>Q1</a:t>
            </a:r>
            <a:r>
              <a:rPr lang="en" sz="1100">
                <a:solidFill>
                  <a:srgbClr val="000000"/>
                </a:solidFill>
                <a:latin typeface="Arial"/>
                <a:ea typeface="Arial"/>
                <a:cs typeface="Arial"/>
                <a:sym typeface="Arial"/>
              </a:rPr>
              <a:t> and </a:t>
            </a:r>
            <a:r>
              <a:rPr b="1" lang="en" sz="1100">
                <a:solidFill>
                  <a:srgbClr val="000000"/>
                </a:solidFill>
                <a:latin typeface="Arial"/>
                <a:ea typeface="Arial"/>
                <a:cs typeface="Arial"/>
                <a:sym typeface="Arial"/>
              </a:rPr>
              <a:t>Q3</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Calculate the </a:t>
            </a:r>
            <a:r>
              <a:rPr b="1" lang="en" sz="1100">
                <a:solidFill>
                  <a:srgbClr val="000000"/>
                </a:solidFill>
                <a:latin typeface="Arial"/>
                <a:ea typeface="Arial"/>
                <a:cs typeface="Arial"/>
                <a:sym typeface="Arial"/>
              </a:rPr>
              <a:t>Interquartile Range (IQR)</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Determine if there are any </a:t>
            </a:r>
            <a:r>
              <a:rPr b="1" lang="en" sz="1100">
                <a:solidFill>
                  <a:srgbClr val="000000"/>
                </a:solidFill>
                <a:latin typeface="Arial"/>
                <a:ea typeface="Arial"/>
                <a:cs typeface="Arial"/>
                <a:sym typeface="Arial"/>
              </a:rPr>
              <a:t>outliers</a:t>
            </a:r>
            <a:r>
              <a:rPr lang="en" sz="1100">
                <a:solidFill>
                  <a:srgbClr val="000000"/>
                </a:solidFill>
                <a:latin typeface="Arial"/>
                <a:ea typeface="Arial"/>
                <a:cs typeface="Arial"/>
                <a:sym typeface="Arial"/>
              </a:rPr>
              <a:t> using 1.5 × IQR rule.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Draw a Box Plot</a:t>
            </a:r>
            <a:r>
              <a:rPr lang="en" sz="1100">
                <a:solidFill>
                  <a:srgbClr val="000000"/>
                </a:solidFill>
                <a:latin typeface="Arial"/>
                <a:ea typeface="Arial"/>
                <a:cs typeface="Arial"/>
                <a:sym typeface="Arial"/>
              </a:rPr>
              <a:t> </a:t>
            </a:r>
            <a:endParaRPr sz="1300">
              <a:solidFill>
                <a:srgbClr val="000000"/>
              </a:solidFill>
              <a:latin typeface="Arial"/>
              <a:ea typeface="Arial"/>
              <a:cs typeface="Arial"/>
              <a:sym typeface="Arial"/>
            </a:endParaRPr>
          </a:p>
        </p:txBody>
      </p:sp>
      <p:pic>
        <p:nvPicPr>
          <p:cNvPr id="246" name="Google Shape;246;p37"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291725" y="738725"/>
            <a:ext cx="84024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is Dispersion Important?</a:t>
            </a:r>
            <a:endParaRPr/>
          </a:p>
        </p:txBody>
      </p:sp>
      <p:sp>
        <p:nvSpPr>
          <p:cNvPr id="82" name="Google Shape;82;p15"/>
          <p:cNvSpPr txBox="1"/>
          <p:nvPr>
            <p:ph idx="1" type="body"/>
          </p:nvPr>
        </p:nvSpPr>
        <p:spPr>
          <a:xfrm>
            <a:off x="291725" y="1704275"/>
            <a:ext cx="8751600" cy="34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latin typeface="Arial"/>
                <a:ea typeface="Arial"/>
                <a:cs typeface="Arial"/>
                <a:sym typeface="Arial"/>
              </a:rPr>
              <a:t>✅ 1. Identifies Variability in the Data</a:t>
            </a:r>
            <a:endParaRPr b="1" sz="1700">
              <a:solidFill>
                <a:srgbClr val="000000"/>
              </a:solidFill>
              <a:latin typeface="Arial"/>
              <a:ea typeface="Arial"/>
              <a:cs typeface="Arial"/>
              <a:sym typeface="Arial"/>
            </a:endParaRPr>
          </a:p>
          <a:p>
            <a:pPr indent="0" lvl="0" marL="0" rtl="0" algn="l">
              <a:spcBef>
                <a:spcPts val="400"/>
              </a:spcBef>
              <a:spcAft>
                <a:spcPts val="0"/>
              </a:spcAft>
              <a:buNone/>
            </a:pPr>
            <a:r>
              <a:rPr b="1" lang="en" sz="1300">
                <a:solidFill>
                  <a:srgbClr val="000000"/>
                </a:solidFill>
                <a:latin typeface="Arial"/>
                <a:ea typeface="Arial"/>
                <a:cs typeface="Arial"/>
                <a:sym typeface="Arial"/>
              </a:rPr>
              <a:t>🔹 What It Means:</a:t>
            </a:r>
            <a:endParaRPr b="1" sz="1300">
              <a:solidFill>
                <a:srgbClr val="000000"/>
              </a:solidFill>
              <a:latin typeface="Arial"/>
              <a:ea typeface="Arial"/>
              <a:cs typeface="Arial"/>
              <a:sym typeface="Arial"/>
            </a:endParaRPr>
          </a:p>
          <a:p>
            <a:pPr indent="0" lvl="0" marL="0" rtl="0" algn="l">
              <a:spcBef>
                <a:spcPts val="400"/>
              </a:spcBef>
              <a:spcAft>
                <a:spcPts val="0"/>
              </a:spcAft>
              <a:buNone/>
            </a:pPr>
            <a:r>
              <a:rPr lang="en" sz="1100">
                <a:solidFill>
                  <a:srgbClr val="000000"/>
                </a:solidFill>
                <a:latin typeface="Arial"/>
                <a:ea typeface="Arial"/>
                <a:cs typeface="Arial"/>
                <a:sym typeface="Arial"/>
              </a:rPr>
              <a:t>Dispersion tells us </a:t>
            </a:r>
            <a:r>
              <a:rPr b="1" lang="en" sz="1100">
                <a:solidFill>
                  <a:srgbClr val="000000"/>
                </a:solidFill>
                <a:latin typeface="Arial"/>
                <a:ea typeface="Arial"/>
                <a:cs typeface="Arial"/>
                <a:sym typeface="Arial"/>
              </a:rPr>
              <a:t>how much the values in a dataset differ</a:t>
            </a:r>
            <a:r>
              <a:rPr lang="en" sz="1100">
                <a:solidFill>
                  <a:srgbClr val="000000"/>
                </a:solidFill>
                <a:latin typeface="Arial"/>
                <a:ea typeface="Arial"/>
                <a:cs typeface="Arial"/>
                <a:sym typeface="Arial"/>
              </a:rPr>
              <a:t> from the average or central value (mean/median).</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 Why It's Useful:</a:t>
            </a:r>
            <a:endParaRPr b="1" sz="1300">
              <a:solidFill>
                <a:srgbClr val="000000"/>
              </a:solidFill>
              <a:latin typeface="Arial"/>
              <a:ea typeface="Arial"/>
              <a:cs typeface="Arial"/>
              <a:sym typeface="Arial"/>
            </a:endParaRPr>
          </a:p>
          <a:p>
            <a:pPr indent="0" lvl="0" marL="0" rtl="0" algn="l">
              <a:spcBef>
                <a:spcPts val="400"/>
              </a:spcBef>
              <a:spcAft>
                <a:spcPts val="0"/>
              </a:spcAft>
              <a:buNone/>
            </a:pPr>
            <a:r>
              <a:rPr lang="en" sz="1100">
                <a:solidFill>
                  <a:srgbClr val="000000"/>
                </a:solidFill>
                <a:latin typeface="Arial"/>
                <a:ea typeface="Arial"/>
                <a:cs typeface="Arial"/>
                <a:sym typeface="Arial"/>
              </a:rPr>
              <a:t>Two datasets can have the same mean but behave </a:t>
            </a:r>
            <a:r>
              <a:rPr b="1" lang="en" sz="1100">
                <a:solidFill>
                  <a:srgbClr val="000000"/>
                </a:solidFill>
                <a:latin typeface="Arial"/>
                <a:ea typeface="Arial"/>
                <a:cs typeface="Arial"/>
                <a:sym typeface="Arial"/>
              </a:rPr>
              <a:t>very differently</a:t>
            </a:r>
            <a:r>
              <a:rPr lang="en" sz="1100">
                <a:solidFill>
                  <a:srgbClr val="000000"/>
                </a:solidFill>
                <a:latin typeface="Arial"/>
                <a:ea typeface="Arial"/>
                <a:cs typeface="Arial"/>
                <a:sym typeface="Arial"/>
              </a:rPr>
              <a:t>. Dispersion highlights this variability.</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 Real-Life Example:</a:t>
            </a:r>
            <a:endParaRPr b="1" sz="1300">
              <a:solidFill>
                <a:srgbClr val="000000"/>
              </a:solidFill>
              <a:latin typeface="Arial"/>
              <a:ea typeface="Arial"/>
              <a:cs typeface="Arial"/>
              <a:sym typeface="Arial"/>
            </a:endParaRPr>
          </a:p>
          <a:p>
            <a:pPr indent="0" lvl="0" marL="0" rtl="0" algn="l">
              <a:spcBef>
                <a:spcPts val="400"/>
              </a:spcBef>
              <a:spcAft>
                <a:spcPts val="0"/>
              </a:spcAft>
              <a:buNone/>
            </a:pPr>
            <a:r>
              <a:rPr b="1" lang="en" sz="1100">
                <a:solidFill>
                  <a:srgbClr val="000000"/>
                </a:solidFill>
                <a:latin typeface="Arial"/>
                <a:ea typeface="Arial"/>
                <a:cs typeface="Arial"/>
                <a:sym typeface="Arial"/>
              </a:rPr>
              <a:t>🎓 Student Test Scores:</a:t>
            </a:r>
            <a:endParaRPr b="1" sz="1100">
              <a:solidFill>
                <a:srgbClr val="000000"/>
              </a:solidFill>
              <a:latin typeface="Arial"/>
              <a:ea typeface="Arial"/>
              <a:cs typeface="Arial"/>
              <a:sym typeface="Arial"/>
            </a:endParaRPr>
          </a:p>
          <a:p>
            <a:pPr indent="-298450" lvl="0" marL="457200" rtl="0" algn="l">
              <a:spcBef>
                <a:spcPts val="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Class A scores</a:t>
            </a:r>
            <a:r>
              <a:rPr lang="en" sz="1100">
                <a:solidFill>
                  <a:srgbClr val="000000"/>
                </a:solidFill>
                <a:latin typeface="Arial"/>
                <a:ea typeface="Arial"/>
                <a:cs typeface="Arial"/>
                <a:sym typeface="Arial"/>
              </a:rPr>
              <a:t>: 70, 72, 71, 69, 70</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Class B scores</a:t>
            </a:r>
            <a:r>
              <a:rPr lang="en" sz="1100">
                <a:solidFill>
                  <a:srgbClr val="000000"/>
                </a:solidFill>
                <a:latin typeface="Arial"/>
                <a:ea typeface="Arial"/>
                <a:cs typeface="Arial"/>
                <a:sym typeface="Arial"/>
              </a:rPr>
              <a:t>: 50, 90, 40, 100, 70</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Both may have a </a:t>
            </a:r>
            <a:r>
              <a:rPr b="1" lang="en" sz="1100">
                <a:solidFill>
                  <a:srgbClr val="000000"/>
                </a:solidFill>
                <a:latin typeface="Arial"/>
                <a:ea typeface="Arial"/>
                <a:cs typeface="Arial"/>
                <a:sym typeface="Arial"/>
              </a:rPr>
              <a:t>similar average (mean ≈ 70)</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But </a:t>
            </a:r>
            <a:r>
              <a:rPr b="1" lang="en" sz="1100">
                <a:solidFill>
                  <a:srgbClr val="000000"/>
                </a:solidFill>
                <a:latin typeface="Arial"/>
                <a:ea typeface="Arial"/>
                <a:cs typeface="Arial"/>
                <a:sym typeface="Arial"/>
              </a:rPr>
              <a:t>Class A</a:t>
            </a:r>
            <a:r>
              <a:rPr lang="en" sz="1100">
                <a:solidFill>
                  <a:srgbClr val="000000"/>
                </a:solidFill>
                <a:latin typeface="Arial"/>
                <a:ea typeface="Arial"/>
                <a:cs typeface="Arial"/>
                <a:sym typeface="Arial"/>
              </a:rPr>
              <a:t> has low dispersion → students are consistent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Class B</a:t>
            </a:r>
            <a:r>
              <a:rPr lang="en" sz="1100">
                <a:solidFill>
                  <a:srgbClr val="000000"/>
                </a:solidFill>
                <a:latin typeface="Arial"/>
                <a:ea typeface="Arial"/>
                <a:cs typeface="Arial"/>
                <a:sym typeface="Arial"/>
              </a:rPr>
              <a:t> has high dispersion → performance varies widely</a:t>
            </a:r>
            <a:endParaRPr sz="1100">
              <a:solidFill>
                <a:srgbClr val="000000"/>
              </a:solidFill>
              <a:latin typeface="Arial"/>
              <a:ea typeface="Arial"/>
              <a:cs typeface="Arial"/>
              <a:sym typeface="Arial"/>
            </a:endParaRPr>
          </a:p>
          <a:p>
            <a:pPr indent="0" lvl="0" marL="0" rtl="0" algn="l">
              <a:spcBef>
                <a:spcPts val="0"/>
              </a:spcBef>
              <a:spcAft>
                <a:spcPts val="1200"/>
              </a:spcAft>
              <a:buNone/>
            </a:pP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Insight:</a:t>
            </a:r>
            <a:r>
              <a:rPr lang="en" sz="1100">
                <a:solidFill>
                  <a:srgbClr val="000000"/>
                </a:solidFill>
                <a:latin typeface="Arial"/>
                <a:ea typeface="Arial"/>
                <a:cs typeface="Arial"/>
                <a:sym typeface="Arial"/>
              </a:rPr>
              <a:t> In education, dispersion helps identify whether teaching is equally effective for all students or only a few.</a:t>
            </a:r>
            <a:endParaRPr sz="1100">
              <a:solidFill>
                <a:srgbClr val="000000"/>
              </a:solidFill>
              <a:latin typeface="Arial"/>
              <a:ea typeface="Arial"/>
              <a:cs typeface="Arial"/>
              <a:sym typeface="Arial"/>
            </a:endParaRPr>
          </a:p>
        </p:txBody>
      </p:sp>
      <p:pic>
        <p:nvPicPr>
          <p:cNvPr id="83" name="Google Shape;83;p15"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is Dispersion Important?</a:t>
            </a:r>
            <a:endParaRPr/>
          </a:p>
        </p:txBody>
      </p:sp>
      <p:sp>
        <p:nvSpPr>
          <p:cNvPr id="89" name="Google Shape;89;p16"/>
          <p:cNvSpPr txBox="1"/>
          <p:nvPr>
            <p:ph idx="1" type="body"/>
          </p:nvPr>
        </p:nvSpPr>
        <p:spPr>
          <a:xfrm>
            <a:off x="245650" y="1757850"/>
            <a:ext cx="8774700" cy="33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latin typeface="Arial"/>
                <a:ea typeface="Arial"/>
                <a:cs typeface="Arial"/>
                <a:sym typeface="Arial"/>
              </a:rPr>
              <a:t>✅ 2. Helps Compare Consistency Across Datasets</a:t>
            </a:r>
            <a:endParaRPr b="1" sz="1700">
              <a:solidFill>
                <a:srgbClr val="000000"/>
              </a:solidFill>
              <a:latin typeface="Arial"/>
              <a:ea typeface="Arial"/>
              <a:cs typeface="Arial"/>
              <a:sym typeface="Arial"/>
            </a:endParaRPr>
          </a:p>
          <a:p>
            <a:pPr indent="0" lvl="0" marL="0" rtl="0" algn="l">
              <a:spcBef>
                <a:spcPts val="400"/>
              </a:spcBef>
              <a:spcAft>
                <a:spcPts val="0"/>
              </a:spcAft>
              <a:buNone/>
            </a:pPr>
            <a:r>
              <a:rPr b="1" lang="en" sz="1300">
                <a:solidFill>
                  <a:srgbClr val="000000"/>
                </a:solidFill>
                <a:latin typeface="Arial"/>
                <a:ea typeface="Arial"/>
                <a:cs typeface="Arial"/>
                <a:sym typeface="Arial"/>
              </a:rPr>
              <a:t>🔹 What It Means:</a:t>
            </a:r>
            <a:endParaRPr b="1" sz="1300">
              <a:solidFill>
                <a:srgbClr val="000000"/>
              </a:solidFill>
              <a:latin typeface="Arial"/>
              <a:ea typeface="Arial"/>
              <a:cs typeface="Arial"/>
              <a:sym typeface="Arial"/>
            </a:endParaRPr>
          </a:p>
          <a:p>
            <a:pPr indent="0" lvl="0" marL="0" rtl="0" algn="l">
              <a:spcBef>
                <a:spcPts val="400"/>
              </a:spcBef>
              <a:spcAft>
                <a:spcPts val="0"/>
              </a:spcAft>
              <a:buNone/>
            </a:pPr>
            <a:r>
              <a:rPr lang="en" sz="1100">
                <a:solidFill>
                  <a:srgbClr val="000000"/>
                </a:solidFill>
                <a:latin typeface="Arial"/>
                <a:ea typeface="Arial"/>
                <a:cs typeface="Arial"/>
                <a:sym typeface="Arial"/>
              </a:rPr>
              <a:t>Dispersion allows us to determine which dataset is more </a:t>
            </a:r>
            <a:r>
              <a:rPr b="1" lang="en" sz="1100">
                <a:solidFill>
                  <a:srgbClr val="000000"/>
                </a:solidFill>
                <a:latin typeface="Arial"/>
                <a:ea typeface="Arial"/>
                <a:cs typeface="Arial"/>
                <a:sym typeface="Arial"/>
              </a:rPr>
              <a:t>stable or reliable</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300">
                <a:solidFill>
                  <a:srgbClr val="000000"/>
                </a:solidFill>
                <a:latin typeface="Arial"/>
                <a:ea typeface="Arial"/>
                <a:cs typeface="Arial"/>
                <a:sym typeface="Arial"/>
              </a:rPr>
              <a:t>🔹 Why It's Useful:</a:t>
            </a:r>
            <a:endParaRPr b="1" sz="1300">
              <a:solidFill>
                <a:srgbClr val="000000"/>
              </a:solidFill>
              <a:latin typeface="Arial"/>
              <a:ea typeface="Arial"/>
              <a:cs typeface="Arial"/>
              <a:sym typeface="Arial"/>
            </a:endParaRPr>
          </a:p>
          <a:p>
            <a:pPr indent="0" lvl="0" marL="0" rtl="0" algn="l">
              <a:spcBef>
                <a:spcPts val="400"/>
              </a:spcBef>
              <a:spcAft>
                <a:spcPts val="0"/>
              </a:spcAft>
              <a:buNone/>
            </a:pPr>
            <a:r>
              <a:rPr lang="en" sz="1100">
                <a:solidFill>
                  <a:srgbClr val="000000"/>
                </a:solidFill>
                <a:latin typeface="Arial"/>
                <a:ea typeface="Arial"/>
                <a:cs typeface="Arial"/>
                <a:sym typeface="Arial"/>
              </a:rPr>
              <a:t>In business and science, we often choose the option with </a:t>
            </a:r>
            <a:r>
              <a:rPr b="1" lang="en" sz="1100">
                <a:solidFill>
                  <a:srgbClr val="000000"/>
                </a:solidFill>
                <a:latin typeface="Arial"/>
                <a:ea typeface="Arial"/>
                <a:cs typeface="Arial"/>
                <a:sym typeface="Arial"/>
              </a:rPr>
              <a:t>less variability</a:t>
            </a:r>
            <a:r>
              <a:rPr lang="en" sz="1100">
                <a:solidFill>
                  <a:srgbClr val="000000"/>
                </a:solidFill>
                <a:latin typeface="Arial"/>
                <a:ea typeface="Arial"/>
                <a:cs typeface="Arial"/>
                <a:sym typeface="Arial"/>
              </a:rPr>
              <a:t> for </a:t>
            </a:r>
            <a:r>
              <a:rPr b="1" lang="en" sz="1100">
                <a:solidFill>
                  <a:srgbClr val="000000"/>
                </a:solidFill>
                <a:latin typeface="Arial"/>
                <a:ea typeface="Arial"/>
                <a:cs typeface="Arial"/>
                <a:sym typeface="Arial"/>
              </a:rPr>
              <a:t>predictability and control</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300">
                <a:solidFill>
                  <a:srgbClr val="000000"/>
                </a:solidFill>
                <a:latin typeface="Arial"/>
                <a:ea typeface="Arial"/>
                <a:cs typeface="Arial"/>
                <a:sym typeface="Arial"/>
              </a:rPr>
              <a:t>🔹 Real-Life Example:</a:t>
            </a:r>
            <a:endParaRPr b="1" sz="1300">
              <a:solidFill>
                <a:srgbClr val="000000"/>
              </a:solidFill>
              <a:latin typeface="Arial"/>
              <a:ea typeface="Arial"/>
              <a:cs typeface="Arial"/>
              <a:sym typeface="Arial"/>
            </a:endParaRPr>
          </a:p>
          <a:p>
            <a:pPr indent="0" lvl="0" marL="0" rtl="0" algn="l">
              <a:spcBef>
                <a:spcPts val="400"/>
              </a:spcBef>
              <a:spcAft>
                <a:spcPts val="0"/>
              </a:spcAft>
              <a:buNone/>
            </a:pPr>
            <a:r>
              <a:rPr b="1" lang="en" sz="1100">
                <a:solidFill>
                  <a:srgbClr val="000000"/>
                </a:solidFill>
                <a:latin typeface="Arial"/>
                <a:ea typeface="Arial"/>
                <a:cs typeface="Arial"/>
                <a:sym typeface="Arial"/>
              </a:rPr>
              <a:t>🚚 Delivery Times of Two Couriers:</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Courier X</a:t>
            </a:r>
            <a:r>
              <a:rPr lang="en" sz="1100">
                <a:solidFill>
                  <a:srgbClr val="000000"/>
                </a:solidFill>
                <a:latin typeface="Arial"/>
                <a:ea typeface="Arial"/>
                <a:cs typeface="Arial"/>
                <a:sym typeface="Arial"/>
              </a:rPr>
              <a:t>: Delivery times (in days): 2, 2, 3, 3, 2</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Courier Y</a:t>
            </a:r>
            <a:r>
              <a:rPr lang="en" sz="1100">
                <a:solidFill>
                  <a:srgbClr val="000000"/>
                </a:solidFill>
                <a:latin typeface="Arial"/>
                <a:ea typeface="Arial"/>
                <a:cs typeface="Arial"/>
                <a:sym typeface="Arial"/>
              </a:rPr>
              <a:t>: Delivery times: 1, 5, 2, 6, 3</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Mean delivery time</a:t>
            </a:r>
            <a:r>
              <a:rPr lang="en" sz="1100">
                <a:solidFill>
                  <a:srgbClr val="000000"/>
                </a:solidFill>
                <a:latin typeface="Arial"/>
                <a:ea typeface="Arial"/>
                <a:cs typeface="Arial"/>
                <a:sym typeface="Arial"/>
              </a:rPr>
              <a:t> may be same (≈ 2.5 days)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But </a:t>
            </a:r>
            <a:r>
              <a:rPr b="1" lang="en" sz="1100">
                <a:solidFill>
                  <a:srgbClr val="000000"/>
                </a:solidFill>
                <a:latin typeface="Arial"/>
                <a:ea typeface="Arial"/>
                <a:cs typeface="Arial"/>
                <a:sym typeface="Arial"/>
              </a:rPr>
              <a:t>Courier X</a:t>
            </a:r>
            <a:r>
              <a:rPr lang="en" sz="1100">
                <a:solidFill>
                  <a:srgbClr val="000000"/>
                </a:solidFill>
                <a:latin typeface="Arial"/>
                <a:ea typeface="Arial"/>
                <a:cs typeface="Arial"/>
                <a:sym typeface="Arial"/>
              </a:rPr>
              <a:t> has lower standard deviation → more </a:t>
            </a:r>
            <a:r>
              <a:rPr b="1" lang="en" sz="1100">
                <a:solidFill>
                  <a:srgbClr val="000000"/>
                </a:solidFill>
                <a:latin typeface="Arial"/>
                <a:ea typeface="Arial"/>
                <a:cs typeface="Arial"/>
                <a:sym typeface="Arial"/>
              </a:rPr>
              <a:t>consistent</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Courier Y is </a:t>
            </a:r>
            <a:r>
              <a:rPr b="1" lang="en" sz="1100">
                <a:solidFill>
                  <a:srgbClr val="000000"/>
                </a:solidFill>
                <a:latin typeface="Arial"/>
                <a:ea typeface="Arial"/>
                <a:cs typeface="Arial"/>
                <a:sym typeface="Arial"/>
              </a:rPr>
              <a:t>unpredictable</a:t>
            </a:r>
            <a:r>
              <a:rPr lang="en" sz="1100">
                <a:solidFill>
                  <a:srgbClr val="000000"/>
                </a:solidFill>
                <a:latin typeface="Arial"/>
                <a:ea typeface="Arial"/>
                <a:cs typeface="Arial"/>
                <a:sym typeface="Arial"/>
              </a:rPr>
              <a:t>, sometimes fast, sometimes delayed</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Insight:</a:t>
            </a:r>
            <a:r>
              <a:rPr lang="en" sz="1100">
                <a:solidFill>
                  <a:srgbClr val="000000"/>
                </a:solidFill>
                <a:latin typeface="Arial"/>
                <a:ea typeface="Arial"/>
                <a:cs typeface="Arial"/>
                <a:sym typeface="Arial"/>
              </a:rPr>
              <a:t> Businesses prefer suppliers with </a:t>
            </a:r>
            <a:r>
              <a:rPr b="1" lang="en" sz="1100">
                <a:solidFill>
                  <a:srgbClr val="000000"/>
                </a:solidFill>
                <a:latin typeface="Arial"/>
                <a:ea typeface="Arial"/>
                <a:cs typeface="Arial"/>
                <a:sym typeface="Arial"/>
              </a:rPr>
              <a:t>lower dispersion</a:t>
            </a:r>
            <a:r>
              <a:rPr lang="en" sz="1100">
                <a:solidFill>
                  <a:srgbClr val="000000"/>
                </a:solidFill>
                <a:latin typeface="Arial"/>
                <a:ea typeface="Arial"/>
                <a:cs typeface="Arial"/>
                <a:sym typeface="Arial"/>
              </a:rPr>
              <a:t> for consistent performance.</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500">
              <a:solidFill>
                <a:srgbClr val="000000"/>
              </a:solidFill>
              <a:latin typeface="Arial"/>
              <a:ea typeface="Arial"/>
              <a:cs typeface="Arial"/>
              <a:sym typeface="Arial"/>
            </a:endParaRPr>
          </a:p>
          <a:p>
            <a:pPr indent="0" lvl="0" marL="0" rtl="0" algn="l">
              <a:spcBef>
                <a:spcPts val="1800"/>
              </a:spcBef>
              <a:spcAft>
                <a:spcPts val="0"/>
              </a:spcAft>
              <a:buNone/>
            </a:pPr>
            <a:r>
              <a:t/>
            </a:r>
            <a:endParaRPr b="1" sz="1100">
              <a:solidFill>
                <a:srgbClr val="000000"/>
              </a:solidFill>
              <a:latin typeface="Arial"/>
              <a:ea typeface="Arial"/>
              <a:cs typeface="Arial"/>
              <a:sym typeface="Arial"/>
            </a:endParaRPr>
          </a:p>
          <a:p>
            <a:pPr indent="0" lvl="0" marL="0" rtl="0" algn="l">
              <a:lnSpc>
                <a:spcPct val="135714"/>
              </a:lnSpc>
              <a:spcBef>
                <a:spcPts val="1800"/>
              </a:spcBef>
              <a:spcAft>
                <a:spcPts val="0"/>
              </a:spcAft>
              <a:buNone/>
            </a:pPr>
            <a:r>
              <a:t/>
            </a:r>
            <a:endParaRPr sz="1050">
              <a:solidFill>
                <a:srgbClr val="008000"/>
              </a:solidFill>
              <a:highlight>
                <a:srgbClr val="F7F7F7"/>
              </a:highlight>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id="90" name="Google Shape;90;p16"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is Dispersion Important?</a:t>
            </a:r>
            <a:endParaRPr/>
          </a:p>
        </p:txBody>
      </p:sp>
      <p:sp>
        <p:nvSpPr>
          <p:cNvPr id="96" name="Google Shape;96;p17"/>
          <p:cNvSpPr txBox="1"/>
          <p:nvPr>
            <p:ph idx="1" type="body"/>
          </p:nvPr>
        </p:nvSpPr>
        <p:spPr>
          <a:xfrm>
            <a:off x="253325" y="1704125"/>
            <a:ext cx="8674800" cy="34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rgbClr val="000000"/>
                </a:solidFill>
                <a:latin typeface="Arial"/>
                <a:ea typeface="Arial"/>
                <a:cs typeface="Arial"/>
                <a:sym typeface="Arial"/>
              </a:rPr>
              <a:t>✅ 3. Useful for Risk Analysis in Business, Finance, Healthcare, etc.</a:t>
            </a:r>
            <a:endParaRPr b="1" sz="1700">
              <a:solidFill>
                <a:srgbClr val="000000"/>
              </a:solidFill>
              <a:latin typeface="Arial"/>
              <a:ea typeface="Arial"/>
              <a:cs typeface="Arial"/>
              <a:sym typeface="Arial"/>
            </a:endParaRPr>
          </a:p>
          <a:p>
            <a:pPr indent="0" lvl="0" marL="0" rtl="0" algn="l">
              <a:spcBef>
                <a:spcPts val="400"/>
              </a:spcBef>
              <a:spcAft>
                <a:spcPts val="0"/>
              </a:spcAft>
              <a:buNone/>
            </a:pPr>
            <a:r>
              <a:rPr b="1" lang="en" sz="1300">
                <a:solidFill>
                  <a:srgbClr val="000000"/>
                </a:solidFill>
                <a:latin typeface="Arial"/>
                <a:ea typeface="Arial"/>
                <a:cs typeface="Arial"/>
                <a:sym typeface="Arial"/>
              </a:rPr>
              <a:t>🔹 What It Means:</a:t>
            </a:r>
            <a:endParaRPr b="1" sz="1300">
              <a:solidFill>
                <a:srgbClr val="000000"/>
              </a:solidFill>
              <a:latin typeface="Arial"/>
              <a:ea typeface="Arial"/>
              <a:cs typeface="Arial"/>
              <a:sym typeface="Arial"/>
            </a:endParaRPr>
          </a:p>
          <a:p>
            <a:pPr indent="0" lvl="0" marL="0" rtl="0" algn="l">
              <a:spcBef>
                <a:spcPts val="400"/>
              </a:spcBef>
              <a:spcAft>
                <a:spcPts val="0"/>
              </a:spcAft>
              <a:buNone/>
            </a:pPr>
            <a:r>
              <a:rPr lang="en" sz="1100">
                <a:solidFill>
                  <a:srgbClr val="000000"/>
                </a:solidFill>
                <a:latin typeface="Arial"/>
                <a:ea typeface="Arial"/>
                <a:cs typeface="Arial"/>
                <a:sym typeface="Arial"/>
              </a:rPr>
              <a:t>Dispersion helps measure </a:t>
            </a:r>
            <a:r>
              <a:rPr b="1" lang="en" sz="1100">
                <a:solidFill>
                  <a:srgbClr val="000000"/>
                </a:solidFill>
                <a:latin typeface="Arial"/>
                <a:ea typeface="Arial"/>
                <a:cs typeface="Arial"/>
                <a:sym typeface="Arial"/>
              </a:rPr>
              <a:t>risk or uncertainty</a:t>
            </a:r>
            <a:r>
              <a:rPr lang="en" sz="1100">
                <a:solidFill>
                  <a:srgbClr val="000000"/>
                </a:solidFill>
                <a:latin typeface="Arial"/>
                <a:ea typeface="Arial"/>
                <a:cs typeface="Arial"/>
                <a:sym typeface="Arial"/>
              </a:rPr>
              <a:t>. Higher variability usually means </a:t>
            </a:r>
            <a:r>
              <a:rPr b="1" lang="en" sz="1100">
                <a:solidFill>
                  <a:srgbClr val="000000"/>
                </a:solidFill>
                <a:latin typeface="Arial"/>
                <a:ea typeface="Arial"/>
                <a:cs typeface="Arial"/>
                <a:sym typeface="Arial"/>
              </a:rPr>
              <a:t>greater risk</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300">
                <a:solidFill>
                  <a:srgbClr val="000000"/>
                </a:solidFill>
                <a:latin typeface="Arial"/>
                <a:ea typeface="Arial"/>
                <a:cs typeface="Arial"/>
                <a:sym typeface="Arial"/>
              </a:rPr>
              <a:t>🔹 Why It's Useful:</a:t>
            </a:r>
            <a:endParaRPr b="1" sz="1300">
              <a:solidFill>
                <a:srgbClr val="000000"/>
              </a:solidFill>
              <a:latin typeface="Arial"/>
              <a:ea typeface="Arial"/>
              <a:cs typeface="Arial"/>
              <a:sym typeface="Arial"/>
            </a:endParaRPr>
          </a:p>
          <a:p>
            <a:pPr indent="0" lvl="0" marL="0" rtl="0" algn="l">
              <a:spcBef>
                <a:spcPts val="400"/>
              </a:spcBef>
              <a:spcAft>
                <a:spcPts val="0"/>
              </a:spcAft>
              <a:buNone/>
            </a:pPr>
            <a:r>
              <a:rPr lang="en" sz="1100">
                <a:solidFill>
                  <a:srgbClr val="000000"/>
                </a:solidFill>
                <a:latin typeface="Arial"/>
                <a:ea typeface="Arial"/>
                <a:cs typeface="Arial"/>
                <a:sym typeface="Arial"/>
              </a:rPr>
              <a:t>Organizations rely on dispersion to </a:t>
            </a:r>
            <a:r>
              <a:rPr b="1" lang="en" sz="1100">
                <a:solidFill>
                  <a:srgbClr val="000000"/>
                </a:solidFill>
                <a:latin typeface="Arial"/>
                <a:ea typeface="Arial"/>
                <a:cs typeface="Arial"/>
                <a:sym typeface="Arial"/>
              </a:rPr>
              <a:t>make informed decisions</a:t>
            </a:r>
            <a:r>
              <a:rPr lang="en" sz="1100">
                <a:solidFill>
                  <a:srgbClr val="000000"/>
                </a:solidFill>
                <a:latin typeface="Arial"/>
                <a:ea typeface="Arial"/>
                <a:cs typeface="Arial"/>
                <a:sym typeface="Arial"/>
              </a:rPr>
              <a:t>, manage risks, and allocate resources.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300">
                <a:solidFill>
                  <a:srgbClr val="000000"/>
                </a:solidFill>
                <a:latin typeface="Arial"/>
                <a:ea typeface="Arial"/>
                <a:cs typeface="Arial"/>
                <a:sym typeface="Arial"/>
              </a:rPr>
              <a:t>🔹 Real-Life Examples:</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 Finance:</a:t>
            </a:r>
            <a:endParaRPr b="1" sz="1100">
              <a:solidFill>
                <a:srgbClr val="000000"/>
              </a:solidFill>
              <a:latin typeface="Arial"/>
              <a:ea typeface="Arial"/>
              <a:cs typeface="Arial"/>
              <a:sym typeface="Arial"/>
            </a:endParaRPr>
          </a:p>
          <a:p>
            <a:pPr indent="-298450" lvl="0" marL="457200" rtl="0" algn="l">
              <a:spcBef>
                <a:spcPts val="200"/>
              </a:spcBef>
              <a:spcAft>
                <a:spcPts val="0"/>
              </a:spcAft>
              <a:buClr>
                <a:srgbClr val="000000"/>
              </a:buClr>
              <a:buSzPts val="1100"/>
              <a:buFont typeface="Arial"/>
              <a:buChar char="●"/>
            </a:pPr>
            <a:r>
              <a:rPr lang="en" sz="1100">
                <a:solidFill>
                  <a:srgbClr val="000000"/>
                </a:solidFill>
                <a:latin typeface="Arial"/>
                <a:ea typeface="Arial"/>
                <a:cs typeface="Arial"/>
                <a:sym typeface="Arial"/>
              </a:rPr>
              <a:t>Two mutual funds have the same average return (10%), but: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Fund A</a:t>
            </a:r>
            <a:r>
              <a:rPr lang="en" sz="1100">
                <a:solidFill>
                  <a:srgbClr val="000000"/>
                </a:solidFill>
                <a:latin typeface="Arial"/>
                <a:ea typeface="Arial"/>
                <a:cs typeface="Arial"/>
                <a:sym typeface="Arial"/>
              </a:rPr>
              <a:t>: Std. Dev. = 2%</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Fund B</a:t>
            </a:r>
            <a:r>
              <a:rPr lang="en" sz="1100">
                <a:solidFill>
                  <a:srgbClr val="000000"/>
                </a:solidFill>
                <a:latin typeface="Arial"/>
                <a:ea typeface="Arial"/>
                <a:cs typeface="Arial"/>
                <a:sym typeface="Arial"/>
              </a:rPr>
              <a:t>: Std. Dev. = 8%</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Fund B</a:t>
            </a:r>
            <a:r>
              <a:rPr lang="en" sz="1100">
                <a:solidFill>
                  <a:srgbClr val="000000"/>
                </a:solidFill>
                <a:latin typeface="Arial"/>
                <a:ea typeface="Arial"/>
                <a:cs typeface="Arial"/>
                <a:sym typeface="Arial"/>
              </a:rPr>
              <a:t> is riskier due to higher volatility in returns.</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Insight:</a:t>
            </a:r>
            <a:r>
              <a:rPr lang="en" sz="1100">
                <a:solidFill>
                  <a:srgbClr val="000000"/>
                </a:solidFill>
                <a:latin typeface="Arial"/>
                <a:ea typeface="Arial"/>
                <a:cs typeface="Arial"/>
                <a:sym typeface="Arial"/>
              </a:rPr>
              <a:t> Investors use </a:t>
            </a:r>
            <a:r>
              <a:rPr b="1" lang="en" sz="1100">
                <a:solidFill>
                  <a:srgbClr val="000000"/>
                </a:solidFill>
                <a:latin typeface="Arial"/>
                <a:ea typeface="Arial"/>
                <a:cs typeface="Arial"/>
                <a:sym typeface="Arial"/>
              </a:rPr>
              <a:t>standard deviation</a:t>
            </a:r>
            <a:r>
              <a:rPr lang="en" sz="1100">
                <a:solidFill>
                  <a:srgbClr val="000000"/>
                </a:solidFill>
                <a:latin typeface="Arial"/>
                <a:ea typeface="Arial"/>
                <a:cs typeface="Arial"/>
                <a:sym typeface="Arial"/>
              </a:rPr>
              <a:t> to assess risk.</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500">
              <a:solidFill>
                <a:srgbClr val="000000"/>
              </a:solidFill>
              <a:latin typeface="Arial"/>
              <a:ea typeface="Arial"/>
              <a:cs typeface="Arial"/>
              <a:sym typeface="Arial"/>
            </a:endParaRPr>
          </a:p>
          <a:p>
            <a:pPr indent="0" lvl="0" marL="0" rtl="0" algn="l">
              <a:spcBef>
                <a:spcPts val="1200"/>
              </a:spcBef>
              <a:spcAft>
                <a:spcPts val="1600"/>
              </a:spcAft>
              <a:buNone/>
            </a:pPr>
            <a:r>
              <a:t/>
            </a:r>
            <a:endParaRPr/>
          </a:p>
        </p:txBody>
      </p:sp>
      <p:pic>
        <p:nvPicPr>
          <p:cNvPr id="97" name="Google Shape;97;p17"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Range</a:t>
            </a:r>
            <a:endParaRPr sz="3800"/>
          </a:p>
        </p:txBody>
      </p:sp>
      <p:sp>
        <p:nvSpPr>
          <p:cNvPr id="103" name="Google Shape;103;p18"/>
          <p:cNvSpPr txBox="1"/>
          <p:nvPr>
            <p:ph idx="1" type="body"/>
          </p:nvPr>
        </p:nvSpPr>
        <p:spPr>
          <a:xfrm>
            <a:off x="471900" y="1727300"/>
            <a:ext cx="8222100" cy="3339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solidFill>
                  <a:srgbClr val="000000"/>
                </a:solidFill>
                <a:latin typeface="Arial"/>
                <a:ea typeface="Arial"/>
                <a:cs typeface="Arial"/>
                <a:sym typeface="Arial"/>
              </a:rPr>
              <a:t>Definition:</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The difference between the </a:t>
            </a:r>
            <a:r>
              <a:rPr b="1" lang="en" sz="1100">
                <a:solidFill>
                  <a:srgbClr val="000000"/>
                </a:solidFill>
                <a:latin typeface="Arial"/>
                <a:ea typeface="Arial"/>
                <a:cs typeface="Arial"/>
                <a:sym typeface="Arial"/>
              </a:rPr>
              <a:t>maximum</a:t>
            </a:r>
            <a:r>
              <a:rPr lang="en" sz="1100">
                <a:solidFill>
                  <a:srgbClr val="000000"/>
                </a:solidFill>
                <a:latin typeface="Arial"/>
                <a:ea typeface="Arial"/>
                <a:cs typeface="Arial"/>
                <a:sym typeface="Arial"/>
              </a:rPr>
              <a:t> and </a:t>
            </a:r>
            <a:r>
              <a:rPr b="1" lang="en" sz="1100">
                <a:solidFill>
                  <a:srgbClr val="000000"/>
                </a:solidFill>
                <a:latin typeface="Arial"/>
                <a:ea typeface="Arial"/>
                <a:cs typeface="Arial"/>
                <a:sym typeface="Arial"/>
              </a:rPr>
              <a:t>minimum</a:t>
            </a:r>
            <a:r>
              <a:rPr lang="en" sz="1100">
                <a:solidFill>
                  <a:srgbClr val="000000"/>
                </a:solidFill>
                <a:latin typeface="Arial"/>
                <a:ea typeface="Arial"/>
                <a:cs typeface="Arial"/>
                <a:sym typeface="Arial"/>
              </a:rPr>
              <a:t> values in the dataset.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Formula:</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b="1" sz="1100">
              <a:solidFill>
                <a:srgbClr val="000000"/>
              </a:solidFill>
              <a:latin typeface="Arial"/>
              <a:ea typeface="Arial"/>
              <a:cs typeface="Arial"/>
              <a:sym typeface="Arial"/>
            </a:endParaRPr>
          </a:p>
          <a:p>
            <a:pPr indent="0" lvl="0" marL="457200" rtl="0" algn="l">
              <a:spcBef>
                <a:spcPts val="1200"/>
              </a:spcBef>
              <a:spcAft>
                <a:spcPts val="0"/>
              </a:spcAft>
              <a:buNone/>
            </a:pPr>
            <a:r>
              <a:t/>
            </a:r>
            <a:endParaRPr b="1" sz="1300">
              <a:solidFill>
                <a:srgbClr val="273239"/>
              </a:solidFill>
              <a:highlight>
                <a:srgbClr val="FFFFFF"/>
              </a:highlight>
              <a:latin typeface="Nunito"/>
              <a:ea typeface="Nunito"/>
              <a:cs typeface="Nunito"/>
              <a:sym typeface="Nunito"/>
            </a:endParaRPr>
          </a:p>
          <a:p>
            <a:pPr indent="0" lvl="0" marL="0" rtl="0" algn="l">
              <a:lnSpc>
                <a:spcPct val="135714"/>
              </a:lnSpc>
              <a:spcBef>
                <a:spcPts val="0"/>
              </a:spcBef>
              <a:spcAft>
                <a:spcPts val="0"/>
              </a:spcAft>
              <a:buNone/>
            </a:pPr>
            <a:r>
              <a:t/>
            </a:r>
            <a:endParaRPr b="1" sz="1300">
              <a:solidFill>
                <a:srgbClr val="383838"/>
              </a:solidFill>
              <a:highlight>
                <a:srgbClr val="FFFFFF"/>
              </a:highlight>
              <a:latin typeface="Arial"/>
              <a:ea typeface="Arial"/>
              <a:cs typeface="Arial"/>
              <a:sym typeface="Arial"/>
            </a:endParaRPr>
          </a:p>
          <a:p>
            <a:pPr indent="0" lvl="0" marL="0" rtl="0" algn="l">
              <a:lnSpc>
                <a:spcPct val="120000"/>
              </a:lnSpc>
              <a:spcBef>
                <a:spcPts val="1400"/>
              </a:spcBef>
              <a:spcAft>
                <a:spcPts val="0"/>
              </a:spcAft>
              <a:buNone/>
            </a:pPr>
            <a:r>
              <a:rPr b="1" lang="en" sz="1100">
                <a:solidFill>
                  <a:srgbClr val="383838"/>
                </a:solidFill>
                <a:highlight>
                  <a:srgbClr val="FFFFFF"/>
                </a:highlight>
                <a:latin typeface="Arial"/>
                <a:ea typeface="Arial"/>
                <a:cs typeface="Arial"/>
                <a:sym typeface="Arial"/>
              </a:rPr>
              <a:t>Example:</a:t>
            </a:r>
            <a:endParaRPr b="1" sz="1100">
              <a:solidFill>
                <a:srgbClr val="383838"/>
              </a:solidFill>
              <a:highlight>
                <a:srgbClr val="FFFFFF"/>
              </a:highlight>
              <a:latin typeface="Arial"/>
              <a:ea typeface="Arial"/>
              <a:cs typeface="Arial"/>
              <a:sym typeface="Arial"/>
            </a:endParaRPr>
          </a:p>
          <a:p>
            <a:pPr indent="0" lvl="0" marL="0" rtl="0" algn="l">
              <a:lnSpc>
                <a:spcPct val="120000"/>
              </a:lnSpc>
              <a:spcBef>
                <a:spcPts val="1400"/>
              </a:spcBef>
              <a:spcAft>
                <a:spcPts val="0"/>
              </a:spcAft>
              <a:buNone/>
            </a:pPr>
            <a:r>
              <a:rPr lang="en" sz="1100">
                <a:solidFill>
                  <a:srgbClr val="383838"/>
                </a:solidFill>
                <a:highlight>
                  <a:srgbClr val="FFFFFF"/>
                </a:highlight>
                <a:latin typeface="Arial"/>
                <a:ea typeface="Arial"/>
                <a:cs typeface="Arial"/>
                <a:sym typeface="Arial"/>
              </a:rPr>
              <a:t>Set: 40, 50, 60, 70, 80</a:t>
            </a:r>
            <a:endParaRPr sz="1100">
              <a:solidFill>
                <a:srgbClr val="383838"/>
              </a:solidFill>
              <a:highlight>
                <a:srgbClr val="FFFFFF"/>
              </a:highlight>
              <a:latin typeface="Arial"/>
              <a:ea typeface="Arial"/>
              <a:cs typeface="Arial"/>
              <a:sym typeface="Arial"/>
            </a:endParaRPr>
          </a:p>
          <a:p>
            <a:pPr indent="0" lvl="0" marL="0" rtl="0" algn="l">
              <a:lnSpc>
                <a:spcPct val="120000"/>
              </a:lnSpc>
              <a:spcBef>
                <a:spcPts val="1400"/>
              </a:spcBef>
              <a:spcAft>
                <a:spcPts val="0"/>
              </a:spcAft>
              <a:buNone/>
            </a:pPr>
            <a:r>
              <a:rPr lang="en" sz="1100">
                <a:solidFill>
                  <a:srgbClr val="383838"/>
                </a:solidFill>
                <a:highlight>
                  <a:srgbClr val="FFFFFF"/>
                </a:highlight>
                <a:latin typeface="Arial"/>
                <a:ea typeface="Arial"/>
                <a:cs typeface="Arial"/>
                <a:sym typeface="Arial"/>
              </a:rPr>
              <a:t>Range= 80 - 40 = 40</a:t>
            </a:r>
            <a:endParaRPr sz="1100">
              <a:solidFill>
                <a:srgbClr val="383838"/>
              </a:solidFill>
              <a:highlight>
                <a:srgbClr val="FFFFFF"/>
              </a:highlight>
              <a:latin typeface="Arial"/>
              <a:ea typeface="Arial"/>
              <a:cs typeface="Arial"/>
              <a:sym typeface="Arial"/>
            </a:endParaRPr>
          </a:p>
          <a:p>
            <a:pPr indent="0" lvl="0" marL="0" rtl="0" algn="l">
              <a:spcBef>
                <a:spcPts val="400"/>
              </a:spcBef>
              <a:spcAft>
                <a:spcPts val="1600"/>
              </a:spcAft>
              <a:buNone/>
            </a:pPr>
            <a:r>
              <a:t/>
            </a:r>
            <a:endParaRPr/>
          </a:p>
        </p:txBody>
      </p:sp>
      <p:pic>
        <p:nvPicPr>
          <p:cNvPr id="104" name="Google Shape;104;p18"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pic>
        <p:nvPicPr>
          <p:cNvPr id="105" name="Google Shape;105;p18"/>
          <p:cNvPicPr preferRelativeResize="0"/>
          <p:nvPr/>
        </p:nvPicPr>
        <p:blipFill>
          <a:blip r:embed="rId4">
            <a:alphaModFix/>
          </a:blip>
          <a:stretch>
            <a:fillRect/>
          </a:stretch>
        </p:blipFill>
        <p:spPr>
          <a:xfrm>
            <a:off x="1491813" y="2412438"/>
            <a:ext cx="4410075" cy="1285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Variance</a:t>
            </a:r>
            <a:endParaRPr sz="2600"/>
          </a:p>
        </p:txBody>
      </p:sp>
      <p:sp>
        <p:nvSpPr>
          <p:cNvPr id="111" name="Google Shape;111;p19"/>
          <p:cNvSpPr txBox="1"/>
          <p:nvPr>
            <p:ph idx="1" type="body"/>
          </p:nvPr>
        </p:nvSpPr>
        <p:spPr>
          <a:xfrm>
            <a:off x="471900" y="1727300"/>
            <a:ext cx="8548500" cy="34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000000"/>
                </a:solidFill>
                <a:highlight>
                  <a:srgbClr val="F7F7F7"/>
                </a:highlight>
                <a:latin typeface="Arial"/>
                <a:ea typeface="Arial"/>
                <a:cs typeface="Arial"/>
                <a:sym typeface="Arial"/>
              </a:rPr>
              <a:t>Definition:</a:t>
            </a:r>
            <a:endParaRPr b="1" sz="1300">
              <a:solidFill>
                <a:srgbClr val="000000"/>
              </a:solidFill>
              <a:highlight>
                <a:srgbClr val="F7F7F7"/>
              </a:highlight>
              <a:latin typeface="Arial"/>
              <a:ea typeface="Arial"/>
              <a:cs typeface="Arial"/>
              <a:sym typeface="Arial"/>
            </a:endParaRPr>
          </a:p>
          <a:p>
            <a:pPr indent="0" lvl="0" marL="0" rtl="0" algn="l">
              <a:spcBef>
                <a:spcPts val="1200"/>
              </a:spcBef>
              <a:spcAft>
                <a:spcPts val="0"/>
              </a:spcAft>
              <a:buNone/>
            </a:pPr>
            <a:r>
              <a:rPr lang="en" sz="1100">
                <a:solidFill>
                  <a:srgbClr val="273239"/>
                </a:solidFill>
                <a:highlight>
                  <a:schemeClr val="accent4"/>
                </a:highlight>
                <a:latin typeface="Nunito"/>
                <a:ea typeface="Nunito"/>
                <a:cs typeface="Nunito"/>
                <a:sym typeface="Nunito"/>
              </a:rPr>
              <a:t>Variance is a number that tells us how spread out the values in a data set are from the mean (average). It shows whether the numbers are close to the average or far away from it.</a:t>
            </a:r>
            <a:endParaRPr sz="1100">
              <a:solidFill>
                <a:srgbClr val="273239"/>
              </a:solidFill>
              <a:highlight>
                <a:schemeClr val="accent4"/>
              </a:highlight>
              <a:latin typeface="Nunito"/>
              <a:ea typeface="Nunito"/>
              <a:cs typeface="Nunito"/>
              <a:sym typeface="Nunito"/>
            </a:endParaRPr>
          </a:p>
          <a:p>
            <a:pPr indent="-298450" lvl="0" marL="685800" rtl="0" algn="l">
              <a:lnSpc>
                <a:spcPct val="158000"/>
              </a:lnSpc>
              <a:spcBef>
                <a:spcPts val="800"/>
              </a:spcBef>
              <a:spcAft>
                <a:spcPts val="0"/>
              </a:spcAft>
              <a:buClr>
                <a:srgbClr val="273239"/>
              </a:buClr>
              <a:buSzPts val="1100"/>
              <a:buFont typeface="Nunito"/>
              <a:buChar char="●"/>
            </a:pPr>
            <a:r>
              <a:rPr lang="en" sz="1100">
                <a:solidFill>
                  <a:srgbClr val="273239"/>
                </a:solidFill>
                <a:highlight>
                  <a:schemeClr val="accent4"/>
                </a:highlight>
                <a:latin typeface="Nunito"/>
                <a:ea typeface="Nunito"/>
                <a:cs typeface="Nunito"/>
                <a:sym typeface="Nunito"/>
              </a:rPr>
              <a:t>If the variance is </a:t>
            </a:r>
            <a:r>
              <a:rPr b="1" lang="en" sz="1100">
                <a:solidFill>
                  <a:srgbClr val="273239"/>
                </a:solidFill>
                <a:highlight>
                  <a:schemeClr val="accent4"/>
                </a:highlight>
                <a:latin typeface="Nunito"/>
                <a:ea typeface="Nunito"/>
                <a:cs typeface="Nunito"/>
                <a:sym typeface="Nunito"/>
              </a:rPr>
              <a:t>small</a:t>
            </a:r>
            <a:r>
              <a:rPr lang="en" sz="1100">
                <a:solidFill>
                  <a:srgbClr val="273239"/>
                </a:solidFill>
                <a:highlight>
                  <a:schemeClr val="accent4"/>
                </a:highlight>
                <a:latin typeface="Nunito"/>
                <a:ea typeface="Nunito"/>
                <a:cs typeface="Nunito"/>
                <a:sym typeface="Nunito"/>
              </a:rPr>
              <a:t>, it means most numbers are close to the mean. If the variance is </a:t>
            </a:r>
            <a:r>
              <a:rPr b="1" lang="en" sz="1100">
                <a:solidFill>
                  <a:srgbClr val="273239"/>
                </a:solidFill>
                <a:highlight>
                  <a:schemeClr val="accent4"/>
                </a:highlight>
                <a:latin typeface="Nunito"/>
                <a:ea typeface="Nunito"/>
                <a:cs typeface="Nunito"/>
                <a:sym typeface="Nunito"/>
              </a:rPr>
              <a:t>large</a:t>
            </a:r>
            <a:r>
              <a:rPr lang="en" sz="1100">
                <a:solidFill>
                  <a:srgbClr val="273239"/>
                </a:solidFill>
                <a:highlight>
                  <a:schemeClr val="accent4"/>
                </a:highlight>
                <a:latin typeface="Nunito"/>
                <a:ea typeface="Nunito"/>
                <a:cs typeface="Nunito"/>
                <a:sym typeface="Nunito"/>
              </a:rPr>
              <a:t>, it means the numbers are spread out more widely.</a:t>
            </a:r>
            <a:endParaRPr sz="1100">
              <a:solidFill>
                <a:srgbClr val="273239"/>
              </a:solidFill>
              <a:highlight>
                <a:schemeClr val="accent4"/>
              </a:highlight>
              <a:latin typeface="Nunito"/>
              <a:ea typeface="Nunito"/>
              <a:cs typeface="Nunito"/>
              <a:sym typeface="Nunito"/>
            </a:endParaRPr>
          </a:p>
          <a:p>
            <a:pPr indent="-298450" lvl="0" marL="685800" rtl="0" algn="l">
              <a:lnSpc>
                <a:spcPct val="158000"/>
              </a:lnSpc>
              <a:spcBef>
                <a:spcPts val="0"/>
              </a:spcBef>
              <a:spcAft>
                <a:spcPts val="0"/>
              </a:spcAft>
              <a:buClr>
                <a:srgbClr val="273239"/>
              </a:buClr>
              <a:buSzPts val="1100"/>
              <a:buFont typeface="Nunito"/>
              <a:buChar char="●"/>
            </a:pPr>
            <a:r>
              <a:rPr lang="en" sz="1100">
                <a:solidFill>
                  <a:srgbClr val="273239"/>
                </a:solidFill>
                <a:highlight>
                  <a:schemeClr val="accent4"/>
                </a:highlight>
                <a:latin typeface="Nunito"/>
                <a:ea typeface="Nunito"/>
                <a:cs typeface="Nunito"/>
                <a:sym typeface="Nunito"/>
              </a:rPr>
              <a:t>A higher variance indicates greater variability, meaning the data is spread, while a lower variance suggests the data points are closer to the mean.</a:t>
            </a:r>
            <a:endParaRPr sz="1100">
              <a:solidFill>
                <a:srgbClr val="273239"/>
              </a:solidFill>
              <a:highlight>
                <a:schemeClr val="accent4"/>
              </a:highlight>
              <a:latin typeface="Nunito"/>
              <a:ea typeface="Nunito"/>
              <a:cs typeface="Nunito"/>
              <a:sym typeface="Nunito"/>
            </a:endParaRPr>
          </a:p>
          <a:p>
            <a:pPr indent="0" lvl="0" marL="0" rtl="0" algn="l">
              <a:lnSpc>
                <a:spcPct val="158000"/>
              </a:lnSpc>
              <a:spcBef>
                <a:spcPts val="1800"/>
              </a:spcBef>
              <a:spcAft>
                <a:spcPts val="0"/>
              </a:spcAft>
              <a:buNone/>
            </a:pPr>
            <a:r>
              <a:rPr lang="en" sz="1100">
                <a:solidFill>
                  <a:srgbClr val="273239"/>
                </a:solidFill>
                <a:highlight>
                  <a:schemeClr val="accent4"/>
                </a:highlight>
                <a:latin typeface="Nunito"/>
                <a:ea typeface="Nunito"/>
                <a:cs typeface="Nunito"/>
                <a:sym typeface="Nunito"/>
              </a:rPr>
              <a:t>Formula (Population):										Formula (Sample):</a:t>
            </a:r>
            <a:endParaRPr sz="1100">
              <a:solidFill>
                <a:srgbClr val="273239"/>
              </a:solidFill>
              <a:highlight>
                <a:schemeClr val="accent4"/>
              </a:highlight>
              <a:latin typeface="Nunito"/>
              <a:ea typeface="Nunito"/>
              <a:cs typeface="Nunito"/>
              <a:sym typeface="Nunito"/>
            </a:endParaRPr>
          </a:p>
          <a:p>
            <a:pPr indent="0" lvl="0" marL="457200" rtl="0" algn="l">
              <a:lnSpc>
                <a:spcPct val="158000"/>
              </a:lnSpc>
              <a:spcBef>
                <a:spcPts val="1800"/>
              </a:spcBef>
              <a:spcAft>
                <a:spcPts val="0"/>
              </a:spcAft>
              <a:buNone/>
            </a:pPr>
            <a:r>
              <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b="1" sz="1300">
              <a:solidFill>
                <a:srgbClr val="000000"/>
              </a:solidFill>
              <a:highlight>
                <a:srgbClr val="F7F7F7"/>
              </a:highlight>
              <a:latin typeface="Arial"/>
              <a:ea typeface="Arial"/>
              <a:cs typeface="Arial"/>
              <a:sym typeface="Arial"/>
            </a:endParaRPr>
          </a:p>
          <a:p>
            <a:pPr indent="0" lvl="0" marL="0" rtl="0" algn="l">
              <a:lnSpc>
                <a:spcPct val="135714"/>
              </a:lnSpc>
              <a:spcBef>
                <a:spcPts val="1200"/>
              </a:spcBef>
              <a:spcAft>
                <a:spcPts val="0"/>
              </a:spcAft>
              <a:buNone/>
            </a:pPr>
            <a:r>
              <a:t/>
            </a:r>
            <a:endParaRPr sz="1400">
              <a:solidFill>
                <a:srgbClr val="000000"/>
              </a:solidFill>
              <a:highlight>
                <a:srgbClr val="F7F7F7"/>
              </a:highlight>
              <a:latin typeface="Arial"/>
              <a:ea typeface="Arial"/>
              <a:cs typeface="Arial"/>
              <a:sym typeface="Arial"/>
            </a:endParaRPr>
          </a:p>
          <a:p>
            <a:pPr indent="0" lvl="0" marL="0" rtl="0" algn="l">
              <a:lnSpc>
                <a:spcPct val="135714"/>
              </a:lnSpc>
              <a:spcBef>
                <a:spcPts val="0"/>
              </a:spcBef>
              <a:spcAft>
                <a:spcPts val="0"/>
              </a:spcAft>
              <a:buNone/>
            </a:pPr>
            <a:r>
              <a:t/>
            </a:r>
            <a:endParaRPr b="1" sz="1050">
              <a:solidFill>
                <a:srgbClr val="000000"/>
              </a:solidFill>
              <a:highlight>
                <a:srgbClr val="F7F7F7"/>
              </a:highlight>
              <a:latin typeface="Courier New"/>
              <a:ea typeface="Courier New"/>
              <a:cs typeface="Courier New"/>
              <a:sym typeface="Courier New"/>
            </a:endParaRPr>
          </a:p>
          <a:p>
            <a:pPr indent="0" lvl="0" marL="0" rtl="0" algn="l">
              <a:lnSpc>
                <a:spcPct val="120000"/>
              </a:lnSpc>
              <a:spcBef>
                <a:spcPts val="1400"/>
              </a:spcBef>
              <a:spcAft>
                <a:spcPts val="0"/>
              </a:spcAft>
              <a:buNone/>
            </a:pPr>
            <a:r>
              <a:t/>
            </a:r>
            <a:endParaRPr sz="1200">
              <a:solidFill>
                <a:srgbClr val="383838"/>
              </a:solidFill>
              <a:highlight>
                <a:srgbClr val="FFFFFF"/>
              </a:highlight>
              <a:latin typeface="Arial"/>
              <a:ea typeface="Arial"/>
              <a:cs typeface="Arial"/>
              <a:sym typeface="Arial"/>
            </a:endParaRPr>
          </a:p>
          <a:p>
            <a:pPr indent="0" lvl="0" marL="0" rtl="0" algn="l">
              <a:lnSpc>
                <a:spcPct val="120000"/>
              </a:lnSpc>
              <a:spcBef>
                <a:spcPts val="1400"/>
              </a:spcBef>
              <a:spcAft>
                <a:spcPts val="0"/>
              </a:spcAft>
              <a:buNone/>
            </a:pPr>
            <a:r>
              <a:t/>
            </a:r>
            <a:endParaRPr sz="1100">
              <a:solidFill>
                <a:srgbClr val="383838"/>
              </a:solidFill>
              <a:highlight>
                <a:srgbClr val="FFFFFF"/>
              </a:highlight>
              <a:latin typeface="Arial"/>
              <a:ea typeface="Arial"/>
              <a:cs typeface="Arial"/>
              <a:sym typeface="Arial"/>
            </a:endParaRPr>
          </a:p>
          <a:p>
            <a:pPr indent="0" lvl="0" marL="0" rtl="0" algn="l">
              <a:spcBef>
                <a:spcPts val="400"/>
              </a:spcBef>
              <a:spcAft>
                <a:spcPts val="1600"/>
              </a:spcAft>
              <a:buNone/>
            </a:pPr>
            <a:r>
              <a:t/>
            </a:r>
            <a:endParaRPr/>
          </a:p>
        </p:txBody>
      </p:sp>
      <p:pic>
        <p:nvPicPr>
          <p:cNvPr id="112" name="Google Shape;112;p19"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pic>
        <p:nvPicPr>
          <p:cNvPr id="113" name="Google Shape;113;p19"/>
          <p:cNvPicPr preferRelativeResize="0"/>
          <p:nvPr/>
        </p:nvPicPr>
        <p:blipFill>
          <a:blip r:embed="rId4">
            <a:alphaModFix/>
          </a:blip>
          <a:stretch>
            <a:fillRect/>
          </a:stretch>
        </p:blipFill>
        <p:spPr>
          <a:xfrm>
            <a:off x="556425" y="4209950"/>
            <a:ext cx="1905000" cy="933450"/>
          </a:xfrm>
          <a:prstGeom prst="rect">
            <a:avLst/>
          </a:prstGeom>
          <a:noFill/>
          <a:ln>
            <a:noFill/>
          </a:ln>
        </p:spPr>
      </p:pic>
      <p:pic>
        <p:nvPicPr>
          <p:cNvPr id="114" name="Google Shape;114;p19"/>
          <p:cNvPicPr preferRelativeResize="0"/>
          <p:nvPr/>
        </p:nvPicPr>
        <p:blipFill>
          <a:blip r:embed="rId5">
            <a:alphaModFix/>
          </a:blip>
          <a:stretch>
            <a:fillRect/>
          </a:stretch>
        </p:blipFill>
        <p:spPr>
          <a:xfrm>
            <a:off x="5991650" y="4209950"/>
            <a:ext cx="1905000" cy="933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Variance</a:t>
            </a:r>
            <a:endParaRPr sz="2600"/>
          </a:p>
        </p:txBody>
      </p:sp>
      <p:sp>
        <p:nvSpPr>
          <p:cNvPr id="120" name="Google Shape;120;p20"/>
          <p:cNvSpPr txBox="1"/>
          <p:nvPr>
            <p:ph idx="1" type="body"/>
          </p:nvPr>
        </p:nvSpPr>
        <p:spPr>
          <a:xfrm>
            <a:off x="471900" y="1727300"/>
            <a:ext cx="8548500" cy="34161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t/>
            </a:r>
            <a:endParaRPr sz="1400">
              <a:solidFill>
                <a:srgbClr val="000000"/>
              </a:solidFill>
              <a:highlight>
                <a:srgbClr val="F7F7F7"/>
              </a:highlight>
              <a:latin typeface="Arial"/>
              <a:ea typeface="Arial"/>
              <a:cs typeface="Arial"/>
              <a:sym typeface="Arial"/>
            </a:endParaRPr>
          </a:p>
          <a:p>
            <a:pPr indent="0" lvl="0" marL="0" rtl="0" algn="l">
              <a:lnSpc>
                <a:spcPct val="135714"/>
              </a:lnSpc>
              <a:spcBef>
                <a:spcPts val="0"/>
              </a:spcBef>
              <a:spcAft>
                <a:spcPts val="0"/>
              </a:spcAft>
              <a:buNone/>
            </a:pPr>
            <a:r>
              <a:t/>
            </a:r>
            <a:endParaRPr b="1" sz="1050">
              <a:solidFill>
                <a:srgbClr val="000000"/>
              </a:solidFill>
              <a:highlight>
                <a:srgbClr val="F7F7F7"/>
              </a:highlight>
              <a:latin typeface="Courier New"/>
              <a:ea typeface="Courier New"/>
              <a:cs typeface="Courier New"/>
              <a:sym typeface="Courier New"/>
            </a:endParaRPr>
          </a:p>
          <a:p>
            <a:pPr indent="0" lvl="0" marL="0" rtl="0" algn="l">
              <a:lnSpc>
                <a:spcPct val="120000"/>
              </a:lnSpc>
              <a:spcBef>
                <a:spcPts val="1400"/>
              </a:spcBef>
              <a:spcAft>
                <a:spcPts val="0"/>
              </a:spcAft>
              <a:buNone/>
            </a:pPr>
            <a:r>
              <a:t/>
            </a:r>
            <a:endParaRPr sz="1200">
              <a:solidFill>
                <a:srgbClr val="383838"/>
              </a:solidFill>
              <a:highlight>
                <a:srgbClr val="FFFFFF"/>
              </a:highlight>
              <a:latin typeface="Arial"/>
              <a:ea typeface="Arial"/>
              <a:cs typeface="Arial"/>
              <a:sym typeface="Arial"/>
            </a:endParaRPr>
          </a:p>
          <a:p>
            <a:pPr indent="0" lvl="0" marL="0" rtl="0" algn="l">
              <a:lnSpc>
                <a:spcPct val="120000"/>
              </a:lnSpc>
              <a:spcBef>
                <a:spcPts val="1400"/>
              </a:spcBef>
              <a:spcAft>
                <a:spcPts val="0"/>
              </a:spcAft>
              <a:buNone/>
            </a:pPr>
            <a:r>
              <a:t/>
            </a:r>
            <a:endParaRPr sz="1100">
              <a:solidFill>
                <a:srgbClr val="383838"/>
              </a:solidFill>
              <a:highlight>
                <a:srgbClr val="FFFFFF"/>
              </a:highlight>
              <a:latin typeface="Arial"/>
              <a:ea typeface="Arial"/>
              <a:cs typeface="Arial"/>
              <a:sym typeface="Arial"/>
            </a:endParaRPr>
          </a:p>
          <a:p>
            <a:pPr indent="0" lvl="0" marL="0" rtl="0" algn="l">
              <a:spcBef>
                <a:spcPts val="400"/>
              </a:spcBef>
              <a:spcAft>
                <a:spcPts val="1600"/>
              </a:spcAft>
              <a:buNone/>
            </a:pPr>
            <a:r>
              <a:t/>
            </a:r>
            <a:endParaRPr/>
          </a:p>
        </p:txBody>
      </p:sp>
      <p:pic>
        <p:nvPicPr>
          <p:cNvPr id="121" name="Google Shape;121;p20"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pic>
        <p:nvPicPr>
          <p:cNvPr id="122" name="Google Shape;122;p20"/>
          <p:cNvPicPr preferRelativeResize="0"/>
          <p:nvPr/>
        </p:nvPicPr>
        <p:blipFill>
          <a:blip r:embed="rId4">
            <a:alphaModFix/>
          </a:blip>
          <a:stretch>
            <a:fillRect/>
          </a:stretch>
        </p:blipFill>
        <p:spPr>
          <a:xfrm>
            <a:off x="284050" y="1675025"/>
            <a:ext cx="8667176" cy="3416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Variance</a:t>
            </a:r>
            <a:endParaRPr sz="2600"/>
          </a:p>
        </p:txBody>
      </p:sp>
      <p:sp>
        <p:nvSpPr>
          <p:cNvPr id="128" name="Google Shape;128;p21"/>
          <p:cNvSpPr txBox="1"/>
          <p:nvPr>
            <p:ph idx="1" type="body"/>
          </p:nvPr>
        </p:nvSpPr>
        <p:spPr>
          <a:xfrm>
            <a:off x="291725" y="1727300"/>
            <a:ext cx="8728800" cy="34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rgbClr val="273239"/>
                </a:solidFill>
                <a:highlight>
                  <a:srgbClr val="FFFFFF"/>
                </a:highlight>
                <a:latin typeface="Nunito"/>
                <a:ea typeface="Nunito"/>
                <a:cs typeface="Nunito"/>
                <a:sym typeface="Nunito"/>
              </a:rPr>
              <a:t>Example: </a:t>
            </a:r>
            <a:r>
              <a:rPr lang="en" sz="1350">
                <a:solidFill>
                  <a:srgbClr val="273239"/>
                </a:solidFill>
                <a:highlight>
                  <a:srgbClr val="FFFFFF"/>
                </a:highlight>
                <a:latin typeface="Nunito"/>
                <a:ea typeface="Nunito"/>
                <a:cs typeface="Nunito"/>
                <a:sym typeface="Nunito"/>
              </a:rPr>
              <a:t>Find the Sample variance of the data {4, 6, 8, 10}</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rPr b="1" lang="en" sz="1350">
                <a:solidFill>
                  <a:srgbClr val="273239"/>
                </a:solidFill>
                <a:highlight>
                  <a:srgbClr val="FFFFFF"/>
                </a:highlight>
                <a:latin typeface="Nunito"/>
                <a:ea typeface="Nunito"/>
                <a:cs typeface="Nunito"/>
                <a:sym typeface="Nunito"/>
              </a:rPr>
              <a:t>Solution:</a:t>
            </a:r>
            <a:endParaRPr b="1" sz="1350">
              <a:solidFill>
                <a:srgbClr val="273239"/>
              </a:solidFill>
              <a:highlight>
                <a:srgbClr val="FFFFFF"/>
              </a:highlight>
              <a:latin typeface="Nunito"/>
              <a:ea typeface="Nunito"/>
              <a:cs typeface="Nunito"/>
              <a:sym typeface="Nunito"/>
            </a:endParaRPr>
          </a:p>
          <a:p>
            <a:pPr indent="0" lvl="0" marL="0" rtl="0" algn="l">
              <a:lnSpc>
                <a:spcPct val="135714"/>
              </a:lnSpc>
              <a:spcBef>
                <a:spcPts val="800"/>
              </a:spcBef>
              <a:spcAft>
                <a:spcPts val="0"/>
              </a:spcAft>
              <a:buNone/>
            </a:pPr>
            <a:r>
              <a:rPr i="1" lang="en" sz="1350">
                <a:solidFill>
                  <a:srgbClr val="273239"/>
                </a:solidFill>
                <a:highlight>
                  <a:srgbClr val="F9F9F9"/>
                </a:highlight>
                <a:latin typeface="Nunito"/>
                <a:ea typeface="Nunito"/>
                <a:cs typeface="Nunito"/>
                <a:sym typeface="Nunito"/>
              </a:rPr>
              <a:t>Mean = (4 + 6 + 8 + 10) / 4 = 7</a:t>
            </a:r>
            <a:endParaRPr i="1" sz="1350">
              <a:solidFill>
                <a:srgbClr val="273239"/>
              </a:solidFill>
              <a:highlight>
                <a:srgbClr val="F9F9F9"/>
              </a:highlight>
              <a:latin typeface="Nunito"/>
              <a:ea typeface="Nunito"/>
              <a:cs typeface="Nunito"/>
              <a:sym typeface="Nunito"/>
            </a:endParaRPr>
          </a:p>
          <a:p>
            <a:pPr indent="0" lvl="0" marL="0" rtl="0" algn="l">
              <a:lnSpc>
                <a:spcPct val="135714"/>
              </a:lnSpc>
              <a:spcBef>
                <a:spcPts val="0"/>
              </a:spcBef>
              <a:spcAft>
                <a:spcPts val="0"/>
              </a:spcAft>
              <a:buNone/>
            </a:pPr>
            <a:r>
              <a:t/>
            </a:r>
            <a:endParaRPr i="1" sz="1350">
              <a:solidFill>
                <a:srgbClr val="273239"/>
              </a:solidFill>
              <a:highlight>
                <a:srgbClr val="F9F9F9"/>
              </a:highlight>
              <a:latin typeface="Nunito"/>
              <a:ea typeface="Nunito"/>
              <a:cs typeface="Nunito"/>
              <a:sym typeface="Nunito"/>
            </a:endParaRPr>
          </a:p>
          <a:p>
            <a:pPr indent="0" lvl="0" marL="0" rtl="0" algn="l">
              <a:lnSpc>
                <a:spcPct val="135714"/>
              </a:lnSpc>
              <a:spcBef>
                <a:spcPts val="0"/>
              </a:spcBef>
              <a:spcAft>
                <a:spcPts val="0"/>
              </a:spcAft>
              <a:buNone/>
            </a:pPr>
            <a:r>
              <a:t/>
            </a:r>
            <a:endParaRPr b="1" sz="1050">
              <a:solidFill>
                <a:srgbClr val="000000"/>
              </a:solidFill>
              <a:highlight>
                <a:srgbClr val="F7F7F7"/>
              </a:highlight>
              <a:latin typeface="Courier New"/>
              <a:ea typeface="Courier New"/>
              <a:cs typeface="Courier New"/>
              <a:sym typeface="Courier New"/>
            </a:endParaRPr>
          </a:p>
          <a:p>
            <a:pPr indent="0" lvl="0" marL="0" rtl="0" algn="l">
              <a:lnSpc>
                <a:spcPct val="120000"/>
              </a:lnSpc>
              <a:spcBef>
                <a:spcPts val="1400"/>
              </a:spcBef>
              <a:spcAft>
                <a:spcPts val="0"/>
              </a:spcAft>
              <a:buNone/>
            </a:pPr>
            <a:r>
              <a:t/>
            </a:r>
            <a:endParaRPr sz="1200">
              <a:solidFill>
                <a:srgbClr val="383838"/>
              </a:solidFill>
              <a:highlight>
                <a:srgbClr val="FFFFFF"/>
              </a:highlight>
              <a:latin typeface="Arial"/>
              <a:ea typeface="Arial"/>
              <a:cs typeface="Arial"/>
              <a:sym typeface="Arial"/>
            </a:endParaRPr>
          </a:p>
          <a:p>
            <a:pPr indent="0" lvl="0" marL="0" rtl="0" algn="l">
              <a:lnSpc>
                <a:spcPct val="120000"/>
              </a:lnSpc>
              <a:spcBef>
                <a:spcPts val="1400"/>
              </a:spcBef>
              <a:spcAft>
                <a:spcPts val="0"/>
              </a:spcAft>
              <a:buNone/>
            </a:pPr>
            <a:r>
              <a:t/>
            </a:r>
            <a:endParaRPr sz="1100">
              <a:solidFill>
                <a:srgbClr val="383838"/>
              </a:solidFill>
              <a:highlight>
                <a:srgbClr val="FFFFFF"/>
              </a:highlight>
              <a:latin typeface="Arial"/>
              <a:ea typeface="Arial"/>
              <a:cs typeface="Arial"/>
              <a:sym typeface="Arial"/>
            </a:endParaRPr>
          </a:p>
          <a:p>
            <a:pPr indent="0" lvl="0" marL="0" rtl="0" algn="l">
              <a:spcBef>
                <a:spcPts val="400"/>
              </a:spcBef>
              <a:spcAft>
                <a:spcPts val="0"/>
              </a:spcAft>
              <a:buNone/>
            </a:pPr>
            <a:r>
              <a:t/>
            </a:r>
            <a:endParaRPr/>
          </a:p>
          <a:p>
            <a:pPr indent="0" lvl="0" marL="0" rtl="0" algn="l">
              <a:spcBef>
                <a:spcPts val="1600"/>
              </a:spcBef>
              <a:spcAft>
                <a:spcPts val="0"/>
              </a:spcAft>
              <a:buNone/>
            </a:pPr>
            <a:r>
              <a:rPr i="1" lang="en" sz="1350">
                <a:solidFill>
                  <a:srgbClr val="273239"/>
                </a:solidFill>
                <a:highlight>
                  <a:srgbClr val="F9F9F9"/>
                </a:highlight>
                <a:latin typeface="Nunito"/>
                <a:ea typeface="Nunito"/>
                <a:cs typeface="Nunito"/>
                <a:sym typeface="Nunito"/>
              </a:rPr>
              <a:t>Variance = (9 + 1 + 1 + 9) / (4-1) = 20/3 = 6.67</a:t>
            </a:r>
            <a:endParaRPr i="1" sz="1350">
              <a:solidFill>
                <a:srgbClr val="273239"/>
              </a:solidFill>
              <a:highlight>
                <a:srgbClr val="F9F9F9"/>
              </a:highlight>
              <a:latin typeface="Nunito"/>
              <a:ea typeface="Nunito"/>
              <a:cs typeface="Nunito"/>
              <a:sym typeface="Nunito"/>
            </a:endParaRPr>
          </a:p>
          <a:p>
            <a:pPr indent="0" lvl="0" marL="0" rtl="0" algn="l">
              <a:spcBef>
                <a:spcPts val="0"/>
              </a:spcBef>
              <a:spcAft>
                <a:spcPts val="1600"/>
              </a:spcAft>
              <a:buNone/>
            </a:pPr>
            <a:r>
              <a:rPr i="1" lang="en" sz="1350">
                <a:solidFill>
                  <a:srgbClr val="273239"/>
                </a:solidFill>
                <a:highlight>
                  <a:srgbClr val="F9F9F9"/>
                </a:highlight>
                <a:latin typeface="Nunito"/>
                <a:ea typeface="Nunito"/>
                <a:cs typeface="Nunito"/>
                <a:sym typeface="Nunito"/>
              </a:rPr>
              <a:t>Thus, the variance of the data is 6.67</a:t>
            </a:r>
            <a:endParaRPr/>
          </a:p>
        </p:txBody>
      </p:sp>
      <p:pic>
        <p:nvPicPr>
          <p:cNvPr id="129" name="Google Shape;129;p21" title="1000053888-removebg-preview.png"/>
          <p:cNvPicPr preferRelativeResize="0"/>
          <p:nvPr/>
        </p:nvPicPr>
        <p:blipFill>
          <a:blip r:embed="rId3">
            <a:alphaModFix/>
          </a:blip>
          <a:stretch>
            <a:fillRect/>
          </a:stretch>
        </p:blipFill>
        <p:spPr>
          <a:xfrm>
            <a:off x="7564275" y="19050"/>
            <a:ext cx="1527650" cy="1581150"/>
          </a:xfrm>
          <a:prstGeom prst="rect">
            <a:avLst/>
          </a:prstGeom>
          <a:noFill/>
          <a:ln>
            <a:noFill/>
          </a:ln>
        </p:spPr>
      </p:pic>
      <p:graphicFrame>
        <p:nvGraphicFramePr>
          <p:cNvPr id="130" name="Google Shape;130;p21"/>
          <p:cNvGraphicFramePr/>
          <p:nvPr/>
        </p:nvGraphicFramePr>
        <p:xfrm>
          <a:off x="3031225" y="2490000"/>
          <a:ext cx="3000000" cy="3000000"/>
        </p:xfrm>
        <a:graphic>
          <a:graphicData uri="http://schemas.openxmlformats.org/drawingml/2006/table">
            <a:tbl>
              <a:tblPr>
                <a:noFill/>
                <a:tableStyleId>{3C3FB42B-BE20-4B3B-89E8-95273AF005F8}</a:tableStyleId>
              </a:tblPr>
              <a:tblGrid>
                <a:gridCol w="1789425"/>
                <a:gridCol w="1789425"/>
                <a:gridCol w="1789425"/>
              </a:tblGrid>
              <a:tr h="344500">
                <a:tc>
                  <a:txBody>
                    <a:bodyPr/>
                    <a:lstStyle/>
                    <a:p>
                      <a:pPr indent="0" lvl="0" marL="0" rtl="0" algn="ctr">
                        <a:lnSpc>
                          <a:spcPct val="120000"/>
                        </a:lnSpc>
                        <a:spcBef>
                          <a:spcPts val="0"/>
                        </a:spcBef>
                        <a:spcAft>
                          <a:spcPts val="0"/>
                        </a:spcAft>
                        <a:buNone/>
                      </a:pPr>
                      <a:r>
                        <a:rPr i="1" lang="en" sz="1250">
                          <a:solidFill>
                            <a:srgbClr val="273239"/>
                          </a:solidFill>
                          <a:highlight>
                            <a:srgbClr val="F9F9F9"/>
                          </a:highlight>
                          <a:latin typeface="Nunito"/>
                          <a:ea typeface="Nunito"/>
                          <a:cs typeface="Nunito"/>
                          <a:sym typeface="Nunito"/>
                        </a:rPr>
                        <a:t>4</a:t>
                      </a:r>
                      <a:endParaRPr i="1" sz="1250">
                        <a:solidFill>
                          <a:srgbClr val="273239"/>
                        </a:solidFill>
                        <a:highlight>
                          <a:srgbClr val="F9F9F9"/>
                        </a:highlight>
                        <a:latin typeface="Nunito"/>
                        <a:ea typeface="Nunito"/>
                        <a:cs typeface="Nunito"/>
                        <a:sym typeface="Nunito"/>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i="1" lang="en" sz="1250">
                          <a:solidFill>
                            <a:srgbClr val="273239"/>
                          </a:solidFill>
                          <a:highlight>
                            <a:srgbClr val="F9F9F9"/>
                          </a:highlight>
                          <a:latin typeface="Nunito"/>
                          <a:ea typeface="Nunito"/>
                          <a:cs typeface="Nunito"/>
                          <a:sym typeface="Nunito"/>
                        </a:rPr>
                        <a:t>(4 - 7)</a:t>
                      </a:r>
                      <a:r>
                        <a:rPr baseline="30000" i="1" lang="en" sz="1250">
                          <a:solidFill>
                            <a:srgbClr val="273239"/>
                          </a:solidFill>
                          <a:highlight>
                            <a:srgbClr val="F9F9F9"/>
                          </a:highlight>
                          <a:latin typeface="Nunito"/>
                          <a:ea typeface="Nunito"/>
                          <a:cs typeface="Nunito"/>
                          <a:sym typeface="Nunito"/>
                        </a:rPr>
                        <a:t>2</a:t>
                      </a:r>
                      <a:endParaRPr baseline="30000" i="1" sz="1250">
                        <a:solidFill>
                          <a:srgbClr val="273239"/>
                        </a:solidFill>
                        <a:highlight>
                          <a:srgbClr val="F9F9F9"/>
                        </a:highlight>
                        <a:latin typeface="Nunito"/>
                        <a:ea typeface="Nunito"/>
                        <a:cs typeface="Nunito"/>
                        <a:sym typeface="Nunito"/>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i="1" lang="en" sz="1250">
                          <a:solidFill>
                            <a:srgbClr val="273239"/>
                          </a:solidFill>
                          <a:highlight>
                            <a:srgbClr val="F9F9F9"/>
                          </a:highlight>
                          <a:latin typeface="Nunito"/>
                          <a:ea typeface="Nunito"/>
                          <a:cs typeface="Nunito"/>
                          <a:sym typeface="Nunito"/>
                        </a:rPr>
                        <a:t>9</a:t>
                      </a:r>
                      <a:endParaRPr i="1" sz="1250">
                        <a:solidFill>
                          <a:srgbClr val="273239"/>
                        </a:solidFill>
                        <a:highlight>
                          <a:srgbClr val="F9F9F9"/>
                        </a:highlight>
                        <a:latin typeface="Nunito"/>
                        <a:ea typeface="Nunito"/>
                        <a:cs typeface="Nunito"/>
                        <a:sym typeface="Nunito"/>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44500">
                <a:tc>
                  <a:txBody>
                    <a:bodyPr/>
                    <a:lstStyle/>
                    <a:p>
                      <a:pPr indent="0" lvl="0" marL="0" rtl="0" algn="ctr">
                        <a:lnSpc>
                          <a:spcPct val="120000"/>
                        </a:lnSpc>
                        <a:spcBef>
                          <a:spcPts val="0"/>
                        </a:spcBef>
                        <a:spcAft>
                          <a:spcPts val="0"/>
                        </a:spcAft>
                        <a:buNone/>
                      </a:pPr>
                      <a:r>
                        <a:rPr i="1" lang="en" sz="1250">
                          <a:solidFill>
                            <a:srgbClr val="273239"/>
                          </a:solidFill>
                          <a:highlight>
                            <a:srgbClr val="F9F9F9"/>
                          </a:highlight>
                          <a:latin typeface="Nunito"/>
                          <a:ea typeface="Nunito"/>
                          <a:cs typeface="Nunito"/>
                          <a:sym typeface="Nunito"/>
                        </a:rPr>
                        <a:t>6</a:t>
                      </a:r>
                      <a:endParaRPr i="1" sz="1250">
                        <a:solidFill>
                          <a:srgbClr val="273239"/>
                        </a:solidFill>
                        <a:highlight>
                          <a:srgbClr val="F9F9F9"/>
                        </a:highlight>
                        <a:latin typeface="Nunito"/>
                        <a:ea typeface="Nunito"/>
                        <a:cs typeface="Nunito"/>
                        <a:sym typeface="Nunito"/>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i="1" lang="en" sz="1250">
                          <a:solidFill>
                            <a:srgbClr val="273239"/>
                          </a:solidFill>
                          <a:highlight>
                            <a:srgbClr val="F9F9F9"/>
                          </a:highlight>
                          <a:latin typeface="Nunito"/>
                          <a:ea typeface="Nunito"/>
                          <a:cs typeface="Nunito"/>
                          <a:sym typeface="Nunito"/>
                        </a:rPr>
                        <a:t>(6 - 7)</a:t>
                      </a:r>
                      <a:r>
                        <a:rPr baseline="30000" i="1" lang="en" sz="1250">
                          <a:solidFill>
                            <a:srgbClr val="273239"/>
                          </a:solidFill>
                          <a:highlight>
                            <a:srgbClr val="F9F9F9"/>
                          </a:highlight>
                          <a:latin typeface="Nunito"/>
                          <a:ea typeface="Nunito"/>
                          <a:cs typeface="Nunito"/>
                          <a:sym typeface="Nunito"/>
                        </a:rPr>
                        <a:t>2</a:t>
                      </a:r>
                      <a:endParaRPr baseline="30000" i="1" sz="1250">
                        <a:solidFill>
                          <a:srgbClr val="273239"/>
                        </a:solidFill>
                        <a:highlight>
                          <a:srgbClr val="F9F9F9"/>
                        </a:highlight>
                        <a:latin typeface="Nunito"/>
                        <a:ea typeface="Nunito"/>
                        <a:cs typeface="Nunito"/>
                        <a:sym typeface="Nunito"/>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i="1" lang="en" sz="1250">
                          <a:solidFill>
                            <a:srgbClr val="273239"/>
                          </a:solidFill>
                          <a:highlight>
                            <a:srgbClr val="F9F9F9"/>
                          </a:highlight>
                          <a:latin typeface="Nunito"/>
                          <a:ea typeface="Nunito"/>
                          <a:cs typeface="Nunito"/>
                          <a:sym typeface="Nunito"/>
                        </a:rPr>
                        <a:t>1</a:t>
                      </a:r>
                      <a:endParaRPr i="1" sz="1250">
                        <a:solidFill>
                          <a:srgbClr val="273239"/>
                        </a:solidFill>
                        <a:highlight>
                          <a:srgbClr val="F9F9F9"/>
                        </a:highlight>
                        <a:latin typeface="Nunito"/>
                        <a:ea typeface="Nunito"/>
                        <a:cs typeface="Nunito"/>
                        <a:sym typeface="Nunito"/>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344500">
                <a:tc>
                  <a:txBody>
                    <a:bodyPr/>
                    <a:lstStyle/>
                    <a:p>
                      <a:pPr indent="0" lvl="0" marL="0" rtl="0" algn="ctr">
                        <a:lnSpc>
                          <a:spcPct val="120000"/>
                        </a:lnSpc>
                        <a:spcBef>
                          <a:spcPts val="0"/>
                        </a:spcBef>
                        <a:spcAft>
                          <a:spcPts val="0"/>
                        </a:spcAft>
                        <a:buNone/>
                      </a:pPr>
                      <a:r>
                        <a:rPr i="1" lang="en" sz="1250">
                          <a:solidFill>
                            <a:srgbClr val="273239"/>
                          </a:solidFill>
                          <a:highlight>
                            <a:srgbClr val="F9F9F9"/>
                          </a:highlight>
                          <a:latin typeface="Nunito"/>
                          <a:ea typeface="Nunito"/>
                          <a:cs typeface="Nunito"/>
                          <a:sym typeface="Nunito"/>
                        </a:rPr>
                        <a:t>8</a:t>
                      </a:r>
                      <a:endParaRPr i="1" sz="1250">
                        <a:solidFill>
                          <a:srgbClr val="273239"/>
                        </a:solidFill>
                        <a:highlight>
                          <a:srgbClr val="F9F9F9"/>
                        </a:highlight>
                        <a:latin typeface="Nunito"/>
                        <a:ea typeface="Nunito"/>
                        <a:cs typeface="Nunito"/>
                        <a:sym typeface="Nunito"/>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i="1" lang="en" sz="1250">
                          <a:solidFill>
                            <a:srgbClr val="273239"/>
                          </a:solidFill>
                          <a:highlight>
                            <a:srgbClr val="F9F9F9"/>
                          </a:highlight>
                          <a:latin typeface="Nunito"/>
                          <a:ea typeface="Nunito"/>
                          <a:cs typeface="Nunito"/>
                          <a:sym typeface="Nunito"/>
                        </a:rPr>
                        <a:t>(8 - 7)</a:t>
                      </a:r>
                      <a:r>
                        <a:rPr baseline="30000" i="1" lang="en" sz="1250">
                          <a:solidFill>
                            <a:srgbClr val="273239"/>
                          </a:solidFill>
                          <a:highlight>
                            <a:srgbClr val="F9F9F9"/>
                          </a:highlight>
                          <a:latin typeface="Nunito"/>
                          <a:ea typeface="Nunito"/>
                          <a:cs typeface="Nunito"/>
                          <a:sym typeface="Nunito"/>
                        </a:rPr>
                        <a:t>2</a:t>
                      </a:r>
                      <a:endParaRPr baseline="30000" i="1" sz="1250">
                        <a:solidFill>
                          <a:srgbClr val="273239"/>
                        </a:solidFill>
                        <a:highlight>
                          <a:srgbClr val="F9F9F9"/>
                        </a:highlight>
                        <a:latin typeface="Nunito"/>
                        <a:ea typeface="Nunito"/>
                        <a:cs typeface="Nunito"/>
                        <a:sym typeface="Nunito"/>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i="1" lang="en" sz="1250">
                          <a:solidFill>
                            <a:srgbClr val="273239"/>
                          </a:solidFill>
                          <a:highlight>
                            <a:srgbClr val="F9F9F9"/>
                          </a:highlight>
                          <a:latin typeface="Nunito"/>
                          <a:ea typeface="Nunito"/>
                          <a:cs typeface="Nunito"/>
                          <a:sym typeface="Nunito"/>
                        </a:rPr>
                        <a:t>1</a:t>
                      </a:r>
                      <a:endParaRPr i="1" sz="1250">
                        <a:solidFill>
                          <a:srgbClr val="273239"/>
                        </a:solidFill>
                        <a:highlight>
                          <a:srgbClr val="F9F9F9"/>
                        </a:highlight>
                        <a:latin typeface="Nunito"/>
                        <a:ea typeface="Nunito"/>
                        <a:cs typeface="Nunito"/>
                        <a:sym typeface="Nunito"/>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r h="457125">
                <a:tc>
                  <a:txBody>
                    <a:bodyPr/>
                    <a:lstStyle/>
                    <a:p>
                      <a:pPr indent="0" lvl="0" marL="0" rtl="0" algn="ctr">
                        <a:lnSpc>
                          <a:spcPct val="120000"/>
                        </a:lnSpc>
                        <a:spcBef>
                          <a:spcPts val="0"/>
                        </a:spcBef>
                        <a:spcAft>
                          <a:spcPts val="0"/>
                        </a:spcAft>
                        <a:buNone/>
                      </a:pPr>
                      <a:r>
                        <a:rPr i="1" lang="en" sz="1250">
                          <a:solidFill>
                            <a:srgbClr val="273239"/>
                          </a:solidFill>
                          <a:highlight>
                            <a:srgbClr val="F9F9F9"/>
                          </a:highlight>
                          <a:latin typeface="Nunito"/>
                          <a:ea typeface="Nunito"/>
                          <a:cs typeface="Nunito"/>
                          <a:sym typeface="Nunito"/>
                        </a:rPr>
                        <a:t>10</a:t>
                      </a:r>
                      <a:endParaRPr i="1" sz="1250">
                        <a:solidFill>
                          <a:srgbClr val="273239"/>
                        </a:solidFill>
                        <a:highlight>
                          <a:srgbClr val="F9F9F9"/>
                        </a:highlight>
                        <a:latin typeface="Nunito"/>
                        <a:ea typeface="Nunito"/>
                        <a:cs typeface="Nunito"/>
                        <a:sym typeface="Nunito"/>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i="1" lang="en" sz="1250">
                          <a:solidFill>
                            <a:srgbClr val="273239"/>
                          </a:solidFill>
                          <a:highlight>
                            <a:srgbClr val="F9F9F9"/>
                          </a:highlight>
                          <a:latin typeface="Nunito"/>
                          <a:ea typeface="Nunito"/>
                          <a:cs typeface="Nunito"/>
                          <a:sym typeface="Nunito"/>
                        </a:rPr>
                        <a:t>(10 - 7)</a:t>
                      </a:r>
                      <a:r>
                        <a:rPr baseline="30000" i="1" lang="en" sz="1250">
                          <a:solidFill>
                            <a:srgbClr val="273239"/>
                          </a:solidFill>
                          <a:highlight>
                            <a:srgbClr val="F9F9F9"/>
                          </a:highlight>
                          <a:latin typeface="Nunito"/>
                          <a:ea typeface="Nunito"/>
                          <a:cs typeface="Nunito"/>
                          <a:sym typeface="Nunito"/>
                        </a:rPr>
                        <a:t>2</a:t>
                      </a:r>
                      <a:endParaRPr baseline="30000" i="1" sz="1250">
                        <a:solidFill>
                          <a:srgbClr val="273239"/>
                        </a:solidFill>
                        <a:highlight>
                          <a:srgbClr val="F9F9F9"/>
                        </a:highlight>
                        <a:latin typeface="Nunito"/>
                        <a:ea typeface="Nunito"/>
                        <a:cs typeface="Nunito"/>
                        <a:sym typeface="Nunito"/>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c>
                  <a:txBody>
                    <a:bodyPr/>
                    <a:lstStyle/>
                    <a:p>
                      <a:pPr indent="0" lvl="0" marL="0" rtl="0" algn="ctr">
                        <a:lnSpc>
                          <a:spcPct val="120000"/>
                        </a:lnSpc>
                        <a:spcBef>
                          <a:spcPts val="0"/>
                        </a:spcBef>
                        <a:spcAft>
                          <a:spcPts val="0"/>
                        </a:spcAft>
                        <a:buNone/>
                      </a:pPr>
                      <a:r>
                        <a:rPr i="1" lang="en" sz="1250">
                          <a:solidFill>
                            <a:srgbClr val="273239"/>
                          </a:solidFill>
                          <a:highlight>
                            <a:srgbClr val="F9F9F9"/>
                          </a:highlight>
                          <a:latin typeface="Nunito"/>
                          <a:ea typeface="Nunito"/>
                          <a:cs typeface="Nunito"/>
                          <a:sym typeface="Nunito"/>
                        </a:rPr>
                        <a:t>9</a:t>
                      </a:r>
                      <a:endParaRPr i="1" sz="1250">
                        <a:solidFill>
                          <a:srgbClr val="273239"/>
                        </a:solidFill>
                        <a:highlight>
                          <a:srgbClr val="F9F9F9"/>
                        </a:highlight>
                        <a:latin typeface="Nunito"/>
                        <a:ea typeface="Nunito"/>
                        <a:cs typeface="Nunito"/>
                        <a:sym typeface="Nunito"/>
                      </a:endParaRPr>
                    </a:p>
                  </a:txBody>
                  <a:tcPr marT="133350" marB="133350" marR="95250" marL="95250" anchor="ctr">
                    <a:lnL cap="flat" cmpd="sng" w="9525">
                      <a:solidFill>
                        <a:srgbClr val="DFDFDF"/>
                      </a:solidFill>
                      <a:prstDash val="solid"/>
                      <a:round/>
                      <a:headEnd len="sm" w="sm" type="none"/>
                      <a:tailEnd len="sm" w="sm" type="none"/>
                    </a:lnL>
                    <a:lnR cap="flat" cmpd="sng" w="9525">
                      <a:solidFill>
                        <a:srgbClr val="DFDFDF"/>
                      </a:solidFill>
                      <a:prstDash val="solid"/>
                      <a:round/>
                      <a:headEnd len="sm" w="sm" type="none"/>
                      <a:tailEnd len="sm" w="sm" type="none"/>
                    </a:lnR>
                    <a:lnT cap="flat" cmpd="sng" w="9525">
                      <a:solidFill>
                        <a:srgbClr val="DFDFDF"/>
                      </a:solidFill>
                      <a:prstDash val="solid"/>
                      <a:round/>
                      <a:headEnd len="sm" w="sm" type="none"/>
                      <a:tailEnd len="sm" w="sm" type="none"/>
                    </a:lnT>
                    <a:lnB cap="flat" cmpd="sng" w="9525">
                      <a:solidFill>
                        <a:srgbClr val="DFDFDF"/>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