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4" Type="http://schemas.openxmlformats.org/officeDocument/2006/relationships/slide" Target="slides/slide18.xml"/><Relationship Id="rId18" Type="http://schemas.openxmlformats.org/officeDocument/2006/relationships/slide" Target="slides/slide12.xml"/><Relationship Id="rId28" Type="http://schemas.openxmlformats.org/officeDocument/2006/relationships/slide" Target="slides/slide22.xml"/><Relationship Id="rId26" Type="http://schemas.openxmlformats.org/officeDocument/2006/relationships/slide" Target="slides/slide20.xml"/><Relationship Id="rId31" Type="http://schemas.openxmlformats.org/officeDocument/2006/relationships/slide" Target="slides/slide25.xml"/><Relationship Id="rId7" Type="http://schemas.openxmlformats.org/officeDocument/2006/relationships/slide" Target="slides/slide1.xml"/><Relationship Id="rId5" Type="http://schemas.openxmlformats.org/officeDocument/2006/relationships/theme" Target="theme/theme1.xml"/><Relationship Id="rId14" Type="http://schemas.openxmlformats.org/officeDocument/2006/relationships/slide" Target="slides/slide8.xml"/><Relationship Id="rId17" Type="http://schemas.openxmlformats.org/officeDocument/2006/relationships/slide" Target="slides/slide11.xml"/><Relationship Id="rId3" Type="http://schemas.openxmlformats.org/officeDocument/2006/relationships/presProps" Target="presProps.xml"/><Relationship Id="rId27" Type="http://schemas.openxmlformats.org/officeDocument/2006/relationships/slide" Target="slides/slide21.xml"/><Relationship Id="rId6" Type="http://schemas.openxmlformats.org/officeDocument/2006/relationships/tableStyles" Target="tableStyles.xml"/><Relationship Id="rId23" Type="http://schemas.openxmlformats.org/officeDocument/2006/relationships/slide" Target="slides/slide17.xml"/><Relationship Id="rId2" Type="http://schemas.openxmlformats.org/officeDocument/2006/relationships/printerSettings" Target="printerSettings/printerSettings1.bin"/><Relationship Id="rId4"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21" Type="http://schemas.openxmlformats.org/officeDocument/2006/relationships/slide" Target="slides/slide15.xml"/><Relationship Id="rId25" Type="http://schemas.openxmlformats.org/officeDocument/2006/relationships/slide" Target="slides/slide19.xml"/><Relationship Id="rId19" Type="http://schemas.openxmlformats.org/officeDocument/2006/relationships/slide" Target="slides/slide13.xml"/><Relationship Id="rId20" Type="http://schemas.openxmlformats.org/officeDocument/2006/relationships/slide" Target="slides/slide14.xml"/><Relationship Id="rId8" Type="http://schemas.openxmlformats.org/officeDocument/2006/relationships/slide" Target="slides/slide2.xml"/><Relationship Id="rId15" Type="http://schemas.openxmlformats.org/officeDocument/2006/relationships/slide" Target="slides/slide9.xml"/><Relationship Id="rId13" Type="http://schemas.openxmlformats.org/officeDocument/2006/relationships/slide" Target="slides/slide7.xml"/><Relationship Id="rId10" Type="http://schemas.openxmlformats.org/officeDocument/2006/relationships/slide" Target="slides/slide4.xml"/><Relationship Id="rId1" Type="http://schemas.openxmlformats.org/officeDocument/2006/relationships/slideMaster" Target="slideMasters/slideMaster1.xml"/><Relationship Id="rId22" Type="http://schemas.openxmlformats.org/officeDocument/2006/relationships/slide" Target="slides/slide16.xml"/><Relationship Id="rId30" Type="http://schemas.openxmlformats.org/officeDocument/2006/relationships/slide" Target="slides/slide24.xml"/><Relationship Id="rId29" Type="http://schemas.openxmlformats.org/officeDocument/2006/relationships/slide" Target="slides/slide23.xml"/><Relationship Id="rId12" Type="http://schemas.openxmlformats.org/officeDocument/2006/relationships/slide" Target="slides/slide6.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7" Type="http://schemas.openxmlformats.org/officeDocument/2006/relationships/slideLayout" Target="../slideLayouts/slideLayout7.xml"/><Relationship Id="rId8" Type="http://schemas.openxmlformats.org/officeDocument/2006/relationships/slideLayout" Target="../slideLayouts/slideLayout8.xml"/><Relationship Id="rId5" Type="http://schemas.openxmlformats.org/officeDocument/2006/relationships/slideLayout" Target="../slideLayouts/slideLayout5.xml"/><Relationship Id="rId1" Type="http://schemas.openxmlformats.org/officeDocument/2006/relationships/slideLayout" Target="../slideLayouts/slideLayout1.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 Id="rId2" Type="http://schemas.openxmlformats.org/officeDocument/2006/relationships/slideLayout" Target="../slideLayouts/slideLayout2.xml"/><Relationship Id="rId12" Type="http://schemas.openxmlformats.org/officeDocument/2006/relationships/theme" Target="../theme/theme1.xml"/><Relationship Id="rId4" Type="http://schemas.openxmlformats.org/officeDocument/2006/relationships/slideLayout" Target="../slideLayouts/slideLayout4.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r>
              <a:t>India, officially the Republic of India (Bhārat Gaṇarājya), is a country in South Asia</a:t>
            </a:r>
          </a:p>
          <a:p>
            <a:pPr/>
            <a:r>
              <a:t>It is the seventh-largest country by area, the second-most populous country (with over 1.2 billion people), and the most populous democracy in the world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Government</a:t>
            </a:r>
          </a:p>
        </p:txBody>
      </p:sp>
      <p:sp>
        <p:nvSpPr>
          <p:cNvPr id="3" name="Content Placeholder 2"/>
          <p:cNvSpPr>
            <a:spLocks noGrp="1"/>
          </p:cNvSpPr>
          <p:nvPr>
            <p:ph idx="1"/>
          </p:nvPr>
        </p:nvSpPr>
        <p:spPr/>
        <p:txBody>
          <a:bodyPr/>
          <a:lstStyle/>
          <a:p/>
          <a:p>
            <a:pPr/>
            <a:r>
              <a:t>India is a federation with a parliamentary system governed under the Constitution of India, which serves as the country's supreme legal document</a:t>
            </a:r>
          </a:p>
          <a:p>
            <a:pPr/>
            <a:r>
              <a:t>It is a constitutional republic and representative democracy, in which "majority rule is tempered by minority rights protected by law"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Subdivisions</a:t>
            </a:r>
          </a:p>
        </p:txBody>
      </p:sp>
      <p:sp>
        <p:nvSpPr>
          <p:cNvPr id="3" name="Content Placeholder 2"/>
          <p:cNvSpPr>
            <a:spLocks noGrp="1"/>
          </p:cNvSpPr>
          <p:nvPr>
            <p:ph idx="1"/>
          </p:nvPr>
        </p:nvSpPr>
        <p:spPr/>
        <p:txBody>
          <a:bodyPr/>
          <a:lstStyle/>
          <a:p/>
          <a:p>
            <a:pPr/>
            <a:r>
              <a:t>India is a federation composed of 29 states and 7 union territories</a:t>
            </a:r>
          </a:p>
          <a:p>
            <a:pPr/>
            <a:r>
              <a:t>All states, as well as the union territories of Puducherry and the National Capital Territory of Delhi, have elected legislatures and governments, both patterned on the Westminster model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Foreign relations and military</a:t>
            </a:r>
          </a:p>
        </p:txBody>
      </p:sp>
      <p:sp>
        <p:nvSpPr>
          <p:cNvPr id="3" name="Content Placeholder 2"/>
          <p:cNvSpPr>
            <a:spLocks noGrp="1"/>
          </p:cNvSpPr>
          <p:nvPr>
            <p:ph idx="1"/>
          </p:nvPr>
        </p:nvSpPr>
        <p:spPr/>
        <p:txBody>
          <a:bodyPr/>
          <a:lstStyle/>
          <a:p/>
          <a:p>
            <a:pPr/>
            <a:r>
              <a:t>Since its independence in 1947, India has maintained cordial relations with most nations</a:t>
            </a:r>
          </a:p>
          <a:p>
            <a:pPr/>
            <a:r>
              <a:t>In the 1950s, it strongly supported decolonisation in Africa and Asia and played a lead role in the Non-Aligned Movement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a:t>
            </a:r>
          </a:p>
        </p:txBody>
      </p:sp>
      <p:sp>
        <p:nvSpPr>
          <p:cNvPr id="3" name="Content Placeholder 2"/>
          <p:cNvSpPr>
            <a:spLocks noGrp="1"/>
          </p:cNvSpPr>
          <p:nvPr>
            <p:ph idx="1"/>
          </p:nvPr>
        </p:nvSpPr>
        <p:spPr/>
        <p:txBody>
          <a:bodyPr/>
          <a:lstStyle/>
          <a:p/>
          <a:p>
            <a:pPr/>
            <a:r>
              <a:t>According to the International Monetary Fund (IMF), the Indian economy in 2017 was nominally worth US$2.454 trillion; it is the sixth-largest economy by market exchange rates, and is, at US$9.489 trillion, the third-largest by purchasing power parity, or PPP</a:t>
            </a:r>
          </a:p>
          <a:p>
            <a:pPr/>
            <a:r>
              <a:t>With its average annual GDP growth rate of 5.8% over the past two decades, and reaching 6.1% during 2011–12, India is one of the world's fastest-growing economies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Sectors</a:t>
            </a:r>
          </a:p>
        </p:txBody>
      </p:sp>
      <p:sp>
        <p:nvSpPr>
          <p:cNvPr id="3" name="Content Placeholder 2"/>
          <p:cNvSpPr>
            <a:spLocks noGrp="1"/>
          </p:cNvSpPr>
          <p:nvPr>
            <p:ph idx="1"/>
          </p:nvPr>
        </p:nvSpPr>
        <p:spPr/>
        <p:txBody>
          <a:bodyPr/>
          <a:lstStyle/>
          <a:p/>
          <a:p>
            <a:pPr/>
            <a:r>
              <a:t>India's telecommunication industry, the world's fastest-growing, added 227 million subscribers during the period 2010–11, and after the first quarter of 2013, India surpassed Japan to become the third-largest smartphone market in the world after China and the US.</a:t>
            </a:r>
            <a:br/>
            <a:r>
              <a:t>The Indian automotive industry, the world's second fastest growing, increased domestic sales by 26% during 2009–10, and exports by 36% during 2008–09</a:t>
            </a:r>
          </a:p>
          <a:p>
            <a:pPr/>
            <a:r>
              <a:t>India's capacity to generate electrical power is 250 gigawatts, of which 8% is renewable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Poverty</a:t>
            </a:r>
          </a:p>
        </p:txBody>
      </p:sp>
      <p:sp>
        <p:nvSpPr>
          <p:cNvPr id="3" name="Content Placeholder 2"/>
          <p:cNvSpPr>
            <a:spLocks noGrp="1"/>
          </p:cNvSpPr>
          <p:nvPr>
            <p:ph idx="1"/>
          </p:nvPr>
        </p:nvSpPr>
        <p:spPr/>
        <p:txBody>
          <a:bodyPr/>
          <a:lstStyle/>
          <a:p/>
          <a:p>
            <a:pPr/>
            <a:r>
              <a:t>Despite economic growth during recent decades, India continues to face socio-economic challenges</a:t>
            </a:r>
          </a:p>
          <a:p>
            <a:pPr/>
            <a:r>
              <a:t>In 2006, India contained the largest number of people living below the World Bank's international poverty line of US$1.25 per day, the proportion having decreased from 60% in 1981 to 42% in 2005; under its later revised poverty line, it was 21% in 2011</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Demographics</a:t>
            </a:r>
          </a:p>
        </p:txBody>
      </p:sp>
      <p:sp>
        <p:nvSpPr>
          <p:cNvPr id="3" name="Content Placeholder 2"/>
          <p:cNvSpPr>
            <a:spLocks noGrp="1"/>
          </p:cNvSpPr>
          <p:nvPr>
            <p:ph idx="1"/>
          </p:nvPr>
        </p:nvSpPr>
        <p:spPr/>
        <p:txBody>
          <a:bodyPr/>
          <a:lstStyle/>
          <a:p/>
          <a:p>
            <a:pPr/>
            <a:r>
              <a:t>With 1,210,193,422 residents reported in the 2011 provisional census report, India is the world's second-most populous country</a:t>
            </a:r>
          </a:p>
          <a:p>
            <a:pPr/>
            <a:r>
              <a:t>Its population grew by 17.64% during 2001–2011, compared to 21.54% growth in the previous decade (1991–2001)</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Culture</a:t>
            </a:r>
          </a:p>
        </p:txBody>
      </p:sp>
      <p:sp>
        <p:nvSpPr>
          <p:cNvPr id="3" name="Content Placeholder 2"/>
          <p:cNvSpPr>
            <a:spLocks noGrp="1"/>
          </p:cNvSpPr>
          <p:nvPr>
            <p:ph idx="1"/>
          </p:nvPr>
        </p:nvSpPr>
        <p:spPr/>
        <p:txBody>
          <a:bodyPr/>
          <a:lstStyle/>
          <a:p/>
          <a:p>
            <a:pPr/>
            <a:r>
              <a:t>Indian cultural history spans more than 4,500 years</a:t>
            </a:r>
          </a:p>
          <a:p>
            <a:pPr/>
            <a:r>
              <a:t>During the Vedic period (c</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 and architecture</a:t>
            </a:r>
          </a:p>
        </p:txBody>
      </p:sp>
      <p:sp>
        <p:nvSpPr>
          <p:cNvPr id="3" name="Content Placeholder 2"/>
          <p:cNvSpPr>
            <a:spLocks noGrp="1"/>
          </p:cNvSpPr>
          <p:nvPr>
            <p:ph idx="1"/>
          </p:nvPr>
        </p:nvSpPr>
        <p:spPr/>
        <p:txBody>
          <a:bodyPr/>
          <a:lstStyle/>
          <a:p/>
          <a:p>
            <a:pPr/>
            <a:r>
              <a:t>Much of Indian architecture, including the Taj Mahal, other works of Mughal architecture, and South Indian architecture, blends ancient local traditions with imported styles</a:t>
            </a:r>
          </a:p>
          <a:p>
            <a:pPr/>
            <a:r>
              <a:t>Vernacular architecture is also highly regional in it flavours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a:t>
            </a:r>
          </a:p>
        </p:txBody>
      </p:sp>
      <p:sp>
        <p:nvSpPr>
          <p:cNvPr id="3" name="Content Placeholder 2"/>
          <p:cNvSpPr>
            <a:spLocks noGrp="1"/>
          </p:cNvSpPr>
          <p:nvPr>
            <p:ph idx="1"/>
          </p:nvPr>
        </p:nvSpPr>
        <p:spPr/>
        <p:txBody>
          <a:bodyPr/>
          <a:lstStyle/>
          <a:p/>
          <a:p>
            <a:pPr/>
            <a:r>
              <a:t>The earliest literary writings in India, composed between 1700 BCE and 1200 CE, were in the Sanskrit language</a:t>
            </a:r>
          </a:p>
          <a:p>
            <a:pPr/>
            <a:r>
              <a:t>Prominent works of this Sanskrit literature include epics such as the Mahābhārata and the Ramayana, the dramas of Kālidāsa such as the Abhijñānaśākuntalam (The Recognition of Śakuntalā), and poetry such as the Mahākāvya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Etymology</a:t>
            </a:r>
          </a:p>
        </p:txBody>
      </p:sp>
      <p:sp>
        <p:nvSpPr>
          <p:cNvPr id="3" name="Content Placeholder 2"/>
          <p:cNvSpPr>
            <a:spLocks noGrp="1"/>
          </p:cNvSpPr>
          <p:nvPr>
            <p:ph idx="1"/>
          </p:nvPr>
        </p:nvSpPr>
        <p:spPr/>
        <p:txBody>
          <a:bodyPr/>
          <a:lstStyle/>
          <a:p/>
          <a:p>
            <a:pPr/>
            <a:r>
              <a:t>The name India is derived from Indus, which originates from the Old Persian word Hindu</a:t>
            </a:r>
          </a:p>
          <a:p>
            <a:pPr/>
            <a:r>
              <a:t>The latter term stems from the Sanskrit word Sindhu, which was the historical local appellation for the Indus River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Performing arts</a:t>
            </a:r>
          </a:p>
        </p:txBody>
      </p:sp>
      <p:sp>
        <p:nvSpPr>
          <p:cNvPr id="3" name="Content Placeholder 2"/>
          <p:cNvSpPr>
            <a:spLocks noGrp="1"/>
          </p:cNvSpPr>
          <p:nvPr>
            <p:ph idx="1"/>
          </p:nvPr>
        </p:nvSpPr>
        <p:spPr/>
        <p:txBody>
          <a:bodyPr/>
          <a:lstStyle/>
          <a:p/>
          <a:p>
            <a:pPr/>
            <a:r>
              <a:t>Indian music ranges over various traditions and regional styles</a:t>
            </a:r>
          </a:p>
          <a:p>
            <a:pPr/>
            <a:r>
              <a:t>Classical music encompasses two genres and their various folk offshoots: the northern Hindustani and southern Carnatic schools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Motion pictures, television</a:t>
            </a:r>
          </a:p>
        </p:txBody>
      </p:sp>
      <p:sp>
        <p:nvSpPr>
          <p:cNvPr id="3" name="Content Placeholder 2"/>
          <p:cNvSpPr>
            <a:spLocks noGrp="1"/>
          </p:cNvSpPr>
          <p:nvPr>
            <p:ph idx="1"/>
          </p:nvPr>
        </p:nvSpPr>
        <p:spPr/>
        <p:txBody>
          <a:bodyPr/>
          <a:lstStyle/>
          <a:p/>
          <a:p>
            <a:pPr/>
            <a:r>
              <a:t>The Indian film industry produces the world's most-watched cinema</a:t>
            </a:r>
          </a:p>
          <a:p>
            <a:pPr/>
            <a:r>
              <a:t>Established regional cinematic traditions exist in the Assamese, Bengali, Bhojpuri, Hindi, Kannada, Malayalam, Punjabi, Gujarati, Marathi, Odia, Tamil, and Telugu languages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Cuisine</a:t>
            </a:r>
          </a:p>
        </p:txBody>
      </p:sp>
      <p:sp>
        <p:nvSpPr>
          <p:cNvPr id="3" name="Content Placeholder 2"/>
          <p:cNvSpPr>
            <a:spLocks noGrp="1"/>
          </p:cNvSpPr>
          <p:nvPr>
            <p:ph idx="1"/>
          </p:nvPr>
        </p:nvSpPr>
        <p:spPr/>
        <p:txBody>
          <a:bodyPr/>
          <a:lstStyle/>
          <a:p/>
          <a:p>
            <a:pPr/>
            <a:r>
              <a:t>Indian cuisine encompasses a wide variety of regional and traditional cuisines, often depending on a particular state (such as Maharashtrian cuisine)</a:t>
            </a:r>
          </a:p>
          <a:p>
            <a:pPr/>
            <a:r>
              <a:t>Staple foods of Indian cuisine include pearl millet (bājra), rice, whole-wheat flour (aṭṭa), and a variety of lentils, such as masoor (most often red lentils), toor (pigeon peas), urad (black gram), and mong (mung beans)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Society</a:t>
            </a:r>
          </a:p>
        </p:txBody>
      </p:sp>
      <p:sp>
        <p:nvSpPr>
          <p:cNvPr id="3" name="Content Placeholder 2"/>
          <p:cNvSpPr>
            <a:spLocks noGrp="1"/>
          </p:cNvSpPr>
          <p:nvPr>
            <p:ph idx="1"/>
          </p:nvPr>
        </p:nvSpPr>
        <p:spPr/>
        <p:txBody>
          <a:bodyPr/>
          <a:lstStyle/>
          <a:p/>
          <a:p>
            <a:pPr/>
            <a:r>
              <a:t>Traditional Indian society is sometimes defined by social hierarchy</a:t>
            </a:r>
          </a:p>
          <a:p>
            <a:pPr/>
            <a:r>
              <a:t>The Indian caste system embodies much of the social stratification and many of the social restrictions found in the Indian subcontinent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Clothing</a:t>
            </a:r>
          </a:p>
        </p:txBody>
      </p:sp>
      <p:sp>
        <p:nvSpPr>
          <p:cNvPr id="3" name="Content Placeholder 2"/>
          <p:cNvSpPr>
            <a:spLocks noGrp="1"/>
          </p:cNvSpPr>
          <p:nvPr>
            <p:ph idx="1"/>
          </p:nvPr>
        </p:nvSpPr>
        <p:spPr/>
        <p:txBody>
          <a:bodyPr/>
          <a:lstStyle/>
          <a:p/>
          <a:p>
            <a:pPr/>
            <a:r>
              <a:t>Cotton was domesticated in India by 4000 BCE</a:t>
            </a:r>
          </a:p>
          <a:p>
            <a:pPr/>
            <a:r>
              <a:t>Traditional Indian dress varies in colour and style across regions and depends on various factors, including climate and faith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Sports</a:t>
            </a:r>
          </a:p>
        </p:txBody>
      </p:sp>
      <p:sp>
        <p:nvSpPr>
          <p:cNvPr id="3" name="Content Placeholder 2"/>
          <p:cNvSpPr>
            <a:spLocks noGrp="1"/>
          </p:cNvSpPr>
          <p:nvPr>
            <p:ph idx="1"/>
          </p:nvPr>
        </p:nvSpPr>
        <p:spPr/>
        <p:txBody>
          <a:bodyPr/>
          <a:lstStyle/>
          <a:p/>
          <a:p>
            <a:pPr/>
            <a:r>
              <a:t>In India, several traditional indigenous sports remain fairly popular, such as kabaddi, kho kho, pehlwani and gilli-danda</a:t>
            </a:r>
          </a:p>
          <a:p>
            <a:pPr/>
            <a:r>
              <a:t>Some of the earliest forms of Asian martial arts, such as kalarippayattu, musti yuddha, silambam, and marma adi, originated in India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Ancient India</a:t>
            </a:r>
          </a:p>
        </p:txBody>
      </p:sp>
      <p:sp>
        <p:nvSpPr>
          <p:cNvPr id="3" name="Content Placeholder 2"/>
          <p:cNvSpPr>
            <a:spLocks noGrp="1"/>
          </p:cNvSpPr>
          <p:nvPr>
            <p:ph idx="1"/>
          </p:nvPr>
        </p:nvSpPr>
        <p:spPr/>
        <p:txBody>
          <a:bodyPr/>
          <a:lstStyle/>
          <a:p/>
          <a:p>
            <a:pPr/>
            <a:r>
              <a:t>The earliest authenticated human remains in South Asia date to about 30,000 years ago</a:t>
            </a:r>
          </a:p>
          <a:p>
            <a:pPr/>
            <a:r>
              <a:t>Nearly contemporaneous Mesolithic rock art sites have been found in many parts of the Indian subcontinent, including at the Bhimbetka rock shelters in Madhya Pradesh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Medieval India</a:t>
            </a:r>
          </a:p>
        </p:txBody>
      </p:sp>
      <p:sp>
        <p:nvSpPr>
          <p:cNvPr id="3" name="Content Placeholder 2"/>
          <p:cNvSpPr>
            <a:spLocks noGrp="1"/>
          </p:cNvSpPr>
          <p:nvPr>
            <p:ph idx="1"/>
          </p:nvPr>
        </p:nvSpPr>
        <p:spPr/>
        <p:txBody>
          <a:bodyPr/>
          <a:lstStyle/>
          <a:p/>
          <a:p>
            <a:pPr/>
            <a:r>
              <a:t>The Indian early medieval age, 600 CE to 1200 CE, is defined by regional kingdoms and cultural diversity</a:t>
            </a:r>
          </a:p>
          <a:p>
            <a:pPr/>
            <a:r>
              <a:t>When Harsha of Kannauj, who ruled much of the Indo-Gangetic Plain from 606 to 647 CE, attempted to expand southwards, he was defeated by the Chalukya ruler of the Deccan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modern India</a:t>
            </a:r>
          </a:p>
        </p:txBody>
      </p:sp>
      <p:sp>
        <p:nvSpPr>
          <p:cNvPr id="3" name="Content Placeholder 2"/>
          <p:cNvSpPr>
            <a:spLocks noGrp="1"/>
          </p:cNvSpPr>
          <p:nvPr>
            <p:ph idx="1"/>
          </p:nvPr>
        </p:nvSpPr>
        <p:spPr/>
        <p:txBody>
          <a:bodyPr/>
          <a:lstStyle/>
          <a:p/>
          <a:p>
            <a:pPr/>
            <a:r>
              <a:t>In the early 16th century, northern India, being then under mainly Muslim rulers, fell again to the superior mobility and firepower of a new generation of Central Asian warriors</a:t>
            </a:r>
          </a:p>
          <a:p>
            <a:pPr/>
            <a:r>
              <a:t>The resulting Mughal Empire did not stamp out the local societies it came to rule, but rather balanced and pacified them through new administrative practices and diverse and inclusive ruling elites, leading to more systematic, centralised, and uniform rule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India</a:t>
            </a:r>
          </a:p>
        </p:txBody>
      </p:sp>
      <p:sp>
        <p:nvSpPr>
          <p:cNvPr id="3" name="Content Placeholder 2"/>
          <p:cNvSpPr>
            <a:spLocks noGrp="1"/>
          </p:cNvSpPr>
          <p:nvPr>
            <p:ph idx="1"/>
          </p:nvPr>
        </p:nvSpPr>
        <p:spPr/>
        <p:txBody>
          <a:bodyPr/>
          <a:lstStyle/>
          <a:p/>
          <a:p>
            <a:pPr/>
            <a:r>
              <a:t>Historians consider India's modern age to have begun sometime between 1848 and 1885</a:t>
            </a:r>
          </a:p>
          <a:p>
            <a:pPr/>
            <a:r>
              <a:t>The appointment in 1848 of Lord Dalhousie as Governor General of the East India Company set the stage for changes essential to a modern state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Geography</a:t>
            </a:r>
          </a:p>
        </p:txBody>
      </p:sp>
      <p:sp>
        <p:nvSpPr>
          <p:cNvPr id="3" name="Content Placeholder 2"/>
          <p:cNvSpPr>
            <a:spLocks noGrp="1"/>
          </p:cNvSpPr>
          <p:nvPr>
            <p:ph idx="1"/>
          </p:nvPr>
        </p:nvSpPr>
        <p:spPr/>
        <p:txBody>
          <a:bodyPr/>
          <a:lstStyle/>
          <a:p/>
          <a:p>
            <a:pPr/>
            <a:r>
              <a:t>India comprises the bulk of the Indian subcontinent, lying atop the Indian tectonic plate, and part of the Indo-Australian Plate</a:t>
            </a:r>
          </a:p>
          <a:p>
            <a:pPr/>
            <a:r>
              <a:t>India's defining geological processes began 75 million years ago when the Indian plate, then part of the southern supercontinent Gondwana, began a north-eastward drift caused by seafloor spreading to its south-west, and later, south and south-east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Biodiversity</a:t>
            </a:r>
          </a:p>
        </p:txBody>
      </p:sp>
      <p:sp>
        <p:nvSpPr>
          <p:cNvPr id="3" name="Content Placeholder 2"/>
          <p:cNvSpPr>
            <a:spLocks noGrp="1"/>
          </p:cNvSpPr>
          <p:nvPr>
            <p:ph idx="1"/>
          </p:nvPr>
        </p:nvSpPr>
        <p:spPr/>
        <p:txBody>
          <a:bodyPr/>
          <a:lstStyle/>
          <a:p/>
          <a:p>
            <a:pPr/>
            <a:r>
              <a:t>India lies within the Indomalaya ecozone and contains three biodiversity hotspots</a:t>
            </a:r>
          </a:p>
          <a:p>
            <a:pPr/>
            <a:r>
              <a:t>One of 17 megadiverse countries, it hosts 8.6% of all mammalian, 13.7% of all avian, 7.9% of all reptilian, 6% of all amphibian, 12.2% of all piscine, and 6.0% of all flowering plant species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Politics</a:t>
            </a:r>
          </a:p>
        </p:txBody>
      </p:sp>
      <p:sp>
        <p:nvSpPr>
          <p:cNvPr id="3" name="Content Placeholder 2"/>
          <p:cNvSpPr>
            <a:spLocks noGrp="1"/>
          </p:cNvSpPr>
          <p:nvPr>
            <p:ph idx="1"/>
          </p:nvPr>
        </p:nvSpPr>
        <p:spPr/>
        <p:txBody>
          <a:bodyPr/>
          <a:lstStyle/>
          <a:p/>
          <a:p>
            <a:pPr/>
            <a:r>
              <a:t>India is the world's most populous democracy</a:t>
            </a:r>
          </a:p>
          <a:p>
            <a:pPr/>
            <a:r>
              <a:t>A parliamentary republic with a multi-party system, it has seven recognised national parties, including the Indian National Congress and the Bharatiya Janata Party (BJP), and more than 40 regional parties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