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gS9qS3rRbUSbOaS/68CgK8ATD0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0c6de8a1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b0c6de8a1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0c6de8a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b0c6de8a1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0c6de8a1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b0c6de8a1b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0c6de8a1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b0c6de8a1b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0c6de8a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b0c6de8a1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0c6de8a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b0c6de8a1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0c6de8a1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b0c6de8a1b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0c6de8a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b0c6de8a1b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0c6de8a1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b0c6de8a1b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0c6de8a1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b0c6de8a1b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0c6de8a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b0c6de8a1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0c6de8a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b0c6de8a1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0c6de8a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b0c6de8a1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0c6de8a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b0c6de8a1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58050" y="692875"/>
            <a:ext cx="8713800" cy="2439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b="1" sz="3000">
                <a:latin typeface="Times New Roman"/>
                <a:ea typeface="Times New Roman"/>
                <a:cs typeface="Times New Roman"/>
                <a:sym typeface="Times New Roman"/>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 name="Shape 17"/>
        <p:cNvGrpSpPr/>
        <p:nvPr/>
      </p:nvGrpSpPr>
      <p:grpSpPr>
        <a:xfrm>
          <a:off x="0" y="0"/>
          <a:ext cx="0" cy="0"/>
          <a:chOff x="0" y="0"/>
          <a:chExt cx="0" cy="0"/>
        </a:xfrm>
      </p:grpSpPr>
      <p:sp>
        <p:nvSpPr>
          <p:cNvPr id="18" name="Google Shape;18;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 name="Google Shape;19;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0" name="Google Shape;2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hairnerd.seatgeek.com/fuzzywuzzy-fuzzy-string-matching-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58050" y="692875"/>
            <a:ext cx="8713800" cy="2439000"/>
          </a:xfrm>
          <a:prstGeom prst="rect">
            <a:avLst/>
          </a:prstGeom>
        </p:spPr>
        <p:txBody>
          <a:bodyPr anchorCtr="0" anchor="b" bIns="91425" lIns="91425" spcFirstLastPara="1" rIns="91425" wrap="square" tIns="91425">
            <a:noAutofit/>
          </a:bodyPr>
          <a:lstStyle/>
          <a:p>
            <a:pPr indent="0" lvl="0" marL="0" rtl="0" algn="ctr">
              <a:lnSpc>
                <a:spcPct val="160000"/>
              </a:lnSpc>
              <a:spcBef>
                <a:spcPts val="1400"/>
              </a:spcBef>
              <a:spcAft>
                <a:spcPts val="0"/>
              </a:spcAft>
              <a:buSzPts val="1100"/>
              <a:buNone/>
            </a:pPr>
            <a:r>
              <a:rPr lang="en"/>
              <a:t>Documentation Outline for Unique Address Identification Algorithm</a:t>
            </a:r>
            <a:endParaRPr/>
          </a:p>
          <a:p>
            <a:pPr indent="0" lvl="0" marL="0" rtl="0" algn="ctr">
              <a:lnSpc>
                <a:spcPct val="100000"/>
              </a:lnSpc>
              <a:spcBef>
                <a:spcPts val="400"/>
              </a:spcBef>
              <a:spcAft>
                <a:spcPts val="0"/>
              </a:spcAft>
              <a:buSzPts val="5200"/>
              <a:buNone/>
            </a:pPr>
            <a:r>
              <a:t/>
            </a:r>
            <a:endParaRPr/>
          </a:p>
        </p:txBody>
      </p:sp>
      <p:sp>
        <p:nvSpPr>
          <p:cNvPr id="55" name="Google Shape;55;p1"/>
          <p:cNvSpPr txBox="1"/>
          <p:nvPr>
            <p:ph idx="1" type="subTitle"/>
          </p:nvPr>
        </p:nvSpPr>
        <p:spPr>
          <a:xfrm>
            <a:off x="5390650" y="2867800"/>
            <a:ext cx="4741800" cy="1694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636905" rtl="0" algn="l">
              <a:lnSpc>
                <a:spcPct val="118750"/>
              </a:lnSpc>
              <a:spcBef>
                <a:spcPts val="0"/>
              </a:spcBef>
              <a:spcAft>
                <a:spcPts val="0"/>
              </a:spcAft>
              <a:buSzPts val="1100"/>
              <a:buNone/>
            </a:pPr>
            <a:r>
              <a:rPr b="1" lang="en" sz="2480">
                <a:solidFill>
                  <a:schemeClr val="dk1"/>
                </a:solidFill>
                <a:latin typeface="Calibri"/>
                <a:ea typeface="Calibri"/>
                <a:cs typeface="Calibri"/>
                <a:sym typeface="Calibri"/>
              </a:rPr>
              <a:t>Presented by:</a:t>
            </a:r>
            <a:endParaRPr b="1" sz="2480">
              <a:solidFill>
                <a:schemeClr val="dk1"/>
              </a:solidFill>
              <a:latin typeface="Calibri"/>
              <a:ea typeface="Calibri"/>
              <a:cs typeface="Calibri"/>
              <a:sym typeface="Calibri"/>
            </a:endParaRPr>
          </a:p>
          <a:p>
            <a:pPr indent="0" lvl="0" marL="0" marR="636905" rtl="0" algn="l">
              <a:lnSpc>
                <a:spcPct val="118750"/>
              </a:lnSpc>
              <a:spcBef>
                <a:spcPts val="0"/>
              </a:spcBef>
              <a:spcAft>
                <a:spcPts val="0"/>
              </a:spcAft>
              <a:buSzPts val="1100"/>
              <a:buNone/>
            </a:pPr>
            <a:r>
              <a:rPr b="1" lang="en" sz="2480">
                <a:solidFill>
                  <a:schemeClr val="dk1"/>
                </a:solidFill>
                <a:latin typeface="Calibri"/>
                <a:ea typeface="Calibri"/>
                <a:cs typeface="Calibri"/>
                <a:sym typeface="Calibri"/>
              </a:rPr>
              <a:t>Rahul Deb Majumder </a:t>
            </a:r>
            <a:endParaRPr b="1" sz="2480">
              <a:solidFill>
                <a:schemeClr val="dk1"/>
              </a:solidFill>
              <a:latin typeface="Calibri"/>
              <a:ea typeface="Calibri"/>
              <a:cs typeface="Calibri"/>
              <a:sym typeface="Calibri"/>
            </a:endParaRPr>
          </a:p>
          <a:p>
            <a:pPr indent="0" lvl="0" marL="0" marR="636905" rtl="0" algn="l">
              <a:lnSpc>
                <a:spcPct val="118750"/>
              </a:lnSpc>
              <a:spcBef>
                <a:spcPts val="0"/>
              </a:spcBef>
              <a:spcAft>
                <a:spcPts val="0"/>
              </a:spcAft>
              <a:buSzPts val="1100"/>
              <a:buNone/>
            </a:pPr>
            <a:r>
              <a:rPr b="1" lang="en" sz="2480">
                <a:solidFill>
                  <a:schemeClr val="dk1"/>
                </a:solidFill>
                <a:latin typeface="Calibri"/>
                <a:ea typeface="Calibri"/>
                <a:cs typeface="Calibri"/>
                <a:sym typeface="Calibri"/>
              </a:rPr>
              <a:t>Project Under Guidance of</a:t>
            </a:r>
            <a:endParaRPr b="1" sz="2480">
              <a:solidFill>
                <a:schemeClr val="dk1"/>
              </a:solidFill>
              <a:latin typeface="Calibri"/>
              <a:ea typeface="Calibri"/>
              <a:cs typeface="Calibri"/>
              <a:sym typeface="Calibri"/>
            </a:endParaRPr>
          </a:p>
          <a:p>
            <a:pPr indent="0" lvl="0" marL="0" marR="636905" rtl="0" algn="l">
              <a:lnSpc>
                <a:spcPct val="118750"/>
              </a:lnSpc>
              <a:spcBef>
                <a:spcPts val="0"/>
              </a:spcBef>
              <a:spcAft>
                <a:spcPts val="0"/>
              </a:spcAft>
              <a:buSzPts val="1100"/>
              <a:buNone/>
            </a:pPr>
            <a:r>
              <a:rPr b="1" lang="en" sz="2480">
                <a:solidFill>
                  <a:schemeClr val="dk1"/>
                </a:solidFill>
                <a:latin typeface="Calibri"/>
                <a:ea typeface="Calibri"/>
                <a:cs typeface="Calibri"/>
                <a:sym typeface="Calibri"/>
              </a:rPr>
              <a:t>Anand Changani</a:t>
            </a:r>
            <a:endParaRPr b="1" sz="248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b0c6de8a1b_0_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20"/>
              <a:t>fuzzy_similarity(address1, address2)</a:t>
            </a:r>
            <a:endParaRPr b="1" sz="2720"/>
          </a:p>
        </p:txBody>
      </p:sp>
      <p:sp>
        <p:nvSpPr>
          <p:cNvPr id="108" name="Google Shape;108;g2b0c6de8a1b_0_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Purpose: To calculate how similar two addresses are.</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Process: Uses fuzz.token_set_ratio to get a similarity score.</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Return: An integer score representing similarity</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sz="2529">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b0c6de8a1b_0_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20"/>
              <a:t>soundex(name)</a:t>
            </a:r>
            <a:endParaRPr b="1" sz="2720"/>
          </a:p>
        </p:txBody>
      </p:sp>
      <p:sp>
        <p:nvSpPr>
          <p:cNvPr id="114" name="Google Shape;114;g2b0c6de8a1b_0_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Purpose: To encode a string (address) into its phonetic representation.</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Process: Follows the Soundex algorithm to convert names to a code.</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Return: A Soundex code for the input string.</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sz="2529">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b0c6de8a1b_0_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20"/>
              <a:t>identify_unique_addresses(addresses)</a:t>
            </a:r>
            <a:endParaRPr b="1" sz="2720"/>
          </a:p>
        </p:txBody>
      </p:sp>
      <p:sp>
        <p:nvSpPr>
          <p:cNvPr id="120" name="Google Shape;120;g2b0c6de8a1b_0_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Purpose: To find unique addresses in a list.</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Process: Applies fuzzy matching and retains the longer address in case of duplicates.</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Return: A list of distinct addresses.</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sz="2529">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b0c6de8a1b_0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20"/>
              <a:t>map_addresses_to_unique_ids(df)</a:t>
            </a:r>
            <a:endParaRPr b="1" sz="2720"/>
          </a:p>
        </p:txBody>
      </p:sp>
      <p:sp>
        <p:nvSpPr>
          <p:cNvPr id="126" name="Google Shape;126;g2b0c6de8a1b_0_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Purpose: To assign a unique identifier to each address.</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Process: Maps each address to an ID based on fuzzy and Soundex matching.</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Return: The original DataFrame, augmented with unique address IDs.</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sz="2529">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0c6de8a1b_0_68"/>
          <p:cNvSpPr txBox="1"/>
          <p:nvPr>
            <p:ph type="title"/>
          </p:nvPr>
        </p:nvSpPr>
        <p:spPr>
          <a:xfrm>
            <a:off x="311700" y="306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20"/>
              <a:t>Algorithm Workflow:-</a:t>
            </a:r>
            <a:endParaRPr b="1" sz="2720"/>
          </a:p>
        </p:txBody>
      </p:sp>
      <p:sp>
        <p:nvSpPr>
          <p:cNvPr id="132" name="Google Shape;132;g2b0c6de8a1b_0_68"/>
          <p:cNvSpPr txBox="1"/>
          <p:nvPr>
            <p:ph idx="1" type="body"/>
          </p:nvPr>
        </p:nvSpPr>
        <p:spPr>
          <a:xfrm>
            <a:off x="373500" y="1013475"/>
            <a:ext cx="8520600" cy="3416400"/>
          </a:xfrm>
          <a:prstGeom prst="rect">
            <a:avLst/>
          </a:prstGeom>
          <a:noFill/>
          <a:ln>
            <a:noFill/>
          </a:ln>
        </p:spPr>
        <p:txBody>
          <a:bodyPr anchorCtr="0" anchor="t" bIns="91425" lIns="91425" spcFirstLastPara="1" rIns="91425" wrap="square" tIns="91425">
            <a:noAutofit/>
          </a:bodyPr>
          <a:lstStyle/>
          <a:p>
            <a:pPr indent="-370141" lvl="0" marL="457200" rtl="0" algn="l">
              <a:lnSpc>
                <a:spcPct val="95000"/>
              </a:lnSpc>
              <a:spcBef>
                <a:spcPts val="1200"/>
              </a:spcBef>
              <a:spcAft>
                <a:spcPts val="0"/>
              </a:spcAft>
              <a:buClr>
                <a:schemeClr val="dk1"/>
              </a:buClr>
              <a:buSzPts val="2229"/>
              <a:buFont typeface="Times New Roman"/>
              <a:buChar char="●"/>
            </a:pPr>
            <a:r>
              <a:rPr lang="en" sz="2229">
                <a:solidFill>
                  <a:schemeClr val="dk1"/>
                </a:solidFill>
                <a:latin typeface="Times New Roman"/>
                <a:ea typeface="Times New Roman"/>
                <a:cs typeface="Times New Roman"/>
                <a:sym typeface="Times New Roman"/>
              </a:rPr>
              <a:t>Loading Data: Reading the 'Example.xlsx' Excel file into a DataFrame.</a:t>
            </a:r>
            <a:endParaRPr sz="2229">
              <a:solidFill>
                <a:schemeClr val="dk1"/>
              </a:solidFill>
              <a:latin typeface="Times New Roman"/>
              <a:ea typeface="Times New Roman"/>
              <a:cs typeface="Times New Roman"/>
              <a:sym typeface="Times New Roman"/>
            </a:endParaRPr>
          </a:p>
          <a:p>
            <a:pPr indent="-370141" lvl="0" marL="457200" rtl="0" algn="l">
              <a:lnSpc>
                <a:spcPct val="95000"/>
              </a:lnSpc>
              <a:spcBef>
                <a:spcPts val="0"/>
              </a:spcBef>
              <a:spcAft>
                <a:spcPts val="0"/>
              </a:spcAft>
              <a:buClr>
                <a:schemeClr val="dk1"/>
              </a:buClr>
              <a:buSzPts val="2229"/>
              <a:buFont typeface="Times New Roman"/>
              <a:buChar char="●"/>
            </a:pPr>
            <a:r>
              <a:rPr lang="en" sz="2229">
                <a:solidFill>
                  <a:schemeClr val="dk1"/>
                </a:solidFill>
                <a:latin typeface="Times New Roman"/>
                <a:ea typeface="Times New Roman"/>
                <a:cs typeface="Times New Roman"/>
                <a:sym typeface="Times New Roman"/>
              </a:rPr>
              <a:t>Verifying Columns: Ensuring the presence of 'loan_number' and 'address' columns in the DataFrame.</a:t>
            </a:r>
            <a:endParaRPr sz="2229">
              <a:solidFill>
                <a:schemeClr val="dk1"/>
              </a:solidFill>
              <a:latin typeface="Times New Roman"/>
              <a:ea typeface="Times New Roman"/>
              <a:cs typeface="Times New Roman"/>
              <a:sym typeface="Times New Roman"/>
            </a:endParaRPr>
          </a:p>
          <a:p>
            <a:pPr indent="-370141" lvl="0" marL="457200" rtl="0" algn="l">
              <a:lnSpc>
                <a:spcPct val="95000"/>
              </a:lnSpc>
              <a:spcBef>
                <a:spcPts val="0"/>
              </a:spcBef>
              <a:spcAft>
                <a:spcPts val="0"/>
              </a:spcAft>
              <a:buClr>
                <a:schemeClr val="dk1"/>
              </a:buClr>
              <a:buSzPts val="2229"/>
              <a:buFont typeface="Times New Roman"/>
              <a:buChar char="●"/>
            </a:pPr>
            <a:r>
              <a:rPr lang="en" sz="2229">
                <a:solidFill>
                  <a:schemeClr val="dk1"/>
                </a:solidFill>
                <a:latin typeface="Times New Roman"/>
                <a:ea typeface="Times New Roman"/>
                <a:cs typeface="Times New Roman"/>
                <a:sym typeface="Times New Roman"/>
              </a:rPr>
              <a:t>Processing Addresses: Applying normalization and identification of unique addresses and corresponding IDs.</a:t>
            </a:r>
            <a:endParaRPr sz="2229">
              <a:solidFill>
                <a:schemeClr val="dk1"/>
              </a:solidFill>
              <a:latin typeface="Times New Roman"/>
              <a:ea typeface="Times New Roman"/>
              <a:cs typeface="Times New Roman"/>
              <a:sym typeface="Times New Roman"/>
            </a:endParaRPr>
          </a:p>
          <a:p>
            <a:pPr indent="-370141" lvl="0" marL="457200" rtl="0" algn="l">
              <a:lnSpc>
                <a:spcPct val="95000"/>
              </a:lnSpc>
              <a:spcBef>
                <a:spcPts val="0"/>
              </a:spcBef>
              <a:spcAft>
                <a:spcPts val="0"/>
              </a:spcAft>
              <a:buClr>
                <a:schemeClr val="dk1"/>
              </a:buClr>
              <a:buSzPts val="2229"/>
              <a:buFont typeface="Times New Roman"/>
              <a:buChar char="●"/>
            </a:pPr>
            <a:r>
              <a:rPr lang="en" sz="2229">
                <a:solidFill>
                  <a:schemeClr val="dk1"/>
                </a:solidFill>
                <a:latin typeface="Times New Roman"/>
                <a:ea typeface="Times New Roman"/>
                <a:cs typeface="Times New Roman"/>
                <a:sym typeface="Times New Roman"/>
              </a:rPr>
              <a:t>Updating DataFrame: Each row is updated with its unique address and unique address ID.</a:t>
            </a:r>
            <a:endParaRPr sz="2229">
              <a:solidFill>
                <a:schemeClr val="dk1"/>
              </a:solidFill>
              <a:latin typeface="Times New Roman"/>
              <a:ea typeface="Times New Roman"/>
              <a:cs typeface="Times New Roman"/>
              <a:sym typeface="Times New Roman"/>
            </a:endParaRPr>
          </a:p>
          <a:p>
            <a:pPr indent="-370141" lvl="0" marL="457200" rtl="0" algn="l">
              <a:lnSpc>
                <a:spcPct val="95000"/>
              </a:lnSpc>
              <a:spcBef>
                <a:spcPts val="0"/>
              </a:spcBef>
              <a:spcAft>
                <a:spcPts val="0"/>
              </a:spcAft>
              <a:buClr>
                <a:schemeClr val="dk1"/>
              </a:buClr>
              <a:buSzPts val="2229"/>
              <a:buFont typeface="Times New Roman"/>
              <a:buChar char="●"/>
            </a:pPr>
            <a:r>
              <a:rPr lang="en" sz="2229">
                <a:solidFill>
                  <a:schemeClr val="dk1"/>
                </a:solidFill>
                <a:latin typeface="Times New Roman"/>
                <a:ea typeface="Times New Roman"/>
                <a:cs typeface="Times New Roman"/>
                <a:sym typeface="Times New Roman"/>
              </a:rPr>
              <a:t>Counting Addresses: The algorithm calculates and appends the total and unique address counts for each loan number.</a:t>
            </a:r>
            <a:endParaRPr sz="2229">
              <a:solidFill>
                <a:schemeClr val="dk1"/>
              </a:solidFill>
              <a:latin typeface="Times New Roman"/>
              <a:ea typeface="Times New Roman"/>
              <a:cs typeface="Times New Roman"/>
              <a:sym typeface="Times New Roman"/>
            </a:endParaRPr>
          </a:p>
          <a:p>
            <a:pPr indent="-370141" lvl="0" marL="457200" rtl="0" algn="l">
              <a:lnSpc>
                <a:spcPct val="95000"/>
              </a:lnSpc>
              <a:spcBef>
                <a:spcPts val="0"/>
              </a:spcBef>
              <a:spcAft>
                <a:spcPts val="0"/>
              </a:spcAft>
              <a:buClr>
                <a:schemeClr val="dk1"/>
              </a:buClr>
              <a:buSzPts val="2229"/>
              <a:buFont typeface="Times New Roman"/>
              <a:buChar char="●"/>
            </a:pPr>
            <a:r>
              <a:rPr lang="en" sz="2229">
                <a:solidFill>
                  <a:schemeClr val="dk1"/>
                </a:solidFill>
                <a:latin typeface="Times New Roman"/>
                <a:ea typeface="Times New Roman"/>
                <a:cs typeface="Times New Roman"/>
                <a:sym typeface="Times New Roman"/>
              </a:rPr>
              <a:t>Output: The processed </a:t>
            </a:r>
            <a:r>
              <a:rPr lang="en" sz="2229">
                <a:solidFill>
                  <a:schemeClr val="dk1"/>
                </a:solidFill>
                <a:latin typeface="Times New Roman"/>
                <a:ea typeface="Times New Roman"/>
                <a:cs typeface="Times New Roman"/>
                <a:sym typeface="Times New Roman"/>
              </a:rPr>
              <a:t>Data Frame</a:t>
            </a:r>
            <a:r>
              <a:rPr lang="en" sz="2229">
                <a:solidFill>
                  <a:schemeClr val="dk1"/>
                </a:solidFill>
                <a:latin typeface="Times New Roman"/>
                <a:ea typeface="Times New Roman"/>
                <a:cs typeface="Times New Roman"/>
                <a:sym typeface="Times New Roman"/>
              </a:rPr>
              <a:t> is saved back to an Excel file.</a:t>
            </a:r>
            <a:endParaRPr sz="2229">
              <a:solidFill>
                <a:schemeClr val="dk1"/>
              </a:solidFill>
              <a:latin typeface="Times New Roman"/>
              <a:ea typeface="Times New Roman"/>
              <a:cs typeface="Times New Roman"/>
              <a:sym typeface="Times New Roman"/>
            </a:endParaRPr>
          </a:p>
          <a:p>
            <a:pPr indent="0" lvl="0" marL="914400" rtl="0" algn="l">
              <a:lnSpc>
                <a:spcPct val="95000"/>
              </a:lnSpc>
              <a:spcBef>
                <a:spcPts val="1200"/>
              </a:spcBef>
              <a:spcAft>
                <a:spcPts val="1200"/>
              </a:spcAft>
              <a:buNone/>
            </a:pPr>
            <a:r>
              <a:t/>
            </a:r>
            <a:endParaRPr sz="2229">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b0c6de8a1b_0_75"/>
          <p:cNvSpPr txBox="1"/>
          <p:nvPr>
            <p:ph type="title"/>
          </p:nvPr>
        </p:nvSpPr>
        <p:spPr>
          <a:xfrm>
            <a:off x="311700" y="306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00">
                <a:solidFill>
                  <a:srgbClr val="1F1F1F"/>
                </a:solidFill>
                <a:highlight>
                  <a:srgbClr val="FFFFFF"/>
                </a:highlight>
              </a:rPr>
              <a:t>Parameter Tuning:</a:t>
            </a:r>
            <a:endParaRPr b="1" sz="4220"/>
          </a:p>
        </p:txBody>
      </p:sp>
      <p:sp>
        <p:nvSpPr>
          <p:cNvPr id="138" name="Google Shape;138;g2b0c6de8a1b_0_75"/>
          <p:cNvSpPr txBox="1"/>
          <p:nvPr>
            <p:ph idx="1" type="body"/>
          </p:nvPr>
        </p:nvSpPr>
        <p:spPr>
          <a:xfrm>
            <a:off x="373500" y="1013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spcBef>
                <a:spcPts val="30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The fuzzy similarity threshold acts as a key parameter for fine-tuning accuracy. Experimentation with different thresholds is recommended to align with specific dataset requirements.</a:t>
            </a:r>
            <a:endParaRPr sz="2400">
              <a:solidFill>
                <a:srgbClr val="1F1F1F"/>
              </a:solidFill>
              <a:highlight>
                <a:srgbClr val="FFFFFF"/>
              </a:highlight>
              <a:latin typeface="Times New Roman"/>
              <a:ea typeface="Times New Roman"/>
              <a:cs typeface="Times New Roman"/>
              <a:sym typeface="Times New Roman"/>
            </a:endParaRPr>
          </a:p>
          <a:p>
            <a:pPr indent="0" lvl="0" marL="457200" rtl="0" algn="l">
              <a:spcBef>
                <a:spcPts val="1100"/>
              </a:spcBef>
              <a:spcAft>
                <a:spcPts val="0"/>
              </a:spcAft>
              <a:buNone/>
            </a:pPr>
            <a:r>
              <a:t/>
            </a:r>
            <a:endParaRPr sz="2400">
              <a:solidFill>
                <a:srgbClr val="1F1F1F"/>
              </a:solidFill>
              <a:highlight>
                <a:srgbClr val="FFFFFF"/>
              </a:highlight>
              <a:latin typeface="Times New Roman"/>
              <a:ea typeface="Times New Roman"/>
              <a:cs typeface="Times New Roman"/>
              <a:sym typeface="Times New Roman"/>
            </a:endParaRPr>
          </a:p>
          <a:p>
            <a:pPr indent="-381000" lvl="0" marL="457200" rtl="0" algn="l">
              <a:spcBef>
                <a:spcPts val="110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Consider adjusting the Soundex encoding algorithm or incorporating alternative phonetic matching methods if necessary.</a:t>
            </a:r>
            <a:endParaRPr sz="2400">
              <a:solidFill>
                <a:srgbClr val="1F1F1F"/>
              </a:solidFill>
              <a:highlight>
                <a:srgbClr val="FFFFFF"/>
              </a:highlight>
              <a:latin typeface="Times New Roman"/>
              <a:ea typeface="Times New Roman"/>
              <a:cs typeface="Times New Roman"/>
              <a:sym typeface="Times New Roman"/>
            </a:endParaRPr>
          </a:p>
          <a:p>
            <a:pPr indent="0" lvl="0" marL="914400" rtl="0" algn="l">
              <a:lnSpc>
                <a:spcPct val="95000"/>
              </a:lnSpc>
              <a:spcBef>
                <a:spcPts val="1200"/>
              </a:spcBef>
              <a:spcAft>
                <a:spcPts val="1200"/>
              </a:spcAft>
              <a:buNone/>
            </a:pPr>
            <a:r>
              <a:t/>
            </a:r>
            <a:endParaRPr sz="3429">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b0c6de8a1b_0_82"/>
          <p:cNvSpPr txBox="1"/>
          <p:nvPr>
            <p:ph type="title"/>
          </p:nvPr>
        </p:nvSpPr>
        <p:spPr>
          <a:xfrm>
            <a:off x="311700" y="306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00">
                <a:solidFill>
                  <a:srgbClr val="1F1F1F"/>
                </a:solidFill>
                <a:highlight>
                  <a:srgbClr val="FFFFFF"/>
                </a:highlight>
              </a:rPr>
              <a:t>Performance Optimization:</a:t>
            </a:r>
            <a:endParaRPr b="1" sz="5920"/>
          </a:p>
        </p:txBody>
      </p:sp>
      <p:sp>
        <p:nvSpPr>
          <p:cNvPr id="144" name="Google Shape;144;g2b0c6de8a1b_0_82"/>
          <p:cNvSpPr txBox="1"/>
          <p:nvPr>
            <p:ph idx="1" type="body"/>
          </p:nvPr>
        </p:nvSpPr>
        <p:spPr>
          <a:xfrm>
            <a:off x="373500" y="1013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spcBef>
                <a:spcPts val="30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For large datasets, explore techniques such as vectorization or parallel processing to enhance algorithm efficiency.</a:t>
            </a:r>
            <a:endParaRPr sz="2400">
              <a:solidFill>
                <a:srgbClr val="1F1F1F"/>
              </a:solidFill>
              <a:highlight>
                <a:srgbClr val="FFFFFF"/>
              </a:highlight>
              <a:latin typeface="Times New Roman"/>
              <a:ea typeface="Times New Roman"/>
              <a:cs typeface="Times New Roman"/>
              <a:sym typeface="Times New Roman"/>
            </a:endParaRPr>
          </a:p>
          <a:p>
            <a:pPr indent="0" lvl="0" marL="457200" rtl="0" algn="l">
              <a:spcBef>
                <a:spcPts val="1100"/>
              </a:spcBef>
              <a:spcAft>
                <a:spcPts val="0"/>
              </a:spcAft>
              <a:buNone/>
            </a:pPr>
            <a:r>
              <a:t/>
            </a:r>
            <a:endParaRPr sz="2400">
              <a:solidFill>
                <a:srgbClr val="1F1F1F"/>
              </a:solidFill>
              <a:highlight>
                <a:srgbClr val="FFFFFF"/>
              </a:highlight>
              <a:latin typeface="Times New Roman"/>
              <a:ea typeface="Times New Roman"/>
              <a:cs typeface="Times New Roman"/>
              <a:sym typeface="Times New Roman"/>
            </a:endParaRPr>
          </a:p>
          <a:p>
            <a:pPr indent="-381000" lvl="0" marL="457200" rtl="0" algn="l">
              <a:spcBef>
                <a:spcPts val="110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Leverage libraries like Pandas and NumPy, optimized for numerical computations and data manipulation.</a:t>
            </a:r>
            <a:endParaRPr sz="2400">
              <a:solidFill>
                <a:srgbClr val="1F1F1F"/>
              </a:solidFill>
              <a:highlight>
                <a:srgbClr val="FFFFFF"/>
              </a:highlight>
              <a:latin typeface="Times New Roman"/>
              <a:ea typeface="Times New Roman"/>
              <a:cs typeface="Times New Roman"/>
              <a:sym typeface="Times New Roman"/>
            </a:endParaRPr>
          </a:p>
          <a:p>
            <a:pPr indent="0" lvl="0" marL="914400" rtl="0" algn="l">
              <a:lnSpc>
                <a:spcPct val="95000"/>
              </a:lnSpc>
              <a:spcBef>
                <a:spcPts val="1200"/>
              </a:spcBef>
              <a:spcAft>
                <a:spcPts val="1200"/>
              </a:spcAft>
              <a:buNone/>
            </a:pPr>
            <a:r>
              <a:t/>
            </a:r>
            <a:endParaRPr sz="33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b0c6de8a1b_0_87"/>
          <p:cNvSpPr txBox="1"/>
          <p:nvPr>
            <p:ph type="title"/>
          </p:nvPr>
        </p:nvSpPr>
        <p:spPr>
          <a:xfrm>
            <a:off x="311700" y="306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solidFill>
                  <a:srgbClr val="1F1F1F"/>
                </a:solidFill>
                <a:highlight>
                  <a:srgbClr val="FFFFFF"/>
                </a:highlight>
              </a:rPr>
              <a:t>Error Handling and Input Validation:</a:t>
            </a:r>
            <a:endParaRPr b="1" sz="5820"/>
          </a:p>
        </p:txBody>
      </p:sp>
      <p:sp>
        <p:nvSpPr>
          <p:cNvPr id="150" name="Google Shape;150;g2b0c6de8a1b_0_87"/>
          <p:cNvSpPr txBox="1"/>
          <p:nvPr>
            <p:ph idx="1" type="body"/>
          </p:nvPr>
        </p:nvSpPr>
        <p:spPr>
          <a:xfrm>
            <a:off x="373500" y="1013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spcBef>
                <a:spcPts val="30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Incorporate robust error handling mechanisms to address potential issues like missing or invalid data, ensuring algorithm robustness.</a:t>
            </a:r>
            <a:endParaRPr sz="2400">
              <a:solidFill>
                <a:srgbClr val="1F1F1F"/>
              </a:solidFill>
              <a:highlight>
                <a:srgbClr val="FFFFFF"/>
              </a:highlight>
              <a:latin typeface="Times New Roman"/>
              <a:ea typeface="Times New Roman"/>
              <a:cs typeface="Times New Roman"/>
              <a:sym typeface="Times New Roman"/>
            </a:endParaRPr>
          </a:p>
          <a:p>
            <a:pPr indent="0" lvl="0" marL="457200" rtl="0" algn="l">
              <a:spcBef>
                <a:spcPts val="1100"/>
              </a:spcBef>
              <a:spcAft>
                <a:spcPts val="0"/>
              </a:spcAft>
              <a:buNone/>
            </a:pPr>
            <a:r>
              <a:t/>
            </a:r>
            <a:endParaRPr sz="2400">
              <a:solidFill>
                <a:srgbClr val="1F1F1F"/>
              </a:solidFill>
              <a:highlight>
                <a:srgbClr val="FFFFFF"/>
              </a:highlight>
              <a:latin typeface="Times New Roman"/>
              <a:ea typeface="Times New Roman"/>
              <a:cs typeface="Times New Roman"/>
              <a:sym typeface="Times New Roman"/>
            </a:endParaRPr>
          </a:p>
          <a:p>
            <a:pPr indent="-381000" lvl="0" marL="457200" rtl="0" algn="l">
              <a:spcBef>
                <a:spcPts val="110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Implement thorough input validation to ensure data integrity and prevent unexpected errors.</a:t>
            </a:r>
            <a:endParaRPr sz="2400">
              <a:solidFill>
                <a:srgbClr val="1F1F1F"/>
              </a:solidFill>
              <a:highlight>
                <a:srgbClr val="FFFFFF"/>
              </a:highlight>
              <a:latin typeface="Times New Roman"/>
              <a:ea typeface="Times New Roman"/>
              <a:cs typeface="Times New Roman"/>
              <a:sym typeface="Times New Roman"/>
            </a:endParaRPr>
          </a:p>
          <a:p>
            <a:pPr indent="0" lvl="0" marL="914400" rtl="0" algn="l">
              <a:lnSpc>
                <a:spcPct val="95000"/>
              </a:lnSpc>
              <a:spcBef>
                <a:spcPts val="1200"/>
              </a:spcBef>
              <a:spcAft>
                <a:spcPts val="1200"/>
              </a:spcAft>
              <a:buNone/>
            </a:pPr>
            <a:r>
              <a:t/>
            </a:r>
            <a:endParaRPr sz="33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b0c6de8a1b_0_97"/>
          <p:cNvSpPr txBox="1"/>
          <p:nvPr>
            <p:ph type="title"/>
          </p:nvPr>
        </p:nvSpPr>
        <p:spPr>
          <a:xfrm>
            <a:off x="311700" y="306000"/>
            <a:ext cx="8520600" cy="572700"/>
          </a:xfrm>
          <a:prstGeom prst="rect">
            <a:avLst/>
          </a:prstGeom>
          <a:noFill/>
          <a:ln>
            <a:noFill/>
          </a:ln>
        </p:spPr>
        <p:txBody>
          <a:bodyPr anchorCtr="0" anchor="t" bIns="91425" lIns="91425" spcFirstLastPara="1" rIns="91425" wrap="square" tIns="91425">
            <a:noAutofit/>
          </a:bodyPr>
          <a:lstStyle/>
          <a:p>
            <a:pPr indent="0" lvl="0" marL="914400" rtl="0" algn="l">
              <a:lnSpc>
                <a:spcPct val="95000"/>
              </a:lnSpc>
              <a:spcBef>
                <a:spcPts val="1200"/>
              </a:spcBef>
              <a:spcAft>
                <a:spcPts val="1200"/>
              </a:spcAft>
              <a:buClr>
                <a:schemeClr val="dk1"/>
              </a:buClr>
              <a:buSzPts val="1100"/>
              <a:buFont typeface="Arial"/>
              <a:buNone/>
            </a:pPr>
            <a:r>
              <a:rPr b="1" lang="en" sz="2600">
                <a:solidFill>
                  <a:srgbClr val="1F1F1F"/>
                </a:solidFill>
                <a:highlight>
                  <a:srgbClr val="FFFFFF"/>
                </a:highlight>
              </a:rPr>
              <a:t>C</a:t>
            </a:r>
            <a:r>
              <a:rPr b="1" lang="en" sz="2600">
                <a:solidFill>
                  <a:srgbClr val="1F1F1F"/>
                </a:solidFill>
                <a:highlight>
                  <a:srgbClr val="FFFFFF"/>
                </a:highlight>
              </a:rPr>
              <a:t>onclusion:</a:t>
            </a:r>
            <a:endParaRPr b="1" sz="9120"/>
          </a:p>
        </p:txBody>
      </p:sp>
      <p:sp>
        <p:nvSpPr>
          <p:cNvPr id="156" name="Google Shape;156;g2b0c6de8a1b_0_97"/>
          <p:cNvSpPr txBox="1"/>
          <p:nvPr>
            <p:ph idx="1" type="body"/>
          </p:nvPr>
        </p:nvSpPr>
        <p:spPr>
          <a:xfrm>
            <a:off x="373500" y="1013475"/>
            <a:ext cx="8520600" cy="3416400"/>
          </a:xfrm>
          <a:prstGeom prst="rect">
            <a:avLst/>
          </a:prstGeom>
          <a:noFill/>
          <a:ln>
            <a:noFill/>
          </a:ln>
        </p:spPr>
        <p:txBody>
          <a:bodyPr anchorCtr="0" anchor="t" bIns="91425" lIns="91425" spcFirstLastPara="1" rIns="91425" wrap="square" tIns="91425">
            <a:noAutofit/>
          </a:bodyPr>
          <a:lstStyle/>
          <a:p>
            <a:pPr indent="0" lvl="0" marL="914400" rtl="0" algn="l">
              <a:lnSpc>
                <a:spcPct val="95000"/>
              </a:lnSpc>
              <a:spcBef>
                <a:spcPts val="1200"/>
              </a:spcBef>
              <a:spcAft>
                <a:spcPts val="1200"/>
              </a:spcAft>
              <a:buNone/>
            </a:pPr>
            <a:r>
              <a:rPr lang="en" sz="2600">
                <a:solidFill>
                  <a:srgbClr val="1F1F1F"/>
                </a:solidFill>
                <a:highlight>
                  <a:srgbClr val="FFFFFF"/>
                </a:highlight>
                <a:latin typeface="Times New Roman"/>
                <a:ea typeface="Times New Roman"/>
                <a:cs typeface="Times New Roman"/>
                <a:sym typeface="Times New Roman"/>
              </a:rPr>
              <a:t>In conclusion, this algorithm offers a robust and adaptable framework for identifying unique addresses. Through the combined power of fuzzy matching, Soundex encoding, and context-specific</a:t>
            </a:r>
            <a:r>
              <a:rPr lang="en" sz="2600">
                <a:solidFill>
                  <a:srgbClr val="1F1F1F"/>
                </a:solidFill>
                <a:highlight>
                  <a:srgbClr val="FFFFFF"/>
                </a:highlight>
                <a:latin typeface="Times New Roman"/>
                <a:ea typeface="Times New Roman"/>
                <a:cs typeface="Times New Roman"/>
                <a:sym typeface="Times New Roman"/>
              </a:rPr>
              <a:t> </a:t>
            </a:r>
            <a:r>
              <a:rPr lang="en" sz="2600">
                <a:solidFill>
                  <a:srgbClr val="1F1F1F"/>
                </a:solidFill>
                <a:highlight>
                  <a:srgbClr val="FFFFFF"/>
                </a:highlight>
                <a:latin typeface="Times New Roman"/>
                <a:ea typeface="Times New Roman"/>
                <a:cs typeface="Times New Roman"/>
                <a:sym typeface="Times New Roman"/>
              </a:rPr>
              <a:t>analysis, it provides accurate address identification and simplifies data management tasks. </a:t>
            </a:r>
            <a:endParaRPr sz="47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b0c6de8a1b_0_108"/>
          <p:cNvSpPr txBox="1"/>
          <p:nvPr>
            <p:ph type="title"/>
          </p:nvPr>
        </p:nvSpPr>
        <p:spPr>
          <a:xfrm>
            <a:off x="311700" y="306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b="1" lang="en" sz="2700">
                <a:highlight>
                  <a:srgbClr val="FFFFFF"/>
                </a:highlight>
              </a:rPr>
              <a:t>References:</a:t>
            </a:r>
            <a:endParaRPr b="1" sz="2700">
              <a:highlight>
                <a:srgbClr val="FFFFFF"/>
              </a:highlight>
            </a:endParaRPr>
          </a:p>
          <a:p>
            <a:pPr indent="0" lvl="0" marL="0" rtl="0" algn="l">
              <a:lnSpc>
                <a:spcPct val="100000"/>
              </a:lnSpc>
              <a:spcBef>
                <a:spcPts val="300"/>
              </a:spcBef>
              <a:spcAft>
                <a:spcPts val="0"/>
              </a:spcAft>
              <a:buSzPts val="2800"/>
              <a:buNone/>
            </a:pPr>
            <a:r>
              <a:t/>
            </a:r>
            <a:endParaRPr b="1" sz="3600">
              <a:solidFill>
                <a:srgbClr val="1F1F1F"/>
              </a:solidFill>
              <a:highlight>
                <a:srgbClr val="FFFFFF"/>
              </a:highlight>
            </a:endParaRPr>
          </a:p>
        </p:txBody>
      </p:sp>
      <p:sp>
        <p:nvSpPr>
          <p:cNvPr id="162" name="Google Shape;162;g2b0c6de8a1b_0_108"/>
          <p:cNvSpPr txBox="1"/>
          <p:nvPr>
            <p:ph idx="1" type="body"/>
          </p:nvPr>
        </p:nvSpPr>
        <p:spPr>
          <a:xfrm>
            <a:off x="373500" y="1013475"/>
            <a:ext cx="8520600" cy="3416400"/>
          </a:xfrm>
          <a:prstGeom prst="rect">
            <a:avLst/>
          </a:prstGeom>
          <a:noFill/>
          <a:ln>
            <a:noFill/>
          </a:ln>
        </p:spPr>
        <p:txBody>
          <a:bodyPr anchorCtr="0" anchor="t" bIns="91425" lIns="91425" spcFirstLastPara="1" rIns="91425" wrap="square" tIns="91425">
            <a:noAutofit/>
          </a:bodyPr>
          <a:lstStyle/>
          <a:p>
            <a:pPr indent="-400050" lvl="0" marL="457200" rtl="0" algn="l">
              <a:lnSpc>
                <a:spcPct val="95000"/>
              </a:lnSpc>
              <a:spcBef>
                <a:spcPts val="1200"/>
              </a:spcBef>
              <a:spcAft>
                <a:spcPts val="0"/>
              </a:spcAft>
              <a:buClr>
                <a:srgbClr val="1F1F1F"/>
              </a:buClr>
              <a:buSzPts val="27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Performance Evaluation of Phonetic Matching Algorithms on English Words and Street Names Comparison and Correlation Keerthi Koneru, Venkata Sai Venkatesh Pulla and Cihan Varol Department of Computer Science, Sam Houston State University, 1803 Ave I, AB1 214, Huntsville, TX, U.S.A. </a:t>
            </a:r>
            <a:endParaRPr sz="2400">
              <a:solidFill>
                <a:srgbClr val="1F1F1F"/>
              </a:solidFill>
              <a:highlight>
                <a:srgbClr val="FFFFFF"/>
              </a:highlight>
              <a:latin typeface="Times New Roman"/>
              <a:ea typeface="Times New Roman"/>
              <a:cs typeface="Times New Roman"/>
              <a:sym typeface="Times New Roman"/>
            </a:endParaRPr>
          </a:p>
          <a:p>
            <a:pPr indent="0" lvl="0" marL="1371600" rtl="0" algn="l">
              <a:lnSpc>
                <a:spcPct val="95000"/>
              </a:lnSpc>
              <a:spcBef>
                <a:spcPts val="1200"/>
              </a:spcBef>
              <a:spcAft>
                <a:spcPts val="0"/>
              </a:spcAft>
              <a:buNone/>
            </a:pPr>
            <a:r>
              <a:t/>
            </a:r>
            <a:endParaRPr sz="2400">
              <a:solidFill>
                <a:srgbClr val="1F1F1F"/>
              </a:solidFill>
              <a:highlight>
                <a:srgbClr val="FFFFFF"/>
              </a:highlight>
              <a:latin typeface="Times New Roman"/>
              <a:ea typeface="Times New Roman"/>
              <a:cs typeface="Times New Roman"/>
              <a:sym typeface="Times New Roman"/>
            </a:endParaRPr>
          </a:p>
          <a:p>
            <a:pPr indent="-361950" lvl="0" marL="457200" rtl="0" algn="l">
              <a:lnSpc>
                <a:spcPct val="95000"/>
              </a:lnSpc>
              <a:spcBef>
                <a:spcPts val="1200"/>
              </a:spcBef>
              <a:spcAft>
                <a:spcPts val="0"/>
              </a:spcAft>
              <a:buSzPts val="2100"/>
              <a:buChar char="●"/>
            </a:pPr>
            <a:r>
              <a:rPr lang="en" u="sng">
                <a:solidFill>
                  <a:schemeClr val="hlink"/>
                </a:solidFill>
                <a:hlinkClick r:id="rId3"/>
              </a:rPr>
              <a:t>https://chairnerd.seatgeek.com/fuzzywuzzy-fuzzy-string-matching-in-python/</a:t>
            </a:r>
            <a:endParaRPr sz="31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2500">
                <a:solidFill>
                  <a:srgbClr val="1F1F1F"/>
                </a:solidFill>
                <a:highlight>
                  <a:srgbClr val="FFFFFF"/>
                </a:highlight>
              </a:rPr>
              <a:t>Algorithm Overview :</a:t>
            </a:r>
            <a:endParaRPr b="1" sz="4100"/>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1950" lvl="0" marL="457200" rtl="0" algn="l">
              <a:spcBef>
                <a:spcPts val="300"/>
              </a:spcBef>
              <a:spcAft>
                <a:spcPts val="0"/>
              </a:spcAft>
              <a:buClr>
                <a:srgbClr val="1F1F1F"/>
              </a:buClr>
              <a:buSzPts val="2100"/>
              <a:buFont typeface="Times New Roman"/>
              <a:buChar char="●"/>
            </a:pPr>
            <a:r>
              <a:rPr lang="en" sz="2100">
                <a:solidFill>
                  <a:srgbClr val="1F1F1F"/>
                </a:solidFill>
                <a:highlight>
                  <a:srgbClr val="FFFFFF"/>
                </a:highlight>
                <a:latin typeface="Times New Roman"/>
                <a:ea typeface="Times New Roman"/>
                <a:cs typeface="Times New Roman"/>
                <a:sym typeface="Times New Roman"/>
              </a:rPr>
              <a:t>The algorithm's primary goal is to accurately identify unique addresses within a dataset, even when addresses exhibit slight variations or misspellings. </a:t>
            </a:r>
            <a:endParaRPr sz="2100">
              <a:solidFill>
                <a:srgbClr val="1F1F1F"/>
              </a:solidFill>
              <a:highlight>
                <a:srgbClr val="FFFFFF"/>
              </a:highlight>
              <a:latin typeface="Times New Roman"/>
              <a:ea typeface="Times New Roman"/>
              <a:cs typeface="Times New Roman"/>
              <a:sym typeface="Times New Roman"/>
            </a:endParaRPr>
          </a:p>
          <a:p>
            <a:pPr indent="-361950" lvl="0" marL="457200" rtl="0" algn="l">
              <a:spcBef>
                <a:spcPts val="0"/>
              </a:spcBef>
              <a:spcAft>
                <a:spcPts val="0"/>
              </a:spcAft>
              <a:buClr>
                <a:srgbClr val="1F1F1F"/>
              </a:buClr>
              <a:buSzPts val="2100"/>
              <a:buFont typeface="Times New Roman"/>
              <a:buChar char="●"/>
            </a:pPr>
            <a:r>
              <a:rPr lang="en" sz="2100">
                <a:solidFill>
                  <a:srgbClr val="1F1F1F"/>
                </a:solidFill>
                <a:highlight>
                  <a:srgbClr val="FFFFFF"/>
                </a:highlight>
                <a:latin typeface="Times New Roman"/>
                <a:ea typeface="Times New Roman"/>
                <a:cs typeface="Times New Roman"/>
                <a:sym typeface="Times New Roman"/>
              </a:rPr>
              <a:t>This algorithm stands out for its use of fuzzy matching and the Soundex system to identify unique addresses, even when they're presented in different formats.</a:t>
            </a:r>
            <a:endParaRPr sz="2100">
              <a:solidFill>
                <a:srgbClr val="1F1F1F"/>
              </a:solidFill>
              <a:highlight>
                <a:srgbClr val="FFFFFF"/>
              </a:highlight>
              <a:latin typeface="Times New Roman"/>
              <a:ea typeface="Times New Roman"/>
              <a:cs typeface="Times New Roman"/>
              <a:sym typeface="Times New Roman"/>
            </a:endParaRPr>
          </a:p>
          <a:p>
            <a:pPr indent="-361950" lvl="0" marL="457200" rtl="0" algn="l">
              <a:spcBef>
                <a:spcPts val="0"/>
              </a:spcBef>
              <a:spcAft>
                <a:spcPts val="0"/>
              </a:spcAft>
              <a:buClr>
                <a:srgbClr val="1F1F1F"/>
              </a:buClr>
              <a:buSzPts val="2100"/>
              <a:buFont typeface="Times New Roman"/>
              <a:buChar char="●"/>
            </a:pPr>
            <a:r>
              <a:rPr lang="en" sz="2100">
                <a:solidFill>
                  <a:srgbClr val="1F1F1F"/>
                </a:solidFill>
                <a:highlight>
                  <a:srgbClr val="FFFFFF"/>
                </a:highlight>
                <a:latin typeface="Times New Roman"/>
                <a:ea typeface="Times New Roman"/>
                <a:cs typeface="Times New Roman"/>
                <a:sym typeface="Times New Roman"/>
              </a:rPr>
              <a:t>It simultaneously assigns a unique identifier to each unique address, enabling seamless integration with other systems and facilitating effective data analysis.</a:t>
            </a:r>
            <a:endParaRPr sz="2100">
              <a:solidFill>
                <a:srgbClr val="1F1F1F"/>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248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ts val="990"/>
              <a:buFont typeface="Arial"/>
              <a:buNone/>
            </a:pPr>
            <a:r>
              <a:t/>
            </a:r>
            <a:endParaRPr sz="4800">
              <a:solidFill>
                <a:srgbClr val="C1E9EC"/>
              </a:solidFill>
              <a:latin typeface="Century Gothic"/>
              <a:ea typeface="Century Gothic"/>
              <a:cs typeface="Century Gothic"/>
              <a:sym typeface="Century Gothic"/>
            </a:endParaRPr>
          </a:p>
          <a:p>
            <a:pPr indent="0" lvl="0" marL="0" rtl="0" algn="l">
              <a:lnSpc>
                <a:spcPct val="100000"/>
              </a:lnSpc>
              <a:spcBef>
                <a:spcPts val="0"/>
              </a:spcBef>
              <a:spcAft>
                <a:spcPts val="0"/>
              </a:spcAft>
              <a:buSzPct val="277777"/>
              <a:buNone/>
            </a:pPr>
            <a:r>
              <a:rPr lang="en" sz="4800">
                <a:solidFill>
                  <a:srgbClr val="C1E9EC"/>
                </a:solidFill>
                <a:latin typeface="Century Gothic"/>
                <a:ea typeface="Century Gothic"/>
                <a:cs typeface="Century Gothic"/>
                <a:sym typeface="Century Gothic"/>
              </a:rPr>
              <a:t>      </a:t>
            </a:r>
            <a:endParaRPr sz="4800">
              <a:solidFill>
                <a:srgbClr val="C1E9EC"/>
              </a:solidFill>
              <a:latin typeface="Century Gothic"/>
              <a:ea typeface="Century Gothic"/>
              <a:cs typeface="Century Gothic"/>
              <a:sym typeface="Century Gothic"/>
            </a:endParaRPr>
          </a:p>
          <a:p>
            <a:pPr indent="0" lvl="0" marL="0" rtl="0" algn="l">
              <a:lnSpc>
                <a:spcPct val="100000"/>
              </a:lnSpc>
              <a:spcBef>
                <a:spcPts val="0"/>
              </a:spcBef>
              <a:spcAft>
                <a:spcPts val="0"/>
              </a:spcAft>
              <a:buSzPct val="277777"/>
              <a:buNone/>
            </a:pPr>
            <a:r>
              <a:t/>
            </a:r>
            <a:endParaRPr sz="4800">
              <a:solidFill>
                <a:srgbClr val="C1E9EC"/>
              </a:solidFill>
              <a:latin typeface="Century Gothic"/>
              <a:ea typeface="Century Gothic"/>
              <a:cs typeface="Century Gothic"/>
              <a:sym typeface="Century Gothic"/>
            </a:endParaRPr>
          </a:p>
          <a:p>
            <a:pPr indent="0" lvl="0" marL="0" rtl="0" algn="l">
              <a:lnSpc>
                <a:spcPct val="100000"/>
              </a:lnSpc>
              <a:spcBef>
                <a:spcPts val="0"/>
              </a:spcBef>
              <a:spcAft>
                <a:spcPts val="0"/>
              </a:spcAft>
              <a:buSzPct val="277777"/>
              <a:buNone/>
            </a:pPr>
            <a:r>
              <a:t/>
            </a:r>
            <a:endParaRPr sz="4800">
              <a:solidFill>
                <a:srgbClr val="C1E9EC"/>
              </a:solidFill>
              <a:latin typeface="Century Gothic"/>
              <a:ea typeface="Century Gothic"/>
              <a:cs typeface="Century Gothic"/>
              <a:sym typeface="Century Gothic"/>
            </a:endParaRPr>
          </a:p>
          <a:p>
            <a:pPr indent="0" lvl="0" marL="0" rtl="0" algn="l">
              <a:lnSpc>
                <a:spcPct val="100000"/>
              </a:lnSpc>
              <a:spcBef>
                <a:spcPts val="0"/>
              </a:spcBef>
              <a:spcAft>
                <a:spcPts val="0"/>
              </a:spcAft>
              <a:buClr>
                <a:srgbClr val="C1E9EC"/>
              </a:buClr>
              <a:buSzPct val="152380"/>
              <a:buFont typeface="Century Gothic"/>
              <a:buNone/>
            </a:pPr>
            <a:r>
              <a:t/>
            </a:r>
            <a:endParaRPr sz="3150">
              <a:solidFill>
                <a:srgbClr val="EBEBEB"/>
              </a:solidFill>
              <a:latin typeface="Century Gothic"/>
              <a:ea typeface="Century Gothic"/>
              <a:cs typeface="Century Gothic"/>
              <a:sym typeface="Century Gothic"/>
            </a:endParaRPr>
          </a:p>
          <a:p>
            <a:pPr indent="0" lvl="0" marL="0" rtl="0" algn="ctr">
              <a:lnSpc>
                <a:spcPct val="100000"/>
              </a:lnSpc>
              <a:spcBef>
                <a:spcPts val="0"/>
              </a:spcBef>
              <a:spcAft>
                <a:spcPts val="0"/>
              </a:spcAft>
              <a:buClr>
                <a:schemeClr val="dk1"/>
              </a:buClr>
              <a:buSzPct val="27500"/>
              <a:buFont typeface="Arial"/>
              <a:buNone/>
            </a:pPr>
            <a:r>
              <a:t/>
            </a:r>
            <a:endParaRPr sz="4000">
              <a:solidFill>
                <a:schemeClr val="lt1"/>
              </a:solidFill>
              <a:latin typeface="Roboto Slab"/>
              <a:ea typeface="Roboto Slab"/>
              <a:cs typeface="Roboto Slab"/>
              <a:sym typeface="Roboto Slab"/>
            </a:endParaRPr>
          </a:p>
          <a:p>
            <a:pPr indent="0" lvl="0" marL="0" rtl="0" algn="ctr">
              <a:lnSpc>
                <a:spcPct val="100000"/>
              </a:lnSpc>
              <a:spcBef>
                <a:spcPts val="0"/>
              </a:spcBef>
              <a:spcAft>
                <a:spcPts val="0"/>
              </a:spcAft>
              <a:buClr>
                <a:schemeClr val="dk1"/>
              </a:buClr>
              <a:buSzPts val="990"/>
              <a:buFont typeface="Arial"/>
              <a:buNone/>
            </a:pPr>
            <a:r>
              <a:rPr b="1" lang="en" sz="4800">
                <a:latin typeface="Century Gothic"/>
                <a:ea typeface="Century Gothic"/>
                <a:cs typeface="Century Gothic"/>
                <a:sym typeface="Century Gothic"/>
              </a:rPr>
              <a:t>Thank You !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b0c6de8a1b_0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111"/>
              <a:buNone/>
            </a:pPr>
            <a:r>
              <a:rPr b="1" lang="en" sz="2600">
                <a:solidFill>
                  <a:srgbClr val="1F1F1F"/>
                </a:solidFill>
                <a:highlight>
                  <a:srgbClr val="FFFFFF"/>
                </a:highlight>
              </a:rPr>
              <a:t>Key Features:</a:t>
            </a:r>
            <a:endParaRPr b="1" sz="4200"/>
          </a:p>
        </p:txBody>
      </p:sp>
      <p:sp>
        <p:nvSpPr>
          <p:cNvPr id="67" name="Google Shape;67;g2b0c6de8a1b_0_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7350" lvl="0" marL="457200" rtl="0" algn="l">
              <a:lnSpc>
                <a:spcPct val="95000"/>
              </a:lnSpc>
              <a:spcBef>
                <a:spcPts val="1200"/>
              </a:spcBef>
              <a:spcAft>
                <a:spcPts val="0"/>
              </a:spcAft>
              <a:buClr>
                <a:srgbClr val="1F1F1F"/>
              </a:buClr>
              <a:buSzPts val="2500"/>
              <a:buFont typeface="Times New Roman"/>
              <a:buChar char="●"/>
            </a:pPr>
            <a:r>
              <a:rPr lang="en" sz="2500">
                <a:solidFill>
                  <a:srgbClr val="1F1F1F"/>
                </a:solidFill>
                <a:highlight>
                  <a:srgbClr val="FFFFFF"/>
                </a:highlight>
                <a:latin typeface="Times New Roman"/>
                <a:ea typeface="Times New Roman"/>
                <a:cs typeface="Times New Roman"/>
                <a:sym typeface="Times New Roman"/>
              </a:rPr>
              <a:t>Fuzzy matching for similarity identification.</a:t>
            </a:r>
            <a:endParaRPr sz="2500">
              <a:solidFill>
                <a:srgbClr val="1F1F1F"/>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00">
              <a:solidFill>
                <a:srgbClr val="1F1F1F"/>
              </a:solidFill>
              <a:highlight>
                <a:srgbClr val="FFFFFF"/>
              </a:highlight>
              <a:latin typeface="Times New Roman"/>
              <a:ea typeface="Times New Roman"/>
              <a:cs typeface="Times New Roman"/>
              <a:sym typeface="Times New Roman"/>
            </a:endParaRPr>
          </a:p>
          <a:p>
            <a:pPr indent="-387350" lvl="0" marL="457200" rtl="0" algn="l">
              <a:lnSpc>
                <a:spcPct val="95000"/>
              </a:lnSpc>
              <a:spcBef>
                <a:spcPts val="1200"/>
              </a:spcBef>
              <a:spcAft>
                <a:spcPts val="0"/>
              </a:spcAft>
              <a:buClr>
                <a:srgbClr val="1F1F1F"/>
              </a:buClr>
              <a:buSzPts val="2500"/>
              <a:buFont typeface="Times New Roman"/>
              <a:buChar char="●"/>
            </a:pPr>
            <a:r>
              <a:rPr lang="en" sz="2500">
                <a:solidFill>
                  <a:srgbClr val="1F1F1F"/>
                </a:solidFill>
                <a:highlight>
                  <a:srgbClr val="FFFFFF"/>
                </a:highlight>
                <a:latin typeface="Times New Roman"/>
                <a:ea typeface="Times New Roman"/>
                <a:cs typeface="Times New Roman"/>
                <a:sym typeface="Times New Roman"/>
              </a:rPr>
              <a:t>Soundex encoding for phonetic comparisons.</a:t>
            </a:r>
            <a:endParaRPr sz="2500">
              <a:solidFill>
                <a:srgbClr val="1F1F1F"/>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00">
              <a:solidFill>
                <a:srgbClr val="1F1F1F"/>
              </a:solidFill>
              <a:highlight>
                <a:srgbClr val="FFFFFF"/>
              </a:highlight>
              <a:latin typeface="Times New Roman"/>
              <a:ea typeface="Times New Roman"/>
              <a:cs typeface="Times New Roman"/>
              <a:sym typeface="Times New Roman"/>
            </a:endParaRPr>
          </a:p>
          <a:p>
            <a:pPr indent="-387350" lvl="0" marL="457200" rtl="0" algn="l">
              <a:lnSpc>
                <a:spcPct val="95000"/>
              </a:lnSpc>
              <a:spcBef>
                <a:spcPts val="1200"/>
              </a:spcBef>
              <a:spcAft>
                <a:spcPts val="0"/>
              </a:spcAft>
              <a:buClr>
                <a:srgbClr val="1F1F1F"/>
              </a:buClr>
              <a:buSzPts val="2500"/>
              <a:buFont typeface="Times New Roman"/>
              <a:buChar char="●"/>
            </a:pPr>
            <a:r>
              <a:rPr lang="en" sz="2500">
                <a:solidFill>
                  <a:srgbClr val="1F1F1F"/>
                </a:solidFill>
                <a:highlight>
                  <a:srgbClr val="FFFFFF"/>
                </a:highlight>
                <a:latin typeface="Times New Roman"/>
                <a:ea typeface="Times New Roman"/>
                <a:cs typeface="Times New Roman"/>
                <a:sym typeface="Times New Roman"/>
              </a:rPr>
              <a:t>Normalization of address strings for uniformity.</a:t>
            </a:r>
            <a:endParaRPr sz="2500">
              <a:solidFill>
                <a:srgbClr val="1F1F1F"/>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25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2500">
                <a:solidFill>
                  <a:srgbClr val="1F1F1F"/>
                </a:solidFill>
                <a:highlight>
                  <a:srgbClr val="FFFFFF"/>
                </a:highlight>
              </a:rPr>
              <a:t>Robust Address Comparison:</a:t>
            </a:r>
            <a:endParaRPr b="1" sz="5100"/>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spcBef>
                <a:spcPts val="30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Leverages both fuzzy matching and Soundex encoding to capture diverse address representations and handle potential misspellings.</a:t>
            </a:r>
            <a:endParaRPr sz="2400">
              <a:solidFill>
                <a:srgbClr val="1F1F1F"/>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Employs a 70% fuzzy similarity threshold, which can be tuned based on dataset characteristics and desired accuracy levels.</a:t>
            </a:r>
            <a:endParaRPr sz="2400">
              <a:solidFill>
                <a:srgbClr val="1F1F1F"/>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1F1F1F"/>
              </a:buClr>
              <a:buSzPts val="2400"/>
              <a:buFont typeface="Times New Roman"/>
              <a:buChar char="●"/>
            </a:pPr>
            <a:r>
              <a:rPr lang="en" sz="2400">
                <a:solidFill>
                  <a:srgbClr val="1F1F1F"/>
                </a:solidFill>
                <a:highlight>
                  <a:srgbClr val="FFFFFF"/>
                </a:highlight>
                <a:latin typeface="Times New Roman"/>
                <a:ea typeface="Times New Roman"/>
                <a:cs typeface="Times New Roman"/>
                <a:sym typeface="Times New Roman"/>
              </a:rPr>
              <a:t>Prioritizes addresses with greater character length, assuming potentially higher accuracy in longer address formats.</a:t>
            </a:r>
            <a:endParaRPr sz="24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1200"/>
              </a:spcAft>
              <a:buSzPts val="1800"/>
              <a:buNone/>
            </a:pPr>
            <a:r>
              <a:t/>
            </a:r>
            <a:endParaRPr sz="3000">
              <a:solidFill>
                <a:schemeClr val="dk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b0c6de8a1b_0_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2500">
                <a:solidFill>
                  <a:srgbClr val="1F1F1F"/>
                </a:solidFill>
                <a:highlight>
                  <a:srgbClr val="FFFFFF"/>
                </a:highlight>
              </a:rPr>
              <a:t>Context-Specific Identification:</a:t>
            </a:r>
            <a:endParaRPr b="1" sz="6200"/>
          </a:p>
        </p:txBody>
      </p:sp>
      <p:sp>
        <p:nvSpPr>
          <p:cNvPr id="79" name="Google Shape;79;g2b0c6de8a1b_0_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7350" lvl="0" marL="457200" rtl="0" algn="l">
              <a:spcBef>
                <a:spcPts val="300"/>
              </a:spcBef>
              <a:spcAft>
                <a:spcPts val="0"/>
              </a:spcAft>
              <a:buClr>
                <a:srgbClr val="1F1F1F"/>
              </a:buClr>
              <a:buSzPts val="2500"/>
              <a:buFont typeface="Times New Roman"/>
              <a:buChar char="●"/>
            </a:pPr>
            <a:r>
              <a:rPr lang="en" sz="2500">
                <a:solidFill>
                  <a:srgbClr val="1F1F1F"/>
                </a:solidFill>
                <a:highlight>
                  <a:srgbClr val="FFFFFF"/>
                </a:highlight>
                <a:latin typeface="Times New Roman"/>
                <a:ea typeface="Times New Roman"/>
                <a:cs typeface="Times New Roman"/>
                <a:sym typeface="Times New Roman"/>
              </a:rPr>
              <a:t>Groups unique addresses by loan number.</a:t>
            </a:r>
            <a:endParaRPr sz="2500">
              <a:solidFill>
                <a:srgbClr val="1F1F1F"/>
              </a:solidFill>
              <a:highlight>
                <a:srgbClr val="FFFFFF"/>
              </a:highlight>
              <a:latin typeface="Times New Roman"/>
              <a:ea typeface="Times New Roman"/>
              <a:cs typeface="Times New Roman"/>
              <a:sym typeface="Times New Roman"/>
            </a:endParaRPr>
          </a:p>
          <a:p>
            <a:pPr indent="0" lvl="0" marL="457200" rtl="0" algn="l">
              <a:spcBef>
                <a:spcPts val="1100"/>
              </a:spcBef>
              <a:spcAft>
                <a:spcPts val="0"/>
              </a:spcAft>
              <a:buNone/>
            </a:pPr>
            <a:r>
              <a:t/>
            </a:r>
            <a:endParaRPr sz="2500">
              <a:solidFill>
                <a:srgbClr val="1F1F1F"/>
              </a:solidFill>
              <a:highlight>
                <a:srgbClr val="FFFFFF"/>
              </a:highlight>
              <a:latin typeface="Times New Roman"/>
              <a:ea typeface="Times New Roman"/>
              <a:cs typeface="Times New Roman"/>
              <a:sym typeface="Times New Roman"/>
            </a:endParaRPr>
          </a:p>
          <a:p>
            <a:pPr indent="-387350" lvl="0" marL="457200" rtl="0" algn="l">
              <a:spcBef>
                <a:spcPts val="1100"/>
              </a:spcBef>
              <a:spcAft>
                <a:spcPts val="0"/>
              </a:spcAft>
              <a:buClr>
                <a:srgbClr val="1F1F1F"/>
              </a:buClr>
              <a:buSzPts val="2500"/>
              <a:buFont typeface="Times New Roman"/>
              <a:buChar char="●"/>
            </a:pPr>
            <a:r>
              <a:rPr lang="en" sz="2500">
                <a:solidFill>
                  <a:srgbClr val="1F1F1F"/>
                </a:solidFill>
                <a:highlight>
                  <a:srgbClr val="FFFFFF"/>
                </a:highlight>
                <a:latin typeface="Times New Roman"/>
                <a:ea typeface="Times New Roman"/>
                <a:cs typeface="Times New Roman"/>
                <a:sym typeface="Times New Roman"/>
              </a:rPr>
              <a:t>Ensuring accuracy within specific loan contexts.</a:t>
            </a:r>
            <a:endParaRPr sz="25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1200"/>
              </a:spcAft>
              <a:buSzPts val="1800"/>
              <a:buNone/>
            </a:pPr>
            <a:r>
              <a:t/>
            </a:r>
            <a:endParaRPr sz="36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b0c6de8a1b_0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111"/>
              <a:buNone/>
            </a:pPr>
            <a:r>
              <a:rPr b="1" lang="en" sz="2600">
                <a:solidFill>
                  <a:srgbClr val="1F1F1F"/>
                </a:solidFill>
                <a:highlight>
                  <a:srgbClr val="FFFFFF"/>
                </a:highlight>
              </a:rPr>
              <a:t>Summary Statistics:</a:t>
            </a:r>
            <a:endParaRPr b="1" sz="7600"/>
          </a:p>
        </p:txBody>
      </p:sp>
      <p:sp>
        <p:nvSpPr>
          <p:cNvPr id="85" name="Google Shape;85;g2b0c6de8a1b_0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1F1F1F"/>
                </a:solidFill>
                <a:highlight>
                  <a:srgbClr val="FFFFFF"/>
                </a:highlight>
                <a:latin typeface="Times New Roman"/>
                <a:ea typeface="Times New Roman"/>
                <a:cs typeface="Times New Roman"/>
                <a:sym typeface="Times New Roman"/>
              </a:rPr>
              <a:t>Generates valuable insights by calculating total and unique addresses per loan number, aiding in understanding address distribution and potential redundancy patterns.</a:t>
            </a:r>
            <a:endParaRPr sz="2400">
              <a:solidFill>
                <a:srgbClr val="1F1F1F"/>
              </a:solidFill>
              <a:highlight>
                <a:srgbClr val="FFFFFF"/>
              </a:highlight>
              <a:latin typeface="Times New Roman"/>
              <a:ea typeface="Times New Roman"/>
              <a:cs typeface="Times New Roman"/>
              <a:sym typeface="Times New Roman"/>
            </a:endParaRPr>
          </a:p>
          <a:p>
            <a:pPr indent="0" lvl="0" marL="0" rtl="0" algn="l">
              <a:lnSpc>
                <a:spcPct val="115000"/>
              </a:lnSpc>
              <a:spcBef>
                <a:spcPts val="2200"/>
              </a:spcBef>
              <a:spcAft>
                <a:spcPts val="1200"/>
              </a:spcAft>
              <a:buSzPts val="1800"/>
              <a:buNone/>
            </a:pPr>
            <a:r>
              <a:t/>
            </a:r>
            <a:endParaRPr sz="37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20"/>
              <a:t>Dependencies and Setup:</a:t>
            </a:r>
            <a:endParaRPr b="1" sz="2520"/>
          </a:p>
        </p:txBody>
      </p:sp>
      <p:sp>
        <p:nvSpPr>
          <p:cNvPr id="91" name="Google Shape;9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2841" lvl="0" marL="457200" rtl="0" algn="l">
              <a:lnSpc>
                <a:spcPct val="95000"/>
              </a:lnSpc>
              <a:spcBef>
                <a:spcPts val="1200"/>
              </a:spcBef>
              <a:spcAft>
                <a:spcPts val="0"/>
              </a:spcAft>
              <a:buClr>
                <a:schemeClr val="dk1"/>
              </a:buClr>
              <a:buSzPts val="2429"/>
              <a:buFont typeface="Times New Roman"/>
              <a:buChar char="●"/>
            </a:pPr>
            <a:r>
              <a:rPr lang="en" sz="2429">
                <a:solidFill>
                  <a:schemeClr val="dk1"/>
                </a:solidFill>
                <a:latin typeface="Times New Roman"/>
                <a:ea typeface="Times New Roman"/>
                <a:cs typeface="Times New Roman"/>
                <a:sym typeface="Times New Roman"/>
              </a:rPr>
              <a:t>Libraries Used: pandas for data manipulation, re for regular expressions, and fuzzywuzzy for fuzzy string matching.</a:t>
            </a:r>
            <a:endParaRPr sz="24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2429">
              <a:solidFill>
                <a:schemeClr val="dk1"/>
              </a:solidFill>
              <a:latin typeface="Times New Roman"/>
              <a:ea typeface="Times New Roman"/>
              <a:cs typeface="Times New Roman"/>
              <a:sym typeface="Times New Roman"/>
            </a:endParaRPr>
          </a:p>
          <a:p>
            <a:pPr indent="-382841" lvl="0" marL="457200" rtl="0" algn="l">
              <a:lnSpc>
                <a:spcPct val="95000"/>
              </a:lnSpc>
              <a:spcBef>
                <a:spcPts val="1200"/>
              </a:spcBef>
              <a:spcAft>
                <a:spcPts val="0"/>
              </a:spcAft>
              <a:buClr>
                <a:schemeClr val="dk1"/>
              </a:buClr>
              <a:buSzPts val="2429"/>
              <a:buFont typeface="Times New Roman"/>
              <a:buChar char="●"/>
            </a:pPr>
            <a:r>
              <a:rPr lang="en" sz="2429">
                <a:solidFill>
                  <a:schemeClr val="dk1"/>
                </a:solidFill>
                <a:latin typeface="Times New Roman"/>
                <a:ea typeface="Times New Roman"/>
                <a:cs typeface="Times New Roman"/>
                <a:sym typeface="Times New Roman"/>
              </a:rPr>
              <a:t>Setup Instructions: Users must have Python installed, along with the mentioned libraries. Instructions for installing these libraries can be provided or linked to external resources.</a:t>
            </a:r>
            <a:endParaRPr sz="2429">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2429">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973500" y="2262000"/>
            <a:ext cx="7197000" cy="619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0"/>
              </a:spcAft>
              <a:buClr>
                <a:schemeClr val="dk1"/>
              </a:buClr>
              <a:buSzPts val="990"/>
              <a:buFont typeface="Arial"/>
              <a:buNone/>
            </a:pPr>
            <a:r>
              <a:rPr b="1" lang="en" sz="3380">
                <a:latin typeface="Roboto"/>
                <a:ea typeface="Roboto"/>
                <a:cs typeface="Roboto"/>
                <a:sym typeface="Roboto"/>
              </a:rPr>
              <a:t>Main Components and Functions</a:t>
            </a:r>
            <a:endParaRPr b="1" sz="3380">
              <a:latin typeface="Roboto"/>
              <a:ea typeface="Roboto"/>
              <a:cs typeface="Roboto"/>
              <a:sym typeface="Roboto"/>
            </a:endParaRPr>
          </a:p>
          <a:p>
            <a:pPr indent="0" lvl="0" marL="0" rtl="0" algn="ctr">
              <a:lnSpc>
                <a:spcPct val="100000"/>
              </a:lnSpc>
              <a:spcBef>
                <a:spcPts val="200"/>
              </a:spcBef>
              <a:spcAft>
                <a:spcPts val="0"/>
              </a:spcAft>
              <a:buSzPts val="2800"/>
              <a:buNone/>
            </a:pPr>
            <a:r>
              <a:t/>
            </a:r>
            <a:endParaRPr b="1" sz="48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b0c6de8a1b_0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720"/>
              <a:t>normalize_address(address)</a:t>
            </a:r>
            <a:endParaRPr b="1" sz="2720"/>
          </a:p>
        </p:txBody>
      </p:sp>
      <p:sp>
        <p:nvSpPr>
          <p:cNvPr id="102" name="Google Shape;102;g2b0c6de8a1b_0_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Purpose: To standardize addresses by removing inconsistencies in formatting.</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Process: Strips spaces, commas, periods, and converts to uppercase. Filters out special characters.</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2529">
              <a:solidFill>
                <a:schemeClr val="dk1"/>
              </a:solidFill>
              <a:latin typeface="Times New Roman"/>
              <a:ea typeface="Times New Roman"/>
              <a:cs typeface="Times New Roman"/>
              <a:sym typeface="Times New Roman"/>
            </a:endParaRPr>
          </a:p>
          <a:p>
            <a:pPr indent="-389191" lvl="0" marL="457200" rtl="0" algn="l">
              <a:lnSpc>
                <a:spcPct val="95000"/>
              </a:lnSpc>
              <a:spcBef>
                <a:spcPts val="1200"/>
              </a:spcBef>
              <a:spcAft>
                <a:spcPts val="0"/>
              </a:spcAft>
              <a:buClr>
                <a:schemeClr val="dk1"/>
              </a:buClr>
              <a:buSzPts val="2529"/>
              <a:buFont typeface="Times New Roman"/>
              <a:buChar char="●"/>
            </a:pPr>
            <a:r>
              <a:rPr lang="en" sz="2529">
                <a:solidFill>
                  <a:schemeClr val="dk1"/>
                </a:solidFill>
                <a:latin typeface="Times New Roman"/>
                <a:ea typeface="Times New Roman"/>
                <a:cs typeface="Times New Roman"/>
                <a:sym typeface="Times New Roman"/>
              </a:rPr>
              <a:t>Return: A clean, normalized address string.</a:t>
            </a:r>
            <a:endParaRPr sz="2529">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sz="2529">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