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96" r:id="rId3"/>
    <p:sldId id="295" r:id="rId4"/>
    <p:sldId id="300" r:id="rId5"/>
    <p:sldId id="261" r:id="rId6"/>
    <p:sldId id="301" r:id="rId7"/>
    <p:sldId id="298" r:id="rId8"/>
    <p:sldId id="302" r:id="rId9"/>
    <p:sldId id="297" r:id="rId10"/>
    <p:sldId id="303" r:id="rId11"/>
    <p:sldId id="299" r:id="rId12"/>
    <p:sldId id="30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1305"/>
    <a:srgbClr val="FE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5097" autoAdjust="0"/>
  </p:normalViewPr>
  <p:slideViewPr>
    <p:cSldViewPr snapToGrid="0">
      <p:cViewPr varScale="1">
        <p:scale>
          <a:sx n="79" d="100"/>
          <a:sy n="79" d="100"/>
        </p:scale>
        <p:origin x="159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B494-9BF8-CAC5-FFE2-EF888454376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51F32142-596E-70C0-87A9-42722527DDA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36AF4E8-6C6D-C753-A8F4-C645EA890525}"/>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5" name="Footer Placeholder 4">
            <a:extLst>
              <a:ext uri="{FF2B5EF4-FFF2-40B4-BE49-F238E27FC236}">
                <a16:creationId xmlns:a16="http://schemas.microsoft.com/office/drawing/2014/main" id="{B37C0BF0-45D1-3031-19E2-2019D4431B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62C963-2B61-FF5A-6647-776FAA026D24}"/>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3987514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B3645-1297-F04C-0C00-D4D5BEB93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5C4D34-84D2-1E76-B6D4-10DF82629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AB9213-A7E6-467B-295D-A942F4EC09A5}"/>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5" name="Footer Placeholder 4">
            <a:extLst>
              <a:ext uri="{FF2B5EF4-FFF2-40B4-BE49-F238E27FC236}">
                <a16:creationId xmlns:a16="http://schemas.microsoft.com/office/drawing/2014/main" id="{3656FBB7-84F0-EBEB-881F-D5A8C90FBF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EA742A-E784-6554-05A2-CD2EDCD2EE94}"/>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304113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07F7EE-A751-E358-236C-669147281FE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55D47B-19B4-8878-20A2-6E7ECADA40B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24D4B8-7489-368B-24C3-C44B93D4B1F7}"/>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5" name="Footer Placeholder 4">
            <a:extLst>
              <a:ext uri="{FF2B5EF4-FFF2-40B4-BE49-F238E27FC236}">
                <a16:creationId xmlns:a16="http://schemas.microsoft.com/office/drawing/2014/main" id="{93D219A0-A522-6F62-414F-62E7B77A6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340BAF-F015-E56A-617F-1EC6FC670148}"/>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1056653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154B-31EE-1406-1DB5-C6FD032D50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14461-5AC1-42EE-4B64-2A57F1DBFB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E2DB0-07CD-DF0C-0E08-B8F9D9D18F13}"/>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5" name="Footer Placeholder 4">
            <a:extLst>
              <a:ext uri="{FF2B5EF4-FFF2-40B4-BE49-F238E27FC236}">
                <a16:creationId xmlns:a16="http://schemas.microsoft.com/office/drawing/2014/main" id="{19F0DA4A-80C8-7F4B-0DE5-BCE8E7C7F5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13835-44F9-0969-69E6-A1AF074E2255}"/>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385516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A4E-302B-8249-34B3-4B3C7BAF706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115DFA3-505A-6EAE-14B7-4D45BC192FB0}"/>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677482-688D-0F7F-7046-717303D21169}"/>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5" name="Footer Placeholder 4">
            <a:extLst>
              <a:ext uri="{FF2B5EF4-FFF2-40B4-BE49-F238E27FC236}">
                <a16:creationId xmlns:a16="http://schemas.microsoft.com/office/drawing/2014/main" id="{07B66B01-1F83-3167-D7D6-7AC8E9348B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3B0AA-012A-3649-FA44-74698C51B4A5}"/>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298035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3D5AA-B081-4E42-A0A2-9C5C70025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F6A15F-E34C-4904-7A5A-4F8B50C3F2F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BC0B9-912F-A469-70AE-DA67C09877A4}"/>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21B7FA-4377-33CE-81CA-64C572BD1BFF}"/>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6" name="Footer Placeholder 5">
            <a:extLst>
              <a:ext uri="{FF2B5EF4-FFF2-40B4-BE49-F238E27FC236}">
                <a16:creationId xmlns:a16="http://schemas.microsoft.com/office/drawing/2014/main" id="{95B2F8AF-A0B9-17E1-0EB7-B2102D9AD3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376C5B-F226-BB0F-1931-71335A38C5F5}"/>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220125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91C5-8D8C-51B5-E2F7-5EA189E8739E}"/>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C25458-C8FA-A84B-2B9C-0190A130729E}"/>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0BA3B35-6C68-EADD-9272-C35C3AA1D891}"/>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57700F-1F04-8C76-11E3-129CE7EE559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C3E6E-05FF-9D71-A5A7-EE62BC95298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D5F2DA-954C-BB53-105D-6765F26DBA3B}"/>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8" name="Footer Placeholder 7">
            <a:extLst>
              <a:ext uri="{FF2B5EF4-FFF2-40B4-BE49-F238E27FC236}">
                <a16:creationId xmlns:a16="http://schemas.microsoft.com/office/drawing/2014/main" id="{0549DD58-20AC-3565-CC7E-E62EEBB4E5E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81DFD6-03C0-2036-00AF-6ABB14E77CF8}"/>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3291096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D59F5-5227-700E-34A1-CFBC4E5E67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4DE9A-DD3C-5485-CBA5-A51B88C05820}"/>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4" name="Footer Placeholder 3">
            <a:extLst>
              <a:ext uri="{FF2B5EF4-FFF2-40B4-BE49-F238E27FC236}">
                <a16:creationId xmlns:a16="http://schemas.microsoft.com/office/drawing/2014/main" id="{ACAC713A-2B6C-37C9-1408-87D97542FA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11652B-2216-01D8-9C33-697DE804A0AD}"/>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1076267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7157F-0F36-E25F-56EA-DD47759E3598}"/>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3" name="Footer Placeholder 2">
            <a:extLst>
              <a:ext uri="{FF2B5EF4-FFF2-40B4-BE49-F238E27FC236}">
                <a16:creationId xmlns:a16="http://schemas.microsoft.com/office/drawing/2014/main" id="{7E101303-A68E-3498-6F44-3D90405A40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9456BA4-5C3B-F851-7464-E8ACDF39333D}"/>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448862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3FFCE-B876-8768-9B79-A5560F26905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3BFF793-BA5A-BFF2-07F8-BE2B65C5C9F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7435C-8E8F-E2DE-81CA-863A6AAC700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B914692-29D2-4A89-DC08-E83694E3A11A}"/>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6" name="Footer Placeholder 5">
            <a:extLst>
              <a:ext uri="{FF2B5EF4-FFF2-40B4-BE49-F238E27FC236}">
                <a16:creationId xmlns:a16="http://schemas.microsoft.com/office/drawing/2014/main" id="{E2AB613F-EDFB-5F1A-88DD-AC79FA9DC9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E9E09-6608-5CB9-884D-D52C77F12875}"/>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188288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2650-EF85-74B0-D079-C0158C9542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326472C-D3A2-3DF2-916A-220C44DFCBA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7E84AD5A-EB76-3B74-1318-986A3058B7D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EB60ABB-EE5C-40B7-9242-6145FB8726AA}"/>
              </a:ext>
            </a:extLst>
          </p:cNvPr>
          <p:cNvSpPr>
            <a:spLocks noGrp="1"/>
          </p:cNvSpPr>
          <p:nvPr>
            <p:ph type="dt" sz="half" idx="10"/>
          </p:nvPr>
        </p:nvSpPr>
        <p:spPr/>
        <p:txBody>
          <a:bodyPr/>
          <a:lstStyle/>
          <a:p>
            <a:fld id="{CC294CE6-26A3-4EDF-A280-2BC18E07C835}" type="datetimeFigureOut">
              <a:rPr lang="en-US" smtClean="0"/>
              <a:t>4/2/2025</a:t>
            </a:fld>
            <a:endParaRPr lang="en-US"/>
          </a:p>
        </p:txBody>
      </p:sp>
      <p:sp>
        <p:nvSpPr>
          <p:cNvPr id="6" name="Footer Placeholder 5">
            <a:extLst>
              <a:ext uri="{FF2B5EF4-FFF2-40B4-BE49-F238E27FC236}">
                <a16:creationId xmlns:a16="http://schemas.microsoft.com/office/drawing/2014/main" id="{8ADB54F5-313A-C817-ABBC-C059BF315F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3B17B-9F3E-CC7E-BC61-043EBA76028C}"/>
              </a:ext>
            </a:extLst>
          </p:cNvPr>
          <p:cNvSpPr>
            <a:spLocks noGrp="1"/>
          </p:cNvSpPr>
          <p:nvPr>
            <p:ph type="sldNum" sz="quarter" idx="12"/>
          </p:nvPr>
        </p:nvSpPr>
        <p:spPr/>
        <p:txBody>
          <a:bodyPr/>
          <a:lstStyle/>
          <a:p>
            <a:fld id="{DFA3C09D-9196-4A26-9E59-DA33131DBDF5}" type="slidenum">
              <a:rPr lang="en-US" smtClean="0"/>
              <a:t>‹#›</a:t>
            </a:fld>
            <a:endParaRPr lang="en-US"/>
          </a:p>
        </p:txBody>
      </p:sp>
    </p:spTree>
    <p:extLst>
      <p:ext uri="{BB962C8B-B14F-4D97-AF65-F5344CB8AC3E}">
        <p14:creationId xmlns:p14="http://schemas.microsoft.com/office/powerpoint/2010/main" val="2562942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8E729F-DD0C-3E1B-E5B9-D621ABD36E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7AF928-100E-A220-938C-42B3497E2B5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E276C-AAA1-3B6C-98F5-C2DE88A83282}"/>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C294CE6-26A3-4EDF-A280-2BC18E07C835}" type="datetimeFigureOut">
              <a:rPr lang="en-US" smtClean="0"/>
              <a:t>4/2/2025</a:t>
            </a:fld>
            <a:endParaRPr lang="en-US"/>
          </a:p>
        </p:txBody>
      </p:sp>
      <p:sp>
        <p:nvSpPr>
          <p:cNvPr id="5" name="Footer Placeholder 4">
            <a:extLst>
              <a:ext uri="{FF2B5EF4-FFF2-40B4-BE49-F238E27FC236}">
                <a16:creationId xmlns:a16="http://schemas.microsoft.com/office/drawing/2014/main" id="{CCC21BAA-7244-3F6D-9908-0BAB027F6C0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E4BD20-5B60-88B5-B2FA-1D2A83E40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A3C09D-9196-4A26-9E59-DA33131DBDF5}" type="slidenum">
              <a:rPr lang="en-US" smtClean="0"/>
              <a:t>‹#›</a:t>
            </a:fld>
            <a:endParaRPr lang="en-US"/>
          </a:p>
        </p:txBody>
      </p:sp>
    </p:spTree>
    <p:extLst>
      <p:ext uri="{BB962C8B-B14F-4D97-AF65-F5344CB8AC3E}">
        <p14:creationId xmlns:p14="http://schemas.microsoft.com/office/powerpoint/2010/main" val="37191931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231998-B57B-957B-61F3-4C86322F9E2F}"/>
              </a:ext>
            </a:extLst>
          </p:cNvPr>
          <p:cNvGrpSpPr/>
          <p:nvPr/>
        </p:nvGrpSpPr>
        <p:grpSpPr>
          <a:xfrm>
            <a:off x="0" y="0"/>
            <a:ext cx="9144001" cy="5124767"/>
            <a:chOff x="1540756" y="858504"/>
            <a:chExt cx="7602506" cy="3843050"/>
          </a:xfrm>
        </p:grpSpPr>
        <p:sp>
          <p:nvSpPr>
            <p:cNvPr id="39" name="Freeform: Shape 38">
              <a:extLst>
                <a:ext uri="{FF2B5EF4-FFF2-40B4-BE49-F238E27FC236}">
                  <a16:creationId xmlns:a16="http://schemas.microsoft.com/office/drawing/2014/main" id="{040EF0F8-EE8C-6444-9B5B-D220DF1DE9FF}"/>
                </a:ext>
              </a:extLst>
            </p:cNvPr>
            <p:cNvSpPr/>
            <p:nvPr/>
          </p:nvSpPr>
          <p:spPr>
            <a:xfrm>
              <a:off x="1540756" y="858504"/>
              <a:ext cx="7602506" cy="3642873"/>
            </a:xfrm>
            <a:custGeom>
              <a:avLst/>
              <a:gdLst>
                <a:gd name="connsiteX0" fmla="*/ 10136406 w 10136674"/>
                <a:gd name="connsiteY0" fmla="*/ -503 h 4857164"/>
                <a:gd name="connsiteX1" fmla="*/ 10136406 w 10136674"/>
                <a:gd name="connsiteY1" fmla="*/ 4856662 h 4857164"/>
                <a:gd name="connsiteX2" fmla="*/ 9446747 w 10136674"/>
                <a:gd name="connsiteY2" fmla="*/ 3209582 h 4857164"/>
                <a:gd name="connsiteX3" fmla="*/ 6858401 w 10136674"/>
                <a:gd name="connsiteY3" fmla="*/ 805990 h 4857164"/>
                <a:gd name="connsiteX4" fmla="*/ 4559593 w 10136674"/>
                <a:gd name="connsiteY4" fmla="*/ 2195753 h 4857164"/>
                <a:gd name="connsiteX5" fmla="*/ -269 w 10136674"/>
                <a:gd name="connsiteY5" fmla="*/ 1907 h 4857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36674" h="4857164">
                  <a:moveTo>
                    <a:pt x="10136406" y="-503"/>
                  </a:moveTo>
                  <a:lnTo>
                    <a:pt x="10136406" y="4856662"/>
                  </a:lnTo>
                  <a:cubicBezTo>
                    <a:pt x="10136406" y="4856662"/>
                    <a:pt x="10136406" y="3970377"/>
                    <a:pt x="9446747" y="3209582"/>
                  </a:cubicBezTo>
                  <a:cubicBezTo>
                    <a:pt x="9348568" y="1865784"/>
                    <a:pt x="8227279" y="805990"/>
                    <a:pt x="6858401" y="805990"/>
                  </a:cubicBezTo>
                  <a:cubicBezTo>
                    <a:pt x="5860192" y="805990"/>
                    <a:pt x="4993721" y="1369535"/>
                    <a:pt x="4559593" y="2195753"/>
                  </a:cubicBezTo>
                  <a:cubicBezTo>
                    <a:pt x="1086212" y="2070799"/>
                    <a:pt x="-269" y="1907"/>
                    <a:pt x="-269" y="1907"/>
                  </a:cubicBezTo>
                  <a:close/>
                </a:path>
              </a:pathLst>
            </a:custGeom>
            <a:solidFill>
              <a:srgbClr val="CD1305"/>
            </a:solidFill>
            <a:ln w="8925" cap="flat">
              <a:noFill/>
              <a:prstDash val="solid"/>
              <a:miter/>
            </a:ln>
          </p:spPr>
          <p:txBody>
            <a:bodyPr rtlCol="0" anchor="ctr"/>
            <a:lstStyle/>
            <a:p>
              <a:pPr defTabSz="685800"/>
              <a:endParaRPr lang="en-US" sz="1350" dirty="0">
                <a:solidFill>
                  <a:prstClr val="black"/>
                </a:solidFill>
                <a:latin typeface="Calibri" panose="020F0502020204030204"/>
              </a:endParaRPr>
            </a:p>
          </p:txBody>
        </p:sp>
        <p:pic>
          <p:nvPicPr>
            <p:cNvPr id="6" name="Picture 5" descr="A group of people around a table&#10;&#10;Description automatically generated">
              <a:extLst>
                <a:ext uri="{FF2B5EF4-FFF2-40B4-BE49-F238E27FC236}">
                  <a16:creationId xmlns:a16="http://schemas.microsoft.com/office/drawing/2014/main" id="{282CA590-ED17-236C-6587-3A784115A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9917" y="2158251"/>
              <a:ext cx="2832793" cy="2543303"/>
            </a:xfrm>
            <a:prstGeom prst="rect">
              <a:avLst/>
            </a:prstGeom>
            <a:ln>
              <a:noFill/>
            </a:ln>
          </p:spPr>
        </p:pic>
      </p:grpSp>
      <p:sp>
        <p:nvSpPr>
          <p:cNvPr id="27" name="TextBox 26">
            <a:extLst>
              <a:ext uri="{FF2B5EF4-FFF2-40B4-BE49-F238E27FC236}">
                <a16:creationId xmlns:a16="http://schemas.microsoft.com/office/drawing/2014/main" id="{705B5B00-E8EC-BC88-6B1C-1A78197F8593}"/>
              </a:ext>
            </a:extLst>
          </p:cNvPr>
          <p:cNvSpPr txBox="1"/>
          <p:nvPr/>
        </p:nvSpPr>
        <p:spPr>
          <a:xfrm>
            <a:off x="31475" y="3327806"/>
            <a:ext cx="4971578" cy="1631216"/>
          </a:xfrm>
          <a:prstGeom prst="rect">
            <a:avLst/>
          </a:prstGeom>
          <a:noFill/>
          <a:ln>
            <a:noFill/>
          </a:ln>
        </p:spPr>
        <p:txBody>
          <a:bodyPr wrap="square">
            <a:spAutoFit/>
          </a:bodyPr>
          <a:lstStyle/>
          <a:p>
            <a:pPr algn="ctr" defTabSz="685800"/>
            <a:r>
              <a:rPr lang="en-US" sz="3600" b="1" dirty="0">
                <a:solidFill>
                  <a:srgbClr val="CD1305">
                    <a:lumMod val="75000"/>
                  </a:srgbClr>
                </a:solidFill>
                <a:latin typeface="Arial" panose="020B0604020202020204" pitchFamily="34" charset="0"/>
                <a:cs typeface="Arial" panose="020B0604020202020204" pitchFamily="34" charset="0"/>
              </a:rPr>
              <a:t>CHURN ANALYSIS</a:t>
            </a:r>
          </a:p>
          <a:p>
            <a:pPr algn="ctr" defTabSz="685800"/>
            <a:endParaRPr lang="en-US" sz="6000" b="1" dirty="0">
              <a:solidFill>
                <a:srgbClr val="CD1305">
                  <a:lumMod val="75000"/>
                </a:srgbClr>
              </a:solidFill>
              <a:latin typeface="Montserrat" panose="00000500000000000000" pitchFamily="2" charset="0"/>
            </a:endParaRPr>
          </a:p>
        </p:txBody>
      </p:sp>
      <p:pic>
        <p:nvPicPr>
          <p:cNvPr id="4" name="Picture 3" descr="A red and black logo&#10;&#10;AI-generated content may be incorrect.">
            <a:extLst>
              <a:ext uri="{FF2B5EF4-FFF2-40B4-BE49-F238E27FC236}">
                <a16:creationId xmlns:a16="http://schemas.microsoft.com/office/drawing/2014/main" id="{4111BF10-4C7E-81AB-C87A-EE9798547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9396" y="2399001"/>
            <a:ext cx="1215736" cy="1029999"/>
          </a:xfrm>
          <a:prstGeom prst="rect">
            <a:avLst/>
          </a:prstGeom>
          <a:ln>
            <a:solidFill>
              <a:schemeClr val="bg1"/>
            </a:solidFill>
          </a:ln>
        </p:spPr>
      </p:pic>
      <p:sp>
        <p:nvSpPr>
          <p:cNvPr id="8" name="TextBox 7">
            <a:extLst>
              <a:ext uri="{FF2B5EF4-FFF2-40B4-BE49-F238E27FC236}">
                <a16:creationId xmlns:a16="http://schemas.microsoft.com/office/drawing/2014/main" id="{4C08E55F-8963-6F04-409A-BD3F477F2E3B}"/>
              </a:ext>
            </a:extLst>
          </p:cNvPr>
          <p:cNvSpPr txBox="1"/>
          <p:nvPr/>
        </p:nvSpPr>
        <p:spPr>
          <a:xfrm>
            <a:off x="700130" y="3880606"/>
            <a:ext cx="3634265" cy="369332"/>
          </a:xfrm>
          <a:prstGeom prst="rect">
            <a:avLst/>
          </a:prstGeom>
          <a:noFill/>
        </p:spPr>
        <p:txBody>
          <a:bodyPr wrap="square">
            <a:spAutoFit/>
          </a:bodyPr>
          <a:lstStyle/>
          <a:p>
            <a:r>
              <a:rPr lang="en-US" b="1" i="0" dirty="0">
                <a:solidFill>
                  <a:srgbClr val="FE0000"/>
                </a:solidFill>
                <a:effectLst/>
                <a:latin typeface="Arial" panose="020B0604020202020204" pitchFamily="34" charset="0"/>
                <a:cs typeface="Arial" panose="020B0604020202020204" pitchFamily="34" charset="0"/>
              </a:rPr>
              <a:t>Certification In Data Analytics</a:t>
            </a:r>
            <a:endParaRPr lang="en-US" dirty="0">
              <a:solidFill>
                <a:srgbClr val="FE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1FF7A800-18CB-E4D6-EA18-A2714F49CE25}"/>
              </a:ext>
            </a:extLst>
          </p:cNvPr>
          <p:cNvSpPr txBox="1"/>
          <p:nvPr/>
        </p:nvSpPr>
        <p:spPr>
          <a:xfrm>
            <a:off x="1734187" y="4249938"/>
            <a:ext cx="1932562" cy="369332"/>
          </a:xfrm>
          <a:prstGeom prst="rect">
            <a:avLst/>
          </a:prstGeom>
          <a:noFill/>
        </p:spPr>
        <p:txBody>
          <a:bodyPr wrap="square" rtlCol="0">
            <a:spAutoFit/>
          </a:bodyPr>
          <a:lstStyle/>
          <a:p>
            <a:r>
              <a:rPr lang="en-US" dirty="0">
                <a:solidFill>
                  <a:srgbClr val="FE0000"/>
                </a:solidFill>
                <a:latin typeface="Arial" panose="020B0604020202020204" pitchFamily="34" charset="0"/>
                <a:cs typeface="Arial" panose="020B0604020202020204" pitchFamily="34" charset="0"/>
              </a:rPr>
              <a:t>Batch: DAB15</a:t>
            </a:r>
          </a:p>
        </p:txBody>
      </p:sp>
    </p:spTree>
    <p:extLst>
      <p:ext uri="{BB962C8B-B14F-4D97-AF65-F5344CB8AC3E}">
        <p14:creationId xmlns:p14="http://schemas.microsoft.com/office/powerpoint/2010/main" val="18904722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E5BAD-9858-528F-2CB3-5112710C7727}"/>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347BC9A3-C762-121B-1560-F25C298CD51B}"/>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636BE6DF-FD7C-46D7-7833-BFDCC63C3FF0}"/>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6F26389F-200F-1356-7914-028E54201208}"/>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5" name="TextBox 4">
            <a:extLst>
              <a:ext uri="{FF2B5EF4-FFF2-40B4-BE49-F238E27FC236}">
                <a16:creationId xmlns:a16="http://schemas.microsoft.com/office/drawing/2014/main" id="{2113134A-E41F-2831-6468-4F2CBA68F701}"/>
              </a:ext>
            </a:extLst>
          </p:cNvPr>
          <p:cNvSpPr txBox="1"/>
          <p:nvPr/>
        </p:nvSpPr>
        <p:spPr>
          <a:xfrm>
            <a:off x="0" y="810567"/>
            <a:ext cx="9143999" cy="707886"/>
          </a:xfrm>
          <a:prstGeom prst="rect">
            <a:avLst/>
          </a:prstGeom>
          <a:noFill/>
        </p:spPr>
        <p:txBody>
          <a:bodyPr wrap="square">
            <a:spAutoFit/>
          </a:bodyPr>
          <a:lstStyle/>
          <a:p>
            <a:pPr algn="ctr"/>
            <a:r>
              <a:rPr lang="en-US" sz="4000" b="1" dirty="0">
                <a:solidFill>
                  <a:srgbClr val="CD1305"/>
                </a:solidFill>
                <a:latin typeface="Arial" panose="020B0604020202020204" pitchFamily="34" charset="0"/>
                <a:cs typeface="Arial" panose="020B0604020202020204" pitchFamily="34" charset="0"/>
              </a:rPr>
              <a:t>Data Visualization in Power BI</a:t>
            </a:r>
          </a:p>
        </p:txBody>
      </p:sp>
      <p:pic>
        <p:nvPicPr>
          <p:cNvPr id="12" name="Picture 11" descr="A screenshot of a computer&#10;&#10;AI-generated content may be incorrect.">
            <a:extLst>
              <a:ext uri="{FF2B5EF4-FFF2-40B4-BE49-F238E27FC236}">
                <a16:creationId xmlns:a16="http://schemas.microsoft.com/office/drawing/2014/main" id="{73CB3D27-ECB1-2445-1457-EEC402BB06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853" y="1490345"/>
            <a:ext cx="4442691" cy="2671814"/>
          </a:xfrm>
          <a:prstGeom prst="rect">
            <a:avLst/>
          </a:prstGeom>
        </p:spPr>
      </p:pic>
      <p:sp>
        <p:nvSpPr>
          <p:cNvPr id="14" name="TextBox 13">
            <a:extLst>
              <a:ext uri="{FF2B5EF4-FFF2-40B4-BE49-F238E27FC236}">
                <a16:creationId xmlns:a16="http://schemas.microsoft.com/office/drawing/2014/main" id="{5354B0F5-F3A0-F7C2-C3FF-4BAB231AD44C}"/>
              </a:ext>
            </a:extLst>
          </p:cNvPr>
          <p:cNvSpPr txBox="1"/>
          <p:nvPr/>
        </p:nvSpPr>
        <p:spPr>
          <a:xfrm>
            <a:off x="4675288" y="2088365"/>
            <a:ext cx="4468712" cy="1384995"/>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This dashboard emphasizes the importance of understanding service adoption patterns across core offerings, value-added services, and contract types to optimize service delivery and revenue. Utilizing the provided filters to analyze service adoption based on service status and payment methods will further refine strategies to improve customer engagement and profitability.</a:t>
            </a:r>
          </a:p>
        </p:txBody>
      </p:sp>
      <p:pic>
        <p:nvPicPr>
          <p:cNvPr id="15" name="Picture 14" descr="A screenshot of a computer dashboard&#10;&#10;AI-generated content may be incorrect.">
            <a:extLst>
              <a:ext uri="{FF2B5EF4-FFF2-40B4-BE49-F238E27FC236}">
                <a16:creationId xmlns:a16="http://schemas.microsoft.com/office/drawing/2014/main" id="{D7008BC7-BFB1-A02A-481D-AA48BE944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310" y="4394118"/>
            <a:ext cx="4442690" cy="2337422"/>
          </a:xfrm>
          <a:prstGeom prst="rect">
            <a:avLst/>
          </a:prstGeom>
        </p:spPr>
      </p:pic>
      <p:sp>
        <p:nvSpPr>
          <p:cNvPr id="17" name="TextBox 16">
            <a:extLst>
              <a:ext uri="{FF2B5EF4-FFF2-40B4-BE49-F238E27FC236}">
                <a16:creationId xmlns:a16="http://schemas.microsoft.com/office/drawing/2014/main" id="{CEFEE6C9-E08B-506B-E88C-E30AAEDBC67A}"/>
              </a:ext>
            </a:extLst>
          </p:cNvPr>
          <p:cNvSpPr txBox="1"/>
          <p:nvPr/>
        </p:nvSpPr>
        <p:spPr>
          <a:xfrm>
            <a:off x="4675287" y="4865456"/>
            <a:ext cx="4473575" cy="1384995"/>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This dashboard emphasizes the critical need to address churn by focusing on contract structures, billing preferences, and pricing strategies, as these factors significantly influence customer retention. Analyzing churn across tenure and demographics, along with the financial impact, will enable the development of targeted and effective retention programs to minimize customer loss.</a:t>
            </a:r>
          </a:p>
        </p:txBody>
      </p:sp>
    </p:spTree>
    <p:extLst>
      <p:ext uri="{BB962C8B-B14F-4D97-AF65-F5344CB8AC3E}">
        <p14:creationId xmlns:p14="http://schemas.microsoft.com/office/powerpoint/2010/main" val="425233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D8CAA-31BF-6747-2D80-DEB1D0944C1D}"/>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7B6C4C74-DBAE-E56F-A9F8-A63B9BECB50A}"/>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E363AB9C-F061-4825-0B17-BF7DE84ED392}"/>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6374BA4B-409C-1D46-4263-47F8815B5C6E}"/>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B7B3B981-109C-1A72-F6CE-40031056B187}"/>
              </a:ext>
            </a:extLst>
          </p:cNvPr>
          <p:cNvSpPr txBox="1"/>
          <p:nvPr/>
        </p:nvSpPr>
        <p:spPr>
          <a:xfrm>
            <a:off x="1" y="745915"/>
            <a:ext cx="9143999" cy="707886"/>
          </a:xfrm>
          <a:prstGeom prst="rect">
            <a:avLst/>
          </a:prstGeom>
          <a:noFill/>
        </p:spPr>
        <p:txBody>
          <a:bodyPr wrap="square">
            <a:spAutoFit/>
          </a:bodyPr>
          <a:lstStyle/>
          <a:p>
            <a:pPr algn="ctr"/>
            <a:r>
              <a:rPr lang="en-US" sz="4000" b="1" dirty="0">
                <a:solidFill>
                  <a:srgbClr val="CD1305"/>
                </a:solidFill>
                <a:latin typeface="Arial" panose="020B0604020202020204" pitchFamily="34" charset="0"/>
                <a:cs typeface="Arial" panose="020B0604020202020204" pitchFamily="34" charset="0"/>
              </a:rPr>
              <a:t>Conclusion &amp; Recommendations</a:t>
            </a:r>
          </a:p>
        </p:txBody>
      </p:sp>
      <p:sp>
        <p:nvSpPr>
          <p:cNvPr id="4" name="TextBox 3">
            <a:extLst>
              <a:ext uri="{FF2B5EF4-FFF2-40B4-BE49-F238E27FC236}">
                <a16:creationId xmlns:a16="http://schemas.microsoft.com/office/drawing/2014/main" id="{A3D5E5B4-F2B6-050E-2B2D-675963F91A37}"/>
              </a:ext>
            </a:extLst>
          </p:cNvPr>
          <p:cNvSpPr txBox="1"/>
          <p:nvPr/>
        </p:nvSpPr>
        <p:spPr>
          <a:xfrm>
            <a:off x="671209" y="2152256"/>
            <a:ext cx="8472791" cy="1569660"/>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The churn analysis integrates data from customer profiles, churn history, and internet usage to identify key factors influencing customer attrition. The analysis involves processing and merging multiple datasets, checking for missing values and duplicates, and conducting exploratory assessments to uncover churn patterns. Visual insights further highlight customer behavior, segment-wise churn rates, and predictive trends. Common churn indicators often include factors such as contract type, monthly charges, and customer tenure. Organizations can utilize these insights to implement targeted retention strategies, such as personalized offers for high-risk customers or improving service quality in critical areas. A combination of statistical assessment and visualization ensures a data-driven approach to reducing churn, ultimately enhancing customer satisfaction and business profitability.</a:t>
            </a:r>
          </a:p>
        </p:txBody>
      </p:sp>
      <p:sp>
        <p:nvSpPr>
          <p:cNvPr id="6" name="TextBox 5">
            <a:extLst>
              <a:ext uri="{FF2B5EF4-FFF2-40B4-BE49-F238E27FC236}">
                <a16:creationId xmlns:a16="http://schemas.microsoft.com/office/drawing/2014/main" id="{D62C8732-65C8-A542-2F06-E6DCC5492B15}"/>
              </a:ext>
            </a:extLst>
          </p:cNvPr>
          <p:cNvSpPr txBox="1"/>
          <p:nvPr/>
        </p:nvSpPr>
        <p:spPr>
          <a:xfrm>
            <a:off x="121057" y="1495381"/>
            <a:ext cx="2324867"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F9C4FF6E-3527-764C-B6E6-8CC21BACCCA9}"/>
              </a:ext>
            </a:extLst>
          </p:cNvPr>
          <p:cNvSpPr txBox="1"/>
          <p:nvPr/>
        </p:nvSpPr>
        <p:spPr>
          <a:xfrm>
            <a:off x="121057" y="3966394"/>
            <a:ext cx="2544322" cy="461665"/>
          </a:xfrm>
          <a:prstGeom prst="rect">
            <a:avLst/>
          </a:prstGeom>
          <a:noFill/>
        </p:spPr>
        <p:txBody>
          <a:bodyPr wrap="square">
            <a:spAutoFit/>
          </a:bodyPr>
          <a:lstStyle/>
          <a:p>
            <a:r>
              <a:rPr lang="en-US" sz="2400" b="1" dirty="0"/>
              <a:t>Recommendation</a:t>
            </a:r>
            <a:r>
              <a:rPr lang="en-US" b="1" dirty="0"/>
              <a:t>:</a:t>
            </a:r>
          </a:p>
        </p:txBody>
      </p:sp>
      <p:sp>
        <p:nvSpPr>
          <p:cNvPr id="11" name="TextBox 10">
            <a:extLst>
              <a:ext uri="{FF2B5EF4-FFF2-40B4-BE49-F238E27FC236}">
                <a16:creationId xmlns:a16="http://schemas.microsoft.com/office/drawing/2014/main" id="{80731B2A-44FA-7AB2-A8BB-1DA3D4CFAF76}"/>
              </a:ext>
            </a:extLst>
          </p:cNvPr>
          <p:cNvSpPr txBox="1"/>
          <p:nvPr/>
        </p:nvSpPr>
        <p:spPr>
          <a:xfrm>
            <a:off x="739346" y="4623269"/>
            <a:ext cx="8472791" cy="1569660"/>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To effectively reduce customer churn, businesses should focus on proactive retention strategies. Identifying high-risk customers through data analysis allows for targeted interventions, such as offering personalized discounts or improved service plans. Enhancing customer engagement by addressing common pain points, such as billing transparency or service reliability, can also improve retention. Predictive modeling should be utilized to anticipate churn patterns and take preemptive actions. Providing flexible contract options and loyalty rewards can further encourage long-term commitment. Additionally, regular feedback collection and sentiment analysis will help businesses understand customer concerns and make necessary improvements. By continuously refining data-driven strategies and optimizing customer experiences, organizations can minimize churn rates and sustain long-term profitability.</a:t>
            </a:r>
          </a:p>
        </p:txBody>
      </p:sp>
    </p:spTree>
    <p:extLst>
      <p:ext uri="{BB962C8B-B14F-4D97-AF65-F5344CB8AC3E}">
        <p14:creationId xmlns:p14="http://schemas.microsoft.com/office/powerpoint/2010/main" val="1821126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598BD425-32BB-B341-06B6-A46C09D732A3}"/>
              </a:ext>
            </a:extLst>
          </p:cNvPr>
          <p:cNvSpPr/>
          <p:nvPr/>
        </p:nvSpPr>
        <p:spPr>
          <a:xfrm>
            <a:off x="3889638" y="856455"/>
            <a:ext cx="5256909" cy="5149421"/>
          </a:xfrm>
          <a:custGeom>
            <a:avLst/>
            <a:gdLst>
              <a:gd name="connsiteX0" fmla="*/ 7009213 w 7009212"/>
              <a:gd name="connsiteY0" fmla="*/ 0 h 6865895"/>
              <a:gd name="connsiteX1" fmla="*/ 7009213 w 7009212"/>
              <a:gd name="connsiteY1" fmla="*/ 3760841 h 6865895"/>
              <a:gd name="connsiteX2" fmla="*/ 5666734 w 7009212"/>
              <a:gd name="connsiteY2" fmla="*/ 6865896 h 6865895"/>
              <a:gd name="connsiteX3" fmla="*/ 0 w 7009212"/>
              <a:gd name="connsiteY3" fmla="*/ 6865896 h 6865895"/>
              <a:gd name="connsiteX4" fmla="*/ 3261955 w 7009212"/>
              <a:gd name="connsiteY4" fmla="*/ 0 h 6865895"/>
              <a:gd name="connsiteX5" fmla="*/ 7009213 w 7009212"/>
              <a:gd name="connsiteY5" fmla="*/ 0 h 686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9212" h="6865895">
                <a:moveTo>
                  <a:pt x="7009213" y="0"/>
                </a:moveTo>
                <a:lnTo>
                  <a:pt x="7009213" y="3760841"/>
                </a:lnTo>
                <a:lnTo>
                  <a:pt x="5666734" y="6865896"/>
                </a:lnTo>
                <a:lnTo>
                  <a:pt x="0" y="6865896"/>
                </a:lnTo>
                <a:lnTo>
                  <a:pt x="3261955" y="0"/>
                </a:lnTo>
                <a:lnTo>
                  <a:pt x="7009213" y="0"/>
                </a:lnTo>
                <a:close/>
              </a:path>
            </a:pathLst>
          </a:custGeom>
          <a:noFill/>
          <a:ln w="33961"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Freeform: Shape 2">
            <a:extLst>
              <a:ext uri="{FF2B5EF4-FFF2-40B4-BE49-F238E27FC236}">
                <a16:creationId xmlns:a16="http://schemas.microsoft.com/office/drawing/2014/main" id="{EE2CB841-2125-DD6D-8AE4-A9CA5EC89AD2}"/>
              </a:ext>
            </a:extLst>
          </p:cNvPr>
          <p:cNvSpPr/>
          <p:nvPr/>
        </p:nvSpPr>
        <p:spPr>
          <a:xfrm>
            <a:off x="3889638" y="856455"/>
            <a:ext cx="3148185" cy="5149421"/>
          </a:xfrm>
          <a:custGeom>
            <a:avLst/>
            <a:gdLst>
              <a:gd name="connsiteX0" fmla="*/ 4197581 w 4197580"/>
              <a:gd name="connsiteY0" fmla="*/ 0 h 6865895"/>
              <a:gd name="connsiteX1" fmla="*/ 991321 w 4197580"/>
              <a:gd name="connsiteY1" fmla="*/ 6865896 h 6865895"/>
              <a:gd name="connsiteX2" fmla="*/ 0 w 4197580"/>
              <a:gd name="connsiteY2" fmla="*/ 6865896 h 6865895"/>
              <a:gd name="connsiteX3" fmla="*/ 3261955 w 4197580"/>
              <a:gd name="connsiteY3" fmla="*/ 0 h 6865895"/>
              <a:gd name="connsiteX4" fmla="*/ 3747937 w 4197580"/>
              <a:gd name="connsiteY4" fmla="*/ 0 h 6865895"/>
              <a:gd name="connsiteX5" fmla="*/ 4197581 w 4197580"/>
              <a:gd name="connsiteY5" fmla="*/ 0 h 686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97580" h="6865895">
                <a:moveTo>
                  <a:pt x="4197581" y="0"/>
                </a:moveTo>
                <a:lnTo>
                  <a:pt x="991321" y="6865896"/>
                </a:lnTo>
                <a:lnTo>
                  <a:pt x="0" y="6865896"/>
                </a:lnTo>
                <a:lnTo>
                  <a:pt x="3261955" y="0"/>
                </a:lnTo>
                <a:lnTo>
                  <a:pt x="3747937" y="0"/>
                </a:lnTo>
                <a:lnTo>
                  <a:pt x="4197581" y="0"/>
                </a:lnTo>
                <a:close/>
              </a:path>
            </a:pathLst>
          </a:custGeom>
          <a:solidFill>
            <a:srgbClr val="FFAB17"/>
          </a:solidFill>
          <a:ln w="33961"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4" name="Freeform: Shape 3">
            <a:extLst>
              <a:ext uri="{FF2B5EF4-FFF2-40B4-BE49-F238E27FC236}">
                <a16:creationId xmlns:a16="http://schemas.microsoft.com/office/drawing/2014/main" id="{D5FC22BB-BB76-BC84-96F0-77F0838FC5A6}"/>
              </a:ext>
            </a:extLst>
          </p:cNvPr>
          <p:cNvSpPr/>
          <p:nvPr/>
        </p:nvSpPr>
        <p:spPr>
          <a:xfrm rot="17661601">
            <a:off x="3364462" y="4538815"/>
            <a:ext cx="3204986" cy="12735"/>
          </a:xfrm>
          <a:custGeom>
            <a:avLst/>
            <a:gdLst>
              <a:gd name="connsiteX0" fmla="*/ -1569 w 4273315"/>
              <a:gd name="connsiteY0" fmla="*/ -718 h 16980"/>
              <a:gd name="connsiteX1" fmla="*/ 4271745 w 4273315"/>
              <a:gd name="connsiteY1" fmla="*/ -718 h 16980"/>
              <a:gd name="connsiteX2" fmla="*/ 4271745 w 4273315"/>
              <a:gd name="connsiteY2" fmla="*/ 16263 h 16980"/>
              <a:gd name="connsiteX3" fmla="*/ -1569 w 4273315"/>
              <a:gd name="connsiteY3" fmla="*/ 16263 h 16980"/>
            </a:gdLst>
            <a:ahLst/>
            <a:cxnLst>
              <a:cxn ang="0">
                <a:pos x="connsiteX0" y="connsiteY0"/>
              </a:cxn>
              <a:cxn ang="0">
                <a:pos x="connsiteX1" y="connsiteY1"/>
              </a:cxn>
              <a:cxn ang="0">
                <a:pos x="connsiteX2" y="connsiteY2"/>
              </a:cxn>
              <a:cxn ang="0">
                <a:pos x="connsiteX3" y="connsiteY3"/>
              </a:cxn>
            </a:cxnLst>
            <a:rect l="l" t="t" r="r" b="b"/>
            <a:pathLst>
              <a:path w="4273315" h="16980">
                <a:moveTo>
                  <a:pt x="-1569" y="-718"/>
                </a:moveTo>
                <a:lnTo>
                  <a:pt x="4271745" y="-718"/>
                </a:lnTo>
                <a:lnTo>
                  <a:pt x="4271745" y="16263"/>
                </a:lnTo>
                <a:lnTo>
                  <a:pt x="-1569" y="16263"/>
                </a:lnTo>
                <a:close/>
              </a:path>
            </a:pathLst>
          </a:custGeom>
          <a:solidFill>
            <a:srgbClr val="FFFFFF"/>
          </a:solidFill>
          <a:ln w="33961"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5" name="TextBox 4">
            <a:extLst>
              <a:ext uri="{FF2B5EF4-FFF2-40B4-BE49-F238E27FC236}">
                <a16:creationId xmlns:a16="http://schemas.microsoft.com/office/drawing/2014/main" id="{ED83A429-FC88-EA91-A5CF-6FCCB858D3D0}"/>
              </a:ext>
            </a:extLst>
          </p:cNvPr>
          <p:cNvSpPr txBox="1"/>
          <p:nvPr/>
        </p:nvSpPr>
        <p:spPr>
          <a:xfrm>
            <a:off x="4463940" y="3360579"/>
            <a:ext cx="248786" cy="231154"/>
          </a:xfrm>
          <a:prstGeom prst="rect">
            <a:avLst/>
          </a:prstGeom>
          <a:noFill/>
        </p:spPr>
        <p:txBody>
          <a:bodyPr wrap="none" rtlCol="0">
            <a:spAutoFit/>
          </a:bodyPr>
          <a:lstStyle/>
          <a:p>
            <a:pPr defTabSz="685800"/>
            <a:r>
              <a:rPr lang="en-US" sz="902">
                <a:ln/>
                <a:solidFill>
                  <a:srgbClr val="282828"/>
                </a:solidFill>
                <a:latin typeface="Arial"/>
                <a:cs typeface="Arial"/>
                <a:sym typeface="Arial"/>
                <a:rtl val="0"/>
              </a:rPr>
              <a:t>, </a:t>
            </a:r>
          </a:p>
        </p:txBody>
      </p:sp>
      <p:sp>
        <p:nvSpPr>
          <p:cNvPr id="6" name="Freeform: Shape 5">
            <a:extLst>
              <a:ext uri="{FF2B5EF4-FFF2-40B4-BE49-F238E27FC236}">
                <a16:creationId xmlns:a16="http://schemas.microsoft.com/office/drawing/2014/main" id="{33A0B01A-E8E4-E7BF-AF58-5A87DCF6A400}"/>
              </a:ext>
            </a:extLst>
          </p:cNvPr>
          <p:cNvSpPr/>
          <p:nvPr/>
        </p:nvSpPr>
        <p:spPr>
          <a:xfrm>
            <a:off x="3889638" y="856454"/>
            <a:ext cx="5256910" cy="5149422"/>
          </a:xfrm>
          <a:custGeom>
            <a:avLst/>
            <a:gdLst>
              <a:gd name="connsiteX0" fmla="*/ 3261955 w 7009213"/>
              <a:gd name="connsiteY0" fmla="*/ 0 h 6865896"/>
              <a:gd name="connsiteX1" fmla="*/ 7009213 w 7009213"/>
              <a:gd name="connsiteY1" fmla="*/ 0 h 6865896"/>
              <a:gd name="connsiteX2" fmla="*/ 7009213 w 7009213"/>
              <a:gd name="connsiteY2" fmla="*/ 3760841 h 6865896"/>
              <a:gd name="connsiteX3" fmla="*/ 5666734 w 7009213"/>
              <a:gd name="connsiteY3" fmla="*/ 6865896 h 6865896"/>
              <a:gd name="connsiteX4" fmla="*/ 0 w 7009213"/>
              <a:gd name="connsiteY4" fmla="*/ 6865896 h 6865896"/>
              <a:gd name="connsiteX5" fmla="*/ 3261955 w 7009213"/>
              <a:gd name="connsiteY5" fmla="*/ 0 h 686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9213" h="6865896">
                <a:moveTo>
                  <a:pt x="3261955" y="0"/>
                </a:moveTo>
                <a:lnTo>
                  <a:pt x="7009213" y="0"/>
                </a:lnTo>
                <a:lnTo>
                  <a:pt x="7009213" y="3760841"/>
                </a:lnTo>
                <a:lnTo>
                  <a:pt x="5666734" y="6865896"/>
                </a:lnTo>
                <a:lnTo>
                  <a:pt x="0" y="6865896"/>
                </a:lnTo>
                <a:lnTo>
                  <a:pt x="3261955" y="0"/>
                </a:lnTo>
                <a:close/>
              </a:path>
            </a:pathLst>
          </a:custGeom>
          <a:gradFill>
            <a:gsLst>
              <a:gs pos="0">
                <a:schemeClr val="accent4"/>
              </a:gs>
              <a:gs pos="100000">
                <a:schemeClr val="accent4">
                  <a:lumMod val="50000"/>
                </a:schemeClr>
              </a:gs>
            </a:gsLst>
            <a:lin ang="5400000" scaled="1"/>
          </a:gradFill>
          <a:ln w="33961" cap="flat">
            <a:noFill/>
            <a:prstDash val="solid"/>
            <a:miter/>
          </a:ln>
        </p:spPr>
        <p:txBody>
          <a:bodyPr wrap="square" rtlCol="0" anchor="ctr">
            <a:noAutofit/>
          </a:bodyPr>
          <a:lstStyle/>
          <a:p>
            <a:pPr defTabSz="685800"/>
            <a:endParaRPr lang="en-US" sz="1350">
              <a:solidFill>
                <a:prstClr val="black"/>
              </a:solidFill>
              <a:latin typeface="Calibri" panose="020F0502020204030204"/>
            </a:endParaRPr>
          </a:p>
        </p:txBody>
      </p:sp>
      <p:grpSp>
        <p:nvGrpSpPr>
          <p:cNvPr id="7" name="Group 6">
            <a:extLst>
              <a:ext uri="{FF2B5EF4-FFF2-40B4-BE49-F238E27FC236}">
                <a16:creationId xmlns:a16="http://schemas.microsoft.com/office/drawing/2014/main" id="{F02936F6-58F8-6864-2BB7-9999C3D3A0E2}"/>
              </a:ext>
            </a:extLst>
          </p:cNvPr>
          <p:cNvGrpSpPr/>
          <p:nvPr/>
        </p:nvGrpSpPr>
        <p:grpSpPr>
          <a:xfrm>
            <a:off x="2886719" y="0"/>
            <a:ext cx="6259828" cy="6858000"/>
            <a:chOff x="3887091" y="830113"/>
            <a:chExt cx="5259456" cy="5175762"/>
          </a:xfrm>
        </p:grpSpPr>
        <p:sp>
          <p:nvSpPr>
            <p:cNvPr id="8" name="Freeform: Shape 7">
              <a:extLst>
                <a:ext uri="{FF2B5EF4-FFF2-40B4-BE49-F238E27FC236}">
                  <a16:creationId xmlns:a16="http://schemas.microsoft.com/office/drawing/2014/main" id="{55831411-0B3B-6E43-488C-1280E5600A73}"/>
                </a:ext>
              </a:extLst>
            </p:cNvPr>
            <p:cNvSpPr/>
            <p:nvPr/>
          </p:nvSpPr>
          <p:spPr>
            <a:xfrm>
              <a:off x="8308050" y="4057618"/>
              <a:ext cx="838497" cy="1948257"/>
            </a:xfrm>
            <a:custGeom>
              <a:avLst/>
              <a:gdLst>
                <a:gd name="connsiteX0" fmla="*/ 1117997 w 1117996"/>
                <a:gd name="connsiteY0" fmla="*/ 0 h 2597676"/>
                <a:gd name="connsiteX1" fmla="*/ 1117997 w 1117996"/>
                <a:gd name="connsiteY1" fmla="*/ 2597677 h 2597676"/>
                <a:gd name="connsiteX2" fmla="*/ 0 w 1117996"/>
                <a:gd name="connsiteY2" fmla="*/ 2597677 h 2597676"/>
                <a:gd name="connsiteX3" fmla="*/ 1117997 w 1117996"/>
                <a:gd name="connsiteY3" fmla="*/ 0 h 2597676"/>
              </a:gdLst>
              <a:ahLst/>
              <a:cxnLst>
                <a:cxn ang="0">
                  <a:pos x="connsiteX0" y="connsiteY0"/>
                </a:cxn>
                <a:cxn ang="0">
                  <a:pos x="connsiteX1" y="connsiteY1"/>
                </a:cxn>
                <a:cxn ang="0">
                  <a:pos x="connsiteX2" y="connsiteY2"/>
                </a:cxn>
                <a:cxn ang="0">
                  <a:pos x="connsiteX3" y="connsiteY3"/>
                </a:cxn>
              </a:cxnLst>
              <a:rect l="l" t="t" r="r" b="b"/>
              <a:pathLst>
                <a:path w="1117996" h="2597676">
                  <a:moveTo>
                    <a:pt x="1117997" y="0"/>
                  </a:moveTo>
                  <a:lnTo>
                    <a:pt x="1117997" y="2597677"/>
                  </a:lnTo>
                  <a:lnTo>
                    <a:pt x="0" y="2597677"/>
                  </a:lnTo>
                  <a:lnTo>
                    <a:pt x="1117997" y="0"/>
                  </a:lnTo>
                  <a:close/>
                </a:path>
              </a:pathLst>
            </a:custGeom>
            <a:solidFill>
              <a:schemeClr val="accent2"/>
            </a:solidFill>
            <a:ln w="33961" cap="flat">
              <a:noFill/>
              <a:prstDash val="solid"/>
              <a:miter/>
            </a:ln>
          </p:spPr>
          <p:txBody>
            <a:bodyPr rtlCol="0" anchor="ctr"/>
            <a:lstStyle/>
            <a:p>
              <a:pPr defTabSz="685800"/>
              <a:endParaRPr lang="en-US" sz="1350">
                <a:solidFill>
                  <a:prstClr val="black"/>
                </a:solidFill>
                <a:latin typeface="Calibri" panose="020F0502020204030204"/>
              </a:endParaRPr>
            </a:p>
          </p:txBody>
        </p:sp>
        <p:pic>
          <p:nvPicPr>
            <p:cNvPr id="9" name="Picture 8" descr="Free photo businesspeople standing in city street and shaking hands">
              <a:extLst>
                <a:ext uri="{FF2B5EF4-FFF2-40B4-BE49-F238E27FC236}">
                  <a16:creationId xmlns:a16="http://schemas.microsoft.com/office/drawing/2014/main" id="{E2B2DA8B-914D-247C-815A-29F759C00C0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7" t="2349" r="15610" b="42273"/>
            <a:stretch/>
          </p:blipFill>
          <p:spPr bwMode="auto">
            <a:xfrm>
              <a:off x="3887091" y="830113"/>
              <a:ext cx="5256910" cy="5175761"/>
            </a:xfrm>
            <a:custGeom>
              <a:avLst/>
              <a:gdLst>
                <a:gd name="connsiteX0" fmla="*/ 3261955 w 7009213"/>
                <a:gd name="connsiteY0" fmla="*/ 0 h 6865896"/>
                <a:gd name="connsiteX1" fmla="*/ 7009213 w 7009213"/>
                <a:gd name="connsiteY1" fmla="*/ 0 h 6865896"/>
                <a:gd name="connsiteX2" fmla="*/ 7009213 w 7009213"/>
                <a:gd name="connsiteY2" fmla="*/ 3760841 h 6865896"/>
                <a:gd name="connsiteX3" fmla="*/ 5666734 w 7009213"/>
                <a:gd name="connsiteY3" fmla="*/ 6865896 h 6865896"/>
                <a:gd name="connsiteX4" fmla="*/ 0 w 7009213"/>
                <a:gd name="connsiteY4" fmla="*/ 6865896 h 6865896"/>
                <a:gd name="connsiteX5" fmla="*/ 3261955 w 7009213"/>
                <a:gd name="connsiteY5" fmla="*/ 0 h 6865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09213" h="6865896">
                  <a:moveTo>
                    <a:pt x="3261955" y="0"/>
                  </a:moveTo>
                  <a:lnTo>
                    <a:pt x="7009213" y="0"/>
                  </a:lnTo>
                  <a:lnTo>
                    <a:pt x="7009213" y="3760841"/>
                  </a:lnTo>
                  <a:lnTo>
                    <a:pt x="5666734" y="6865896"/>
                  </a:lnTo>
                  <a:lnTo>
                    <a:pt x="0" y="6865896"/>
                  </a:lnTo>
                  <a:lnTo>
                    <a:pt x="3261955" y="0"/>
                  </a:lnTo>
                  <a:close/>
                </a:path>
              </a:pathLst>
            </a:cu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7DA01D3D-958C-B4BD-DE38-672A847F92DF}"/>
              </a:ext>
            </a:extLst>
          </p:cNvPr>
          <p:cNvSpPr txBox="1"/>
          <p:nvPr/>
        </p:nvSpPr>
        <p:spPr>
          <a:xfrm>
            <a:off x="-53415" y="2829825"/>
            <a:ext cx="4877349" cy="646331"/>
          </a:xfrm>
          <a:prstGeom prst="rect">
            <a:avLst/>
          </a:prstGeom>
          <a:noFill/>
        </p:spPr>
        <p:txBody>
          <a:bodyPr wrap="square">
            <a:spAutoFit/>
          </a:bodyPr>
          <a:lstStyle/>
          <a:p>
            <a:pPr algn="ctr" defTabSz="685800">
              <a:defRPr/>
            </a:pPr>
            <a:r>
              <a:rPr lang="en-US" sz="3600" b="1" dirty="0">
                <a:solidFill>
                  <a:srgbClr val="DA0133"/>
                </a:solidFill>
                <a:latin typeface="Montserrat" panose="00000500000000000000" pitchFamily="2" charset="0"/>
                <a:cs typeface="Segoe UI" panose="020B0502040204020203" pitchFamily="34" charset="0"/>
              </a:rPr>
              <a:t>Thank You</a:t>
            </a:r>
          </a:p>
        </p:txBody>
      </p:sp>
      <p:sp>
        <p:nvSpPr>
          <p:cNvPr id="11" name="TextBox 10">
            <a:extLst>
              <a:ext uri="{FF2B5EF4-FFF2-40B4-BE49-F238E27FC236}">
                <a16:creationId xmlns:a16="http://schemas.microsoft.com/office/drawing/2014/main" id="{35CAFB8B-A7BD-B391-F33D-3A6270E599F4}"/>
              </a:ext>
            </a:extLst>
          </p:cNvPr>
          <p:cNvSpPr txBox="1"/>
          <p:nvPr/>
        </p:nvSpPr>
        <p:spPr>
          <a:xfrm>
            <a:off x="3671248" y="5136371"/>
            <a:ext cx="4687739" cy="861774"/>
          </a:xfrm>
          <a:prstGeom prst="rect">
            <a:avLst/>
          </a:prstGeom>
          <a:noFill/>
        </p:spPr>
        <p:txBody>
          <a:bodyPr wrap="square">
            <a:spAutoFit/>
          </a:bodyPr>
          <a:lstStyle/>
          <a:p>
            <a:r>
              <a:rPr lang="en-US" sz="3200" b="1" dirty="0">
                <a:solidFill>
                  <a:schemeClr val="bg1"/>
                </a:solidFill>
                <a:latin typeface="Arial" panose="020B0604020202020204" pitchFamily="34" charset="0"/>
                <a:cs typeface="Arial" panose="020B0604020202020204" pitchFamily="34" charset="0"/>
              </a:rPr>
              <a:t>- By Arghyadip Pandey</a:t>
            </a:r>
          </a:p>
          <a:p>
            <a:r>
              <a:rPr lang="en-US" sz="1800" b="1" dirty="0">
                <a:solidFill>
                  <a:schemeClr val="bg1"/>
                </a:solidFill>
                <a:latin typeface="Arial" panose="020B0604020202020204" pitchFamily="34" charset="0"/>
                <a:cs typeface="Arial" panose="020B0604020202020204" pitchFamily="34" charset="0"/>
              </a:rPr>
              <a:t> (Gmail : pandeyarghyadip@gmail.com)  </a:t>
            </a:r>
          </a:p>
        </p:txBody>
      </p:sp>
    </p:spTree>
    <p:extLst>
      <p:ext uri="{BB962C8B-B14F-4D97-AF65-F5344CB8AC3E}">
        <p14:creationId xmlns:p14="http://schemas.microsoft.com/office/powerpoint/2010/main" val="2221370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2B7A2-4FE2-F3E5-C8F8-B1CAC354D467}"/>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4C6D0969-D9BD-2B9B-7575-F4F98B081B31}"/>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B4B24262-325E-EA14-ABB6-183E9FD3E574}"/>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dirty="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EC401D64-1CEC-9EC5-A313-FDDEBA4943B5}"/>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49FB7FEF-1886-23B9-419A-0E48A0E16948}"/>
              </a:ext>
            </a:extLst>
          </p:cNvPr>
          <p:cNvSpPr txBox="1"/>
          <p:nvPr/>
        </p:nvSpPr>
        <p:spPr>
          <a:xfrm>
            <a:off x="0" y="833170"/>
            <a:ext cx="9144000" cy="707886"/>
          </a:xfrm>
          <a:prstGeom prst="rect">
            <a:avLst/>
          </a:prstGeom>
          <a:solidFill>
            <a:schemeClr val="bg1"/>
          </a:solidFill>
        </p:spPr>
        <p:txBody>
          <a:bodyPr wrap="square">
            <a:spAutoFit/>
          </a:bodyPr>
          <a:lstStyle/>
          <a:p>
            <a:pPr algn="ctr"/>
            <a:r>
              <a:rPr lang="en-US" sz="4000" b="1" dirty="0">
                <a:solidFill>
                  <a:srgbClr val="CD1305"/>
                </a:solidFill>
                <a:latin typeface="Arial" panose="020B0604020202020204" pitchFamily="34" charset="0"/>
                <a:cs typeface="Arial" panose="020B0604020202020204" pitchFamily="34" charset="0"/>
              </a:rPr>
              <a:t>INTRODUCTION</a:t>
            </a:r>
          </a:p>
        </p:txBody>
      </p:sp>
      <p:sp>
        <p:nvSpPr>
          <p:cNvPr id="2" name="Rectangle 1">
            <a:extLst>
              <a:ext uri="{FF2B5EF4-FFF2-40B4-BE49-F238E27FC236}">
                <a16:creationId xmlns:a16="http://schemas.microsoft.com/office/drawing/2014/main" id="{992AF20F-18D2-8CE2-65CA-E358EA8BB2DC}"/>
              </a:ext>
            </a:extLst>
          </p:cNvPr>
          <p:cNvSpPr>
            <a:spLocks noChangeArrowheads="1"/>
          </p:cNvSpPr>
          <p:nvPr/>
        </p:nvSpPr>
        <p:spPr bwMode="auto">
          <a:xfrm>
            <a:off x="0" y="2126364"/>
            <a:ext cx="9144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400" dirty="0">
                <a:latin typeface="Arial" panose="020B0604020202020204" pitchFamily="34" charset="0"/>
                <a:cs typeface="Arial" panose="020B0604020202020204" pitchFamily="34" charset="0"/>
              </a:rPr>
              <a:t>Customer churn is a major challenge for businesses, directly impacting revenue and long-term growth. To develop effective retention strategies, it is essential to understand the key factors driving customer attrition. This analysis examines customer behavior, service usage, and demographics to identify patterns influencing churn. Factors such as contract type, tenure, billing methods, and engagement with services play a crucial role in customer retention. A structured data-cleaning process ensures accurate insights, highlighting key indicators like payment preferences, internet service usage, and demographic details that impact customer decisions. By analyzing relationships between these factors, businesses can identify high-risk segments and take proactive measures to improve retention. Strategies such as enhancing customer experience, offering personalized plans, and addressing service gaps can significantly reduce churn. A data-driven approach enables companies to predict churn likelihood and implement timely interventions, strengthening customer relationships. Ultimately, transforming raw data into actionable insights helps businesses enhance loyalty, optimize services, and improve customer satisfaction. By leveraging analytics, companies can make informed decisions that not only minimize churn but also foster long-term engagement. This study serves as a strategic foundation for businesses aiming to retain customers and drive sustainable success in an increasingly competitive market.</a:t>
            </a: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427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BA005-67AF-A429-479D-0D471058AF46}"/>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3A76F2E6-CC82-8E78-C217-99B20D1AF430}"/>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DA9E0B35-E317-95D9-D70D-9F45E8783381}"/>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9716FF2F-B08D-5E7F-20F3-15043737C2C5}"/>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95070DBA-7DA9-2F8F-30EB-68BC2914FE22}"/>
              </a:ext>
            </a:extLst>
          </p:cNvPr>
          <p:cNvSpPr txBox="1"/>
          <p:nvPr/>
        </p:nvSpPr>
        <p:spPr>
          <a:xfrm>
            <a:off x="0" y="827515"/>
            <a:ext cx="9144000" cy="707886"/>
          </a:xfrm>
          <a:prstGeom prst="rect">
            <a:avLst/>
          </a:prstGeom>
          <a:noFill/>
        </p:spPr>
        <p:txBody>
          <a:bodyPr wrap="square">
            <a:spAutoFit/>
          </a:bodyPr>
          <a:lstStyle/>
          <a:p>
            <a:pPr algn="ctr" defTabSz="685800"/>
            <a:r>
              <a:rPr lang="en-US" sz="4000" b="1" dirty="0">
                <a:solidFill>
                  <a:srgbClr val="CD1305"/>
                </a:solidFill>
                <a:latin typeface="Arial" panose="020B0604020202020204" pitchFamily="34" charset="0"/>
                <a:cs typeface="Arial" panose="020B0604020202020204" pitchFamily="34" charset="0"/>
              </a:rPr>
              <a:t>OVERVIEW</a:t>
            </a:r>
          </a:p>
        </p:txBody>
      </p:sp>
      <p:sp>
        <p:nvSpPr>
          <p:cNvPr id="11" name="TextBox 10">
            <a:extLst>
              <a:ext uri="{FF2B5EF4-FFF2-40B4-BE49-F238E27FC236}">
                <a16:creationId xmlns:a16="http://schemas.microsoft.com/office/drawing/2014/main" id="{D38B3B16-DC0B-0982-C5B0-8A693F5F5760}"/>
              </a:ext>
            </a:extLst>
          </p:cNvPr>
          <p:cNvSpPr txBox="1"/>
          <p:nvPr/>
        </p:nvSpPr>
        <p:spPr>
          <a:xfrm>
            <a:off x="0" y="2234010"/>
            <a:ext cx="9144000" cy="2893100"/>
          </a:xfrm>
          <a:prstGeom prst="rect">
            <a:avLst/>
          </a:prstGeom>
          <a:noFill/>
        </p:spPr>
        <p:txBody>
          <a:bodyPr wrap="square">
            <a:spAutoFit/>
          </a:bodyPr>
          <a:lstStyle/>
          <a:p>
            <a:pPr algn="just"/>
            <a:r>
              <a:rPr lang="en-US" sz="1400" dirty="0">
                <a:latin typeface="Arial" panose="020B0604020202020204" pitchFamily="34" charset="0"/>
                <a:cs typeface="Arial" panose="020B0604020202020204" pitchFamily="34" charset="0"/>
              </a:rPr>
              <a:t>Customer churn poses a significant challenge for businesses, requiring a deep understanding of customer behavior and service usage patterns. This analysis focuses on identifying the key drivers of churn by examining various attributes such as demographic details, contract types, payment methods, and service preferences. By analyzing historical data, trends emerge that help distinguish customers who are likely to leave from those who remain loyal. The study explores patterns related to tenure, billing cycles, and engagement with different services, revealing crucial insights into customer retention. Findings indicate that short-term contracts, high monthly charges, and limited service usage are often linked to higher churn rates, while long-term commitments and bundled services contribute to customer retention. By leveraging this data-driven approach, businesses can proactively implement strategies such as personalized offers, improved service quality, and targeted engagement campaigns. This structured analysis not only helps in reducing churn but also enhances customer satisfaction, ultimately leading to long-term business growth. The insights derived from this study serve as a foundation for better decision-making, ensuring companies can adapt their services and marketing efforts to meet customer expectations and improve overall retention rates.</a:t>
            </a:r>
          </a:p>
        </p:txBody>
      </p:sp>
    </p:spTree>
    <p:extLst>
      <p:ext uri="{BB962C8B-B14F-4D97-AF65-F5344CB8AC3E}">
        <p14:creationId xmlns:p14="http://schemas.microsoft.com/office/powerpoint/2010/main" val="299637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16C9-4EA4-FDAD-6305-89F6C5F5F539}"/>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61C97E66-6BF6-E76D-AE65-D8ADE4BC4E99}"/>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62BAFF84-D694-A50F-D9F4-6CC715372482}"/>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ECCFCE65-1FE2-B2D4-A19D-995EF2A20E5D}"/>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28B1A72E-51C6-7F34-5CFB-5AC7E9856C79}"/>
              </a:ext>
            </a:extLst>
          </p:cNvPr>
          <p:cNvSpPr txBox="1"/>
          <p:nvPr/>
        </p:nvSpPr>
        <p:spPr>
          <a:xfrm>
            <a:off x="0" y="910639"/>
            <a:ext cx="9144000" cy="707886"/>
          </a:xfrm>
          <a:prstGeom prst="rect">
            <a:avLst/>
          </a:prstGeom>
          <a:noFill/>
        </p:spPr>
        <p:txBody>
          <a:bodyPr wrap="square">
            <a:spAutoFit/>
          </a:bodyPr>
          <a:lstStyle/>
          <a:p>
            <a:pPr algn="ctr" defTabSz="685800"/>
            <a:r>
              <a:rPr lang="en-US" sz="4000" b="1" dirty="0">
                <a:solidFill>
                  <a:srgbClr val="CD1305"/>
                </a:solidFill>
                <a:latin typeface="Arial" panose="020B0604020202020204" pitchFamily="34" charset="0"/>
                <a:cs typeface="Arial" panose="020B0604020202020204" pitchFamily="34" charset="0"/>
              </a:rPr>
              <a:t>Tools &amp; Technologies Used</a:t>
            </a:r>
            <a:endParaRPr lang="en-US" sz="3600" b="1" dirty="0">
              <a:solidFill>
                <a:srgbClr val="CD1305"/>
              </a:solidFill>
              <a:latin typeface="Arial" panose="020B0604020202020204" pitchFamily="34" charset="0"/>
              <a:cs typeface="Arial" panose="020B0604020202020204" pitchFamily="34" charset="0"/>
            </a:endParaRPr>
          </a:p>
        </p:txBody>
      </p:sp>
      <p:pic>
        <p:nvPicPr>
          <p:cNvPr id="2" name="Picture 1" descr="A green square with a white x">
            <a:extLst>
              <a:ext uri="{FF2B5EF4-FFF2-40B4-BE49-F238E27FC236}">
                <a16:creationId xmlns:a16="http://schemas.microsoft.com/office/drawing/2014/main" id="{B72FFA8B-6457-16F8-8085-8A61018730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80" y="2486202"/>
            <a:ext cx="2619375" cy="1885595"/>
          </a:xfrm>
          <a:prstGeom prst="rect">
            <a:avLst/>
          </a:prstGeom>
        </p:spPr>
      </p:pic>
      <p:pic>
        <p:nvPicPr>
          <p:cNvPr id="4" name="Picture 3" descr="A yellow rectangular objects on a black background&#10;&#10;AI-generated content may be incorrect.">
            <a:extLst>
              <a:ext uri="{FF2B5EF4-FFF2-40B4-BE49-F238E27FC236}">
                <a16:creationId xmlns:a16="http://schemas.microsoft.com/office/drawing/2014/main" id="{7FCD4B85-F913-D847-7361-9D863E933E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8942" y="2454731"/>
            <a:ext cx="1712692" cy="1667925"/>
          </a:xfrm>
          <a:prstGeom prst="rect">
            <a:avLst/>
          </a:prstGeom>
        </p:spPr>
      </p:pic>
      <p:pic>
        <p:nvPicPr>
          <p:cNvPr id="6" name="Picture 5" descr="A logo with orange and grey circles">
            <a:extLst>
              <a:ext uri="{FF2B5EF4-FFF2-40B4-BE49-F238E27FC236}">
                <a16:creationId xmlns:a16="http://schemas.microsoft.com/office/drawing/2014/main" id="{BED4CC22-6C47-F8FF-0ED9-C6FF7FD22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7421" y="2486202"/>
            <a:ext cx="2089841" cy="1761090"/>
          </a:xfrm>
          <a:prstGeom prst="rect">
            <a:avLst/>
          </a:prstGeom>
        </p:spPr>
      </p:pic>
      <p:sp>
        <p:nvSpPr>
          <p:cNvPr id="7" name="TextBox 6">
            <a:extLst>
              <a:ext uri="{FF2B5EF4-FFF2-40B4-BE49-F238E27FC236}">
                <a16:creationId xmlns:a16="http://schemas.microsoft.com/office/drawing/2014/main" id="{1E1B0814-3592-3A18-40A7-18491E276E71}"/>
              </a:ext>
            </a:extLst>
          </p:cNvPr>
          <p:cNvSpPr txBox="1"/>
          <p:nvPr/>
        </p:nvSpPr>
        <p:spPr>
          <a:xfrm>
            <a:off x="965253" y="4122656"/>
            <a:ext cx="1424958"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MS EXCEL</a:t>
            </a:r>
          </a:p>
        </p:txBody>
      </p:sp>
      <p:sp>
        <p:nvSpPr>
          <p:cNvPr id="8" name="TextBox 7">
            <a:extLst>
              <a:ext uri="{FF2B5EF4-FFF2-40B4-BE49-F238E27FC236}">
                <a16:creationId xmlns:a16="http://schemas.microsoft.com/office/drawing/2014/main" id="{C5F6141B-4635-3948-228F-7224F25C239D}"/>
              </a:ext>
            </a:extLst>
          </p:cNvPr>
          <p:cNvSpPr txBox="1"/>
          <p:nvPr/>
        </p:nvSpPr>
        <p:spPr>
          <a:xfrm>
            <a:off x="3967709" y="4247292"/>
            <a:ext cx="1424958"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POWER BI</a:t>
            </a:r>
          </a:p>
        </p:txBody>
      </p:sp>
      <p:sp>
        <p:nvSpPr>
          <p:cNvPr id="9" name="TextBox 8">
            <a:extLst>
              <a:ext uri="{FF2B5EF4-FFF2-40B4-BE49-F238E27FC236}">
                <a16:creationId xmlns:a16="http://schemas.microsoft.com/office/drawing/2014/main" id="{0BF511D0-9E92-3445-E95C-308931D463A4}"/>
              </a:ext>
            </a:extLst>
          </p:cNvPr>
          <p:cNvSpPr txBox="1"/>
          <p:nvPr/>
        </p:nvSpPr>
        <p:spPr>
          <a:xfrm>
            <a:off x="6340856" y="4262733"/>
            <a:ext cx="2675500" cy="369332"/>
          </a:xfrm>
          <a:prstGeom prst="rect">
            <a:avLst/>
          </a:prstGeom>
          <a:noFill/>
        </p:spPr>
        <p:txBody>
          <a:bodyPr wrap="square" rtlCol="0">
            <a:spAutoFit/>
          </a:bodyPr>
          <a:lstStyle/>
          <a:p>
            <a:pPr algn="ctr"/>
            <a:r>
              <a:rPr lang="en-US" b="1" dirty="0">
                <a:latin typeface="Arial" panose="020B0604020202020204" pitchFamily="34" charset="0"/>
                <a:cs typeface="Arial" panose="020B0604020202020204" pitchFamily="34" charset="0"/>
              </a:rPr>
              <a:t>JUPYTER NOTEBOOK</a:t>
            </a:r>
          </a:p>
        </p:txBody>
      </p:sp>
    </p:spTree>
    <p:extLst>
      <p:ext uri="{BB962C8B-B14F-4D97-AF65-F5344CB8AC3E}">
        <p14:creationId xmlns:p14="http://schemas.microsoft.com/office/powerpoint/2010/main" val="3941441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39316BA-6EE0-341F-BD74-1A151E9CDBA7}"/>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0F672FFB-B828-2E56-0D05-50BD30959ABB}"/>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E74617B6-6E15-CF2A-767C-63C52ADB1351}"/>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7C3DD8CA-C4F2-1335-0B18-A0E03C3DC0E9}"/>
              </a:ext>
            </a:extLst>
          </p:cNvPr>
          <p:cNvSpPr txBox="1"/>
          <p:nvPr/>
        </p:nvSpPr>
        <p:spPr>
          <a:xfrm>
            <a:off x="0" y="835609"/>
            <a:ext cx="9144000" cy="707886"/>
          </a:xfrm>
          <a:prstGeom prst="rect">
            <a:avLst/>
          </a:prstGeom>
          <a:noFill/>
        </p:spPr>
        <p:txBody>
          <a:bodyPr wrap="square">
            <a:spAutoFit/>
          </a:bodyPr>
          <a:lstStyle/>
          <a:p>
            <a:pPr algn="ctr"/>
            <a:r>
              <a:rPr lang="en-US" sz="4000" b="1" dirty="0">
                <a:solidFill>
                  <a:srgbClr val="CD1305"/>
                </a:solidFill>
                <a:latin typeface="Arial" panose="020B0604020202020204" pitchFamily="34" charset="0"/>
                <a:cs typeface="Arial" panose="020B0604020202020204" pitchFamily="34" charset="0"/>
              </a:rPr>
              <a:t>Data </a:t>
            </a:r>
            <a:r>
              <a:rPr lang="en-US" sz="3600" b="1" dirty="0">
                <a:solidFill>
                  <a:srgbClr val="CD1305"/>
                </a:solidFill>
                <a:latin typeface="Arial" panose="020B0604020202020204" pitchFamily="34" charset="0"/>
                <a:cs typeface="Arial" panose="020B0604020202020204" pitchFamily="34" charset="0"/>
              </a:rPr>
              <a:t>Collection</a:t>
            </a:r>
            <a:endParaRPr lang="en-US" sz="4000" b="1" dirty="0">
              <a:solidFill>
                <a:srgbClr val="CD1305"/>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698DC87-6A42-DB99-3FAE-80DC15F3E5B8}"/>
              </a:ext>
            </a:extLst>
          </p:cNvPr>
          <p:cNvSpPr txBox="1"/>
          <p:nvPr/>
        </p:nvSpPr>
        <p:spPr>
          <a:xfrm>
            <a:off x="357124" y="1586709"/>
            <a:ext cx="2220706" cy="400110"/>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 </a:t>
            </a:r>
            <a:r>
              <a:rPr lang="en-US" b="1" dirty="0">
                <a:latin typeface="Arial" panose="020B0604020202020204" pitchFamily="34" charset="0"/>
                <a:cs typeface="Arial" panose="020B0604020202020204" pitchFamily="34" charset="0"/>
              </a:rPr>
              <a:t>Collection</a:t>
            </a:r>
            <a:r>
              <a:rPr lang="en-US" sz="1800" b="1" dirty="0">
                <a:latin typeface="Arial" panose="020B0604020202020204" pitchFamily="34" charset="0"/>
                <a:cs typeface="Arial" panose="020B0604020202020204" pitchFamily="34" charset="0"/>
              </a:rPr>
              <a:t>:-</a:t>
            </a:r>
            <a:r>
              <a:rPr lang="en-US" sz="2000" b="1" dirty="0">
                <a:latin typeface="Arial" panose="020B0604020202020204" pitchFamily="34" charset="0"/>
                <a:cs typeface="Arial" panose="020B0604020202020204" pitchFamily="34" charset="0"/>
              </a:rPr>
              <a:t> </a:t>
            </a:r>
          </a:p>
        </p:txBody>
      </p:sp>
      <p:sp>
        <p:nvSpPr>
          <p:cNvPr id="6" name="TextBox 5">
            <a:extLst>
              <a:ext uri="{FF2B5EF4-FFF2-40B4-BE49-F238E27FC236}">
                <a16:creationId xmlns:a16="http://schemas.microsoft.com/office/drawing/2014/main" id="{5636B6BF-7DA6-B56F-D081-98901EC32680}"/>
              </a:ext>
            </a:extLst>
          </p:cNvPr>
          <p:cNvSpPr txBox="1"/>
          <p:nvPr/>
        </p:nvSpPr>
        <p:spPr>
          <a:xfrm>
            <a:off x="711200" y="1986819"/>
            <a:ext cx="8432800" cy="1077218"/>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Data Sources:</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company provided four datasets—Customer Data, Churn Data, Internet Data, and The Telecom Churn Data Dictionary—containing essential customer and service-related information for analysis.</a:t>
            </a:r>
          </a:p>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File Types:</a:t>
            </a:r>
          </a:p>
        </p:txBody>
      </p:sp>
      <p:sp>
        <p:nvSpPr>
          <p:cNvPr id="7" name="Rectangle 2">
            <a:extLst>
              <a:ext uri="{FF2B5EF4-FFF2-40B4-BE49-F238E27FC236}">
                <a16:creationId xmlns:a16="http://schemas.microsoft.com/office/drawing/2014/main" id="{97257201-D3F2-C051-F974-2D2E6BC8CF62}"/>
              </a:ext>
            </a:extLst>
          </p:cNvPr>
          <p:cNvSpPr>
            <a:spLocks noChangeArrowheads="1"/>
          </p:cNvSpPr>
          <p:nvPr/>
        </p:nvSpPr>
        <p:spPr bwMode="auto">
          <a:xfrm>
            <a:off x="1052946" y="3100486"/>
            <a:ext cx="8091054"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Files (.txt):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Customer Data and Churn Data, which include individual</a:t>
            </a: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customer details and churn history.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CSV Files (.csv):</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Internet Data and Telecom Churn Data Dictionary, providing structured insights into service usage and variable definitions.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82D825EC-A6B4-225C-6EA6-48025C1F3707}"/>
              </a:ext>
            </a:extLst>
          </p:cNvPr>
          <p:cNvSpPr txBox="1"/>
          <p:nvPr/>
        </p:nvSpPr>
        <p:spPr>
          <a:xfrm>
            <a:off x="711200" y="4270037"/>
            <a:ext cx="8432800" cy="800219"/>
          </a:xfrm>
          <a:prstGeom prst="rect">
            <a:avLst/>
          </a:prstGeom>
          <a:noFill/>
        </p:spPr>
        <p:txBody>
          <a:bodyPr wrap="square">
            <a:spAutoFit/>
          </a:bodyPr>
          <a:lstStyle/>
          <a:p>
            <a:pPr marL="285750" indent="-285750" algn="just">
              <a:buFont typeface="Wingdings" panose="05000000000000000000" pitchFamily="2" charset="2"/>
              <a:buChar char="Ø"/>
            </a:pPr>
            <a:r>
              <a:rPr lang="en-US" b="1" dirty="0">
                <a:latin typeface="Arial" panose="020B0604020202020204" pitchFamily="34" charset="0"/>
                <a:cs typeface="Arial" panose="020B0604020202020204" pitchFamily="34" charset="0"/>
              </a:rPr>
              <a:t>Analysis Goal:</a:t>
            </a:r>
            <a:r>
              <a:rPr lang="en-US" dirty="0">
                <a:latin typeface="Arial" panose="020B0604020202020204" pitchFamily="34" charset="0"/>
                <a:cs typeface="Arial" panose="020B0604020202020204" pitchFamily="34" charset="0"/>
              </a:rPr>
              <a:t> </a:t>
            </a:r>
            <a:r>
              <a:rPr lang="en-US" sz="1400" dirty="0"/>
              <a:t>This project aims to analyze customer behavior, service patterns, and demographic trends to uncover key drivers of churn. The findings will help design data-driven strategies to enhance customer retention and reduce attrition.</a:t>
            </a:r>
          </a:p>
        </p:txBody>
      </p:sp>
    </p:spTree>
    <p:extLst>
      <p:ext uri="{BB962C8B-B14F-4D97-AF65-F5344CB8AC3E}">
        <p14:creationId xmlns:p14="http://schemas.microsoft.com/office/powerpoint/2010/main" val="211883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163A3-01E8-1464-477A-DB6152FC14F7}"/>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626108DF-97B8-7A14-E092-97B600EDFF15}"/>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4908B993-11FE-357F-4BE9-D17E8169A345}"/>
              </a:ext>
            </a:extLst>
          </p:cNvPr>
          <p:cNvSpPr/>
          <p:nvPr/>
        </p:nvSpPr>
        <p:spPr>
          <a:xfrm>
            <a:off x="0" y="15369"/>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54739CDB-6321-3108-1876-2B9FF5034046}"/>
              </a:ext>
            </a:extLst>
          </p:cNvPr>
          <p:cNvSpPr txBox="1"/>
          <p:nvPr/>
        </p:nvSpPr>
        <p:spPr>
          <a:xfrm>
            <a:off x="0" y="835609"/>
            <a:ext cx="9144000" cy="707886"/>
          </a:xfrm>
          <a:prstGeom prst="rect">
            <a:avLst/>
          </a:prstGeom>
          <a:noFill/>
        </p:spPr>
        <p:txBody>
          <a:bodyPr wrap="square">
            <a:spAutoFit/>
          </a:bodyPr>
          <a:lstStyle/>
          <a:p>
            <a:pPr algn="ctr"/>
            <a:r>
              <a:rPr lang="en-US" sz="4000" b="1" dirty="0">
                <a:solidFill>
                  <a:srgbClr val="CD1305"/>
                </a:solidFill>
              </a:rPr>
              <a:t>Data Preparation </a:t>
            </a:r>
          </a:p>
        </p:txBody>
      </p:sp>
      <p:sp>
        <p:nvSpPr>
          <p:cNvPr id="5" name="TextBox 4">
            <a:extLst>
              <a:ext uri="{FF2B5EF4-FFF2-40B4-BE49-F238E27FC236}">
                <a16:creationId xmlns:a16="http://schemas.microsoft.com/office/drawing/2014/main" id="{0AE46C1F-6635-746B-11D7-6866483D197C}"/>
              </a:ext>
            </a:extLst>
          </p:cNvPr>
          <p:cNvSpPr txBox="1"/>
          <p:nvPr/>
        </p:nvSpPr>
        <p:spPr>
          <a:xfrm>
            <a:off x="357125" y="1484898"/>
            <a:ext cx="8786876" cy="400110"/>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Data </a:t>
            </a:r>
            <a:r>
              <a:rPr lang="en-US" sz="1800" b="1" dirty="0">
                <a:latin typeface="Arial" panose="020B0604020202020204" pitchFamily="34" charset="0"/>
                <a:cs typeface="Arial" panose="020B0604020202020204" pitchFamily="34" charset="0"/>
              </a:rPr>
              <a:t>Preparation:-</a:t>
            </a:r>
          </a:p>
        </p:txBody>
      </p:sp>
      <p:sp>
        <p:nvSpPr>
          <p:cNvPr id="11" name="TextBox 10">
            <a:extLst>
              <a:ext uri="{FF2B5EF4-FFF2-40B4-BE49-F238E27FC236}">
                <a16:creationId xmlns:a16="http://schemas.microsoft.com/office/drawing/2014/main" id="{07B97502-023C-0139-B722-2A5BBD2E8F02}"/>
              </a:ext>
            </a:extLst>
          </p:cNvPr>
          <p:cNvSpPr txBox="1"/>
          <p:nvPr/>
        </p:nvSpPr>
        <p:spPr>
          <a:xfrm>
            <a:off x="872837" y="1806955"/>
            <a:ext cx="1364524" cy="615553"/>
          </a:xfrm>
          <a:prstGeom prst="rect">
            <a:avLst/>
          </a:prstGeom>
          <a:noFill/>
        </p:spPr>
        <p:txBody>
          <a:bodyPr wrap="square">
            <a:spAutoFit/>
          </a:bodyPr>
          <a:lstStyle/>
          <a:p>
            <a:r>
              <a:rPr lang="en-US" sz="1600" b="1" dirty="0"/>
              <a:t> </a:t>
            </a:r>
            <a:r>
              <a:rPr lang="en-US" sz="1600" b="1" dirty="0">
                <a:latin typeface="Arial" panose="020B0604020202020204" pitchFamily="34" charset="0"/>
                <a:cs typeface="Arial" panose="020B0604020202020204" pitchFamily="34" charset="0"/>
              </a:rPr>
              <a:t>In Excel:-</a:t>
            </a:r>
          </a:p>
          <a:p>
            <a:pPr algn="just"/>
            <a:r>
              <a:rPr lang="en-US" b="1" dirty="0"/>
              <a:t>              </a:t>
            </a:r>
            <a:endParaRPr lang="en-US" dirty="0"/>
          </a:p>
        </p:txBody>
      </p:sp>
      <p:sp>
        <p:nvSpPr>
          <p:cNvPr id="14" name="TextBox 13">
            <a:extLst>
              <a:ext uri="{FF2B5EF4-FFF2-40B4-BE49-F238E27FC236}">
                <a16:creationId xmlns:a16="http://schemas.microsoft.com/office/drawing/2014/main" id="{1AAE65B9-9566-3067-83C0-AF8B2EBFF7C2}"/>
              </a:ext>
            </a:extLst>
          </p:cNvPr>
          <p:cNvSpPr txBox="1"/>
          <p:nvPr/>
        </p:nvSpPr>
        <p:spPr>
          <a:xfrm>
            <a:off x="1094508" y="2046646"/>
            <a:ext cx="8049491" cy="461665"/>
          </a:xfrm>
          <a:prstGeom prst="rect">
            <a:avLst/>
          </a:prstGeom>
          <a:noFill/>
        </p:spPr>
        <p:txBody>
          <a:bodyPr wrap="square">
            <a:spAutoFit/>
          </a:bodyPr>
          <a:lstStyle/>
          <a:p>
            <a:pPr marL="171450" indent="-171450" algn="just">
              <a:buFont typeface="Arial" panose="020B0604020202020204" pitchFamily="34" charset="0"/>
              <a:buChar char="•"/>
            </a:pPr>
            <a:r>
              <a:rPr lang="en-US" sz="1200" dirty="0"/>
              <a:t>To import the Customer_data.text and Churn_data.text files into Excel, go to Data &gt; Get Data &gt; From Text/CSV, select    Customer_data.text and Churn_data.text</a:t>
            </a:r>
            <a:r>
              <a:rPr lang="en-US" sz="1200" b="1" dirty="0"/>
              <a:t>, </a:t>
            </a:r>
            <a:r>
              <a:rPr lang="en-US" sz="1200" dirty="0"/>
              <a:t>choose the delimiter, and click Load to display the data.</a:t>
            </a:r>
            <a:r>
              <a:rPr lang="en-US" sz="1200" b="1" dirty="0"/>
              <a:t>                    </a:t>
            </a:r>
          </a:p>
        </p:txBody>
      </p:sp>
      <p:sp>
        <p:nvSpPr>
          <p:cNvPr id="16" name="TextBox 15">
            <a:extLst>
              <a:ext uri="{FF2B5EF4-FFF2-40B4-BE49-F238E27FC236}">
                <a16:creationId xmlns:a16="http://schemas.microsoft.com/office/drawing/2014/main" id="{7CE93400-B7CB-9689-4119-B85158843F2F}"/>
              </a:ext>
            </a:extLst>
          </p:cNvPr>
          <p:cNvSpPr txBox="1"/>
          <p:nvPr/>
        </p:nvSpPr>
        <p:spPr>
          <a:xfrm>
            <a:off x="1094508" y="2396980"/>
            <a:ext cx="8049491" cy="276999"/>
          </a:xfrm>
          <a:prstGeom prst="rect">
            <a:avLst/>
          </a:prstGeom>
          <a:noFill/>
        </p:spPr>
        <p:txBody>
          <a:bodyPr wrap="square">
            <a:spAutoFit/>
          </a:bodyPr>
          <a:lstStyle/>
          <a:p>
            <a:pPr marL="171450" indent="-171450" algn="just">
              <a:buFont typeface="Arial" panose="020B0604020202020204" pitchFamily="34" charset="0"/>
              <a:buChar char="•"/>
            </a:pPr>
            <a:r>
              <a:rPr lang="en-US" sz="1200" dirty="0"/>
              <a:t>Check for duplicate customer ID values across all datasets and remove them if found.</a:t>
            </a:r>
          </a:p>
        </p:txBody>
      </p:sp>
      <p:sp>
        <p:nvSpPr>
          <p:cNvPr id="18" name="TextBox 17">
            <a:extLst>
              <a:ext uri="{FF2B5EF4-FFF2-40B4-BE49-F238E27FC236}">
                <a16:creationId xmlns:a16="http://schemas.microsoft.com/office/drawing/2014/main" id="{80D5D582-4BCA-3668-2207-6E5CF202E702}"/>
              </a:ext>
            </a:extLst>
          </p:cNvPr>
          <p:cNvSpPr txBox="1"/>
          <p:nvPr/>
        </p:nvSpPr>
        <p:spPr>
          <a:xfrm>
            <a:off x="1094508" y="2554402"/>
            <a:ext cx="8438598" cy="553998"/>
          </a:xfrm>
          <a:prstGeom prst="rect">
            <a:avLst/>
          </a:prstGeom>
          <a:noFill/>
        </p:spPr>
        <p:txBody>
          <a:bodyPr wrap="square">
            <a:spAutoFit/>
          </a:bodyPr>
          <a:lstStyle/>
          <a:p>
            <a:pPr marL="171450" indent="-171450">
              <a:buFont typeface="Arial" panose="020B0604020202020204" pitchFamily="34" charset="0"/>
              <a:buChar char="•"/>
            </a:pPr>
            <a:r>
              <a:rPr lang="en-US" sz="1200" dirty="0"/>
              <a:t>Identify and handle missing or null values in key columns such as TotalCharges, tenure, InternetService, and   PaymentMethod.</a:t>
            </a:r>
          </a:p>
          <a:p>
            <a:pPr algn="just"/>
            <a:r>
              <a:rPr lang="en-US" sz="1800" dirty="0"/>
              <a:t>                     </a:t>
            </a:r>
            <a:endParaRPr lang="en-US" dirty="0"/>
          </a:p>
        </p:txBody>
      </p:sp>
      <p:sp>
        <p:nvSpPr>
          <p:cNvPr id="19" name="Rectangle 3">
            <a:extLst>
              <a:ext uri="{FF2B5EF4-FFF2-40B4-BE49-F238E27FC236}">
                <a16:creationId xmlns:a16="http://schemas.microsoft.com/office/drawing/2014/main" id="{8D0C99AB-236B-DBD6-B9DA-DAE987017AE4}"/>
              </a:ext>
            </a:extLst>
          </p:cNvPr>
          <p:cNvSpPr>
            <a:spLocks noChangeArrowheads="1"/>
          </p:cNvSpPr>
          <p:nvPr/>
        </p:nvSpPr>
        <p:spPr bwMode="auto">
          <a:xfrm>
            <a:off x="1094508" y="2715532"/>
            <a:ext cx="804949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Unicode MS" panose="020B0604020202020204" pitchFamily="34" charset="-128"/>
              </a:rPr>
              <a:t>DOB</a:t>
            </a:r>
            <a:r>
              <a:rPr kumimoji="0" lang="en-US" altLang="en-US" sz="1200" b="0" i="0" u="none" strike="noStrike" cap="none" normalizeH="0" baseline="0" dirty="0">
                <a:ln>
                  <a:noFill/>
                </a:ln>
                <a:solidFill>
                  <a:schemeClr val="tx1"/>
                </a:solidFill>
                <a:effectLst/>
              </a:rPr>
              <a:t> should be in a proper date format rather than a string.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0" name="Rectangle 4">
            <a:extLst>
              <a:ext uri="{FF2B5EF4-FFF2-40B4-BE49-F238E27FC236}">
                <a16:creationId xmlns:a16="http://schemas.microsoft.com/office/drawing/2014/main" id="{D6F063E1-56D3-E7EF-D776-9B945B96061C}"/>
              </a:ext>
            </a:extLst>
          </p:cNvPr>
          <p:cNvSpPr>
            <a:spLocks noChangeArrowheads="1"/>
          </p:cNvSpPr>
          <p:nvPr/>
        </p:nvSpPr>
        <p:spPr bwMode="auto">
          <a:xfrm>
            <a:off x="1094507" y="2867435"/>
            <a:ext cx="80494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Unicode MS" panose="020B0604020202020204" pitchFamily="34" charset="-128"/>
              </a:rPr>
              <a:t>SeniorCitizen</a:t>
            </a:r>
            <a:r>
              <a:rPr kumimoji="0" lang="en-US" altLang="en-US" sz="1200" b="0" i="0" u="none" strike="noStrike" cap="none" normalizeH="0" baseline="0" dirty="0">
                <a:ln>
                  <a:noFill/>
                </a:ln>
                <a:solidFill>
                  <a:schemeClr val="tx1"/>
                </a:solidFill>
                <a:effectLst/>
              </a:rPr>
              <a:t> should be numeric (0/1) instead of categorical (</a:t>
            </a:r>
            <a:r>
              <a:rPr kumimoji="0" lang="en-US" altLang="en-US" sz="1200" b="0" i="0" u="none" strike="noStrike" cap="none" normalizeH="0" baseline="0" dirty="0">
                <a:ln>
                  <a:noFill/>
                </a:ln>
                <a:solidFill>
                  <a:schemeClr val="tx1"/>
                </a:solidFill>
                <a:effectLst/>
                <a:latin typeface="Arial Unicode MS" panose="020B0604020202020204" pitchFamily="34" charset="-128"/>
              </a:rPr>
              <a:t>Yes/No</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1" name="Rectangle 5">
            <a:extLst>
              <a:ext uri="{FF2B5EF4-FFF2-40B4-BE49-F238E27FC236}">
                <a16:creationId xmlns:a16="http://schemas.microsoft.com/office/drawing/2014/main" id="{7FBF8144-4E7D-E946-FA92-9429CA8ABCBA}"/>
              </a:ext>
            </a:extLst>
          </p:cNvPr>
          <p:cNvSpPr>
            <a:spLocks noChangeArrowheads="1"/>
          </p:cNvSpPr>
          <p:nvPr/>
        </p:nvSpPr>
        <p:spPr bwMode="auto">
          <a:xfrm>
            <a:off x="1084779" y="3034124"/>
            <a:ext cx="80494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Unicode MS" panose="020B0604020202020204" pitchFamily="34" charset="-128"/>
              </a:rPr>
              <a:t>TotalCharges</a:t>
            </a:r>
            <a:r>
              <a:rPr kumimoji="0" lang="en-US" altLang="en-US" sz="1200" b="0" i="0" u="none" strike="noStrike" cap="none" normalizeH="0" baseline="0" dirty="0">
                <a:ln>
                  <a:noFill/>
                </a:ln>
                <a:solidFill>
                  <a:schemeClr val="tx1"/>
                </a:solidFill>
                <a:effectLst/>
              </a:rPr>
              <a:t> seems to be a mix of numbers and text; convert it to numeric.</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B2C7AE47-0CD4-FD6F-9CFD-5548CE4F766B}"/>
              </a:ext>
            </a:extLst>
          </p:cNvPr>
          <p:cNvSpPr>
            <a:spLocks noChangeArrowheads="1"/>
          </p:cNvSpPr>
          <p:nvPr/>
        </p:nvSpPr>
        <p:spPr bwMode="auto">
          <a:xfrm>
            <a:off x="1084779" y="3197185"/>
            <a:ext cx="80494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 consistent formatting for values like </a:t>
            </a:r>
            <a:r>
              <a:rPr kumimoji="0" lang="en-US" altLang="en-US" sz="1200" b="0" i="0" u="none" strike="noStrike" cap="none" normalizeH="0" baseline="0" dirty="0" err="1">
                <a:ln>
                  <a:noFill/>
                </a:ln>
                <a:solidFill>
                  <a:schemeClr val="tx1"/>
                </a:solidFill>
                <a:effectLst/>
                <a:latin typeface="Arial Unicode MS" panose="020B0604020202020204" pitchFamily="34" charset="-128"/>
              </a:rPr>
              <a:t>PhoneService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latin typeface="Arial Unicode MS" panose="020B0604020202020204" pitchFamily="34" charset="-128"/>
              </a:rPr>
              <a:t>InternetService</a:t>
            </a:r>
            <a:r>
              <a:rPr kumimoji="0" lang="en-US" altLang="en-US" sz="1200" b="0" i="0" u="none" strike="noStrike" cap="none" normalizeH="0" baseline="0" dirty="0">
                <a:ln>
                  <a:noFill/>
                </a:ln>
                <a:solidFill>
                  <a:schemeClr val="tx1"/>
                </a:solidFill>
                <a:effectLst/>
              </a:rPr>
              <a:t>, and </a:t>
            </a:r>
            <a:r>
              <a:rPr kumimoji="0" lang="en-US" altLang="en-US" sz="1200" b="0" i="0" u="none" strike="noStrike" cap="none" normalizeH="0" baseline="0" dirty="0">
                <a:ln>
                  <a:noFill/>
                </a:ln>
                <a:solidFill>
                  <a:schemeClr val="tx1"/>
                </a:solidFill>
                <a:effectLst/>
                <a:latin typeface="Arial Unicode MS" panose="020B0604020202020204" pitchFamily="34" charset="-128"/>
              </a:rPr>
              <a:t>Contract</a:t>
            </a:r>
            <a:r>
              <a:rPr kumimoji="0" lang="en-US" altLang="en-US" sz="1200" b="0" i="0" u="none" strike="noStrike" cap="none" normalizeH="0" baseline="0" dirty="0">
                <a:ln>
                  <a:noFill/>
                </a:ln>
                <a:solidFill>
                  <a:schemeClr val="tx1"/>
                </a:solidFill>
                <a:effectLst/>
              </a:rPr>
              <a:t> to avoid case mismatches (e.g., </a:t>
            </a:r>
            <a:r>
              <a:rPr kumimoji="0" lang="en-US" altLang="en-US" sz="1200" b="0" i="0" u="none" strike="noStrike" cap="none" normalizeH="0" baseline="0" dirty="0">
                <a:ln>
                  <a:noFill/>
                </a:ln>
                <a:solidFill>
                  <a:schemeClr val="tx1"/>
                </a:solidFill>
                <a:effectLst/>
                <a:latin typeface="Arial Unicode MS" panose="020B0604020202020204" pitchFamily="34" charset="-128"/>
              </a:rPr>
              <a:t>Yes</a:t>
            </a:r>
            <a:r>
              <a:rPr kumimoji="0" lang="en-US" altLang="en-US" sz="1200" b="0" i="0" u="none" strike="noStrike" cap="none" normalizeH="0" baseline="0" dirty="0">
                <a:ln>
                  <a:noFill/>
                </a:ln>
                <a:solidFill>
                  <a:schemeClr val="tx1"/>
                </a:solidFill>
                <a:effectLst/>
              </a:rPr>
              <a:t> vs. </a:t>
            </a:r>
            <a:r>
              <a:rPr kumimoji="0" lang="en-US" altLang="en-US" sz="1200" b="0" i="0" u="none" strike="noStrike" cap="none" normalizeH="0" baseline="0" dirty="0">
                <a:ln>
                  <a:noFill/>
                </a:ln>
                <a:solidFill>
                  <a:schemeClr val="tx1"/>
                </a:solidFill>
                <a:effectLst/>
                <a:latin typeface="Arial Unicode MS" panose="020B0604020202020204" pitchFamily="34" charset="-128"/>
              </a:rPr>
              <a:t>yes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E098F976-028B-7485-04C1-43136277DEF2}"/>
              </a:ext>
            </a:extLst>
          </p:cNvPr>
          <p:cNvSpPr>
            <a:spLocks noChangeArrowheads="1"/>
          </p:cNvSpPr>
          <p:nvPr/>
        </p:nvSpPr>
        <p:spPr bwMode="auto">
          <a:xfrm>
            <a:off x="1094507" y="3584360"/>
            <a:ext cx="80494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Unicode MS" panose="020B0604020202020204" pitchFamily="34" charset="-128"/>
              </a:rPr>
              <a:t>DOB</a:t>
            </a:r>
            <a:r>
              <a:rPr kumimoji="0" lang="en-US" altLang="en-US" sz="1200" b="0" i="0" u="none" strike="noStrike" cap="none" normalizeH="0" baseline="0" dirty="0">
                <a:ln>
                  <a:noFill/>
                </a:ln>
                <a:solidFill>
                  <a:schemeClr val="tx1"/>
                </a:solidFill>
                <a:effectLst/>
              </a:rPr>
              <a:t> should be in a proper date format rather than a string.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2DDAF0D4-50B1-42B2-334E-0783D35423FA}"/>
              </a:ext>
            </a:extLst>
          </p:cNvPr>
          <p:cNvSpPr txBox="1"/>
          <p:nvPr/>
        </p:nvSpPr>
        <p:spPr>
          <a:xfrm>
            <a:off x="909290" y="4086024"/>
            <a:ext cx="1328071" cy="615553"/>
          </a:xfrm>
          <a:prstGeom prst="rect">
            <a:avLst/>
          </a:prstGeom>
          <a:noFill/>
        </p:spPr>
        <p:txBody>
          <a:bodyPr wrap="square">
            <a:spAutoFit/>
          </a:bodyPr>
          <a:lstStyle/>
          <a:p>
            <a:r>
              <a:rPr lang="en-US" sz="1600" b="1" dirty="0"/>
              <a:t> </a:t>
            </a:r>
            <a:r>
              <a:rPr lang="en-US" sz="1600" b="1" dirty="0">
                <a:latin typeface="Arial" panose="020B0604020202020204" pitchFamily="34" charset="0"/>
                <a:cs typeface="Arial" panose="020B0604020202020204" pitchFamily="34" charset="0"/>
              </a:rPr>
              <a:t>In Python:-</a:t>
            </a:r>
          </a:p>
          <a:p>
            <a:pPr algn="just"/>
            <a:r>
              <a:rPr lang="en-US" b="1" dirty="0"/>
              <a:t>              </a:t>
            </a:r>
            <a:endParaRPr lang="en-US" dirty="0"/>
          </a:p>
        </p:txBody>
      </p:sp>
      <p:sp>
        <p:nvSpPr>
          <p:cNvPr id="6" name="TextBox 5">
            <a:extLst>
              <a:ext uri="{FF2B5EF4-FFF2-40B4-BE49-F238E27FC236}">
                <a16:creationId xmlns:a16="http://schemas.microsoft.com/office/drawing/2014/main" id="{F1DDCCC2-C882-892C-E7EE-C36A7B21B3AF}"/>
              </a:ext>
            </a:extLst>
          </p:cNvPr>
          <p:cNvSpPr txBox="1"/>
          <p:nvPr/>
        </p:nvSpPr>
        <p:spPr>
          <a:xfrm>
            <a:off x="1094507" y="3762397"/>
            <a:ext cx="8049493" cy="276999"/>
          </a:xfrm>
          <a:prstGeom prst="rect">
            <a:avLst/>
          </a:prstGeom>
          <a:noFill/>
        </p:spPr>
        <p:txBody>
          <a:bodyPr wrap="square" rtlCol="0">
            <a:spAutoFit/>
          </a:bodyPr>
          <a:lstStyle/>
          <a:p>
            <a:pPr marL="285750" indent="-285750">
              <a:buFont typeface="Arial" panose="020B0604020202020204" pitchFamily="34" charset="0"/>
              <a:buChar char="•"/>
            </a:pPr>
            <a:r>
              <a:rPr lang="en-US" sz="1200" dirty="0"/>
              <a:t>All data marge by power </a:t>
            </a:r>
            <a:r>
              <a:rPr lang="en-US" sz="1200" dirty="0" err="1"/>
              <a:t>quary</a:t>
            </a:r>
            <a:r>
              <a:rPr lang="en-US" sz="1200" dirty="0"/>
              <a:t> </a:t>
            </a:r>
          </a:p>
        </p:txBody>
      </p:sp>
      <p:sp>
        <p:nvSpPr>
          <p:cNvPr id="8" name="Rectangle 1">
            <a:extLst>
              <a:ext uri="{FF2B5EF4-FFF2-40B4-BE49-F238E27FC236}">
                <a16:creationId xmlns:a16="http://schemas.microsoft.com/office/drawing/2014/main" id="{C272AD95-9C00-BE11-1439-2EB62A57183D}"/>
              </a:ext>
            </a:extLst>
          </p:cNvPr>
          <p:cNvSpPr>
            <a:spLocks noChangeArrowheads="1"/>
          </p:cNvSpPr>
          <p:nvPr/>
        </p:nvSpPr>
        <p:spPr bwMode="auto">
          <a:xfrm>
            <a:off x="1094507" y="4416646"/>
            <a:ext cx="80494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Identify missing values in the dataset using </a:t>
            </a:r>
            <a:r>
              <a:rPr kumimoji="0" lang="en-US" altLang="en-US" sz="1200" b="0" i="0" u="none" strike="noStrike" cap="none" normalizeH="0" baseline="0" dirty="0">
                <a:ln>
                  <a:noFill/>
                </a:ln>
                <a:solidFill>
                  <a:schemeClr val="tx1"/>
                </a:solidFill>
                <a:effectLst/>
                <a:latin typeface="Arial Unicode MS" panose="020B0604020202020204" pitchFamily="34" charset="-128"/>
              </a:rPr>
              <a:t>.</a:t>
            </a:r>
            <a:r>
              <a:rPr kumimoji="0" lang="en-US" altLang="en-US" sz="1200" b="0" i="0" u="none" strike="noStrike" cap="none" normalizeH="0" baseline="0" dirty="0" err="1">
                <a:ln>
                  <a:noFill/>
                </a:ln>
                <a:solidFill>
                  <a:schemeClr val="tx1"/>
                </a:solidFill>
                <a:effectLst/>
                <a:latin typeface="Arial Unicode MS" panose="020B0604020202020204" pitchFamily="34" charset="-128"/>
              </a:rPr>
              <a:t>isnull</a:t>
            </a:r>
            <a:r>
              <a:rPr kumimoji="0" lang="en-US" altLang="en-US" sz="1200" b="0" i="0" u="none" strike="noStrike" cap="none" normalizeH="0" baseline="0" dirty="0">
                <a:ln>
                  <a:noFill/>
                </a:ln>
                <a:solidFill>
                  <a:schemeClr val="tx1"/>
                </a:solidFill>
                <a:effectLst/>
                <a:latin typeface="Arial Unicode MS" panose="020B0604020202020204" pitchFamily="34" charset="-128"/>
              </a:rPr>
              <a:t>().sum()</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DB2A18E1-096E-B5C7-922F-D0CA23E72AD0}"/>
              </a:ext>
            </a:extLst>
          </p:cNvPr>
          <p:cNvSpPr txBox="1"/>
          <p:nvPr/>
        </p:nvSpPr>
        <p:spPr>
          <a:xfrm>
            <a:off x="1094506" y="4596926"/>
            <a:ext cx="8049491" cy="276999"/>
          </a:xfrm>
          <a:prstGeom prst="rect">
            <a:avLst/>
          </a:prstGeom>
          <a:noFill/>
        </p:spPr>
        <p:txBody>
          <a:bodyPr wrap="square">
            <a:spAutoFit/>
          </a:bodyPr>
          <a:lstStyle/>
          <a:p>
            <a:pPr marL="171450" indent="-171450">
              <a:buFont typeface="Arial" panose="020B0604020202020204" pitchFamily="34" charset="0"/>
              <a:buChar char="•"/>
            </a:pPr>
            <a:r>
              <a:rPr lang="en-US" sz="1200" dirty="0"/>
              <a:t>If a column has too many missing values, consider dropping it.</a:t>
            </a:r>
          </a:p>
        </p:txBody>
      </p:sp>
      <p:sp>
        <p:nvSpPr>
          <p:cNvPr id="15" name="TextBox 14">
            <a:extLst>
              <a:ext uri="{FF2B5EF4-FFF2-40B4-BE49-F238E27FC236}">
                <a16:creationId xmlns:a16="http://schemas.microsoft.com/office/drawing/2014/main" id="{462DFA85-0E80-E72E-CBB6-CA8322405B50}"/>
              </a:ext>
            </a:extLst>
          </p:cNvPr>
          <p:cNvSpPr txBox="1"/>
          <p:nvPr/>
        </p:nvSpPr>
        <p:spPr>
          <a:xfrm>
            <a:off x="1094503" y="4755822"/>
            <a:ext cx="8049490" cy="276999"/>
          </a:xfrm>
          <a:prstGeom prst="rect">
            <a:avLst/>
          </a:prstGeom>
          <a:noFill/>
        </p:spPr>
        <p:txBody>
          <a:bodyPr wrap="square">
            <a:spAutoFit/>
          </a:bodyPr>
          <a:lstStyle/>
          <a:p>
            <a:pPr marL="171450" indent="-171450">
              <a:buFont typeface="Arial" panose="020B0604020202020204" pitchFamily="34" charset="0"/>
              <a:buChar char="•"/>
            </a:pPr>
            <a:r>
              <a:rPr lang="en-US" sz="1200" dirty="0"/>
              <a:t>For numerical columns, fill missing values using the mean or median.</a:t>
            </a:r>
          </a:p>
        </p:txBody>
      </p:sp>
      <p:sp>
        <p:nvSpPr>
          <p:cNvPr id="22" name="TextBox 21">
            <a:extLst>
              <a:ext uri="{FF2B5EF4-FFF2-40B4-BE49-F238E27FC236}">
                <a16:creationId xmlns:a16="http://schemas.microsoft.com/office/drawing/2014/main" id="{9EEDB59D-72EE-1342-1A94-7BF3A0F6A05F}"/>
              </a:ext>
            </a:extLst>
          </p:cNvPr>
          <p:cNvSpPr txBox="1"/>
          <p:nvPr/>
        </p:nvSpPr>
        <p:spPr>
          <a:xfrm>
            <a:off x="1094499" y="4920556"/>
            <a:ext cx="8049493" cy="276999"/>
          </a:xfrm>
          <a:prstGeom prst="rect">
            <a:avLst/>
          </a:prstGeom>
          <a:noFill/>
        </p:spPr>
        <p:txBody>
          <a:bodyPr wrap="square">
            <a:spAutoFit/>
          </a:bodyPr>
          <a:lstStyle/>
          <a:p>
            <a:pPr marL="171450" indent="-171450">
              <a:buFont typeface="Arial" panose="020B0604020202020204" pitchFamily="34" charset="0"/>
              <a:buChar char="•"/>
            </a:pPr>
            <a:r>
              <a:rPr lang="en-US" sz="1200" dirty="0"/>
              <a:t>For categorical columns, replace missing values with the most frequent category.</a:t>
            </a:r>
          </a:p>
        </p:txBody>
      </p:sp>
      <p:sp>
        <p:nvSpPr>
          <p:cNvPr id="23" name="Rectangle 2">
            <a:extLst>
              <a:ext uri="{FF2B5EF4-FFF2-40B4-BE49-F238E27FC236}">
                <a16:creationId xmlns:a16="http://schemas.microsoft.com/office/drawing/2014/main" id="{645EAE49-5B95-0ABA-5A93-5DDF4A662C11}"/>
              </a:ext>
            </a:extLst>
          </p:cNvPr>
          <p:cNvSpPr>
            <a:spLocks noChangeArrowheads="1"/>
          </p:cNvSpPr>
          <p:nvPr/>
        </p:nvSpPr>
        <p:spPr bwMode="auto">
          <a:xfrm>
            <a:off x="1094507" y="5112158"/>
            <a:ext cx="80494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Check for duplicate rows using </a:t>
            </a:r>
            <a:r>
              <a:rPr kumimoji="0" lang="en-US" altLang="en-US" sz="1200" b="0" i="0" u="none" strike="noStrike" cap="none" normalizeH="0" baseline="0" dirty="0">
                <a:ln>
                  <a:noFill/>
                </a:ln>
                <a:solidFill>
                  <a:schemeClr val="tx1"/>
                </a:solidFill>
                <a:effectLst/>
                <a:latin typeface="Arial Unicode MS" panose="020B0604020202020204" pitchFamily="34" charset="-128"/>
              </a:rPr>
              <a:t>.duplicated().sum()</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4" name="Rectangle 3">
            <a:extLst>
              <a:ext uri="{FF2B5EF4-FFF2-40B4-BE49-F238E27FC236}">
                <a16:creationId xmlns:a16="http://schemas.microsoft.com/office/drawing/2014/main" id="{5BB3AFCB-0621-09B0-83F6-7441A5297319}"/>
              </a:ext>
            </a:extLst>
          </p:cNvPr>
          <p:cNvSpPr>
            <a:spLocks noChangeArrowheads="1"/>
          </p:cNvSpPr>
          <p:nvPr/>
        </p:nvSpPr>
        <p:spPr bwMode="auto">
          <a:xfrm>
            <a:off x="1094507" y="5285624"/>
            <a:ext cx="804949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Remove duplicates using </a:t>
            </a:r>
            <a:r>
              <a:rPr kumimoji="0" lang="en-US" altLang="en-US" sz="1200" b="0" i="0" u="none" strike="noStrike" cap="none" normalizeH="0" baseline="0" dirty="0">
                <a:ln>
                  <a:noFill/>
                </a:ln>
                <a:solidFill>
                  <a:schemeClr val="tx1"/>
                </a:solidFill>
                <a:effectLst/>
                <a:latin typeface="Arial Unicode MS" panose="020B0604020202020204" pitchFamily="34" charset="-128"/>
              </a:rPr>
              <a:t>.drop_duplicates()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5" name="Rectangle 4">
            <a:extLst>
              <a:ext uri="{FF2B5EF4-FFF2-40B4-BE49-F238E27FC236}">
                <a16:creationId xmlns:a16="http://schemas.microsoft.com/office/drawing/2014/main" id="{4D1674E3-98B5-F087-C8C4-C7F692171697}"/>
              </a:ext>
            </a:extLst>
          </p:cNvPr>
          <p:cNvSpPr>
            <a:spLocks noChangeArrowheads="1"/>
          </p:cNvSpPr>
          <p:nvPr/>
        </p:nvSpPr>
        <p:spPr bwMode="auto">
          <a:xfrm>
            <a:off x="1094499" y="5456012"/>
            <a:ext cx="80495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 numerical columns (e.g., </a:t>
            </a:r>
            <a:r>
              <a:rPr kumimoji="0" lang="en-US" altLang="en-US" sz="1200" b="0" i="0" u="none" strike="noStrike" cap="none" normalizeH="0" baseline="0" dirty="0" err="1">
                <a:ln>
                  <a:noFill/>
                </a:ln>
                <a:solidFill>
                  <a:schemeClr val="tx1"/>
                </a:solidFill>
                <a:effectLst/>
                <a:latin typeface="Arial Unicode MS" panose="020B0604020202020204" pitchFamily="34" charset="-128"/>
              </a:rPr>
              <a:t>TotalCharges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latin typeface="Arial Unicode MS" panose="020B0604020202020204" pitchFamily="34" charset="-128"/>
              </a:rPr>
              <a:t>MonthlyCharges</a:t>
            </a:r>
            <a:r>
              <a:rPr kumimoji="0" lang="en-US" altLang="en-US" sz="1200" b="0" i="0" u="none" strike="noStrike" cap="none" normalizeH="0" baseline="0" dirty="0">
                <a:ln>
                  <a:noFill/>
                </a:ln>
                <a:solidFill>
                  <a:schemeClr val="tx1"/>
                </a:solidFill>
                <a:effectLst/>
              </a:rPr>
              <a:t>) are in the correct format using </a:t>
            </a:r>
            <a:r>
              <a:rPr kumimoji="0" lang="en-US" altLang="en-US" sz="1200" b="0" i="0" u="none" strike="noStrike" cap="none" normalizeH="0" baseline="0" dirty="0">
                <a:ln>
                  <a:noFill/>
                </a:ln>
                <a:solidFill>
                  <a:schemeClr val="tx1"/>
                </a:solidFill>
                <a:effectLst/>
                <a:latin typeface="Arial Unicode MS" panose="020B0604020202020204" pitchFamily="34" charset="-128"/>
              </a:rPr>
              <a:t>.</a:t>
            </a:r>
            <a:r>
              <a:rPr kumimoji="0" lang="en-US" altLang="en-US" sz="1200" b="0" i="0" u="none" strike="noStrike" cap="none" normalizeH="0" baseline="0" dirty="0" err="1">
                <a:ln>
                  <a:noFill/>
                </a:ln>
                <a:solidFill>
                  <a:schemeClr val="tx1"/>
                </a:solidFill>
                <a:effectLst/>
                <a:latin typeface="Arial Unicode MS" panose="020B0604020202020204" pitchFamily="34" charset="-128"/>
              </a:rPr>
              <a:t>astype</a:t>
            </a:r>
            <a:r>
              <a:rPr kumimoji="0" lang="en-US" altLang="en-US" sz="1200" b="0" i="0" u="none" strike="noStrike" cap="none" normalizeH="0" baseline="0" dirty="0">
                <a:ln>
                  <a:noFill/>
                </a:ln>
                <a:solidFill>
                  <a:schemeClr val="tx1"/>
                </a:solidFill>
                <a:effectLst/>
                <a:latin typeface="Arial Unicode MS" panose="020B0604020202020204" pitchFamily="34" charset="-128"/>
              </a:rPr>
              <a:t>(float)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6" name="Rectangle 5">
            <a:extLst>
              <a:ext uri="{FF2B5EF4-FFF2-40B4-BE49-F238E27FC236}">
                <a16:creationId xmlns:a16="http://schemas.microsoft.com/office/drawing/2014/main" id="{7F0F7BD0-23F1-8061-AB9C-5BD6C6474736}"/>
              </a:ext>
            </a:extLst>
          </p:cNvPr>
          <p:cNvSpPr>
            <a:spLocks noChangeArrowheads="1"/>
          </p:cNvSpPr>
          <p:nvPr/>
        </p:nvSpPr>
        <p:spPr bwMode="auto">
          <a:xfrm>
            <a:off x="1085263" y="5653503"/>
            <a:ext cx="80495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Convert categorical variables (e.g., </a:t>
            </a:r>
            <a:r>
              <a:rPr kumimoji="0" lang="en-US" altLang="en-US" sz="1200" b="0" i="0" u="none" strike="noStrike" cap="none" normalizeH="0" baseline="0" dirty="0">
                <a:ln>
                  <a:noFill/>
                </a:ln>
                <a:solidFill>
                  <a:schemeClr val="tx1"/>
                </a:solidFill>
                <a:effectLst/>
                <a:latin typeface="Arial Unicode MS" panose="020B0604020202020204" pitchFamily="34" charset="-128"/>
              </a:rPr>
              <a:t>Churn</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panose="020B0604020202020204" pitchFamily="34" charset="-128"/>
              </a:rPr>
              <a:t>Contract</a:t>
            </a:r>
            <a:r>
              <a:rPr kumimoji="0" lang="en-US" altLang="en-US" sz="1200" b="0" i="0" u="none" strike="noStrike" cap="none" normalizeH="0" baseline="0" dirty="0">
                <a:ln>
                  <a:noFill/>
                </a:ln>
                <a:solidFill>
                  <a:schemeClr val="tx1"/>
                </a:solidFill>
                <a:effectLst/>
              </a:rPr>
              <a:t>) into proper categories.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Rectangle 6">
            <a:extLst>
              <a:ext uri="{FF2B5EF4-FFF2-40B4-BE49-F238E27FC236}">
                <a16:creationId xmlns:a16="http://schemas.microsoft.com/office/drawing/2014/main" id="{31A018C4-2544-9868-27C3-5DA3C9D9C1D5}"/>
              </a:ext>
            </a:extLst>
          </p:cNvPr>
          <p:cNvSpPr>
            <a:spLocks noChangeArrowheads="1"/>
          </p:cNvSpPr>
          <p:nvPr/>
        </p:nvSpPr>
        <p:spPr bwMode="auto">
          <a:xfrm>
            <a:off x="1085262" y="5821898"/>
            <a:ext cx="80495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Convert date columns (if any) to </a:t>
            </a:r>
            <a:r>
              <a:rPr kumimoji="0" lang="en-US" altLang="en-US" sz="1200" b="0" i="0" u="none" strike="noStrike" cap="none" normalizeH="0" baseline="0" dirty="0">
                <a:ln>
                  <a:noFill/>
                </a:ln>
                <a:solidFill>
                  <a:schemeClr val="tx1"/>
                </a:solidFill>
                <a:effectLst/>
                <a:latin typeface="Arial Unicode MS" panose="020B0604020202020204" pitchFamily="34" charset="-128"/>
              </a:rPr>
              <a:t>datetime</a:t>
            </a:r>
            <a:r>
              <a:rPr kumimoji="0" lang="en-US" altLang="en-US" sz="1200" b="0" i="0" u="none" strike="noStrike" cap="none" normalizeH="0" baseline="0" dirty="0">
                <a:ln>
                  <a:noFill/>
                </a:ln>
                <a:solidFill>
                  <a:schemeClr val="tx1"/>
                </a:solidFill>
                <a:effectLst/>
              </a:rPr>
              <a:t> format using </a:t>
            </a:r>
            <a:r>
              <a:rPr kumimoji="0" lang="en-US" altLang="en-US" sz="1200" b="0" i="0" u="none" strike="noStrike" cap="none" normalizeH="0" baseline="0" dirty="0" err="1">
                <a:ln>
                  <a:noFill/>
                </a:ln>
                <a:solidFill>
                  <a:schemeClr val="tx1"/>
                </a:solidFill>
                <a:effectLst/>
                <a:latin typeface="Arial Unicode MS" panose="020B0604020202020204" pitchFamily="34" charset="-128"/>
              </a:rPr>
              <a:t>pd.to_datetime</a:t>
            </a:r>
            <a:r>
              <a:rPr kumimoji="0" lang="en-US" altLang="en-US" sz="1200" b="0" i="0" u="none" strike="noStrike" cap="none" normalizeH="0" baseline="0" dirty="0">
                <a:ln>
                  <a:noFill/>
                </a:ln>
                <a:solidFill>
                  <a:schemeClr val="tx1"/>
                </a:solidFill>
                <a:effectLst/>
                <a:latin typeface="Arial Unicode MS" panose="020B0604020202020204" pitchFamily="34" charset="-128"/>
              </a:rPr>
              <a:t>()</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8" name="Rectangle 7">
            <a:extLst>
              <a:ext uri="{FF2B5EF4-FFF2-40B4-BE49-F238E27FC236}">
                <a16:creationId xmlns:a16="http://schemas.microsoft.com/office/drawing/2014/main" id="{AF10EE80-19F7-DE66-FD82-5B4C9C16C9A7}"/>
              </a:ext>
            </a:extLst>
          </p:cNvPr>
          <p:cNvSpPr>
            <a:spLocks noChangeArrowheads="1"/>
          </p:cNvSpPr>
          <p:nvPr/>
        </p:nvSpPr>
        <p:spPr bwMode="auto">
          <a:xfrm>
            <a:off x="1085260" y="5991307"/>
            <a:ext cx="80495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 consistency in categorical values (e.g., </a:t>
            </a:r>
            <a:r>
              <a:rPr kumimoji="0" lang="en-US" altLang="en-US" sz="1200" b="0" i="0" u="none" strike="noStrike" cap="none" normalizeH="0" baseline="0" dirty="0">
                <a:ln>
                  <a:noFill/>
                </a:ln>
                <a:solidFill>
                  <a:schemeClr val="tx1"/>
                </a:solidFill>
                <a:effectLst/>
                <a:latin typeface="Arial Unicode MS" panose="020B0604020202020204" pitchFamily="34" charset="-128"/>
              </a:rPr>
              <a:t>Yes</a:t>
            </a:r>
            <a:r>
              <a:rPr kumimoji="0" lang="en-US" altLang="en-US" sz="1200" b="0" i="0" u="none" strike="noStrike" cap="none" normalizeH="0" baseline="0" dirty="0">
                <a:ln>
                  <a:noFill/>
                </a:ln>
                <a:solidFill>
                  <a:schemeClr val="tx1"/>
                </a:solidFill>
                <a:effectLst/>
              </a:rPr>
              <a:t>/</a:t>
            </a:r>
            <a:r>
              <a:rPr kumimoji="0" lang="en-US" altLang="en-US" sz="1200" b="0" i="0" u="none" strike="noStrike" cap="none" normalizeH="0" baseline="0" dirty="0">
                <a:ln>
                  <a:noFill/>
                </a:ln>
                <a:solidFill>
                  <a:schemeClr val="tx1"/>
                </a:solidFill>
                <a:effectLst/>
                <a:latin typeface="Arial Unicode MS" panose="020B0604020202020204" pitchFamily="34" charset="-128"/>
              </a:rPr>
              <a:t>No</a:t>
            </a:r>
            <a:r>
              <a:rPr kumimoji="0" lang="en-US" altLang="en-US" sz="1200" b="0" i="0" u="none" strike="noStrike" cap="none" normalizeH="0" baseline="0" dirty="0">
                <a:ln>
                  <a:noFill/>
                </a:ln>
                <a:solidFill>
                  <a:schemeClr val="tx1"/>
                </a:solidFill>
                <a:effectLst/>
              </a:rPr>
              <a:t> should not have mixed cases like </a:t>
            </a:r>
            <a:r>
              <a:rPr kumimoji="0" lang="en-US" altLang="en-US" sz="1200" b="0" i="0" u="none" strike="noStrike" cap="none" normalizeH="0" baseline="0" dirty="0">
                <a:ln>
                  <a:noFill/>
                </a:ln>
                <a:solidFill>
                  <a:schemeClr val="tx1"/>
                </a:solidFill>
                <a:effectLst/>
                <a:latin typeface="Arial Unicode MS" panose="020B0604020202020204" pitchFamily="34" charset="-128"/>
              </a:rPr>
              <a:t>yes</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panose="020B0604020202020204" pitchFamily="34" charset="-128"/>
              </a:rPr>
              <a:t>No</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9" name="Rectangle 8">
            <a:extLst>
              <a:ext uri="{FF2B5EF4-FFF2-40B4-BE49-F238E27FC236}">
                <a16:creationId xmlns:a16="http://schemas.microsoft.com/office/drawing/2014/main" id="{DE853E9F-3961-9335-5DDB-A6D2280014AF}"/>
              </a:ext>
            </a:extLst>
          </p:cNvPr>
          <p:cNvSpPr>
            <a:spLocks noChangeArrowheads="1"/>
          </p:cNvSpPr>
          <p:nvPr/>
        </p:nvSpPr>
        <p:spPr bwMode="auto">
          <a:xfrm>
            <a:off x="1085260" y="6171583"/>
            <a:ext cx="80495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Convert </a:t>
            </a:r>
            <a:r>
              <a:rPr kumimoji="0" lang="en-US" altLang="en-US" sz="1200" b="0" i="0" u="none" strike="noStrike" cap="none" normalizeH="0" baseline="0" dirty="0">
                <a:ln>
                  <a:noFill/>
                </a:ln>
                <a:solidFill>
                  <a:schemeClr val="tx1"/>
                </a:solidFill>
                <a:effectLst/>
                <a:latin typeface="Arial Unicode MS" panose="020B0604020202020204" pitchFamily="34" charset="-128"/>
              </a:rPr>
              <a:t>Yes/No</a:t>
            </a:r>
            <a:r>
              <a:rPr kumimoji="0" lang="en-US" altLang="en-US" sz="1200" b="0" i="0" u="none" strike="noStrike" cap="none" normalizeH="0" baseline="0" dirty="0">
                <a:ln>
                  <a:noFill/>
                </a:ln>
                <a:solidFill>
                  <a:schemeClr val="tx1"/>
                </a:solidFill>
                <a:effectLst/>
              </a:rPr>
              <a:t> values to </a:t>
            </a:r>
            <a:r>
              <a:rPr kumimoji="0" lang="en-US" altLang="en-US" sz="1200" b="0" i="0" u="none" strike="noStrike" cap="none" normalizeH="0" baseline="0" dirty="0">
                <a:ln>
                  <a:noFill/>
                </a:ln>
                <a:solidFill>
                  <a:schemeClr val="tx1"/>
                </a:solidFill>
                <a:effectLst/>
                <a:latin typeface="Arial Unicode MS" panose="020B0604020202020204" pitchFamily="34" charset="-128"/>
              </a:rPr>
              <a:t>1/0</a:t>
            </a:r>
            <a:r>
              <a:rPr kumimoji="0" lang="en-US" altLang="en-US" sz="1200" b="0" i="0" u="none" strike="noStrike" cap="none" normalizeH="0" baseline="0" dirty="0">
                <a:ln>
                  <a:noFill/>
                </a:ln>
                <a:solidFill>
                  <a:schemeClr val="tx1"/>
                </a:solidFill>
                <a:effectLst/>
              </a:rPr>
              <a:t> if needed for analysis.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30" name="Rectangle 9">
            <a:extLst>
              <a:ext uri="{FF2B5EF4-FFF2-40B4-BE49-F238E27FC236}">
                <a16:creationId xmlns:a16="http://schemas.microsoft.com/office/drawing/2014/main" id="{5CDFC8D4-89BE-871C-8710-C554DD5B49A1}"/>
              </a:ext>
            </a:extLst>
          </p:cNvPr>
          <p:cNvSpPr>
            <a:spLocks noChangeArrowheads="1"/>
          </p:cNvSpPr>
          <p:nvPr/>
        </p:nvSpPr>
        <p:spPr bwMode="auto">
          <a:xfrm>
            <a:off x="1094499" y="6338844"/>
            <a:ext cx="8040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Detect outliers using box plots or standard deviation </a:t>
            </a:r>
            <a:r>
              <a:rPr kumimoji="0" lang="en-US" altLang="en-US" sz="1200" b="0" i="0" u="none" strike="noStrike" cap="none" normalizeH="0" baseline="0" dirty="0" err="1">
                <a:ln>
                  <a:noFill/>
                </a:ln>
                <a:solidFill>
                  <a:schemeClr val="tx1"/>
                </a:solidFill>
                <a:effectLst/>
                <a:latin typeface="Arial" panose="020B0604020202020204" pitchFamily="34" charset="0"/>
              </a:rPr>
              <a:t>analysis.Consider</a:t>
            </a:r>
            <a:r>
              <a:rPr kumimoji="0" lang="en-US" altLang="en-US" sz="1200" b="0" i="0" u="none" strike="noStrike" cap="none" normalizeH="0" baseline="0" dirty="0">
                <a:ln>
                  <a:noFill/>
                </a:ln>
                <a:solidFill>
                  <a:schemeClr val="tx1"/>
                </a:solidFill>
                <a:effectLst/>
                <a:latin typeface="Arial" panose="020B0604020202020204" pitchFamily="34" charset="0"/>
              </a:rPr>
              <a:t> removing or capping extreme values in numerical columns.</a:t>
            </a:r>
          </a:p>
        </p:txBody>
      </p:sp>
    </p:spTree>
    <p:extLst>
      <p:ext uri="{BB962C8B-B14F-4D97-AF65-F5344CB8AC3E}">
        <p14:creationId xmlns:p14="http://schemas.microsoft.com/office/powerpoint/2010/main" val="1644481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37855-2216-6FE5-45C4-BF49D4504A32}"/>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750C112D-EA63-5CA5-CD7D-F10FDDBF8740}"/>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06FC883D-C818-5C58-E59B-3FE43E21FC81}"/>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D4A201FD-3BD0-048C-CD73-483B0982437F}"/>
              </a:ext>
            </a:extLst>
          </p:cNvPr>
          <p:cNvSpPr txBox="1"/>
          <p:nvPr/>
        </p:nvSpPr>
        <p:spPr>
          <a:xfrm>
            <a:off x="0" y="869026"/>
            <a:ext cx="9221821" cy="630942"/>
          </a:xfrm>
          <a:prstGeom prst="rect">
            <a:avLst/>
          </a:prstGeom>
          <a:noFill/>
        </p:spPr>
        <p:txBody>
          <a:bodyPr wrap="square">
            <a:spAutoFit/>
          </a:bodyPr>
          <a:lstStyle/>
          <a:p>
            <a:r>
              <a:rPr lang="en-US" sz="3500" b="1" dirty="0">
                <a:solidFill>
                  <a:srgbClr val="CD1305"/>
                </a:solidFill>
                <a:latin typeface="Arial" panose="020B0604020202020204" pitchFamily="34" charset="0"/>
                <a:cs typeface="Arial" panose="020B0604020202020204" pitchFamily="34" charset="0"/>
              </a:rPr>
              <a:t>Exploratory Data Analysis (EDA) in Python</a:t>
            </a:r>
          </a:p>
        </p:txBody>
      </p:sp>
      <p:pic>
        <p:nvPicPr>
          <p:cNvPr id="4" name="Picture 3" descr="A blue and orange pie chart&#10;&#10;AI-generated content may be incorrect.">
            <a:extLst>
              <a:ext uri="{FF2B5EF4-FFF2-40B4-BE49-F238E27FC236}">
                <a16:creationId xmlns:a16="http://schemas.microsoft.com/office/drawing/2014/main" id="{F67D3F4E-1171-8297-076E-D9A94E4BD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89" y="1707744"/>
            <a:ext cx="1813655" cy="1711233"/>
          </a:xfrm>
          <a:prstGeom prst="rect">
            <a:avLst/>
          </a:prstGeom>
        </p:spPr>
      </p:pic>
      <p:pic>
        <p:nvPicPr>
          <p:cNvPr id="6" name="Picture 5">
            <a:extLst>
              <a:ext uri="{FF2B5EF4-FFF2-40B4-BE49-F238E27FC236}">
                <a16:creationId xmlns:a16="http://schemas.microsoft.com/office/drawing/2014/main" id="{9B7F6BC0-F346-7FD4-04AD-974D470CF34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98" y="5281091"/>
            <a:ext cx="2164637" cy="1477328"/>
          </a:xfrm>
          <a:prstGeom prst="rect">
            <a:avLst/>
          </a:prstGeom>
        </p:spPr>
      </p:pic>
      <p:pic>
        <p:nvPicPr>
          <p:cNvPr id="8" name="Picture 7" descr="A chart of a distribution of charge">
            <a:extLst>
              <a:ext uri="{FF2B5EF4-FFF2-40B4-BE49-F238E27FC236}">
                <a16:creationId xmlns:a16="http://schemas.microsoft.com/office/drawing/2014/main" id="{CD2EAB4A-94E8-1370-AA11-544DD242D5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98" y="3439025"/>
            <a:ext cx="2164637" cy="1711232"/>
          </a:xfrm>
          <a:prstGeom prst="rect">
            <a:avLst/>
          </a:prstGeom>
        </p:spPr>
      </p:pic>
      <p:sp>
        <p:nvSpPr>
          <p:cNvPr id="17" name="TextBox 16">
            <a:extLst>
              <a:ext uri="{FF2B5EF4-FFF2-40B4-BE49-F238E27FC236}">
                <a16:creationId xmlns:a16="http://schemas.microsoft.com/office/drawing/2014/main" id="{8E16E893-F60A-1584-AF95-48F84E292D3F}"/>
              </a:ext>
            </a:extLst>
          </p:cNvPr>
          <p:cNvSpPr txBox="1"/>
          <p:nvPr/>
        </p:nvSpPr>
        <p:spPr>
          <a:xfrm>
            <a:off x="2101272" y="2187350"/>
            <a:ext cx="7042728" cy="646331"/>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This pie chart shows that 73.46% of customers did not churn (represented by '0'), while 26.54% did churn (represented by '1'). The majority of customers remained, but a significant portion experienced churn.</a:t>
            </a:r>
          </a:p>
        </p:txBody>
      </p:sp>
      <p:sp>
        <p:nvSpPr>
          <p:cNvPr id="19" name="TextBox 18">
            <a:extLst>
              <a:ext uri="{FF2B5EF4-FFF2-40B4-BE49-F238E27FC236}">
                <a16:creationId xmlns:a16="http://schemas.microsoft.com/office/drawing/2014/main" id="{46763522-40D4-C724-45AE-CD1FF5C390FB}"/>
              </a:ext>
            </a:extLst>
          </p:cNvPr>
          <p:cNvSpPr txBox="1"/>
          <p:nvPr/>
        </p:nvSpPr>
        <p:spPr>
          <a:xfrm>
            <a:off x="2322946" y="3885820"/>
            <a:ext cx="6821054" cy="646331"/>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Customers who churned (1) tend to have higher monthly charges on average compared to those who didn't (0). The distribution of monthly charges is also slightly wider for churned customers, indicating more variability in their spending.</a:t>
            </a:r>
          </a:p>
        </p:txBody>
      </p:sp>
      <p:sp>
        <p:nvSpPr>
          <p:cNvPr id="21" name="TextBox 20">
            <a:extLst>
              <a:ext uri="{FF2B5EF4-FFF2-40B4-BE49-F238E27FC236}">
                <a16:creationId xmlns:a16="http://schemas.microsoft.com/office/drawing/2014/main" id="{0F87D2AA-D0CF-03D5-25FF-B79318AAFD81}"/>
              </a:ext>
            </a:extLst>
          </p:cNvPr>
          <p:cNvSpPr txBox="1"/>
          <p:nvPr/>
        </p:nvSpPr>
        <p:spPr>
          <a:xfrm>
            <a:off x="2322947" y="5503040"/>
            <a:ext cx="6821054" cy="830997"/>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Month-to-month contracts are significantly more common than two-year or one-year contracts, indicating a preference for shorter-term commitments. The number of customers with two-year contracts is slightly higher than those with one-year contracts, but both are considerably lower than the month-to-month segment.</a:t>
            </a:r>
          </a:p>
        </p:txBody>
      </p:sp>
    </p:spTree>
    <p:extLst>
      <p:ext uri="{BB962C8B-B14F-4D97-AF65-F5344CB8AC3E}">
        <p14:creationId xmlns:p14="http://schemas.microsoft.com/office/powerpoint/2010/main" val="2330305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AB5F5-93E3-3955-4F7A-4CB0A93EF380}"/>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35399C07-3944-29E1-7434-43EADB0E977E}"/>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56354358-4CCC-FDFE-B8AF-DBA7C20949A0}"/>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 name="TextBox 2">
            <a:extLst>
              <a:ext uri="{FF2B5EF4-FFF2-40B4-BE49-F238E27FC236}">
                <a16:creationId xmlns:a16="http://schemas.microsoft.com/office/drawing/2014/main" id="{F0D71A36-4C00-19CF-F52E-B09A3789ECC0}"/>
              </a:ext>
            </a:extLst>
          </p:cNvPr>
          <p:cNvSpPr txBox="1"/>
          <p:nvPr/>
        </p:nvSpPr>
        <p:spPr>
          <a:xfrm>
            <a:off x="0" y="869026"/>
            <a:ext cx="9144000" cy="707886"/>
          </a:xfrm>
          <a:prstGeom prst="rect">
            <a:avLst/>
          </a:prstGeom>
          <a:noFill/>
        </p:spPr>
        <p:txBody>
          <a:bodyPr wrap="square">
            <a:spAutoFit/>
          </a:bodyPr>
          <a:lstStyle/>
          <a:p>
            <a:r>
              <a:rPr lang="en-US" sz="4000" b="1" dirty="0">
                <a:solidFill>
                  <a:srgbClr val="CD1305"/>
                </a:solidFill>
              </a:rPr>
              <a:t>Exploratory Data Analysis (EDA) in Python</a:t>
            </a:r>
          </a:p>
        </p:txBody>
      </p:sp>
      <p:pic>
        <p:nvPicPr>
          <p:cNvPr id="13" name="Picture 12" descr="A graph of payment method&#10;&#10;AI-generated content may be incorrect.">
            <a:extLst>
              <a:ext uri="{FF2B5EF4-FFF2-40B4-BE49-F238E27FC236}">
                <a16:creationId xmlns:a16="http://schemas.microsoft.com/office/drawing/2014/main" id="{A5299D4B-F8BE-AFF6-D364-5D4B9C20F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80" y="1771888"/>
            <a:ext cx="3784766" cy="2310585"/>
          </a:xfrm>
          <a:prstGeom prst="rect">
            <a:avLst/>
          </a:prstGeom>
        </p:spPr>
      </p:pic>
      <p:pic>
        <p:nvPicPr>
          <p:cNvPr id="15" name="Picture 14" descr="A graph of a number of people">
            <a:extLst>
              <a:ext uri="{FF2B5EF4-FFF2-40B4-BE49-F238E27FC236}">
                <a16:creationId xmlns:a16="http://schemas.microsoft.com/office/drawing/2014/main" id="{BC9150D5-F471-3F6F-E074-78C99ED9DA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80" y="4584458"/>
            <a:ext cx="3784766" cy="2172857"/>
          </a:xfrm>
          <a:prstGeom prst="rect">
            <a:avLst/>
          </a:prstGeom>
        </p:spPr>
      </p:pic>
      <p:sp>
        <p:nvSpPr>
          <p:cNvPr id="5" name="TextBox 4">
            <a:extLst>
              <a:ext uri="{FF2B5EF4-FFF2-40B4-BE49-F238E27FC236}">
                <a16:creationId xmlns:a16="http://schemas.microsoft.com/office/drawing/2014/main" id="{B4EAF44C-D87B-3837-83ED-B57D2187C744}"/>
              </a:ext>
            </a:extLst>
          </p:cNvPr>
          <p:cNvSpPr txBox="1"/>
          <p:nvPr/>
        </p:nvSpPr>
        <p:spPr>
          <a:xfrm>
            <a:off x="4092142" y="1911517"/>
            <a:ext cx="5051857" cy="1200329"/>
          </a:xfrm>
          <a:prstGeom prst="rect">
            <a:avLst/>
          </a:prstGeom>
          <a:noFill/>
        </p:spPr>
        <p:txBody>
          <a:bodyPr wrap="square">
            <a:spAutoFit/>
          </a:bodyPr>
          <a:lstStyle/>
          <a:p>
            <a:pPr algn="just"/>
            <a:r>
              <a:rPr lang="en-US" sz="1200" b="1" dirty="0">
                <a:latin typeface="Arial" panose="020B0604020202020204" pitchFamily="34" charset="0"/>
                <a:cs typeface="Arial" panose="020B0604020202020204" pitchFamily="34" charset="0"/>
              </a:rPr>
              <a:t>Customers using electronic checks and mailed checks have the highest churn rates compared to those using bank transfers or credit card automatic payments.</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Automatic payment methods (bank transfer and credit card) show significantly lower churn, suggesting a correlation between automatic payments and customer retention.</a:t>
            </a:r>
            <a:endParaRPr lang="en-US" sz="12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B26197B-9288-2047-F5A8-05450384477F}"/>
              </a:ext>
            </a:extLst>
          </p:cNvPr>
          <p:cNvSpPr txBox="1"/>
          <p:nvPr/>
        </p:nvSpPr>
        <p:spPr>
          <a:xfrm>
            <a:off x="4008546" y="5157977"/>
            <a:ext cx="5151783" cy="1015663"/>
          </a:xfrm>
          <a:prstGeom prst="rect">
            <a:avLst/>
          </a:prstGeom>
          <a:noFill/>
        </p:spPr>
        <p:txBody>
          <a:bodyPr wrap="square">
            <a:spAutoFit/>
          </a:bodyPr>
          <a:lstStyle/>
          <a:p>
            <a:pPr algn="just"/>
            <a:r>
              <a:rPr lang="en-US" sz="1200" b="1" dirty="0">
                <a:latin typeface="Arial" panose="020B0604020202020204" pitchFamily="34" charset="0"/>
                <a:cs typeface="Arial" panose="020B0604020202020204" pitchFamily="34" charset="0"/>
              </a:rPr>
              <a:t>Customers who churn (1) tend to have shorter tenures, with a significant spike in churn within the first few months.</a:t>
            </a: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Customers who remain (0) have a more varied tenure distribution, with a noticeable increase in the number of customers at the very end of the tenure range.</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074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C7C1C-B332-43C9-318F-81E7A953620E}"/>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9D167D42-2156-2D46-9B45-68C77CEE69A1}"/>
              </a:ext>
            </a:extLst>
          </p:cNvPr>
          <p:cNvSpPr/>
          <p:nvPr/>
        </p:nvSpPr>
        <p:spPr>
          <a:xfrm>
            <a:off x="223780" y="1187113"/>
            <a:ext cx="266689" cy="266688"/>
          </a:xfrm>
          <a:custGeom>
            <a:avLst/>
            <a:gdLst>
              <a:gd name="connsiteX0" fmla="*/ 177524 w 355585"/>
              <a:gd name="connsiteY0" fmla="*/ 354112 h 355584"/>
              <a:gd name="connsiteX1" fmla="*/ -269 w 355585"/>
              <a:gd name="connsiteY1" fmla="*/ 176319 h 355584"/>
              <a:gd name="connsiteX2" fmla="*/ 177524 w 355585"/>
              <a:gd name="connsiteY2" fmla="*/ -1473 h 355584"/>
              <a:gd name="connsiteX3" fmla="*/ 355316 w 355585"/>
              <a:gd name="connsiteY3" fmla="*/ 176319 h 355584"/>
              <a:gd name="connsiteX4" fmla="*/ 355316 w 355585"/>
              <a:gd name="connsiteY4" fmla="*/ 176587 h 355584"/>
              <a:gd name="connsiteX5" fmla="*/ 177524 w 355585"/>
              <a:gd name="connsiteY5" fmla="*/ 354112 h 355584"/>
              <a:gd name="connsiteX6" fmla="*/ 177524 w 355585"/>
              <a:gd name="connsiteY6" fmla="*/ 36637 h 355584"/>
              <a:gd name="connsiteX7" fmla="*/ 38378 w 355585"/>
              <a:gd name="connsiteY7" fmla="*/ 176855 h 355584"/>
              <a:gd name="connsiteX8" fmla="*/ 178595 w 355585"/>
              <a:gd name="connsiteY8" fmla="*/ 316001 h 355584"/>
              <a:gd name="connsiteX9" fmla="*/ 317741 w 355585"/>
              <a:gd name="connsiteY9" fmla="*/ 176587 h 355584"/>
              <a:gd name="connsiteX10" fmla="*/ 177970 w 355585"/>
              <a:gd name="connsiteY10" fmla="*/ 36637 h 355584"/>
              <a:gd name="connsiteX11" fmla="*/ 177524 w 355585"/>
              <a:gd name="connsiteY11" fmla="*/ 36637 h 355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5585" h="355584">
                <a:moveTo>
                  <a:pt x="177524" y="354112"/>
                </a:moveTo>
                <a:cubicBezTo>
                  <a:pt x="79327" y="354112"/>
                  <a:pt x="-269" y="274498"/>
                  <a:pt x="-269" y="176319"/>
                </a:cubicBezTo>
                <a:cubicBezTo>
                  <a:pt x="-269" y="78140"/>
                  <a:pt x="79336" y="-1473"/>
                  <a:pt x="177524" y="-1473"/>
                </a:cubicBezTo>
                <a:cubicBezTo>
                  <a:pt x="275720" y="-1473"/>
                  <a:pt x="355316" y="78140"/>
                  <a:pt x="355316" y="176319"/>
                </a:cubicBezTo>
                <a:cubicBezTo>
                  <a:pt x="355316" y="176408"/>
                  <a:pt x="355316" y="176498"/>
                  <a:pt x="355316" y="176587"/>
                </a:cubicBezTo>
                <a:cubicBezTo>
                  <a:pt x="355022" y="274587"/>
                  <a:pt x="275551" y="353933"/>
                  <a:pt x="177524" y="354112"/>
                </a:cubicBezTo>
                <a:close/>
                <a:moveTo>
                  <a:pt x="177524" y="36637"/>
                </a:moveTo>
                <a:cubicBezTo>
                  <a:pt x="100382" y="36905"/>
                  <a:pt x="38083" y="99740"/>
                  <a:pt x="38378" y="176855"/>
                </a:cubicBezTo>
                <a:cubicBezTo>
                  <a:pt x="38672" y="253970"/>
                  <a:pt x="101453" y="316269"/>
                  <a:pt x="178595" y="316001"/>
                </a:cubicBezTo>
                <a:cubicBezTo>
                  <a:pt x="255424" y="315733"/>
                  <a:pt x="317589" y="253434"/>
                  <a:pt x="317741" y="176587"/>
                </a:cubicBezTo>
                <a:cubicBezTo>
                  <a:pt x="317794" y="99383"/>
                  <a:pt x="255210" y="36727"/>
                  <a:pt x="177970" y="36637"/>
                </a:cubicBezTo>
                <a:cubicBezTo>
                  <a:pt x="177818" y="36637"/>
                  <a:pt x="177675" y="36637"/>
                  <a:pt x="177524" y="36637"/>
                </a:cubicBezTo>
                <a:close/>
              </a:path>
            </a:pathLst>
          </a:custGeom>
          <a:solidFill>
            <a:srgbClr val="FFFFFF"/>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4" name="Freeform: Shape 33">
            <a:extLst>
              <a:ext uri="{FF2B5EF4-FFF2-40B4-BE49-F238E27FC236}">
                <a16:creationId xmlns:a16="http://schemas.microsoft.com/office/drawing/2014/main" id="{E8B79E3A-635D-4900-4883-5361E505A3CF}"/>
              </a:ext>
            </a:extLst>
          </p:cNvPr>
          <p:cNvSpPr/>
          <p:nvPr/>
        </p:nvSpPr>
        <p:spPr>
          <a:xfrm>
            <a:off x="0" y="0"/>
            <a:ext cx="5035961" cy="796926"/>
          </a:xfrm>
          <a:custGeom>
            <a:avLst/>
            <a:gdLst>
              <a:gd name="connsiteX0" fmla="*/ -269 w 6714614"/>
              <a:gd name="connsiteY0" fmla="*/ 643293 h 1062568"/>
              <a:gd name="connsiteX1" fmla="*/ 3285591 w 6714614"/>
              <a:gd name="connsiteY1" fmla="*/ 816623 h 1062568"/>
              <a:gd name="connsiteX2" fmla="*/ 6714346 w 6714614"/>
              <a:gd name="connsiteY2" fmla="*/ -1473 h 1062568"/>
              <a:gd name="connsiteX3" fmla="*/ -269 w 6714614"/>
              <a:gd name="connsiteY3" fmla="*/ -1473 h 1062568"/>
            </a:gdLst>
            <a:ahLst/>
            <a:cxnLst>
              <a:cxn ang="0">
                <a:pos x="connsiteX0" y="connsiteY0"/>
              </a:cxn>
              <a:cxn ang="0">
                <a:pos x="connsiteX1" y="connsiteY1"/>
              </a:cxn>
              <a:cxn ang="0">
                <a:pos x="connsiteX2" y="connsiteY2"/>
              </a:cxn>
              <a:cxn ang="0">
                <a:pos x="connsiteX3" y="connsiteY3"/>
              </a:cxn>
            </a:cxnLst>
            <a:rect l="l" t="t" r="r" b="b"/>
            <a:pathLst>
              <a:path w="6714614" h="1062568">
                <a:moveTo>
                  <a:pt x="-269" y="643293"/>
                </a:moveTo>
                <a:cubicBezTo>
                  <a:pt x="-269" y="643293"/>
                  <a:pt x="1437869" y="1454159"/>
                  <a:pt x="3285591" y="816623"/>
                </a:cubicBezTo>
                <a:cubicBezTo>
                  <a:pt x="5133313" y="179086"/>
                  <a:pt x="6161957" y="7452"/>
                  <a:pt x="6714346" y="-1473"/>
                </a:cubicBezTo>
                <a:lnTo>
                  <a:pt x="-269" y="-1473"/>
                </a:lnTo>
                <a:close/>
              </a:path>
            </a:pathLst>
          </a:custGeom>
          <a:solidFill>
            <a:schemeClr val="accent1"/>
          </a:solid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38" name="Freeform: Shape 37">
            <a:extLst>
              <a:ext uri="{FF2B5EF4-FFF2-40B4-BE49-F238E27FC236}">
                <a16:creationId xmlns:a16="http://schemas.microsoft.com/office/drawing/2014/main" id="{B4EBF534-4645-364F-A3FB-A34BEA6EE6E1}"/>
              </a:ext>
            </a:extLst>
          </p:cNvPr>
          <p:cNvSpPr/>
          <p:nvPr/>
        </p:nvSpPr>
        <p:spPr>
          <a:xfrm>
            <a:off x="4675288" y="1623093"/>
            <a:ext cx="3331136" cy="3331202"/>
          </a:xfrm>
          <a:custGeom>
            <a:avLst/>
            <a:gdLst>
              <a:gd name="connsiteX0" fmla="*/ 4441243 w 4441514"/>
              <a:gd name="connsiteY0" fmla="*/ 2219327 h 4441602"/>
              <a:gd name="connsiteX1" fmla="*/ 2220443 w 4441514"/>
              <a:gd name="connsiteY1" fmla="*/ 4440128 h 4441602"/>
              <a:gd name="connsiteX2" fmla="*/ 1424750 w 4441514"/>
              <a:gd name="connsiteY2" fmla="*/ 4293307 h 4441602"/>
              <a:gd name="connsiteX3" fmla="*/ -269 w 4441514"/>
              <a:gd name="connsiteY3" fmla="*/ 2219327 h 4441602"/>
              <a:gd name="connsiteX4" fmla="*/ 2220621 w 4441514"/>
              <a:gd name="connsiteY4" fmla="*/ -1473 h 4441602"/>
              <a:gd name="connsiteX5" fmla="*/ 4298170 w 4441514"/>
              <a:gd name="connsiteY5" fmla="*/ 1433184 h 4441602"/>
              <a:gd name="connsiteX6" fmla="*/ 4441243 w 4441514"/>
              <a:gd name="connsiteY6" fmla="*/ 2219327 h 444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1514" h="4441602">
                <a:moveTo>
                  <a:pt x="4441243" y="2219327"/>
                </a:moveTo>
                <a:cubicBezTo>
                  <a:pt x="4441243" y="3445936"/>
                  <a:pt x="3446961" y="4440128"/>
                  <a:pt x="2220443" y="4440128"/>
                </a:cubicBezTo>
                <a:cubicBezTo>
                  <a:pt x="1948487" y="4440396"/>
                  <a:pt x="1678764" y="4390682"/>
                  <a:pt x="1424750" y="4293307"/>
                </a:cubicBezTo>
                <a:cubicBezTo>
                  <a:pt x="591392" y="3973512"/>
                  <a:pt x="-269" y="3165412"/>
                  <a:pt x="-269" y="2219327"/>
                </a:cubicBezTo>
                <a:cubicBezTo>
                  <a:pt x="-269" y="992808"/>
                  <a:pt x="994013" y="-1473"/>
                  <a:pt x="2220621" y="-1473"/>
                </a:cubicBezTo>
                <a:cubicBezTo>
                  <a:pt x="3170276" y="-1473"/>
                  <a:pt x="3980785" y="594649"/>
                  <a:pt x="4298170" y="1433184"/>
                </a:cubicBezTo>
                <a:cubicBezTo>
                  <a:pt x="4393135" y="1684343"/>
                  <a:pt x="4441690" y="1950764"/>
                  <a:pt x="4441243" y="2219327"/>
                </a:cubicBezTo>
                <a:close/>
              </a:path>
            </a:pathLst>
          </a:custGeom>
          <a:noFill/>
          <a:ln w="8925" cap="flat">
            <a:noFill/>
            <a:prstDash val="solid"/>
            <a:miter/>
          </a:ln>
        </p:spPr>
        <p:txBody>
          <a:bodyPr rtlCol="0" anchor="ctr"/>
          <a:lstStyle/>
          <a:p>
            <a:pPr defTabSz="685800"/>
            <a:endParaRPr lang="en-US" sz="1350">
              <a:solidFill>
                <a:prstClr val="black"/>
              </a:solidFill>
              <a:latin typeface="Calibri" panose="020F0502020204030204"/>
            </a:endParaRPr>
          </a:p>
        </p:txBody>
      </p:sp>
      <p:sp>
        <p:nvSpPr>
          <p:cNvPr id="5" name="TextBox 4">
            <a:extLst>
              <a:ext uri="{FF2B5EF4-FFF2-40B4-BE49-F238E27FC236}">
                <a16:creationId xmlns:a16="http://schemas.microsoft.com/office/drawing/2014/main" id="{9DF88AA1-7C47-3810-879A-092E41550EA5}"/>
              </a:ext>
            </a:extLst>
          </p:cNvPr>
          <p:cNvSpPr txBox="1"/>
          <p:nvPr/>
        </p:nvSpPr>
        <p:spPr>
          <a:xfrm>
            <a:off x="0" y="810567"/>
            <a:ext cx="9143999" cy="707886"/>
          </a:xfrm>
          <a:prstGeom prst="rect">
            <a:avLst/>
          </a:prstGeom>
          <a:noFill/>
        </p:spPr>
        <p:txBody>
          <a:bodyPr wrap="square">
            <a:spAutoFit/>
          </a:bodyPr>
          <a:lstStyle/>
          <a:p>
            <a:pPr algn="ctr"/>
            <a:r>
              <a:rPr lang="en-US" sz="4000" b="1" dirty="0">
                <a:solidFill>
                  <a:srgbClr val="CD1305"/>
                </a:solidFill>
                <a:latin typeface="Arial" panose="020B0604020202020204" pitchFamily="34" charset="0"/>
                <a:cs typeface="Arial" panose="020B0604020202020204" pitchFamily="34" charset="0"/>
              </a:rPr>
              <a:t>Data Visualization in Power BI</a:t>
            </a:r>
          </a:p>
        </p:txBody>
      </p:sp>
      <p:pic>
        <p:nvPicPr>
          <p:cNvPr id="9" name="Picture 8" descr="A screenshot of a computer">
            <a:extLst>
              <a:ext uri="{FF2B5EF4-FFF2-40B4-BE49-F238E27FC236}">
                <a16:creationId xmlns:a16="http://schemas.microsoft.com/office/drawing/2014/main" id="{7AEE7A3A-5BC2-F3BF-6578-4ACA9E652A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44" y="1493789"/>
            <a:ext cx="4433454" cy="2542507"/>
          </a:xfrm>
          <a:prstGeom prst="rect">
            <a:avLst/>
          </a:prstGeom>
        </p:spPr>
      </p:pic>
      <p:sp>
        <p:nvSpPr>
          <p:cNvPr id="12" name="TextBox 11">
            <a:extLst>
              <a:ext uri="{FF2B5EF4-FFF2-40B4-BE49-F238E27FC236}">
                <a16:creationId xmlns:a16="http://schemas.microsoft.com/office/drawing/2014/main" id="{2B2384C4-B525-F7E5-2D21-159921CDBC4D}"/>
              </a:ext>
            </a:extLst>
          </p:cNvPr>
          <p:cNvSpPr txBox="1"/>
          <p:nvPr/>
        </p:nvSpPr>
        <p:spPr>
          <a:xfrm>
            <a:off x="4710545" y="2257210"/>
            <a:ext cx="4433454" cy="1200329"/>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This dashboard clearly illustrates a significant churn problem, primarily concentrated among customers with shorter tenures, demanding immediate attention to mitigate financial losses. The provided demographic insights and filter options enable targeted strategies to improve customer retention and overall profitability.</a:t>
            </a:r>
          </a:p>
        </p:txBody>
      </p:sp>
      <p:pic>
        <p:nvPicPr>
          <p:cNvPr id="13" name="Picture 12" descr="A screenshot of a computer">
            <a:extLst>
              <a:ext uri="{FF2B5EF4-FFF2-40B4-BE49-F238E27FC236}">
                <a16:creationId xmlns:a16="http://schemas.microsoft.com/office/drawing/2014/main" id="{A85350F7-941A-C8FF-9C79-F6C34F5434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781" y="4144620"/>
            <a:ext cx="4433454" cy="2542507"/>
          </a:xfrm>
          <a:prstGeom prst="rect">
            <a:avLst/>
          </a:prstGeom>
        </p:spPr>
      </p:pic>
      <p:sp>
        <p:nvSpPr>
          <p:cNvPr id="15" name="TextBox 14">
            <a:extLst>
              <a:ext uri="{FF2B5EF4-FFF2-40B4-BE49-F238E27FC236}">
                <a16:creationId xmlns:a16="http://schemas.microsoft.com/office/drawing/2014/main" id="{3EFC4AC7-51DB-E876-A11F-31A15954E59F}"/>
              </a:ext>
            </a:extLst>
          </p:cNvPr>
          <p:cNvSpPr txBox="1"/>
          <p:nvPr/>
        </p:nvSpPr>
        <p:spPr>
          <a:xfrm>
            <a:off x="4710545" y="4815708"/>
            <a:ext cx="4433454" cy="1200329"/>
          </a:xfrm>
          <a:prstGeom prst="rect">
            <a:avLst/>
          </a:prstGeom>
          <a:noFill/>
        </p:spPr>
        <p:txBody>
          <a:bodyPr wrap="square">
            <a:spAutoFit/>
          </a:bodyPr>
          <a:lstStyle/>
          <a:p>
            <a:pPr algn="just"/>
            <a:r>
              <a:rPr lang="en-US" sz="1200" dirty="0">
                <a:latin typeface="Arial" panose="020B0604020202020204" pitchFamily="34" charset="0"/>
                <a:cs typeface="Arial" panose="020B0604020202020204" pitchFamily="34" charset="0"/>
              </a:rPr>
              <a:t>This dashboard emphasizes the need to focus on acquiring and retaining customers on longer-term contracts to maximize revenue, as churn significantly impacts profitability. Understanding the demographic nuances and leveraging the available filters will allow for targeted strategies to improve revenue performance and meet set targets.</a:t>
            </a:r>
          </a:p>
        </p:txBody>
      </p:sp>
    </p:spTree>
    <p:extLst>
      <p:ext uri="{BB962C8B-B14F-4D97-AF65-F5344CB8AC3E}">
        <p14:creationId xmlns:p14="http://schemas.microsoft.com/office/powerpoint/2010/main" val="3870615378"/>
      </p:ext>
    </p:extLst>
  </p:cSld>
  <p:clrMapOvr>
    <a:masterClrMapping/>
  </p:clrMapOvr>
</p:sld>
</file>

<file path=ppt/theme/theme1.xml><?xml version="1.0" encoding="utf-8"?>
<a:theme xmlns:a="http://schemas.openxmlformats.org/drawingml/2006/main" name="1_Office Theme">
  <a:themeElements>
    <a:clrScheme name="BLACK FRIDAY">
      <a:dk1>
        <a:sysClr val="windowText" lastClr="000000"/>
      </a:dk1>
      <a:lt1>
        <a:sysClr val="window" lastClr="FFFFFF"/>
      </a:lt1>
      <a:dk2>
        <a:srgbClr val="000000"/>
      </a:dk2>
      <a:lt2>
        <a:srgbClr val="FFFFFF"/>
      </a:lt2>
      <a:accent1>
        <a:srgbClr val="CD1305"/>
      </a:accent1>
      <a:accent2>
        <a:srgbClr val="ED0303"/>
      </a:accent2>
      <a:accent3>
        <a:srgbClr val="CD1305"/>
      </a:accent3>
      <a:accent4>
        <a:srgbClr val="ED0303"/>
      </a:accent4>
      <a:accent5>
        <a:srgbClr val="CD1305"/>
      </a:accent5>
      <a:accent6>
        <a:srgbClr val="ED030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2580</TotalTime>
  <Words>1689</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Unicode MS</vt:lpstr>
      <vt:lpstr>Arial</vt:lpstr>
      <vt:lpstr>Calibri</vt:lpstr>
      <vt:lpstr>Calibri Light</vt:lpstr>
      <vt:lpstr>Montserrat</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vwhk5</cp:lastModifiedBy>
  <cp:revision>9</cp:revision>
  <dcterms:created xsi:type="dcterms:W3CDTF">2023-06-12T11:46:54Z</dcterms:created>
  <dcterms:modified xsi:type="dcterms:W3CDTF">2025-04-02T08:53:57Z</dcterms:modified>
</cp:coreProperties>
</file>