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4"/>
  </p:notesMasterIdLst>
  <p:sldIdLst>
    <p:sldId id="256" r:id="rId3"/>
    <p:sldId id="259" r:id="rId4"/>
    <p:sldId id="273" r:id="rId5"/>
    <p:sldId id="274" r:id="rId6"/>
    <p:sldId id="276" r:id="rId7"/>
    <p:sldId id="278" r:id="rId8"/>
    <p:sldId id="279" r:id="rId9"/>
    <p:sldId id="280" r:id="rId10"/>
    <p:sldId id="281" r:id="rId11"/>
    <p:sldId id="272" r:id="rId12"/>
    <p:sldId id="270" r:id="rId13"/>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79" d="100"/>
          <a:sy n="79" d="100"/>
        </p:scale>
        <p:origin x="1598"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6F308-492D-4FC0-86DC-285D4B7210B6}" type="datetimeFigureOut">
              <a:rPr lang="en-US" smtClean="0"/>
              <a:t>2/27/2025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393954-2B89-43DF-9F1B-BC1840C8DCF9}" type="slidenum">
              <a:rPr lang="en-US" smtClean="0"/>
              <a:t>‹#›</a:t>
            </a:fld>
            <a:endParaRPr lang="en-US"/>
          </a:p>
        </p:txBody>
      </p:sp>
    </p:spTree>
    <p:extLst>
      <p:ext uri="{BB962C8B-B14F-4D97-AF65-F5344CB8AC3E}">
        <p14:creationId xmlns:p14="http://schemas.microsoft.com/office/powerpoint/2010/main" val="1417871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393954-2B89-43DF-9F1B-BC1840C8DCF9}" type="slidenum">
              <a:rPr lang="en-US" smtClean="0"/>
              <a:t>7</a:t>
            </a:fld>
            <a:endParaRPr lang="en-US"/>
          </a:p>
        </p:txBody>
      </p:sp>
    </p:spTree>
    <p:extLst>
      <p:ext uri="{BB962C8B-B14F-4D97-AF65-F5344CB8AC3E}">
        <p14:creationId xmlns:p14="http://schemas.microsoft.com/office/powerpoint/2010/main" val="40586256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2416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DCCD61-643D-44A5-A450-3A42A50CBC1E}"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6291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29688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DCCD61-643D-44A5-A450-3A42A50CBC1E}"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87035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792374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962857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6778"/>
            <a:ext cx="9144000"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 Click to add title</a:t>
            </a:r>
            <a:endParaRPr lang="ko-KR" altLang="en-US" dirty="0"/>
          </a:p>
        </p:txBody>
      </p:sp>
      <p:sp>
        <p:nvSpPr>
          <p:cNvPr id="3" name="Content Placeholder 2"/>
          <p:cNvSpPr>
            <a:spLocks noGrp="1"/>
          </p:cNvSpPr>
          <p:nvPr>
            <p:ph idx="1"/>
          </p:nvPr>
        </p:nvSpPr>
        <p:spPr>
          <a:xfrm>
            <a:off x="457200" y="1600201"/>
            <a:ext cx="8229600" cy="460648"/>
          </a:xfrm>
          <a:prstGeom prst="rect">
            <a:avLst/>
          </a:prstGeom>
        </p:spPr>
        <p:txBody>
          <a:bodyPr anchor="ctr"/>
          <a:lstStyle>
            <a:lvl1pPr marL="0" indent="0">
              <a:buNone/>
              <a:defRPr sz="2000">
                <a:solidFill>
                  <a:schemeClr val="bg1"/>
                </a:solidFill>
              </a:defRPr>
            </a:lvl1pPr>
          </a:lstStyle>
          <a:p>
            <a:pPr lvl="0"/>
            <a:r>
              <a:rPr lang="en-US" altLang="ko-KR" dirty="0"/>
              <a:t>Click to edit Master text styles</a:t>
            </a:r>
          </a:p>
        </p:txBody>
      </p:sp>
      <p:sp>
        <p:nvSpPr>
          <p:cNvPr id="4" name="Content Placeholder 2"/>
          <p:cNvSpPr>
            <a:spLocks noGrp="1"/>
          </p:cNvSpPr>
          <p:nvPr>
            <p:ph idx="10"/>
          </p:nvPr>
        </p:nvSpPr>
        <p:spPr>
          <a:xfrm>
            <a:off x="467544" y="2276872"/>
            <a:ext cx="8229600" cy="3600400"/>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3694015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1069514"/>
          </a:xfrm>
          <a:prstGeom prst="rect">
            <a:avLst/>
          </a:prstGeom>
        </p:spPr>
        <p:txBody>
          <a:bodyPr anchor="ctr"/>
          <a:lstStyle>
            <a:lvl1pPr>
              <a:defRPr b="1" baseline="0">
                <a:solidFill>
                  <a:schemeClr val="bg1"/>
                </a:solidFill>
                <a:latin typeface="Arial" pitchFamily="34" charset="0"/>
                <a:cs typeface="Arial" pitchFamily="34" charset="0"/>
              </a:defRPr>
            </a:lvl1pPr>
          </a:lstStyle>
          <a:p>
            <a:r>
              <a:rPr lang="en-US" altLang="ko-KR" dirty="0"/>
              <a:t> Click to add title</a:t>
            </a:r>
            <a:endParaRPr lang="ko-KR" altLang="en-US" dirty="0"/>
          </a:p>
        </p:txBody>
      </p:sp>
      <p:sp>
        <p:nvSpPr>
          <p:cNvPr id="4" name="Content Placeholder 2"/>
          <p:cNvSpPr>
            <a:spLocks noGrp="1"/>
          </p:cNvSpPr>
          <p:nvPr>
            <p:ph idx="1"/>
          </p:nvPr>
        </p:nvSpPr>
        <p:spPr>
          <a:xfrm>
            <a:off x="2123728" y="1268760"/>
            <a:ext cx="6563072" cy="460648"/>
          </a:xfrm>
          <a:prstGeom prst="rect">
            <a:avLst/>
          </a:prstGeom>
        </p:spPr>
        <p:txBody>
          <a:bodyPr anchor="ctr"/>
          <a:lstStyle>
            <a:lvl1pPr marL="0" indent="0">
              <a:buNone/>
              <a:defRPr sz="2000">
                <a:solidFill>
                  <a:schemeClr val="bg1"/>
                </a:solidFill>
              </a:defRPr>
            </a:lvl1pPr>
          </a:lstStyle>
          <a:p>
            <a:pPr lvl="0"/>
            <a:r>
              <a:rPr lang="en-US" altLang="ko-KR" dirty="0"/>
              <a:t>Click to edit Master text styles</a:t>
            </a:r>
          </a:p>
        </p:txBody>
      </p:sp>
      <p:sp>
        <p:nvSpPr>
          <p:cNvPr id="5" name="Content Placeholder 2"/>
          <p:cNvSpPr>
            <a:spLocks noGrp="1"/>
          </p:cNvSpPr>
          <p:nvPr>
            <p:ph idx="10"/>
          </p:nvPr>
        </p:nvSpPr>
        <p:spPr>
          <a:xfrm>
            <a:off x="2134072" y="1844824"/>
            <a:ext cx="6563072" cy="4147865"/>
          </a:xfrm>
          <a:prstGeom prst="rect">
            <a:avLst/>
          </a:prstGeom>
        </p:spPr>
        <p:txBody>
          <a:bodyPr lIns="396000" anchor="t"/>
          <a:lstStyle>
            <a:lvl1pPr marL="0" indent="0">
              <a:buNone/>
              <a:defRPr sz="1400">
                <a:solidFill>
                  <a:schemeClr val="bg1"/>
                </a:solidFill>
              </a:defRPr>
            </a:lvl1pPr>
          </a:lstStyle>
          <a:p>
            <a:pPr lvl="0"/>
            <a:r>
              <a:rPr lang="en-US" altLang="ko-KR" dirty="0"/>
              <a:t>Click to edit Master text styles</a:t>
            </a:r>
          </a:p>
        </p:txBody>
      </p:sp>
    </p:spTree>
    <p:extLst>
      <p:ext uri="{BB962C8B-B14F-4D97-AF65-F5344CB8AC3E}">
        <p14:creationId xmlns:p14="http://schemas.microsoft.com/office/powerpoint/2010/main" val="232681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8DCCD61-643D-44A5-A450-3A42A50CBC1E}"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656086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CCD61-643D-44A5-A450-3A42A50CBC1E}"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924286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DCCD61-643D-44A5-A450-3A42A50CBC1E}"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3277933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DCCD61-643D-44A5-A450-3A42A50CBC1E}"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77879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DCCD61-643D-44A5-A450-3A42A50CBC1E}"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2919811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DCCD61-643D-44A5-A450-3A42A50CBC1E}"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F0832-F084-422D-97D1-AF848F4F2C34}" type="slidenum">
              <a:rPr lang="en-US" smtClean="0"/>
              <a:t>‹#›</a:t>
            </a:fld>
            <a:endParaRPr lang="en-US"/>
          </a:p>
        </p:txBody>
      </p:sp>
    </p:spTree>
    <p:extLst>
      <p:ext uri="{BB962C8B-B14F-4D97-AF65-F5344CB8AC3E}">
        <p14:creationId xmlns:p14="http://schemas.microsoft.com/office/powerpoint/2010/main" val="18181198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7338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l" defTabSz="914400" rtl="0" eaLnBrk="1" latinLnBrk="1" hangingPunct="1">
        <a:spcBef>
          <a:spcPct val="0"/>
        </a:spcBef>
        <a:buNone/>
        <a:defRPr sz="40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CCD61-643D-44A5-A450-3A42A50CBC1E}" type="datetimeFigureOut">
              <a:rPr lang="en-US" smtClean="0"/>
              <a:t>2/27/2025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2F0832-F084-422D-97D1-AF848F4F2C34}" type="slidenum">
              <a:rPr lang="en-US" smtClean="0"/>
              <a:t>‹#›</a:t>
            </a:fld>
            <a:endParaRPr lang="en-US"/>
          </a:p>
        </p:txBody>
      </p:sp>
    </p:spTree>
    <p:extLst>
      <p:ext uri="{BB962C8B-B14F-4D97-AF65-F5344CB8AC3E}">
        <p14:creationId xmlns:p14="http://schemas.microsoft.com/office/powerpoint/2010/main" val="328635735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DF62F794-CD35-8271-BEBB-6A3B789F0C92}"/>
              </a:ext>
            </a:extLst>
          </p:cNvPr>
          <p:cNvSpPr/>
          <p:nvPr/>
        </p:nvSpPr>
        <p:spPr>
          <a:xfrm>
            <a:off x="539552" y="1123271"/>
            <a:ext cx="3528392" cy="708779"/>
          </a:xfrm>
          <a:prstGeom prst="rect">
            <a:avLst/>
          </a:prstGeom>
          <a:noFill/>
          <a:ln/>
        </p:spPr>
        <p:txBody>
          <a:bodyPr wrap="none" lIns="0" tIns="0" rIns="0" bIns="0" rtlCol="0" anchor="t"/>
          <a:lstStyle/>
          <a:p>
            <a:pPr marL="0" indent="0">
              <a:lnSpc>
                <a:spcPts val="5550"/>
              </a:lnSpc>
              <a:buNone/>
            </a:pPr>
            <a:r>
              <a:rPr lang="en-US" b="1" dirty="0">
                <a:solidFill>
                  <a:schemeClr val="bg1"/>
                </a:solidFill>
                <a:latin typeface="Arial "/>
                <a:ea typeface="Inter Bold" pitchFamily="34" charset="-122"/>
                <a:cs typeface="Inter Bold" pitchFamily="34" charset="-120"/>
              </a:rPr>
              <a:t>Power BI Finance Dashboard</a:t>
            </a:r>
            <a:endParaRPr lang="en-US" dirty="0">
              <a:solidFill>
                <a:schemeClr val="bg1"/>
              </a:solidFill>
              <a:latin typeface="Arial "/>
            </a:endParaRPr>
          </a:p>
        </p:txBody>
      </p:sp>
      <p:sp>
        <p:nvSpPr>
          <p:cNvPr id="9" name="Text 3">
            <a:extLst>
              <a:ext uri="{FF2B5EF4-FFF2-40B4-BE49-F238E27FC236}">
                <a16:creationId xmlns:a16="http://schemas.microsoft.com/office/drawing/2014/main" id="{A8696423-8A35-EA82-ED92-6BE333B08D8F}"/>
              </a:ext>
            </a:extLst>
          </p:cNvPr>
          <p:cNvSpPr/>
          <p:nvPr/>
        </p:nvSpPr>
        <p:spPr>
          <a:xfrm>
            <a:off x="1115616" y="2813472"/>
            <a:ext cx="2952328" cy="396835"/>
          </a:xfrm>
          <a:prstGeom prst="rect">
            <a:avLst/>
          </a:prstGeom>
          <a:noFill/>
          <a:ln/>
        </p:spPr>
        <p:txBody>
          <a:bodyPr wrap="none" lIns="0" tIns="0" rIns="0" bIns="0" rtlCol="0" anchor="t"/>
          <a:lstStyle/>
          <a:p>
            <a:pPr marL="0" indent="0" algn="ctr">
              <a:lnSpc>
                <a:spcPts val="3100"/>
              </a:lnSpc>
              <a:buNone/>
            </a:pPr>
            <a:r>
              <a:rPr lang="en-US" sz="1600" b="1" dirty="0">
                <a:solidFill>
                  <a:schemeClr val="bg1"/>
                </a:solidFill>
                <a:latin typeface="Arial Black" panose="020B0A04020102020204" pitchFamily="34" charset="0"/>
                <a:ea typeface="Inter Bold" pitchFamily="34" charset="-122"/>
                <a:cs typeface="Inter Bold" pitchFamily="34" charset="-120"/>
              </a:rPr>
              <a:t>by Arghyadip Pandey</a:t>
            </a:r>
            <a:endParaRPr lang="en-US" sz="1600" dirty="0">
              <a:solidFill>
                <a:schemeClr val="bg1"/>
              </a:solidFill>
              <a:latin typeface="Arial Black" panose="020B0A04020102020204" pitchFamily="34" charset="0"/>
            </a:endParaRPr>
          </a:p>
        </p:txBody>
      </p:sp>
      <p:sp>
        <p:nvSpPr>
          <p:cNvPr id="7" name="TextBox 6">
            <a:extLst>
              <a:ext uri="{FF2B5EF4-FFF2-40B4-BE49-F238E27FC236}">
                <a16:creationId xmlns:a16="http://schemas.microsoft.com/office/drawing/2014/main" id="{B4A3282B-FB18-A9E3-926D-8AE168F2CC22}"/>
              </a:ext>
            </a:extLst>
          </p:cNvPr>
          <p:cNvSpPr txBox="1"/>
          <p:nvPr/>
        </p:nvSpPr>
        <p:spPr>
          <a:xfrm>
            <a:off x="683568" y="1890142"/>
            <a:ext cx="3168352" cy="923330"/>
          </a:xfrm>
          <a:prstGeom prst="rect">
            <a:avLst/>
          </a:prstGeom>
          <a:noFill/>
        </p:spPr>
        <p:txBody>
          <a:bodyPr wrap="square">
            <a:spAutoFit/>
          </a:bodyPr>
          <a:lstStyle/>
          <a:p>
            <a:pPr algn="just"/>
            <a:r>
              <a:rPr lang="en-US" sz="900" b="0" i="0" dirty="0">
                <a:solidFill>
                  <a:schemeClr val="bg1"/>
                </a:solidFill>
                <a:effectLst/>
                <a:latin typeface="Arial "/>
              </a:rPr>
              <a:t>This presentation offers an overview of a Power BI finance dashboard, highlighting essential elements like data comprehension, sales analysis, discount strategies, shipping expenses, and product base margin assessment. The dashboard aims to deliver actionable insights for informed financial decision-making.</a:t>
            </a:r>
            <a:endParaRPr lang="en-US" sz="900" dirty="0">
              <a:solidFill>
                <a:schemeClr val="bg1"/>
              </a:solidFill>
              <a:latin typeface="Arial "/>
            </a:endParaRPr>
          </a:p>
        </p:txBody>
      </p:sp>
    </p:spTree>
    <p:extLst>
      <p:ext uri="{BB962C8B-B14F-4D97-AF65-F5344CB8AC3E}">
        <p14:creationId xmlns:p14="http://schemas.microsoft.com/office/powerpoint/2010/main" val="1941221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8D079-3793-CA9D-A229-87D9102BC6DD}"/>
              </a:ext>
            </a:extLst>
          </p:cNvPr>
          <p:cNvSpPr>
            <a:spLocks noGrp="1"/>
          </p:cNvSpPr>
          <p:nvPr>
            <p:ph type="title"/>
          </p:nvPr>
        </p:nvSpPr>
        <p:spPr/>
        <p:txBody>
          <a:bodyPr/>
          <a:lstStyle/>
          <a:p>
            <a:r>
              <a:rPr lang="en-US" dirty="0"/>
              <a:t> </a:t>
            </a:r>
            <a:r>
              <a:rPr lang="en-US" sz="2800" dirty="0"/>
              <a:t>CONCLUSION</a:t>
            </a:r>
          </a:p>
        </p:txBody>
      </p:sp>
      <p:sp>
        <p:nvSpPr>
          <p:cNvPr id="10" name="TextBox 9">
            <a:extLst>
              <a:ext uri="{FF2B5EF4-FFF2-40B4-BE49-F238E27FC236}">
                <a16:creationId xmlns:a16="http://schemas.microsoft.com/office/drawing/2014/main" id="{A6D995CC-E5BF-AFC4-4840-9F731A253219}"/>
              </a:ext>
            </a:extLst>
          </p:cNvPr>
          <p:cNvSpPr txBox="1"/>
          <p:nvPr/>
        </p:nvSpPr>
        <p:spPr>
          <a:xfrm>
            <a:off x="0" y="2136338"/>
            <a:ext cx="9144000" cy="2585323"/>
          </a:xfrm>
          <a:prstGeom prst="rect">
            <a:avLst/>
          </a:prstGeom>
          <a:noFill/>
        </p:spPr>
        <p:txBody>
          <a:bodyPr wrap="square">
            <a:spAutoFit/>
          </a:bodyPr>
          <a:lstStyle/>
          <a:p>
            <a:pPr algn="just"/>
            <a:r>
              <a:rPr lang="en-US" dirty="0">
                <a:solidFill>
                  <a:schemeClr val="bg1"/>
                </a:solidFill>
                <a:latin typeface="Arial "/>
              </a:rPr>
              <a:t>The </a:t>
            </a:r>
            <a:r>
              <a:rPr lang="en-US" b="1" dirty="0">
                <a:solidFill>
                  <a:schemeClr val="bg1"/>
                </a:solidFill>
                <a:latin typeface="Arial "/>
              </a:rPr>
              <a:t>Finance Dashboard</a:t>
            </a:r>
            <a:r>
              <a:rPr lang="en-US" dirty="0">
                <a:solidFill>
                  <a:schemeClr val="bg1"/>
                </a:solidFill>
                <a:latin typeface="Arial "/>
              </a:rPr>
              <a:t> provides a comprehensive overview of sales performance, discount distribution, shipping costs, and product base margins across regions, customer segments, and product categories. The </a:t>
            </a:r>
            <a:r>
              <a:rPr lang="en-US" b="1" dirty="0">
                <a:solidFill>
                  <a:schemeClr val="bg1"/>
                </a:solidFill>
                <a:latin typeface="Arial "/>
              </a:rPr>
              <a:t>West region</a:t>
            </a:r>
            <a:r>
              <a:rPr lang="en-US" dirty="0">
                <a:solidFill>
                  <a:schemeClr val="bg1"/>
                </a:solidFill>
                <a:latin typeface="Arial "/>
              </a:rPr>
              <a:t> leads in profitability (33.05%), while </a:t>
            </a:r>
            <a:r>
              <a:rPr lang="en-US" b="1" dirty="0">
                <a:solidFill>
                  <a:schemeClr val="bg1"/>
                </a:solidFill>
                <a:latin typeface="Arial "/>
              </a:rPr>
              <a:t>Central (24.27%)</a:t>
            </a:r>
            <a:r>
              <a:rPr lang="en-US" dirty="0">
                <a:solidFill>
                  <a:schemeClr val="bg1"/>
                </a:solidFill>
                <a:latin typeface="Arial "/>
              </a:rPr>
              <a:t>, </a:t>
            </a:r>
            <a:r>
              <a:rPr lang="en-US" b="1" dirty="0">
                <a:solidFill>
                  <a:schemeClr val="bg1"/>
                </a:solidFill>
                <a:latin typeface="Arial "/>
              </a:rPr>
              <a:t>East (22.22%)</a:t>
            </a:r>
            <a:r>
              <a:rPr lang="en-US" dirty="0">
                <a:solidFill>
                  <a:schemeClr val="bg1"/>
                </a:solidFill>
                <a:latin typeface="Arial "/>
              </a:rPr>
              <a:t>, and </a:t>
            </a:r>
            <a:r>
              <a:rPr lang="en-US" b="1" dirty="0">
                <a:solidFill>
                  <a:schemeClr val="bg1"/>
                </a:solidFill>
                <a:latin typeface="Arial "/>
              </a:rPr>
              <a:t>South (20.45%)</a:t>
            </a:r>
            <a:r>
              <a:rPr lang="en-US" dirty="0">
                <a:solidFill>
                  <a:schemeClr val="bg1"/>
                </a:solidFill>
                <a:latin typeface="Arial "/>
              </a:rPr>
              <a:t> follow. </a:t>
            </a:r>
            <a:r>
              <a:rPr lang="en-US" b="1" dirty="0">
                <a:solidFill>
                  <a:schemeClr val="bg1"/>
                </a:solidFill>
                <a:latin typeface="Arial "/>
              </a:rPr>
              <a:t>California contributes the highest sales</a:t>
            </a:r>
            <a:r>
              <a:rPr lang="en-US" dirty="0">
                <a:solidFill>
                  <a:schemeClr val="bg1"/>
                </a:solidFill>
                <a:latin typeface="Arial "/>
              </a:rPr>
              <a:t>, while </a:t>
            </a:r>
            <a:r>
              <a:rPr lang="en-US" b="1" dirty="0">
                <a:solidFill>
                  <a:schemeClr val="bg1"/>
                </a:solidFill>
                <a:latin typeface="Arial "/>
              </a:rPr>
              <a:t>Office Supplies dominates product margins (49.76%)</a:t>
            </a:r>
            <a:r>
              <a:rPr lang="en-US" dirty="0">
                <a:solidFill>
                  <a:schemeClr val="bg1"/>
                </a:solidFill>
                <a:latin typeface="Arial "/>
              </a:rPr>
              <a:t>. Discounts are primarily given on </a:t>
            </a:r>
            <a:r>
              <a:rPr lang="en-US" b="1" dirty="0">
                <a:solidFill>
                  <a:schemeClr val="bg1"/>
                </a:solidFill>
                <a:latin typeface="Arial "/>
              </a:rPr>
              <a:t>Office Supplies (52.71%)</a:t>
            </a:r>
            <a:r>
              <a:rPr lang="en-US" dirty="0">
                <a:solidFill>
                  <a:schemeClr val="bg1"/>
                </a:solidFill>
                <a:latin typeface="Arial "/>
              </a:rPr>
              <a:t>, with corporate clients receiving the most (35.01%). </a:t>
            </a:r>
            <a:r>
              <a:rPr lang="en-US" b="1" dirty="0">
                <a:solidFill>
                  <a:schemeClr val="bg1"/>
                </a:solidFill>
                <a:latin typeface="Arial "/>
              </a:rPr>
              <a:t>Regular Air shipping incurs the highest cost (12K)</a:t>
            </a:r>
            <a:r>
              <a:rPr lang="en-US" dirty="0">
                <a:solidFill>
                  <a:schemeClr val="bg1"/>
                </a:solidFill>
                <a:latin typeface="Arial "/>
              </a:rPr>
              <a:t>, making logistics an area for potential optimization. While sales trends remain strong, balancing </a:t>
            </a:r>
            <a:r>
              <a:rPr lang="en-US" b="1" dirty="0">
                <a:solidFill>
                  <a:schemeClr val="bg1"/>
                </a:solidFill>
                <a:latin typeface="Arial "/>
              </a:rPr>
              <a:t>discount strategies and shipping efficiency</a:t>
            </a:r>
            <a:r>
              <a:rPr lang="en-US" dirty="0">
                <a:solidFill>
                  <a:schemeClr val="bg1"/>
                </a:solidFill>
                <a:latin typeface="Arial "/>
              </a:rPr>
              <a:t> will further enhance profitability.</a:t>
            </a:r>
          </a:p>
        </p:txBody>
      </p:sp>
    </p:spTree>
    <p:extLst>
      <p:ext uri="{BB962C8B-B14F-4D97-AF65-F5344CB8AC3E}">
        <p14:creationId xmlns:p14="http://schemas.microsoft.com/office/powerpoint/2010/main" val="1224991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1A9B2-8012-7D4D-1752-1420062EBA1C}"/>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079A05A4-E616-F4B5-30B1-A4FBA8431981}"/>
              </a:ext>
            </a:extLst>
          </p:cNvPr>
          <p:cNvSpPr/>
          <p:nvPr/>
        </p:nvSpPr>
        <p:spPr>
          <a:xfrm>
            <a:off x="395536" y="1988840"/>
            <a:ext cx="3456385" cy="1173213"/>
          </a:xfrm>
          <a:prstGeom prst="rect">
            <a:avLst/>
          </a:prstGeom>
          <a:noFill/>
          <a:ln/>
        </p:spPr>
        <p:txBody>
          <a:bodyPr wrap="none" lIns="0" tIns="0" rIns="0" bIns="0" rtlCol="0" anchor="t"/>
          <a:lstStyle/>
          <a:p>
            <a:pPr marL="0" indent="0" algn="ctr">
              <a:lnSpc>
                <a:spcPts val="5550"/>
              </a:lnSpc>
              <a:buNone/>
            </a:pPr>
            <a:r>
              <a:rPr lang="en-US" sz="4000" b="1" dirty="0">
                <a:solidFill>
                  <a:schemeClr val="bg1"/>
                </a:solidFill>
                <a:latin typeface="Arial "/>
                <a:ea typeface="Inter Bold" pitchFamily="34" charset="-122"/>
              </a:rPr>
              <a:t>THANK YOU</a:t>
            </a:r>
            <a:endParaRPr lang="en-US" sz="4000" dirty="0">
              <a:solidFill>
                <a:schemeClr val="bg1"/>
              </a:solidFill>
              <a:latin typeface="Arial "/>
            </a:endParaRPr>
          </a:p>
        </p:txBody>
      </p:sp>
    </p:spTree>
    <p:extLst>
      <p:ext uri="{BB962C8B-B14F-4D97-AF65-F5344CB8AC3E}">
        <p14:creationId xmlns:p14="http://schemas.microsoft.com/office/powerpoint/2010/main" val="93494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sz="2800" dirty="0"/>
              <a:t> </a:t>
            </a:r>
            <a:r>
              <a:rPr lang="en-US" sz="2800" dirty="0"/>
              <a:t>Introduction to the Finance Dashboard</a:t>
            </a:r>
            <a:endParaRPr lang="ko-KR" altLang="en-US" sz="2800" dirty="0"/>
          </a:p>
        </p:txBody>
      </p:sp>
      <p:sp>
        <p:nvSpPr>
          <p:cNvPr id="6" name="Rectangle 2">
            <a:extLst>
              <a:ext uri="{FF2B5EF4-FFF2-40B4-BE49-F238E27FC236}">
                <a16:creationId xmlns:a16="http://schemas.microsoft.com/office/drawing/2014/main" id="{586DA4D1-6A3D-6C5C-941E-BA24B55EDD80}"/>
              </a:ext>
            </a:extLst>
          </p:cNvPr>
          <p:cNvSpPr>
            <a:spLocks noGrp="1" noChangeArrowheads="1"/>
          </p:cNvSpPr>
          <p:nvPr>
            <p:ph idx="10"/>
          </p:nvPr>
        </p:nvSpPr>
        <p:spPr bwMode="auto">
          <a:xfrm>
            <a:off x="1547664" y="1470488"/>
            <a:ext cx="7596336" cy="425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171450" algn="just" defTabSz="914400" rtl="0" eaLnBrk="0" fontAlgn="base" latinLnBrk="0" hangingPunct="0">
              <a:lnSpc>
                <a:spcPct val="150000"/>
              </a:lnSpc>
              <a:spcBef>
                <a:spcPct val="0"/>
              </a:spcBef>
              <a:spcAft>
                <a:spcPct val="0"/>
              </a:spcAft>
              <a:buClr>
                <a:schemeClr val="bg1"/>
              </a:buClr>
              <a:buSzTx/>
              <a:buFont typeface="Wingdings" panose="05000000000000000000" pitchFamily="2" charset="2"/>
              <a:buChar char="Ø"/>
              <a:tabLst/>
            </a:pPr>
            <a:r>
              <a:rPr lang="en-US" b="0" i="0" dirty="0">
                <a:effectLst/>
                <a:latin typeface="Arial "/>
              </a:rPr>
              <a:t>This file is a Finance Dashboard advertisement created using Power BI Desktop. It presents a clear, visual overview of key financial data to help businesses understand and manage their performance. The dashboard features several charts and graphs that break down important metrics such as total sales, discounts, shipping costs, and product base margins.it breaks down these metrics by regions - East, South, Central, and West, it also examines performance at the city level and across different product categories.</a:t>
            </a:r>
          </a:p>
          <a:p>
            <a:pPr marL="171450" marR="0" lvl="0" indent="-171450" algn="just" defTabSz="914400" rtl="0" eaLnBrk="0" fontAlgn="base" latinLnBrk="0" hangingPunct="0">
              <a:lnSpc>
                <a:spcPct val="150000"/>
              </a:lnSpc>
              <a:spcBef>
                <a:spcPct val="0"/>
              </a:spcBef>
              <a:spcAft>
                <a:spcPct val="0"/>
              </a:spcAft>
              <a:buClr>
                <a:schemeClr val="bg1"/>
              </a:buClr>
              <a:buSzTx/>
              <a:buFont typeface="Wingdings" panose="05000000000000000000" pitchFamily="2" charset="2"/>
              <a:buChar char="Ø"/>
              <a:tabLst/>
            </a:pPr>
            <a:endParaRPr lang="en-US" b="0" i="0" dirty="0">
              <a:effectLst/>
              <a:latin typeface="Arial "/>
            </a:endParaRPr>
          </a:p>
          <a:p>
            <a:pPr marL="171450" marR="0" lvl="0" indent="-171450" algn="just" defTabSz="914400" rtl="0" eaLnBrk="0" fontAlgn="base" latinLnBrk="0" hangingPunct="0">
              <a:lnSpc>
                <a:spcPct val="150000"/>
              </a:lnSpc>
              <a:spcBef>
                <a:spcPct val="0"/>
              </a:spcBef>
              <a:spcAft>
                <a:spcPct val="0"/>
              </a:spcAft>
              <a:buClr>
                <a:schemeClr val="bg1"/>
              </a:buClr>
              <a:buSzTx/>
              <a:buFont typeface="Wingdings" panose="05000000000000000000" pitchFamily="2" charset="2"/>
              <a:buChar char="Ø"/>
              <a:tabLst/>
            </a:pPr>
            <a:r>
              <a:rPr lang="en-US" b="0" i="0" dirty="0">
                <a:effectLst/>
                <a:latin typeface="Arial "/>
              </a:rPr>
              <a:t> These visuals include various graphs and charts such as line graphs showing monthly sales trends, bar charts for top cities by sales, and maps linking geographic data. Additional insights are provided into discount patterns by product category, shipping cost distribution by different delivery methods, and profitability segmented by customer types and product names. Overall, the file effectively summarizes complex financial data into an easily digestible format, enabling data-driven decisions for business improvements.</a:t>
            </a:r>
          </a:p>
        </p:txBody>
      </p:sp>
    </p:spTree>
    <p:extLst>
      <p:ext uri="{BB962C8B-B14F-4D97-AF65-F5344CB8AC3E}">
        <p14:creationId xmlns:p14="http://schemas.microsoft.com/office/powerpoint/2010/main" val="3659674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4252D-7F2F-AE18-948D-599EF70BC9FE}"/>
              </a:ext>
            </a:extLst>
          </p:cNvPr>
          <p:cNvSpPr>
            <a:spLocks noGrp="1"/>
          </p:cNvSpPr>
          <p:nvPr>
            <p:ph type="title"/>
          </p:nvPr>
        </p:nvSpPr>
        <p:spPr/>
        <p:txBody>
          <a:bodyPr/>
          <a:lstStyle/>
          <a:p>
            <a:r>
              <a:rPr lang="en-US" dirty="0"/>
              <a:t> </a:t>
            </a:r>
            <a:r>
              <a:rPr lang="en-US" altLang="ko-KR" dirty="0"/>
              <a:t> </a:t>
            </a:r>
            <a:r>
              <a:rPr lang="en-US" sz="2800" dirty="0">
                <a:latin typeface="Arial "/>
              </a:rPr>
              <a:t>Understanding the Data-</a:t>
            </a:r>
            <a:r>
              <a:rPr lang="en-US" sz="2800" b="1" dirty="0">
                <a:solidFill>
                  <a:schemeClr val="bg1"/>
                </a:solidFill>
                <a:latin typeface="Arial "/>
                <a:ea typeface="Inter Bold" pitchFamily="34" charset="-122"/>
                <a:cs typeface="Inter Bold" pitchFamily="34" charset="-120"/>
              </a:rPr>
              <a:t>Finance Dashboard</a:t>
            </a:r>
            <a:endParaRPr lang="en-US" sz="2800" dirty="0"/>
          </a:p>
        </p:txBody>
      </p:sp>
      <p:sp>
        <p:nvSpPr>
          <p:cNvPr id="4" name="Content Placeholder 3">
            <a:extLst>
              <a:ext uri="{FF2B5EF4-FFF2-40B4-BE49-F238E27FC236}">
                <a16:creationId xmlns:a16="http://schemas.microsoft.com/office/drawing/2014/main" id="{1F25FC62-8342-3B3E-EB4B-0506300FC286}"/>
              </a:ext>
            </a:extLst>
          </p:cNvPr>
          <p:cNvSpPr>
            <a:spLocks noGrp="1"/>
          </p:cNvSpPr>
          <p:nvPr>
            <p:ph idx="10"/>
          </p:nvPr>
        </p:nvSpPr>
        <p:spPr>
          <a:xfrm>
            <a:off x="0" y="1086292"/>
            <a:ext cx="9144000" cy="4790980"/>
          </a:xfrm>
        </p:spPr>
        <p:txBody>
          <a:bodyPr/>
          <a:lstStyle/>
          <a:p>
            <a:pPr>
              <a:buClr>
                <a:schemeClr val="bg1"/>
              </a:buClr>
            </a:pPr>
            <a:r>
              <a:rPr lang="en-US" sz="2400" b="1" i="0" dirty="0">
                <a:effectLst/>
                <a:latin typeface="Arial "/>
              </a:rPr>
              <a:t>In addition to these standard metrics, the general report states that:</a:t>
            </a:r>
          </a:p>
          <a:p>
            <a:endParaRPr lang="en-US" sz="1100" b="0" i="0" dirty="0">
              <a:solidFill>
                <a:srgbClr val="172B4D"/>
              </a:solidFill>
              <a:effectLst/>
              <a:latin typeface="Arial "/>
            </a:endParaRPr>
          </a:p>
          <a:p>
            <a:pPr marL="285750" indent="-285750">
              <a:buClr>
                <a:schemeClr val="bg1"/>
              </a:buClr>
              <a:buFont typeface="Wingdings" panose="05000000000000000000" pitchFamily="2" charset="2"/>
              <a:buChar char="Ø"/>
            </a:pPr>
            <a:r>
              <a:rPr lang="en-US" sz="1600" b="1" i="0" dirty="0">
                <a:effectLst/>
                <a:latin typeface="Arial "/>
              </a:rPr>
              <a:t>Sales Amount:</a:t>
            </a:r>
            <a:r>
              <a:rPr lang="en-US" sz="1100" b="0" i="0" dirty="0">
                <a:effectLst/>
                <a:latin typeface="Arial "/>
              </a:rPr>
              <a:t> Total sales figures (i.e. 2.64M overall sales), with breakdowns by city, state, region, and month.</a:t>
            </a:r>
            <a:br>
              <a:rPr lang="en-US" sz="1100" b="0" i="0" dirty="0">
                <a:effectLst/>
                <a:latin typeface="Arial "/>
              </a:rPr>
            </a:br>
            <a:endParaRPr lang="en-US" sz="1100" b="0" i="0" dirty="0">
              <a:effectLst/>
              <a:latin typeface="Arial "/>
            </a:endParaRPr>
          </a:p>
          <a:p>
            <a:pPr marL="285750" indent="-285750">
              <a:buClr>
                <a:schemeClr val="bg1"/>
              </a:buClr>
              <a:buFont typeface="Wingdings" panose="05000000000000000000" pitchFamily="2" charset="2"/>
              <a:buChar char="Ø"/>
            </a:pPr>
            <a:r>
              <a:rPr lang="en-US" sz="1600" b="1" i="0" dirty="0">
                <a:effectLst/>
                <a:latin typeface="Arial "/>
              </a:rPr>
              <a:t>Discount: </a:t>
            </a:r>
            <a:r>
              <a:rPr lang="en-US" sz="1100" b="0" i="0" dirty="0">
                <a:effectLst/>
                <a:latin typeface="Arial "/>
              </a:rPr>
              <a:t>Overall discount figures along with detailed views by product category, customer segment, and shipping mode.</a:t>
            </a:r>
            <a:br>
              <a:rPr lang="en-US" sz="1100" b="0" i="0" dirty="0">
                <a:effectLst/>
                <a:latin typeface="Arial "/>
              </a:rPr>
            </a:br>
            <a:endParaRPr lang="en-US" sz="1100" b="0" i="0" dirty="0">
              <a:effectLst/>
              <a:latin typeface="Arial "/>
            </a:endParaRPr>
          </a:p>
          <a:p>
            <a:pPr marL="285750" indent="-285750">
              <a:buClr>
                <a:schemeClr val="bg1"/>
              </a:buClr>
              <a:buFont typeface="Wingdings" panose="05000000000000000000" pitchFamily="2" charset="2"/>
              <a:buChar char="Ø"/>
            </a:pPr>
            <a:r>
              <a:rPr lang="en-US" sz="1600" b="1" i="0" dirty="0">
                <a:effectLst/>
                <a:latin typeface="Arial "/>
              </a:rPr>
              <a:t>Shipping Cost: </a:t>
            </a:r>
            <a:r>
              <a:rPr lang="en-US" sz="1100" b="0" i="0" dirty="0">
                <a:effectLst/>
                <a:latin typeface="Arial "/>
              </a:rPr>
              <a:t>Figures segmented by ship mode, month, region, and even by city.</a:t>
            </a:r>
            <a:br>
              <a:rPr lang="en-US" sz="1100" b="0" i="0" dirty="0">
                <a:effectLst/>
                <a:latin typeface="Arial "/>
              </a:rPr>
            </a:br>
            <a:endParaRPr lang="en-US" sz="1100" b="0" i="0" dirty="0">
              <a:effectLst/>
              <a:latin typeface="Arial "/>
            </a:endParaRPr>
          </a:p>
          <a:p>
            <a:pPr marL="285750" indent="-285750">
              <a:buClr>
                <a:schemeClr val="bg1"/>
              </a:buClr>
              <a:buFont typeface="Wingdings" panose="05000000000000000000" pitchFamily="2" charset="2"/>
              <a:buChar char="Ø"/>
            </a:pPr>
            <a:r>
              <a:rPr lang="en-US" sz="1600" b="1" i="0" dirty="0">
                <a:effectLst/>
                <a:latin typeface="Arial "/>
              </a:rPr>
              <a:t>Product Base Margin: </a:t>
            </a:r>
            <a:r>
              <a:rPr lang="en-US" sz="1100" b="0" i="0" dirty="0">
                <a:effectLst/>
                <a:latin typeface="Arial "/>
              </a:rPr>
              <a:t>Values that help understand profitability across product categories and regions.</a:t>
            </a:r>
          </a:p>
          <a:p>
            <a:pPr marL="285750" indent="-285750">
              <a:buClr>
                <a:schemeClr val="bg1"/>
              </a:buClr>
              <a:buFont typeface="Wingdings" panose="05000000000000000000" pitchFamily="2" charset="2"/>
              <a:buChar char="Ø"/>
            </a:pPr>
            <a:endParaRPr lang="en-US" sz="1100" dirty="0">
              <a:latin typeface="Arial "/>
            </a:endParaRPr>
          </a:p>
          <a:p>
            <a:pPr>
              <a:buClr>
                <a:schemeClr val="bg1"/>
              </a:buClr>
            </a:pPr>
            <a:r>
              <a:rPr lang="en-US" sz="2400" b="1" i="0" dirty="0">
                <a:effectLst/>
                <a:latin typeface="Arial "/>
              </a:rPr>
              <a:t>Every metric has been further categorized by using </a:t>
            </a:r>
            <a:r>
              <a:rPr lang="en-US" sz="2400" b="1" i="0" dirty="0" err="1">
                <a:effectLst/>
                <a:latin typeface="Arial "/>
              </a:rPr>
              <a:t>dimensi-ons</a:t>
            </a:r>
            <a:r>
              <a:rPr lang="en-US" sz="2400" b="1" i="0" dirty="0">
                <a:effectLst/>
                <a:latin typeface="Arial "/>
              </a:rPr>
              <a:t> technically known as:</a:t>
            </a:r>
          </a:p>
          <a:p>
            <a:pPr>
              <a:buClr>
                <a:schemeClr val="bg1"/>
              </a:buClr>
            </a:pPr>
            <a:endParaRPr lang="en-US" sz="1400" b="0" i="0" dirty="0">
              <a:effectLst/>
              <a:latin typeface="Arial "/>
            </a:endParaRPr>
          </a:p>
          <a:p>
            <a:pPr marL="285750" indent="-285750">
              <a:buClr>
                <a:schemeClr val="bg1"/>
              </a:buClr>
              <a:buFont typeface="Wingdings" panose="05000000000000000000" pitchFamily="2" charset="2"/>
              <a:buChar char="Ø"/>
            </a:pPr>
            <a:r>
              <a:rPr lang="en-US" sz="1600" b="1" i="0" dirty="0">
                <a:effectLst/>
                <a:latin typeface="Arial "/>
              </a:rPr>
              <a:t>Data Profiling: </a:t>
            </a:r>
            <a:r>
              <a:rPr lang="en-US" sz="1100" b="0" i="0" dirty="0">
                <a:effectLst/>
                <a:latin typeface="Arial "/>
              </a:rPr>
              <a:t>Examining sampling records and distributions to have an idea of what the typical values are, then identifying key data sources (likely from financial transaction systems or ERP systems).</a:t>
            </a:r>
            <a:br>
              <a:rPr lang="en-US" sz="1100" b="0" i="0" dirty="0">
                <a:effectLst/>
                <a:latin typeface="Arial "/>
              </a:rPr>
            </a:br>
            <a:endParaRPr lang="en-US" sz="1100" b="0" i="0" dirty="0">
              <a:effectLst/>
              <a:latin typeface="Arial "/>
            </a:endParaRPr>
          </a:p>
          <a:p>
            <a:pPr marL="285750" indent="-285750">
              <a:buClr>
                <a:schemeClr val="bg1"/>
              </a:buClr>
              <a:buFont typeface="Wingdings" panose="05000000000000000000" pitchFamily="2" charset="2"/>
              <a:buChar char="Ø"/>
            </a:pPr>
            <a:r>
              <a:rPr lang="en-US" sz="1600" b="1" i="0" dirty="0">
                <a:effectLst/>
                <a:latin typeface="Arial "/>
              </a:rPr>
              <a:t>Defining a Data Dictionary</a:t>
            </a:r>
            <a:r>
              <a:rPr lang="en-US" sz="1400" b="1" i="0" dirty="0">
                <a:effectLst/>
                <a:latin typeface="Arial "/>
              </a:rPr>
              <a:t>: </a:t>
            </a:r>
            <a:r>
              <a:rPr lang="en-US" sz="1100" b="0" i="0" dirty="0">
                <a:effectLst/>
                <a:latin typeface="Arial "/>
              </a:rPr>
              <a:t>Describe what each metric signifies (for example, understand if “Discount” is an absolute value or a percentage and how “Product Base Margin” has been calculated).</a:t>
            </a:r>
            <a:br>
              <a:rPr lang="en-US" sz="1100" b="0" i="0" dirty="0">
                <a:effectLst/>
                <a:latin typeface="Arial "/>
              </a:rPr>
            </a:br>
            <a:endParaRPr lang="en-US" sz="1100" b="0" i="0" dirty="0">
              <a:effectLst/>
              <a:latin typeface="Arial "/>
            </a:endParaRPr>
          </a:p>
          <a:p>
            <a:pPr marL="285750" indent="-285750">
              <a:buClr>
                <a:schemeClr val="bg1"/>
              </a:buClr>
              <a:buFont typeface="Wingdings" panose="05000000000000000000" pitchFamily="2" charset="2"/>
              <a:buChar char="Ø"/>
            </a:pPr>
            <a:r>
              <a:rPr lang="en-US" sz="1600" b="1" i="0" dirty="0">
                <a:effectLst/>
                <a:latin typeface="Arial "/>
              </a:rPr>
              <a:t>Tracing Data Lineage: </a:t>
            </a:r>
            <a:r>
              <a:rPr lang="en-US" sz="1100" b="0" i="0" dirty="0">
                <a:effectLst/>
                <a:latin typeface="Arial "/>
              </a:rPr>
              <a:t>A way of </a:t>
            </a:r>
            <a:r>
              <a:rPr lang="en-US" sz="1100" b="0" i="0" dirty="0">
                <a:effectLst/>
                <a:latin typeface="Open Sans" panose="020B0606030504020204" pitchFamily="34" charset="0"/>
              </a:rPr>
              <a:t>recognizing how the raw data from several sources get transformed and combined before the dashboard displays them.</a:t>
            </a:r>
            <a:endParaRPr lang="en-US" sz="1100" dirty="0"/>
          </a:p>
        </p:txBody>
      </p:sp>
    </p:spTree>
    <p:extLst>
      <p:ext uri="{BB962C8B-B14F-4D97-AF65-F5344CB8AC3E}">
        <p14:creationId xmlns:p14="http://schemas.microsoft.com/office/powerpoint/2010/main" val="3554066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3471-EAC0-7424-2CB4-4A41CEFDB20B}"/>
              </a:ext>
            </a:extLst>
          </p:cNvPr>
          <p:cNvSpPr>
            <a:spLocks noGrp="1"/>
          </p:cNvSpPr>
          <p:nvPr>
            <p:ph type="title"/>
          </p:nvPr>
        </p:nvSpPr>
        <p:spPr/>
        <p:txBody>
          <a:bodyPr/>
          <a:lstStyle/>
          <a:p>
            <a:r>
              <a:rPr lang="en-US" dirty="0"/>
              <a:t> </a:t>
            </a:r>
            <a:r>
              <a:rPr lang="en-US" sz="2800" dirty="0"/>
              <a:t>Cleaning the Data- </a:t>
            </a:r>
            <a:r>
              <a:rPr lang="en-US" sz="2800" b="1" dirty="0">
                <a:solidFill>
                  <a:schemeClr val="bg1"/>
                </a:solidFill>
                <a:latin typeface="Inter Bold" pitchFamily="34" charset="0"/>
                <a:ea typeface="Inter Bold" pitchFamily="34" charset="-122"/>
                <a:cs typeface="Inter Bold" pitchFamily="34" charset="-120"/>
              </a:rPr>
              <a:t>Finance Dashboard</a:t>
            </a:r>
            <a:endParaRPr lang="en-US" sz="2800" dirty="0"/>
          </a:p>
        </p:txBody>
      </p:sp>
      <p:sp>
        <p:nvSpPr>
          <p:cNvPr id="3" name="TextBox 2">
            <a:extLst>
              <a:ext uri="{FF2B5EF4-FFF2-40B4-BE49-F238E27FC236}">
                <a16:creationId xmlns:a16="http://schemas.microsoft.com/office/drawing/2014/main" id="{59A0099C-1FB5-3AC0-D072-78B88E3C0816}"/>
              </a:ext>
            </a:extLst>
          </p:cNvPr>
          <p:cNvSpPr txBox="1"/>
          <p:nvPr/>
        </p:nvSpPr>
        <p:spPr>
          <a:xfrm>
            <a:off x="107504" y="1086292"/>
            <a:ext cx="9036496" cy="6170920"/>
          </a:xfrm>
          <a:prstGeom prst="rect">
            <a:avLst/>
          </a:prstGeom>
          <a:noFill/>
        </p:spPr>
        <p:txBody>
          <a:bodyPr wrap="square" rtlCol="0">
            <a:spAutoFit/>
          </a:bodyPr>
          <a:lstStyle/>
          <a:p>
            <a:r>
              <a:rPr lang="en-US" b="1" dirty="0">
                <a:solidFill>
                  <a:schemeClr val="bg1"/>
                </a:solidFill>
                <a:latin typeface="Arial "/>
              </a:rPr>
              <a:t>A. Data Quality Checks</a:t>
            </a:r>
          </a:p>
          <a:p>
            <a:endParaRPr lang="en-US" b="1" dirty="0">
              <a:solidFill>
                <a:schemeClr val="bg1"/>
              </a:solidFill>
              <a:latin typeface="Arial "/>
            </a:endParaRPr>
          </a:p>
          <a:p>
            <a:r>
              <a:rPr lang="en-US" dirty="0">
                <a:solidFill>
                  <a:schemeClr val="bg1"/>
                </a:solidFill>
                <a:latin typeface="Arial "/>
              </a:rPr>
              <a:t>Before data can be reliably visualized, it must be verified for quality:</a:t>
            </a:r>
          </a:p>
          <a:p>
            <a:pPr marL="285750" indent="-285750">
              <a:buFont typeface="Wingdings" panose="05000000000000000000" pitchFamily="2" charset="2"/>
              <a:buChar char="Ø"/>
            </a:pPr>
            <a:r>
              <a:rPr lang="en-US" sz="1400" b="1" dirty="0">
                <a:solidFill>
                  <a:schemeClr val="bg1"/>
                </a:solidFill>
                <a:latin typeface="Arial "/>
              </a:rPr>
              <a:t>Duplication:</a:t>
            </a:r>
            <a:r>
              <a:rPr lang="en-US" sz="1400" dirty="0">
                <a:solidFill>
                  <a:schemeClr val="bg1"/>
                </a:solidFill>
                <a:latin typeface="Arial "/>
              </a:rPr>
              <a:t> </a:t>
            </a:r>
            <a:r>
              <a:rPr lang="en-US" sz="1100" dirty="0">
                <a:solidFill>
                  <a:schemeClr val="bg1"/>
                </a:solidFill>
                <a:latin typeface="Arial "/>
              </a:rPr>
              <a:t>Identify and remove duplicate records to ensure that each transaction is counted only once.</a:t>
            </a:r>
          </a:p>
          <a:p>
            <a:pPr marL="285750" indent="-285750">
              <a:buFont typeface="Wingdings" panose="05000000000000000000" pitchFamily="2" charset="2"/>
              <a:buChar char="Ø"/>
            </a:pPr>
            <a:r>
              <a:rPr lang="en-US" sz="1400" b="1" dirty="0">
                <a:solidFill>
                  <a:schemeClr val="bg1"/>
                </a:solidFill>
                <a:latin typeface="Arial "/>
              </a:rPr>
              <a:t>Missing Values:</a:t>
            </a:r>
            <a:r>
              <a:rPr lang="en-US" sz="1400" dirty="0">
                <a:solidFill>
                  <a:schemeClr val="bg1"/>
                </a:solidFill>
                <a:latin typeface="Arial "/>
              </a:rPr>
              <a:t> </a:t>
            </a:r>
            <a:r>
              <a:rPr lang="en-US" sz="1100" dirty="0">
                <a:solidFill>
                  <a:schemeClr val="bg1"/>
                </a:solidFill>
                <a:latin typeface="Arial "/>
              </a:rPr>
              <a:t>Detect gaps in the data (e.g., missing sales figures or incomplete records) and decide whether to fill in, estimate, or exclude these records.</a:t>
            </a:r>
          </a:p>
          <a:p>
            <a:pPr marL="285750" indent="-285750">
              <a:buFont typeface="Wingdings" panose="05000000000000000000" pitchFamily="2" charset="2"/>
              <a:buChar char="Ø"/>
            </a:pPr>
            <a:r>
              <a:rPr lang="en-US" sz="1400" b="1" dirty="0">
                <a:solidFill>
                  <a:schemeClr val="bg1"/>
                </a:solidFill>
                <a:latin typeface="Arial "/>
              </a:rPr>
              <a:t>Outlier Detection</a:t>
            </a:r>
            <a:r>
              <a:rPr lang="en-US" sz="1100" b="1" dirty="0">
                <a:solidFill>
                  <a:schemeClr val="bg1"/>
                </a:solidFill>
                <a:latin typeface="Arial "/>
              </a:rPr>
              <a:t>:</a:t>
            </a:r>
            <a:r>
              <a:rPr lang="en-US" sz="1100" dirty="0">
                <a:solidFill>
                  <a:schemeClr val="bg1"/>
                </a:solidFill>
                <a:latin typeface="Arial "/>
              </a:rPr>
              <a:t> Look for abnormal entries such as unusually high discounts or shipping costs that might be data entry errors or require further investigation.</a:t>
            </a:r>
          </a:p>
          <a:p>
            <a:endParaRPr lang="en-US" sz="1100" dirty="0">
              <a:solidFill>
                <a:schemeClr val="bg1"/>
              </a:solidFill>
              <a:latin typeface="Arial "/>
            </a:endParaRPr>
          </a:p>
          <a:p>
            <a:r>
              <a:rPr lang="en-US" b="1" dirty="0">
                <a:solidFill>
                  <a:schemeClr val="bg1"/>
                </a:solidFill>
                <a:latin typeface="Arial "/>
              </a:rPr>
              <a:t>B. Standardization and Consistency</a:t>
            </a:r>
            <a:endParaRPr lang="en-US" dirty="0">
              <a:solidFill>
                <a:schemeClr val="bg1"/>
              </a:solidFill>
              <a:latin typeface="Arial "/>
            </a:endParaRPr>
          </a:p>
          <a:p>
            <a:pPr marL="285750" indent="-285750">
              <a:buFont typeface="Wingdings" panose="05000000000000000000" pitchFamily="2" charset="2"/>
              <a:buChar char="Ø"/>
            </a:pPr>
            <a:endParaRPr lang="en-US" sz="1400" b="1" dirty="0">
              <a:solidFill>
                <a:schemeClr val="bg1"/>
              </a:solidFill>
              <a:latin typeface="Arial "/>
            </a:endParaRPr>
          </a:p>
          <a:p>
            <a:pPr marL="285750" indent="-285750">
              <a:buFont typeface="Wingdings" panose="05000000000000000000" pitchFamily="2" charset="2"/>
              <a:buChar char="Ø"/>
            </a:pPr>
            <a:r>
              <a:rPr lang="en-US" sz="1400" b="1" dirty="0">
                <a:solidFill>
                  <a:schemeClr val="bg1"/>
                </a:solidFill>
                <a:latin typeface="Arial "/>
              </a:rPr>
              <a:t>Formatting:</a:t>
            </a:r>
            <a:r>
              <a:rPr lang="en-US" sz="1400" dirty="0">
                <a:solidFill>
                  <a:schemeClr val="bg1"/>
                </a:solidFill>
                <a:latin typeface="Arial "/>
              </a:rPr>
              <a:t> </a:t>
            </a:r>
            <a:r>
              <a:rPr lang="en-US" sz="1100" dirty="0">
                <a:solidFill>
                  <a:schemeClr val="bg1"/>
                </a:solidFill>
                <a:latin typeface="Arial "/>
              </a:rPr>
              <a:t>Ensure dates, currencies, and numerical values are consistently formatted. For example, all monetary values should follow the same currency and decimal formatting.</a:t>
            </a:r>
          </a:p>
          <a:p>
            <a:pPr marL="285750" indent="-285750">
              <a:buFont typeface="Wingdings" panose="05000000000000000000" pitchFamily="2" charset="2"/>
              <a:buChar char="Ø"/>
            </a:pPr>
            <a:r>
              <a:rPr lang="en-US" sz="1400" b="1" dirty="0">
                <a:solidFill>
                  <a:schemeClr val="bg1"/>
                </a:solidFill>
                <a:latin typeface="Arial "/>
              </a:rPr>
              <a:t>Uniform Naming Conventions:</a:t>
            </a:r>
            <a:r>
              <a:rPr lang="en-US" sz="1400" dirty="0">
                <a:solidFill>
                  <a:schemeClr val="bg1"/>
                </a:solidFill>
                <a:latin typeface="Arial "/>
              </a:rPr>
              <a:t> </a:t>
            </a:r>
            <a:r>
              <a:rPr lang="en-US" sz="1100" dirty="0">
                <a:solidFill>
                  <a:schemeClr val="bg1"/>
                </a:solidFill>
                <a:latin typeface="Arial "/>
              </a:rPr>
              <a:t>Harmonize the labels for dimensions. For instance, “New York City” should not appear as “NYC” in some records and “New York” in others.</a:t>
            </a:r>
          </a:p>
          <a:p>
            <a:pPr marL="285750" indent="-285750">
              <a:buFont typeface="Wingdings" panose="05000000000000000000" pitchFamily="2" charset="2"/>
              <a:buChar char="Ø"/>
            </a:pPr>
            <a:r>
              <a:rPr lang="en-US" sz="1400" b="1" dirty="0">
                <a:solidFill>
                  <a:schemeClr val="bg1"/>
                </a:solidFill>
                <a:latin typeface="Arial "/>
              </a:rPr>
              <a:t>Data Transformation:</a:t>
            </a:r>
            <a:r>
              <a:rPr lang="en-US" dirty="0">
                <a:solidFill>
                  <a:schemeClr val="bg1"/>
                </a:solidFill>
                <a:latin typeface="Arial "/>
              </a:rPr>
              <a:t> </a:t>
            </a:r>
            <a:r>
              <a:rPr lang="en-US" sz="1100" dirty="0">
                <a:solidFill>
                  <a:schemeClr val="bg1"/>
                </a:solidFill>
                <a:latin typeface="Arial "/>
              </a:rPr>
              <a:t>Utilize tools like Power Query (within Power BI) to perform necessary transformations, such as:</a:t>
            </a:r>
          </a:p>
          <a:p>
            <a:pPr marL="742950" lvl="1" indent="-285750">
              <a:buFont typeface="Arial" panose="020B0604020202020204" pitchFamily="34" charset="0"/>
              <a:buChar char="•"/>
            </a:pPr>
            <a:r>
              <a:rPr lang="en-US" sz="1100" dirty="0">
                <a:solidFill>
                  <a:schemeClr val="bg1"/>
                </a:solidFill>
                <a:latin typeface="Arial "/>
              </a:rPr>
              <a:t>Converting raw transactional data into aggregated measures (e.g., summing sales amounts per region or month).</a:t>
            </a:r>
          </a:p>
          <a:p>
            <a:pPr marL="742950" lvl="1" indent="-285750">
              <a:buFont typeface="Arial" panose="020B0604020202020204" pitchFamily="34" charset="0"/>
              <a:buChar char="•"/>
            </a:pPr>
            <a:r>
              <a:rPr lang="en-US" sz="1100" dirty="0">
                <a:solidFill>
                  <a:schemeClr val="bg1"/>
                </a:solidFill>
                <a:latin typeface="Arial "/>
              </a:rPr>
              <a:t>Pivoting or unpivoting data so that it fits the dashboard’s design.</a:t>
            </a:r>
          </a:p>
          <a:p>
            <a:pPr marL="742950" lvl="1" indent="-285750">
              <a:buFont typeface="Arial" panose="020B0604020202020204" pitchFamily="34" charset="0"/>
              <a:buChar char="•"/>
            </a:pPr>
            <a:r>
              <a:rPr lang="en-US" sz="1100" dirty="0">
                <a:solidFill>
                  <a:schemeClr val="bg1"/>
                </a:solidFill>
                <a:latin typeface="Arial "/>
              </a:rPr>
              <a:t>Creating calculated fields (such as Profit by Region) that are based on multiple underlying metrics.</a:t>
            </a:r>
          </a:p>
          <a:p>
            <a:pPr lvl="1"/>
            <a:endParaRPr lang="en-US" sz="1100" dirty="0">
              <a:solidFill>
                <a:schemeClr val="bg1"/>
              </a:solidFill>
              <a:latin typeface="Arial "/>
            </a:endParaRPr>
          </a:p>
          <a:p>
            <a:r>
              <a:rPr lang="en-US" b="1" dirty="0">
                <a:solidFill>
                  <a:schemeClr val="bg1"/>
                </a:solidFill>
                <a:latin typeface="Arial "/>
              </a:rPr>
              <a:t>C. Integration and Validation</a:t>
            </a:r>
            <a:endParaRPr lang="en-US" dirty="0">
              <a:solidFill>
                <a:schemeClr val="bg1"/>
              </a:solidFill>
              <a:latin typeface="Arial "/>
            </a:endParaRPr>
          </a:p>
          <a:p>
            <a:pPr marL="342900" indent="-342900">
              <a:buFont typeface="Wingdings" panose="05000000000000000000" pitchFamily="2" charset="2"/>
              <a:buChar char="Ø"/>
            </a:pPr>
            <a:endParaRPr lang="en-US" sz="1400" b="1" dirty="0">
              <a:solidFill>
                <a:schemeClr val="bg1"/>
              </a:solidFill>
              <a:latin typeface="Arial "/>
            </a:endParaRPr>
          </a:p>
          <a:p>
            <a:pPr marL="342900" indent="-342900">
              <a:buFont typeface="Wingdings" panose="05000000000000000000" pitchFamily="2" charset="2"/>
              <a:buChar char="Ø"/>
            </a:pPr>
            <a:r>
              <a:rPr lang="en-US" sz="1400" b="1" dirty="0">
                <a:solidFill>
                  <a:schemeClr val="bg1"/>
                </a:solidFill>
                <a:latin typeface="Arial "/>
              </a:rPr>
              <a:t>Merging Datasets:</a:t>
            </a:r>
            <a:r>
              <a:rPr lang="en-US" sz="1400" dirty="0">
                <a:solidFill>
                  <a:schemeClr val="bg1"/>
                </a:solidFill>
                <a:latin typeface="Arial "/>
              </a:rPr>
              <a:t> </a:t>
            </a:r>
            <a:r>
              <a:rPr lang="en-US" sz="1100" dirty="0">
                <a:solidFill>
                  <a:schemeClr val="bg1"/>
                </a:solidFill>
                <a:latin typeface="Arial "/>
              </a:rPr>
              <a:t>If data comes from multiple sources (sales, shipping, product details), it’s crucial to ensure that all datasets align properly through consistent keys (like product IDs or region codes).</a:t>
            </a:r>
          </a:p>
          <a:p>
            <a:pPr marL="342900" indent="-342900">
              <a:buFont typeface="Wingdings" panose="05000000000000000000" pitchFamily="2" charset="2"/>
              <a:buChar char="Ø"/>
            </a:pPr>
            <a:r>
              <a:rPr lang="en-US" sz="1400" b="1" dirty="0">
                <a:solidFill>
                  <a:schemeClr val="bg1"/>
                </a:solidFill>
                <a:latin typeface="Arial "/>
              </a:rPr>
              <a:t>Recalculation and Cross-Verification:</a:t>
            </a:r>
            <a:r>
              <a:rPr lang="en-US" sz="1400" dirty="0">
                <a:solidFill>
                  <a:schemeClr val="bg1"/>
                </a:solidFill>
                <a:latin typeface="Arial "/>
              </a:rPr>
              <a:t> </a:t>
            </a:r>
            <a:r>
              <a:rPr lang="en-US" sz="1100" dirty="0">
                <a:solidFill>
                  <a:schemeClr val="bg1"/>
                </a:solidFill>
                <a:latin typeface="Arial "/>
              </a:rPr>
              <a:t>After cleaning, recalculate totals and subtotals to verify that the cleaned data produces the expected summaries. For example, the overall Sales Amount should equal the sum of the sales reported by month or region.</a:t>
            </a:r>
          </a:p>
          <a:p>
            <a:pPr marL="228600" indent="-228600">
              <a:buFont typeface="Wingdings" panose="05000000000000000000" pitchFamily="2" charset="2"/>
              <a:buChar char="Ø"/>
            </a:pPr>
            <a:endParaRPr lang="en-US" sz="1100" dirty="0">
              <a:solidFill>
                <a:schemeClr val="bg1"/>
              </a:solidFill>
              <a:latin typeface="Arial "/>
            </a:endParaRPr>
          </a:p>
          <a:p>
            <a:endParaRPr lang="en-US" dirty="0"/>
          </a:p>
        </p:txBody>
      </p:sp>
    </p:spTree>
    <p:extLst>
      <p:ext uri="{BB962C8B-B14F-4D97-AF65-F5344CB8AC3E}">
        <p14:creationId xmlns:p14="http://schemas.microsoft.com/office/powerpoint/2010/main" val="1956751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BBC0F-FBD0-08C1-889F-3D61226219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3FB76A-69B1-ADA4-C635-8E8E51FC9C90}"/>
              </a:ext>
            </a:extLst>
          </p:cNvPr>
          <p:cNvSpPr>
            <a:spLocks noGrp="1"/>
          </p:cNvSpPr>
          <p:nvPr>
            <p:ph type="title"/>
          </p:nvPr>
        </p:nvSpPr>
        <p:spPr/>
        <p:txBody>
          <a:bodyPr/>
          <a:lstStyle/>
          <a:p>
            <a:r>
              <a:rPr lang="en-US" dirty="0"/>
              <a:t> </a:t>
            </a:r>
            <a:r>
              <a:rPr lang="en-US" sz="2800" dirty="0"/>
              <a:t>Finance Dashboard</a:t>
            </a:r>
          </a:p>
        </p:txBody>
      </p:sp>
      <p:sp>
        <p:nvSpPr>
          <p:cNvPr id="4" name="Rectangle 1">
            <a:extLst>
              <a:ext uri="{FF2B5EF4-FFF2-40B4-BE49-F238E27FC236}">
                <a16:creationId xmlns:a16="http://schemas.microsoft.com/office/drawing/2014/main" id="{50828F6A-AC46-BE27-89F1-2E0B43990903}"/>
              </a:ext>
            </a:extLst>
          </p:cNvPr>
          <p:cNvSpPr>
            <a:spLocks noChangeArrowheads="1"/>
          </p:cNvSpPr>
          <p:nvPr/>
        </p:nvSpPr>
        <p:spPr bwMode="auto">
          <a:xfrm>
            <a:off x="0" y="2060391"/>
            <a:ext cx="4720863" cy="3831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City and Region-wise Sales</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map visualization displays sales distribution across cities and regions. The regions are color-coded (Central, East, South, and West) to highlight geographical sales trends.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050" b="0" i="0" u="none" strike="noStrike" cap="none" normalizeH="0" baseline="0" dirty="0">
              <a:ln>
                <a:noFill/>
              </a:ln>
              <a:solidFill>
                <a:schemeClr val="bg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Profit by Region</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pie chart breaks down profit distribution across different regions. The West region contributes the highest profit (33.05%), followed by Central (24.27%), East (22.22%), and South (20.45%).</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050" b="0" i="0" u="none" strike="noStrike" cap="none" normalizeH="0" baseline="0" dirty="0">
              <a:ln>
                <a:noFill/>
              </a:ln>
              <a:solidFill>
                <a:schemeClr val="bg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Sales by Month</a:t>
            </a:r>
            <a:r>
              <a:rPr kumimoji="0" lang="en-US" altLang="en-US" sz="1100" b="0" i="0" u="none" strike="noStrike" cap="none" normalizeH="0" baseline="0" dirty="0">
                <a:ln>
                  <a:noFill/>
                </a:ln>
                <a:solidFill>
                  <a:schemeClr val="bg1"/>
                </a:solidFill>
                <a:effectLst/>
                <a:latin typeface="Arial" panose="020B0604020202020204" pitchFamily="34" charset="0"/>
              </a:rPr>
              <a:t>: A line chart tracks sales trends over six months, showing a slight decline from January (4.7K) to June (3.9K), indicating seasonal fluctuations</a:t>
            </a:r>
            <a:r>
              <a:rPr kumimoji="0" lang="en-US" altLang="en-US" sz="1050" b="0" i="0" u="none" strike="noStrike" cap="none" normalizeH="0" baseline="0" dirty="0">
                <a:ln>
                  <a:noFill/>
                </a:ln>
                <a:solidFill>
                  <a:schemeClr val="bg1"/>
                </a:solidFill>
                <a:effectLst/>
                <a:latin typeface="Arial" panose="020B0604020202020204" pitchFamily="34"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050" b="0" i="0" u="none" strike="noStrike" cap="none" normalizeH="0" baseline="0" dirty="0">
              <a:ln>
                <a:noFill/>
              </a:ln>
              <a:solidFill>
                <a:schemeClr val="bg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Sales Amount, Discount, Shipping Cost, and Product Base Margin</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The top four key metrics highlight the total sales amount (2.64M), total discount (95.55), shipping cost (25.52K), and product base margin (996.91), providing a quick snapshot of financial performance.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050" b="0" i="0" u="none" strike="noStrike" cap="none" normalizeH="0" baseline="0" dirty="0">
              <a:ln>
                <a:noFill/>
              </a:ln>
              <a:solidFill>
                <a:schemeClr val="bg1"/>
              </a:solidFill>
              <a:effectLst/>
              <a:latin typeface="Arial" panose="020B0604020202020204" pitchFamily="34" charset="0"/>
            </a:endParaRPr>
          </a:p>
        </p:txBody>
      </p:sp>
      <p:sp>
        <p:nvSpPr>
          <p:cNvPr id="6" name="TextBox 5">
            <a:extLst>
              <a:ext uri="{FF2B5EF4-FFF2-40B4-BE49-F238E27FC236}">
                <a16:creationId xmlns:a16="http://schemas.microsoft.com/office/drawing/2014/main" id="{838D43ED-5D79-8669-2ADA-7F4B05F9E06B}"/>
              </a:ext>
            </a:extLst>
          </p:cNvPr>
          <p:cNvSpPr txBox="1"/>
          <p:nvPr/>
        </p:nvSpPr>
        <p:spPr>
          <a:xfrm>
            <a:off x="0" y="1157843"/>
            <a:ext cx="9144000" cy="830997"/>
          </a:xfrm>
          <a:prstGeom prst="rect">
            <a:avLst/>
          </a:prstGeom>
          <a:noFill/>
        </p:spPr>
        <p:txBody>
          <a:bodyPr wrap="square">
            <a:spAutoFit/>
          </a:bodyPr>
          <a:lstStyle/>
          <a:p>
            <a:pPr algn="just"/>
            <a:r>
              <a:rPr lang="en-US" sz="1200" spc="60" dirty="0">
                <a:solidFill>
                  <a:schemeClr val="bg1"/>
                </a:solidFill>
                <a:latin typeface="Arial "/>
                <a:cs typeface="Calibri"/>
              </a:rPr>
              <a:t>This</a:t>
            </a:r>
            <a:r>
              <a:rPr lang="en-US" sz="1200" spc="440" dirty="0">
                <a:solidFill>
                  <a:schemeClr val="bg1"/>
                </a:solidFill>
                <a:latin typeface="Arial "/>
                <a:cs typeface="Calibri"/>
              </a:rPr>
              <a:t> </a:t>
            </a:r>
            <a:r>
              <a:rPr lang="en-US" sz="1200" spc="60" dirty="0">
                <a:solidFill>
                  <a:schemeClr val="bg1"/>
                </a:solidFill>
                <a:latin typeface="Arial "/>
                <a:cs typeface="Calibri"/>
              </a:rPr>
              <a:t>finance</a:t>
            </a:r>
            <a:r>
              <a:rPr lang="en-US" sz="1200" spc="440" dirty="0">
                <a:solidFill>
                  <a:schemeClr val="bg1"/>
                </a:solidFill>
                <a:latin typeface="Arial "/>
                <a:cs typeface="Calibri"/>
              </a:rPr>
              <a:t> </a:t>
            </a:r>
            <a:r>
              <a:rPr lang="en-US" sz="1200" spc="65" dirty="0">
                <a:solidFill>
                  <a:schemeClr val="bg1"/>
                </a:solidFill>
                <a:latin typeface="Arial "/>
                <a:cs typeface="Calibri"/>
              </a:rPr>
              <a:t>dashboard</a:t>
            </a:r>
            <a:r>
              <a:rPr lang="en-US" sz="1200" spc="455" dirty="0">
                <a:solidFill>
                  <a:schemeClr val="bg1"/>
                </a:solidFill>
                <a:latin typeface="Arial "/>
                <a:cs typeface="Calibri"/>
              </a:rPr>
              <a:t> </a:t>
            </a:r>
            <a:r>
              <a:rPr lang="en-US" sz="1200" dirty="0">
                <a:solidFill>
                  <a:schemeClr val="bg1"/>
                </a:solidFill>
                <a:latin typeface="Arial "/>
                <a:cs typeface="Calibri"/>
              </a:rPr>
              <a:t>provides</a:t>
            </a:r>
            <a:r>
              <a:rPr lang="en-US" sz="1200" spc="459" dirty="0">
                <a:solidFill>
                  <a:schemeClr val="bg1"/>
                </a:solidFill>
                <a:latin typeface="Arial "/>
                <a:cs typeface="Calibri"/>
              </a:rPr>
              <a:t> </a:t>
            </a:r>
            <a:r>
              <a:rPr lang="en-US" sz="1200" spc="40" dirty="0">
                <a:solidFill>
                  <a:schemeClr val="bg1"/>
                </a:solidFill>
                <a:latin typeface="Arial "/>
                <a:cs typeface="Calibri"/>
              </a:rPr>
              <a:t>an </a:t>
            </a:r>
            <a:r>
              <a:rPr lang="en-US" sz="1200" dirty="0">
                <a:solidFill>
                  <a:schemeClr val="bg1"/>
                </a:solidFill>
                <a:latin typeface="Arial "/>
                <a:cs typeface="Calibri"/>
              </a:rPr>
              <a:t>overview</a:t>
            </a:r>
            <a:r>
              <a:rPr lang="en-US" sz="1200" spc="114" dirty="0">
                <a:solidFill>
                  <a:schemeClr val="bg1"/>
                </a:solidFill>
                <a:latin typeface="Arial "/>
                <a:cs typeface="Calibri"/>
              </a:rPr>
              <a:t> </a:t>
            </a:r>
            <a:r>
              <a:rPr lang="en-US" sz="1200" dirty="0">
                <a:solidFill>
                  <a:schemeClr val="bg1"/>
                </a:solidFill>
                <a:latin typeface="Arial "/>
                <a:cs typeface="Calibri"/>
              </a:rPr>
              <a:t>of</a:t>
            </a:r>
            <a:r>
              <a:rPr lang="en-US" sz="1200" spc="114" dirty="0">
                <a:solidFill>
                  <a:schemeClr val="bg1"/>
                </a:solidFill>
                <a:latin typeface="Arial "/>
                <a:cs typeface="Calibri"/>
              </a:rPr>
              <a:t> </a:t>
            </a:r>
            <a:r>
              <a:rPr lang="en-US" sz="1200" dirty="0">
                <a:solidFill>
                  <a:schemeClr val="bg1"/>
                </a:solidFill>
                <a:latin typeface="Arial "/>
                <a:cs typeface="Calibri"/>
              </a:rPr>
              <a:t>key</a:t>
            </a:r>
            <a:r>
              <a:rPr lang="en-US" sz="1200" spc="130" dirty="0">
                <a:solidFill>
                  <a:schemeClr val="bg1"/>
                </a:solidFill>
                <a:latin typeface="Arial "/>
                <a:cs typeface="Calibri"/>
              </a:rPr>
              <a:t> </a:t>
            </a:r>
            <a:r>
              <a:rPr lang="en-US" sz="1200" spc="70" dirty="0">
                <a:solidFill>
                  <a:schemeClr val="bg1"/>
                </a:solidFill>
                <a:latin typeface="Arial "/>
                <a:cs typeface="Calibri"/>
              </a:rPr>
              <a:t>metrics</a:t>
            </a:r>
            <a:r>
              <a:rPr lang="en-US" sz="1200" spc="110" dirty="0">
                <a:solidFill>
                  <a:schemeClr val="bg1"/>
                </a:solidFill>
                <a:latin typeface="Arial "/>
                <a:cs typeface="Calibri"/>
              </a:rPr>
              <a:t> </a:t>
            </a:r>
            <a:r>
              <a:rPr lang="en-US" sz="1200" spc="125" dirty="0">
                <a:solidFill>
                  <a:schemeClr val="bg1"/>
                </a:solidFill>
                <a:latin typeface="Arial "/>
                <a:cs typeface="Calibri"/>
              </a:rPr>
              <a:t>such</a:t>
            </a:r>
            <a:r>
              <a:rPr lang="en-US" sz="1200" spc="114" dirty="0">
                <a:solidFill>
                  <a:schemeClr val="bg1"/>
                </a:solidFill>
                <a:latin typeface="Arial "/>
                <a:cs typeface="Calibri"/>
              </a:rPr>
              <a:t> </a:t>
            </a:r>
            <a:r>
              <a:rPr lang="en-US" sz="1200" spc="130" dirty="0">
                <a:solidFill>
                  <a:schemeClr val="bg1"/>
                </a:solidFill>
                <a:latin typeface="Arial "/>
                <a:cs typeface="Calibri"/>
              </a:rPr>
              <a:t>as</a:t>
            </a:r>
            <a:r>
              <a:rPr lang="en-US" sz="1200" spc="135" dirty="0">
                <a:solidFill>
                  <a:schemeClr val="bg1"/>
                </a:solidFill>
                <a:latin typeface="Arial "/>
                <a:cs typeface="Calibri"/>
              </a:rPr>
              <a:t> </a:t>
            </a:r>
            <a:r>
              <a:rPr lang="en-US" sz="1200" spc="-10" dirty="0">
                <a:solidFill>
                  <a:schemeClr val="bg1"/>
                </a:solidFill>
                <a:latin typeface="Arial "/>
                <a:cs typeface="Calibri"/>
              </a:rPr>
              <a:t>total </a:t>
            </a:r>
            <a:r>
              <a:rPr lang="en-US" sz="1200" spc="105" dirty="0">
                <a:solidFill>
                  <a:schemeClr val="bg1"/>
                </a:solidFill>
                <a:latin typeface="Arial "/>
                <a:cs typeface="Calibri"/>
              </a:rPr>
              <a:t>sales,</a:t>
            </a:r>
            <a:r>
              <a:rPr lang="en-US" sz="1200" spc="195" dirty="0">
                <a:solidFill>
                  <a:schemeClr val="bg1"/>
                </a:solidFill>
                <a:latin typeface="Arial "/>
                <a:cs typeface="Calibri"/>
              </a:rPr>
              <a:t>  </a:t>
            </a:r>
            <a:r>
              <a:rPr lang="en-US" sz="1200" spc="55" dirty="0">
                <a:solidFill>
                  <a:schemeClr val="bg1"/>
                </a:solidFill>
                <a:latin typeface="Arial "/>
                <a:cs typeface="Calibri"/>
              </a:rPr>
              <a:t>shipping</a:t>
            </a:r>
            <a:r>
              <a:rPr lang="en-US" sz="1200" spc="204" dirty="0">
                <a:solidFill>
                  <a:schemeClr val="bg1"/>
                </a:solidFill>
                <a:latin typeface="Arial "/>
                <a:cs typeface="Calibri"/>
              </a:rPr>
              <a:t> </a:t>
            </a:r>
            <a:r>
              <a:rPr lang="en-US" sz="1200" spc="100" dirty="0">
                <a:solidFill>
                  <a:schemeClr val="bg1"/>
                </a:solidFill>
                <a:latin typeface="Arial "/>
                <a:cs typeface="Calibri"/>
              </a:rPr>
              <a:t>costs,</a:t>
            </a:r>
            <a:r>
              <a:rPr lang="en-US" sz="1200" spc="195" dirty="0">
                <a:solidFill>
                  <a:schemeClr val="bg1"/>
                </a:solidFill>
                <a:latin typeface="Arial "/>
                <a:cs typeface="Calibri"/>
              </a:rPr>
              <a:t>  </a:t>
            </a:r>
            <a:r>
              <a:rPr lang="en-US" sz="1200" spc="45" dirty="0">
                <a:solidFill>
                  <a:schemeClr val="bg1"/>
                </a:solidFill>
                <a:latin typeface="Arial "/>
                <a:cs typeface="Calibri"/>
              </a:rPr>
              <a:t>product</a:t>
            </a:r>
            <a:r>
              <a:rPr lang="en-US" sz="1200" spc="210" dirty="0">
                <a:solidFill>
                  <a:schemeClr val="bg1"/>
                </a:solidFill>
                <a:latin typeface="Arial "/>
                <a:cs typeface="Calibri"/>
              </a:rPr>
              <a:t> </a:t>
            </a:r>
            <a:r>
              <a:rPr lang="en-US" sz="1200" spc="-10" dirty="0">
                <a:solidFill>
                  <a:schemeClr val="bg1"/>
                </a:solidFill>
                <a:latin typeface="Arial "/>
                <a:cs typeface="Calibri"/>
              </a:rPr>
              <a:t>margin </a:t>
            </a:r>
            <a:r>
              <a:rPr lang="en-US" sz="1200" spc="75" dirty="0">
                <a:solidFill>
                  <a:schemeClr val="bg1"/>
                </a:solidFill>
                <a:latin typeface="Arial "/>
                <a:cs typeface="Calibri"/>
              </a:rPr>
              <a:t>and</a:t>
            </a:r>
            <a:r>
              <a:rPr lang="en-US" sz="1200" spc="35" dirty="0">
                <a:solidFill>
                  <a:schemeClr val="bg1"/>
                </a:solidFill>
                <a:latin typeface="Arial "/>
                <a:cs typeface="Calibri"/>
              </a:rPr>
              <a:t> </a:t>
            </a:r>
            <a:r>
              <a:rPr lang="en-US" sz="1200" spc="80" dirty="0">
                <a:solidFill>
                  <a:schemeClr val="bg1"/>
                </a:solidFill>
                <a:latin typeface="Arial "/>
                <a:cs typeface="Calibri"/>
              </a:rPr>
              <a:t>discounts.</a:t>
            </a:r>
            <a:r>
              <a:rPr lang="en-US" sz="1200" spc="45" dirty="0">
                <a:solidFill>
                  <a:schemeClr val="bg1"/>
                </a:solidFill>
                <a:latin typeface="Arial "/>
                <a:cs typeface="Calibri"/>
              </a:rPr>
              <a:t>  </a:t>
            </a:r>
            <a:r>
              <a:rPr lang="en-US" sz="1200" dirty="0">
                <a:solidFill>
                  <a:schemeClr val="bg1"/>
                </a:solidFill>
                <a:latin typeface="Arial "/>
                <a:cs typeface="Calibri"/>
              </a:rPr>
              <a:t>It</a:t>
            </a:r>
            <a:r>
              <a:rPr lang="en-US" sz="1200" spc="45" dirty="0">
                <a:solidFill>
                  <a:schemeClr val="bg1"/>
                </a:solidFill>
                <a:latin typeface="Arial "/>
                <a:cs typeface="Calibri"/>
              </a:rPr>
              <a:t> </a:t>
            </a:r>
            <a:r>
              <a:rPr lang="en-US" sz="1200" spc="85" dirty="0">
                <a:solidFill>
                  <a:schemeClr val="bg1"/>
                </a:solidFill>
                <a:latin typeface="Arial "/>
                <a:cs typeface="Calibri"/>
              </a:rPr>
              <a:t>includes</a:t>
            </a:r>
            <a:r>
              <a:rPr lang="en-US" sz="1200" spc="30" dirty="0">
                <a:solidFill>
                  <a:schemeClr val="bg1"/>
                </a:solidFill>
                <a:latin typeface="Arial "/>
                <a:cs typeface="Calibri"/>
              </a:rPr>
              <a:t> </a:t>
            </a:r>
            <a:r>
              <a:rPr lang="en-US" sz="1200" spc="35" dirty="0">
                <a:solidFill>
                  <a:schemeClr val="bg1"/>
                </a:solidFill>
                <a:latin typeface="Arial "/>
                <a:cs typeface="Calibri"/>
              </a:rPr>
              <a:t>visualization </a:t>
            </a:r>
            <a:r>
              <a:rPr lang="en-US" sz="1200" dirty="0">
                <a:solidFill>
                  <a:schemeClr val="bg1"/>
                </a:solidFill>
                <a:latin typeface="Arial "/>
                <a:cs typeface="Calibri"/>
              </a:rPr>
              <a:t>like</a:t>
            </a:r>
            <a:r>
              <a:rPr lang="en-US" sz="1200" spc="-15" dirty="0">
                <a:solidFill>
                  <a:schemeClr val="bg1"/>
                </a:solidFill>
                <a:latin typeface="Arial "/>
                <a:cs typeface="Calibri"/>
              </a:rPr>
              <a:t> </a:t>
            </a:r>
            <a:r>
              <a:rPr lang="en-US" sz="1200" spc="85" dirty="0">
                <a:solidFill>
                  <a:schemeClr val="bg1"/>
                </a:solidFill>
                <a:latin typeface="Arial "/>
                <a:cs typeface="Calibri"/>
              </a:rPr>
              <a:t>KPI</a:t>
            </a:r>
            <a:r>
              <a:rPr lang="en-US" sz="1200" spc="-10" dirty="0">
                <a:solidFill>
                  <a:schemeClr val="bg1"/>
                </a:solidFill>
                <a:latin typeface="Arial "/>
                <a:cs typeface="Calibri"/>
              </a:rPr>
              <a:t> </a:t>
            </a:r>
            <a:r>
              <a:rPr lang="en-US" sz="1200" spc="80" dirty="0">
                <a:solidFill>
                  <a:schemeClr val="bg1"/>
                </a:solidFill>
                <a:latin typeface="Arial "/>
                <a:cs typeface="Calibri"/>
              </a:rPr>
              <a:t>cards,</a:t>
            </a:r>
            <a:r>
              <a:rPr lang="en-US" sz="1200" spc="50" dirty="0">
                <a:solidFill>
                  <a:schemeClr val="bg1"/>
                </a:solidFill>
                <a:latin typeface="Arial "/>
                <a:cs typeface="Calibri"/>
              </a:rPr>
              <a:t> </a:t>
            </a:r>
            <a:r>
              <a:rPr lang="en-US" sz="1200" spc="105" dirty="0">
                <a:solidFill>
                  <a:schemeClr val="bg1"/>
                </a:solidFill>
                <a:latin typeface="Arial "/>
                <a:cs typeface="Calibri"/>
              </a:rPr>
              <a:t>a</a:t>
            </a:r>
            <a:r>
              <a:rPr lang="en-US" sz="1200" spc="15" dirty="0">
                <a:solidFill>
                  <a:schemeClr val="bg1"/>
                </a:solidFill>
                <a:latin typeface="Arial "/>
                <a:cs typeface="Calibri"/>
              </a:rPr>
              <a:t> </a:t>
            </a:r>
            <a:r>
              <a:rPr lang="en-US" sz="1200" dirty="0">
                <a:solidFill>
                  <a:schemeClr val="bg1"/>
                </a:solidFill>
                <a:latin typeface="Arial "/>
                <a:cs typeface="Calibri"/>
              </a:rPr>
              <a:t>world</a:t>
            </a:r>
            <a:r>
              <a:rPr lang="en-US" sz="1200" spc="-15" dirty="0">
                <a:solidFill>
                  <a:schemeClr val="bg1"/>
                </a:solidFill>
                <a:latin typeface="Arial "/>
                <a:cs typeface="Calibri"/>
              </a:rPr>
              <a:t> </a:t>
            </a:r>
            <a:r>
              <a:rPr lang="en-US" sz="1200" spc="90" dirty="0">
                <a:solidFill>
                  <a:schemeClr val="bg1"/>
                </a:solidFill>
                <a:latin typeface="Arial "/>
                <a:cs typeface="Calibri"/>
              </a:rPr>
              <a:t>map</a:t>
            </a:r>
            <a:r>
              <a:rPr lang="en-US" sz="1200" spc="10" dirty="0">
                <a:solidFill>
                  <a:schemeClr val="bg1"/>
                </a:solidFill>
                <a:latin typeface="Arial "/>
                <a:cs typeface="Calibri"/>
              </a:rPr>
              <a:t> </a:t>
            </a:r>
            <a:r>
              <a:rPr lang="en-US" sz="1200" spc="45" dirty="0">
                <a:solidFill>
                  <a:schemeClr val="bg1"/>
                </a:solidFill>
                <a:latin typeface="Arial "/>
                <a:cs typeface="Calibri"/>
              </a:rPr>
              <a:t>showing</a:t>
            </a:r>
            <a:r>
              <a:rPr lang="en-US" sz="1200" spc="55" dirty="0">
                <a:solidFill>
                  <a:schemeClr val="bg1"/>
                </a:solidFill>
                <a:latin typeface="Arial "/>
                <a:cs typeface="Calibri"/>
              </a:rPr>
              <a:t> </a:t>
            </a:r>
            <a:r>
              <a:rPr lang="en-US" sz="1200" spc="100" dirty="0">
                <a:solidFill>
                  <a:schemeClr val="bg1"/>
                </a:solidFill>
                <a:latin typeface="Arial "/>
                <a:cs typeface="Calibri"/>
              </a:rPr>
              <a:t>sales </a:t>
            </a:r>
            <a:r>
              <a:rPr lang="en-US" sz="1200" dirty="0">
                <a:solidFill>
                  <a:schemeClr val="bg1"/>
                </a:solidFill>
                <a:latin typeface="Arial "/>
                <a:cs typeface="Calibri"/>
              </a:rPr>
              <a:t>distribution,</a:t>
            </a:r>
            <a:r>
              <a:rPr lang="en-US" sz="1200" spc="345" dirty="0">
                <a:solidFill>
                  <a:schemeClr val="bg1"/>
                </a:solidFill>
                <a:latin typeface="Arial "/>
                <a:cs typeface="Calibri"/>
              </a:rPr>
              <a:t> </a:t>
            </a:r>
            <a:r>
              <a:rPr lang="en-US" sz="1200" spc="75" dirty="0">
                <a:solidFill>
                  <a:schemeClr val="bg1"/>
                </a:solidFill>
                <a:latin typeface="Arial "/>
                <a:cs typeface="Calibri"/>
              </a:rPr>
              <a:t>and</a:t>
            </a:r>
            <a:r>
              <a:rPr lang="en-US" sz="1200" spc="355" dirty="0">
                <a:solidFill>
                  <a:schemeClr val="bg1"/>
                </a:solidFill>
                <a:latin typeface="Arial "/>
                <a:cs typeface="Calibri"/>
              </a:rPr>
              <a:t> </a:t>
            </a:r>
            <a:r>
              <a:rPr lang="en-US" sz="1200" spc="105" dirty="0">
                <a:solidFill>
                  <a:schemeClr val="bg1"/>
                </a:solidFill>
                <a:latin typeface="Arial "/>
                <a:cs typeface="Calibri"/>
              </a:rPr>
              <a:t>a</a:t>
            </a:r>
            <a:r>
              <a:rPr lang="en-US" sz="1200" spc="365" dirty="0">
                <a:solidFill>
                  <a:schemeClr val="bg1"/>
                </a:solidFill>
                <a:latin typeface="Arial "/>
                <a:cs typeface="Calibri"/>
              </a:rPr>
              <a:t> </a:t>
            </a:r>
            <a:r>
              <a:rPr lang="en-US" sz="1200" dirty="0">
                <a:solidFill>
                  <a:schemeClr val="bg1"/>
                </a:solidFill>
                <a:latin typeface="Arial "/>
                <a:cs typeface="Calibri"/>
              </a:rPr>
              <a:t>pie</a:t>
            </a:r>
            <a:r>
              <a:rPr lang="en-US" sz="1200" spc="385" dirty="0">
                <a:solidFill>
                  <a:schemeClr val="bg1"/>
                </a:solidFill>
                <a:latin typeface="Arial "/>
                <a:cs typeface="Calibri"/>
              </a:rPr>
              <a:t> </a:t>
            </a:r>
            <a:r>
              <a:rPr lang="en-US" sz="1200" spc="55" dirty="0">
                <a:solidFill>
                  <a:schemeClr val="bg1"/>
                </a:solidFill>
                <a:latin typeface="Arial "/>
                <a:cs typeface="Calibri"/>
              </a:rPr>
              <a:t>chart</a:t>
            </a:r>
            <a:r>
              <a:rPr lang="en-US" sz="1200" spc="360" dirty="0">
                <a:solidFill>
                  <a:schemeClr val="bg1"/>
                </a:solidFill>
                <a:latin typeface="Arial "/>
                <a:cs typeface="Calibri"/>
              </a:rPr>
              <a:t> </a:t>
            </a:r>
            <a:r>
              <a:rPr lang="en-US" sz="1200" dirty="0">
                <a:solidFill>
                  <a:schemeClr val="bg1"/>
                </a:solidFill>
                <a:latin typeface="Arial "/>
                <a:cs typeface="Calibri"/>
              </a:rPr>
              <a:t>for</a:t>
            </a:r>
            <a:r>
              <a:rPr lang="en-US" sz="1200" spc="400" dirty="0">
                <a:solidFill>
                  <a:schemeClr val="bg1"/>
                </a:solidFill>
                <a:latin typeface="Arial "/>
                <a:cs typeface="Calibri"/>
              </a:rPr>
              <a:t> </a:t>
            </a:r>
            <a:r>
              <a:rPr lang="en-US" sz="1200" dirty="0">
                <a:solidFill>
                  <a:schemeClr val="bg1"/>
                </a:solidFill>
                <a:latin typeface="Arial "/>
                <a:cs typeface="Calibri"/>
              </a:rPr>
              <a:t>profit</a:t>
            </a:r>
            <a:r>
              <a:rPr lang="en-US" sz="1200" spc="350" dirty="0">
                <a:solidFill>
                  <a:schemeClr val="bg1"/>
                </a:solidFill>
                <a:latin typeface="Arial "/>
                <a:cs typeface="Calibri"/>
              </a:rPr>
              <a:t> </a:t>
            </a:r>
            <a:r>
              <a:rPr lang="en-US" sz="1200" spc="-25" dirty="0">
                <a:solidFill>
                  <a:schemeClr val="bg1"/>
                </a:solidFill>
                <a:latin typeface="Arial "/>
                <a:cs typeface="Calibri"/>
              </a:rPr>
              <a:t>by </a:t>
            </a:r>
            <a:r>
              <a:rPr lang="en-US" sz="1200" dirty="0">
                <a:solidFill>
                  <a:schemeClr val="bg1"/>
                </a:solidFill>
                <a:latin typeface="Arial "/>
                <a:cs typeface="Calibri"/>
              </a:rPr>
              <a:t>region.</a:t>
            </a:r>
            <a:r>
              <a:rPr lang="en-US" sz="1200" spc="125" dirty="0">
                <a:solidFill>
                  <a:schemeClr val="bg1"/>
                </a:solidFill>
                <a:latin typeface="Arial "/>
                <a:cs typeface="Calibri"/>
              </a:rPr>
              <a:t> </a:t>
            </a:r>
            <a:r>
              <a:rPr lang="en-US" sz="1200" dirty="0">
                <a:solidFill>
                  <a:schemeClr val="bg1"/>
                </a:solidFill>
                <a:latin typeface="Arial "/>
                <a:cs typeface="Calibri"/>
              </a:rPr>
              <a:t>The line</a:t>
            </a:r>
            <a:r>
              <a:rPr lang="en-US" sz="1200" spc="80" dirty="0">
                <a:solidFill>
                  <a:schemeClr val="bg1"/>
                </a:solidFill>
                <a:latin typeface="Arial "/>
                <a:cs typeface="Calibri"/>
              </a:rPr>
              <a:t> </a:t>
            </a:r>
            <a:r>
              <a:rPr lang="en-US" sz="1200" spc="55" dirty="0">
                <a:solidFill>
                  <a:schemeClr val="bg1"/>
                </a:solidFill>
                <a:latin typeface="Arial "/>
                <a:cs typeface="Calibri"/>
              </a:rPr>
              <a:t>chart</a:t>
            </a:r>
            <a:r>
              <a:rPr lang="en-US" sz="1200" spc="114" dirty="0">
                <a:solidFill>
                  <a:schemeClr val="bg1"/>
                </a:solidFill>
                <a:latin typeface="Arial "/>
                <a:cs typeface="Calibri"/>
              </a:rPr>
              <a:t> </a:t>
            </a:r>
            <a:r>
              <a:rPr lang="en-US" sz="1200" dirty="0">
                <a:solidFill>
                  <a:schemeClr val="bg1"/>
                </a:solidFill>
                <a:latin typeface="Arial "/>
                <a:cs typeface="Calibri"/>
              </a:rPr>
              <a:t>further</a:t>
            </a:r>
            <a:r>
              <a:rPr lang="en-US" sz="1200" spc="145" dirty="0">
                <a:solidFill>
                  <a:schemeClr val="bg1"/>
                </a:solidFill>
                <a:latin typeface="Arial "/>
                <a:cs typeface="Calibri"/>
              </a:rPr>
              <a:t> </a:t>
            </a:r>
            <a:r>
              <a:rPr lang="en-US" sz="1200" dirty="0">
                <a:solidFill>
                  <a:schemeClr val="bg1"/>
                </a:solidFill>
                <a:latin typeface="Arial "/>
                <a:cs typeface="Calibri"/>
              </a:rPr>
              <a:t>highlights</a:t>
            </a:r>
            <a:r>
              <a:rPr lang="en-US" sz="1200" spc="165" dirty="0">
                <a:solidFill>
                  <a:schemeClr val="bg1"/>
                </a:solidFill>
                <a:latin typeface="Arial "/>
                <a:cs typeface="Calibri"/>
              </a:rPr>
              <a:t> </a:t>
            </a:r>
            <a:r>
              <a:rPr lang="en-US" sz="1200" spc="100" dirty="0">
                <a:solidFill>
                  <a:schemeClr val="bg1"/>
                </a:solidFill>
                <a:latin typeface="Arial "/>
                <a:cs typeface="Calibri"/>
              </a:rPr>
              <a:t>sales </a:t>
            </a:r>
            <a:r>
              <a:rPr lang="en-US" sz="1200" spc="45" dirty="0">
                <a:solidFill>
                  <a:schemeClr val="bg1"/>
                </a:solidFill>
                <a:latin typeface="Arial "/>
                <a:cs typeface="Calibri"/>
              </a:rPr>
              <a:t>trends,</a:t>
            </a:r>
            <a:r>
              <a:rPr lang="en-US" sz="1200" spc="30" dirty="0">
                <a:solidFill>
                  <a:schemeClr val="bg1"/>
                </a:solidFill>
                <a:latin typeface="Arial "/>
                <a:cs typeface="Calibri"/>
              </a:rPr>
              <a:t>  </a:t>
            </a:r>
            <a:r>
              <a:rPr lang="en-US" sz="1200" spc="45" dirty="0">
                <a:solidFill>
                  <a:schemeClr val="bg1"/>
                </a:solidFill>
                <a:latin typeface="Arial "/>
                <a:cs typeface="Calibri"/>
              </a:rPr>
              <a:t>showing</a:t>
            </a:r>
            <a:r>
              <a:rPr lang="en-US" sz="1200" spc="50" dirty="0">
                <a:solidFill>
                  <a:schemeClr val="bg1"/>
                </a:solidFill>
                <a:latin typeface="Arial "/>
                <a:cs typeface="Calibri"/>
              </a:rPr>
              <a:t> </a:t>
            </a:r>
            <a:r>
              <a:rPr lang="en-US" sz="1200" dirty="0">
                <a:solidFill>
                  <a:schemeClr val="bg1"/>
                </a:solidFill>
                <a:latin typeface="Arial "/>
                <a:cs typeface="Calibri"/>
              </a:rPr>
              <a:t>that</a:t>
            </a:r>
            <a:r>
              <a:rPr lang="en-US" sz="1200" spc="50" dirty="0">
                <a:solidFill>
                  <a:schemeClr val="bg1"/>
                </a:solidFill>
                <a:latin typeface="Arial "/>
                <a:cs typeface="Calibri"/>
              </a:rPr>
              <a:t> </a:t>
            </a:r>
            <a:r>
              <a:rPr lang="en-US" sz="1200" dirty="0">
                <a:solidFill>
                  <a:schemeClr val="bg1"/>
                </a:solidFill>
                <a:latin typeface="Arial "/>
                <a:cs typeface="Calibri"/>
              </a:rPr>
              <a:t>the</a:t>
            </a:r>
            <a:r>
              <a:rPr lang="en-US" sz="1200" spc="55" dirty="0">
                <a:solidFill>
                  <a:schemeClr val="bg1"/>
                </a:solidFill>
                <a:latin typeface="Arial "/>
                <a:cs typeface="Calibri"/>
              </a:rPr>
              <a:t> </a:t>
            </a:r>
            <a:r>
              <a:rPr lang="en-US" sz="1200" spc="45" dirty="0">
                <a:solidFill>
                  <a:schemeClr val="bg1"/>
                </a:solidFill>
                <a:latin typeface="Arial "/>
                <a:cs typeface="Calibri"/>
              </a:rPr>
              <a:t>central</a:t>
            </a:r>
            <a:r>
              <a:rPr lang="en-US" sz="1200" spc="35" dirty="0">
                <a:solidFill>
                  <a:schemeClr val="bg1"/>
                </a:solidFill>
                <a:latin typeface="Arial "/>
                <a:cs typeface="Calibri"/>
              </a:rPr>
              <a:t> </a:t>
            </a:r>
            <a:r>
              <a:rPr lang="en-US" sz="1200" spc="-10" dirty="0">
                <a:solidFill>
                  <a:schemeClr val="bg1"/>
                </a:solidFill>
                <a:latin typeface="Arial "/>
                <a:cs typeface="Calibri"/>
              </a:rPr>
              <a:t>region </a:t>
            </a:r>
            <a:r>
              <a:rPr lang="en-US" sz="1200" spc="110" dirty="0">
                <a:solidFill>
                  <a:schemeClr val="bg1"/>
                </a:solidFill>
                <a:latin typeface="Arial "/>
                <a:cs typeface="Calibri"/>
              </a:rPr>
              <a:t>has</a:t>
            </a:r>
            <a:r>
              <a:rPr lang="en-US" sz="1200" spc="50" dirty="0">
                <a:solidFill>
                  <a:schemeClr val="bg1"/>
                </a:solidFill>
                <a:latin typeface="Arial "/>
                <a:cs typeface="Calibri"/>
              </a:rPr>
              <a:t> </a:t>
            </a:r>
            <a:r>
              <a:rPr lang="en-US" sz="1200" dirty="0">
                <a:solidFill>
                  <a:schemeClr val="bg1"/>
                </a:solidFill>
                <a:latin typeface="Arial "/>
                <a:cs typeface="Calibri"/>
              </a:rPr>
              <a:t>the</a:t>
            </a:r>
            <a:r>
              <a:rPr lang="en-US" sz="1200" spc="90" dirty="0">
                <a:solidFill>
                  <a:schemeClr val="bg1"/>
                </a:solidFill>
                <a:latin typeface="Arial "/>
                <a:cs typeface="Calibri"/>
              </a:rPr>
              <a:t> </a:t>
            </a:r>
            <a:r>
              <a:rPr lang="en-US" sz="1200" spc="50" dirty="0">
                <a:solidFill>
                  <a:schemeClr val="bg1"/>
                </a:solidFill>
                <a:latin typeface="Arial "/>
                <a:cs typeface="Calibri"/>
              </a:rPr>
              <a:t>highest</a:t>
            </a:r>
            <a:r>
              <a:rPr lang="en-US" sz="1200" spc="30" dirty="0">
                <a:solidFill>
                  <a:schemeClr val="bg1"/>
                </a:solidFill>
                <a:latin typeface="Arial "/>
                <a:cs typeface="Calibri"/>
              </a:rPr>
              <a:t> </a:t>
            </a:r>
            <a:r>
              <a:rPr lang="en-US" sz="1200" spc="114" dirty="0">
                <a:solidFill>
                  <a:schemeClr val="bg1"/>
                </a:solidFill>
                <a:latin typeface="Arial "/>
                <a:cs typeface="Calibri"/>
              </a:rPr>
              <a:t>sales</a:t>
            </a:r>
            <a:r>
              <a:rPr lang="en-US" sz="1200" spc="75" dirty="0">
                <a:solidFill>
                  <a:schemeClr val="bg1"/>
                </a:solidFill>
                <a:latin typeface="Arial "/>
                <a:cs typeface="Calibri"/>
              </a:rPr>
              <a:t> </a:t>
            </a:r>
            <a:r>
              <a:rPr lang="en-US" sz="1200" dirty="0">
                <a:solidFill>
                  <a:schemeClr val="bg1"/>
                </a:solidFill>
                <a:latin typeface="Arial "/>
                <a:cs typeface="Calibri"/>
              </a:rPr>
              <a:t>while</a:t>
            </a:r>
            <a:r>
              <a:rPr lang="en-US" sz="1200" spc="70" dirty="0">
                <a:solidFill>
                  <a:schemeClr val="bg1"/>
                </a:solidFill>
                <a:latin typeface="Arial "/>
                <a:cs typeface="Calibri"/>
              </a:rPr>
              <a:t> </a:t>
            </a:r>
            <a:r>
              <a:rPr lang="en-US" sz="1200" dirty="0">
                <a:solidFill>
                  <a:schemeClr val="bg1"/>
                </a:solidFill>
                <a:latin typeface="Arial "/>
                <a:cs typeface="Calibri"/>
              </a:rPr>
              <a:t>the</a:t>
            </a:r>
            <a:r>
              <a:rPr lang="en-US" sz="1200" spc="90" dirty="0">
                <a:solidFill>
                  <a:schemeClr val="bg1"/>
                </a:solidFill>
                <a:latin typeface="Arial "/>
                <a:cs typeface="Calibri"/>
              </a:rPr>
              <a:t> </a:t>
            </a:r>
            <a:r>
              <a:rPr lang="en-US" sz="1200" spc="60" dirty="0">
                <a:solidFill>
                  <a:schemeClr val="bg1"/>
                </a:solidFill>
                <a:latin typeface="Arial "/>
                <a:cs typeface="Calibri"/>
              </a:rPr>
              <a:t>south</a:t>
            </a:r>
            <a:r>
              <a:rPr lang="en-US" sz="1200" spc="70" dirty="0">
                <a:solidFill>
                  <a:schemeClr val="bg1"/>
                </a:solidFill>
                <a:latin typeface="Arial "/>
                <a:cs typeface="Calibri"/>
              </a:rPr>
              <a:t> </a:t>
            </a:r>
            <a:r>
              <a:rPr lang="en-US" sz="1200" spc="85" dirty="0">
                <a:solidFill>
                  <a:schemeClr val="bg1"/>
                </a:solidFill>
                <a:latin typeface="Arial "/>
                <a:cs typeface="Calibri"/>
              </a:rPr>
              <a:t>has </a:t>
            </a:r>
            <a:r>
              <a:rPr lang="en-US" sz="1200" dirty="0">
                <a:solidFill>
                  <a:schemeClr val="bg1"/>
                </a:solidFill>
                <a:latin typeface="Arial "/>
                <a:cs typeface="Calibri"/>
              </a:rPr>
              <a:t>the</a:t>
            </a:r>
            <a:r>
              <a:rPr lang="en-US" sz="1200" spc="225" dirty="0">
                <a:solidFill>
                  <a:schemeClr val="bg1"/>
                </a:solidFill>
                <a:latin typeface="Arial "/>
                <a:cs typeface="Calibri"/>
              </a:rPr>
              <a:t> </a:t>
            </a:r>
            <a:r>
              <a:rPr lang="en-US" sz="1200" spc="45" dirty="0">
                <a:solidFill>
                  <a:schemeClr val="bg1"/>
                </a:solidFill>
                <a:latin typeface="Arial "/>
                <a:cs typeface="Calibri"/>
              </a:rPr>
              <a:t>lowest.</a:t>
            </a:r>
            <a:r>
              <a:rPr lang="en-US" sz="1200" spc="225" dirty="0">
                <a:solidFill>
                  <a:schemeClr val="bg1"/>
                </a:solidFill>
                <a:latin typeface="Arial "/>
                <a:cs typeface="Calibri"/>
              </a:rPr>
              <a:t>  </a:t>
            </a:r>
            <a:r>
              <a:rPr lang="en-US" sz="1200" dirty="0">
                <a:solidFill>
                  <a:schemeClr val="bg1"/>
                </a:solidFill>
                <a:latin typeface="Arial "/>
                <a:cs typeface="Calibri"/>
              </a:rPr>
              <a:t>Interactive filters</a:t>
            </a:r>
            <a:r>
              <a:rPr lang="en-US" sz="1200" spc="204" dirty="0">
                <a:solidFill>
                  <a:schemeClr val="bg1"/>
                </a:solidFill>
                <a:latin typeface="Arial "/>
                <a:cs typeface="Calibri"/>
              </a:rPr>
              <a:t> </a:t>
            </a:r>
            <a:r>
              <a:rPr lang="en-US" sz="1200" spc="75" dirty="0">
                <a:solidFill>
                  <a:schemeClr val="bg1"/>
                </a:solidFill>
                <a:latin typeface="Arial "/>
                <a:cs typeface="Calibri"/>
              </a:rPr>
              <a:t>and</a:t>
            </a:r>
            <a:r>
              <a:rPr lang="en-US" sz="1200" spc="215" dirty="0">
                <a:solidFill>
                  <a:schemeClr val="bg1"/>
                </a:solidFill>
                <a:latin typeface="Arial "/>
                <a:cs typeface="Calibri"/>
              </a:rPr>
              <a:t> an AI-powered</a:t>
            </a:r>
            <a:r>
              <a:rPr lang="en-US" sz="1200" spc="480" dirty="0">
                <a:solidFill>
                  <a:schemeClr val="bg1"/>
                </a:solidFill>
                <a:latin typeface="Arial "/>
                <a:cs typeface="Calibri"/>
              </a:rPr>
              <a:t> </a:t>
            </a:r>
            <a:r>
              <a:rPr lang="en-US" sz="1200" dirty="0">
                <a:solidFill>
                  <a:schemeClr val="bg1"/>
                </a:solidFill>
                <a:latin typeface="Arial "/>
                <a:cs typeface="Calibri"/>
              </a:rPr>
              <a:t>Q&amp;A</a:t>
            </a:r>
            <a:r>
              <a:rPr lang="en-US" sz="1200" spc="445" dirty="0">
                <a:solidFill>
                  <a:schemeClr val="bg1"/>
                </a:solidFill>
                <a:latin typeface="Arial "/>
                <a:cs typeface="Calibri"/>
              </a:rPr>
              <a:t> </a:t>
            </a:r>
            <a:r>
              <a:rPr lang="en-US" sz="1200" spc="80" dirty="0">
                <a:solidFill>
                  <a:schemeClr val="bg1"/>
                </a:solidFill>
                <a:latin typeface="Arial "/>
                <a:cs typeface="Calibri"/>
              </a:rPr>
              <a:t>make</a:t>
            </a:r>
            <a:r>
              <a:rPr lang="en-US" sz="1200" spc="25" dirty="0">
                <a:solidFill>
                  <a:schemeClr val="bg1"/>
                </a:solidFill>
                <a:latin typeface="Arial "/>
                <a:cs typeface="Calibri"/>
              </a:rPr>
              <a:t> </a:t>
            </a:r>
            <a:r>
              <a:rPr lang="en-US" sz="1200" dirty="0">
                <a:solidFill>
                  <a:schemeClr val="bg1"/>
                </a:solidFill>
                <a:latin typeface="Arial "/>
                <a:cs typeface="Calibri"/>
              </a:rPr>
              <a:t>it</a:t>
            </a:r>
            <a:r>
              <a:rPr lang="en-US" sz="1200" spc="30" dirty="0">
                <a:solidFill>
                  <a:schemeClr val="bg1"/>
                </a:solidFill>
                <a:latin typeface="Arial "/>
                <a:cs typeface="Calibri"/>
              </a:rPr>
              <a:t> </a:t>
            </a:r>
            <a:r>
              <a:rPr lang="en-US" sz="1200" spc="75" dirty="0">
                <a:solidFill>
                  <a:schemeClr val="bg1"/>
                </a:solidFill>
                <a:latin typeface="Arial "/>
                <a:cs typeface="Calibri"/>
              </a:rPr>
              <a:t>easy</a:t>
            </a:r>
            <a:r>
              <a:rPr lang="en-US" sz="1200" spc="470" dirty="0">
                <a:solidFill>
                  <a:schemeClr val="bg1"/>
                </a:solidFill>
                <a:latin typeface="Arial "/>
                <a:cs typeface="Calibri"/>
              </a:rPr>
              <a:t> </a:t>
            </a:r>
            <a:r>
              <a:rPr lang="en-US" sz="1200" dirty="0">
                <a:solidFill>
                  <a:schemeClr val="bg1"/>
                </a:solidFill>
                <a:latin typeface="Arial "/>
                <a:cs typeface="Calibri"/>
              </a:rPr>
              <a:t>to</a:t>
            </a:r>
            <a:r>
              <a:rPr lang="en-US" sz="1200" spc="440" dirty="0">
                <a:solidFill>
                  <a:schemeClr val="bg1"/>
                </a:solidFill>
                <a:latin typeface="Arial "/>
                <a:cs typeface="Calibri"/>
              </a:rPr>
              <a:t> </a:t>
            </a:r>
            <a:r>
              <a:rPr lang="en-US" sz="1200" spc="-10" dirty="0">
                <a:solidFill>
                  <a:schemeClr val="bg1"/>
                </a:solidFill>
                <a:latin typeface="Arial "/>
                <a:cs typeface="Calibri"/>
              </a:rPr>
              <a:t>explore </a:t>
            </a:r>
            <a:r>
              <a:rPr lang="en-US" sz="1200" spc="90" dirty="0">
                <a:solidFill>
                  <a:schemeClr val="bg1"/>
                </a:solidFill>
                <a:latin typeface="Arial "/>
                <a:cs typeface="Calibri"/>
              </a:rPr>
              <a:t>specific</a:t>
            </a:r>
            <a:r>
              <a:rPr lang="en-US" sz="1200" spc="-75" dirty="0">
                <a:solidFill>
                  <a:schemeClr val="bg1"/>
                </a:solidFill>
                <a:latin typeface="Arial "/>
                <a:cs typeface="Calibri"/>
              </a:rPr>
              <a:t> </a:t>
            </a:r>
            <a:r>
              <a:rPr lang="en-US" sz="1200" spc="45" dirty="0">
                <a:solidFill>
                  <a:schemeClr val="bg1"/>
                </a:solidFill>
                <a:latin typeface="Arial "/>
                <a:cs typeface="Calibri"/>
              </a:rPr>
              <a:t>insights.</a:t>
            </a:r>
          </a:p>
        </p:txBody>
      </p:sp>
      <p:pic>
        <p:nvPicPr>
          <p:cNvPr id="7" name="Picture 6" descr="A screenshot of a dashboard&#10;&#10;AI-generated content may be incorrect.">
            <a:extLst>
              <a:ext uri="{FF2B5EF4-FFF2-40B4-BE49-F238E27FC236}">
                <a16:creationId xmlns:a16="http://schemas.microsoft.com/office/drawing/2014/main" id="{C71AA17A-53C1-01F1-1AFD-FC2C3375B4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8024" y="2564904"/>
            <a:ext cx="4248472" cy="2880320"/>
          </a:xfrm>
          <a:prstGeom prst="rect">
            <a:avLst/>
          </a:prstGeom>
        </p:spPr>
      </p:pic>
      <p:sp>
        <p:nvSpPr>
          <p:cNvPr id="5" name="TextBox 4">
            <a:extLst>
              <a:ext uri="{FF2B5EF4-FFF2-40B4-BE49-F238E27FC236}">
                <a16:creationId xmlns:a16="http://schemas.microsoft.com/office/drawing/2014/main" id="{965A5F4C-2EFB-392F-B10A-70ABE592195D}"/>
              </a:ext>
            </a:extLst>
          </p:cNvPr>
          <p:cNvSpPr txBox="1"/>
          <p:nvPr/>
        </p:nvSpPr>
        <p:spPr>
          <a:xfrm>
            <a:off x="0" y="5903935"/>
            <a:ext cx="9144000" cy="507831"/>
          </a:xfrm>
          <a:prstGeom prst="rect">
            <a:avLst/>
          </a:prstGeom>
          <a:noFill/>
        </p:spPr>
        <p:txBody>
          <a:bodyPr wrap="square">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Region Filter</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button-based filter on the right allows users to analyze financial performance by selecting specific regions (Central, East, South, and West), enabling a more detailed analysis of regional trends.</a:t>
            </a:r>
          </a:p>
        </p:txBody>
      </p:sp>
    </p:spTree>
    <p:extLst>
      <p:ext uri="{BB962C8B-B14F-4D97-AF65-F5344CB8AC3E}">
        <p14:creationId xmlns:p14="http://schemas.microsoft.com/office/powerpoint/2010/main" val="10125595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B0B8-C1DE-C40C-BF0F-F60ABA364692}"/>
              </a:ext>
            </a:extLst>
          </p:cNvPr>
          <p:cNvSpPr>
            <a:spLocks noGrp="1"/>
          </p:cNvSpPr>
          <p:nvPr>
            <p:ph type="title"/>
          </p:nvPr>
        </p:nvSpPr>
        <p:spPr/>
        <p:txBody>
          <a:bodyPr/>
          <a:lstStyle/>
          <a:p>
            <a:r>
              <a:rPr lang="en-US" sz="2800" dirty="0"/>
              <a:t> </a:t>
            </a:r>
            <a:r>
              <a:rPr lang="en-US" sz="2800" b="1" i="0" dirty="0">
                <a:effectLst/>
                <a:latin typeface="Arial "/>
              </a:rPr>
              <a:t>SALES SUB-DASHBOARD</a:t>
            </a:r>
            <a:endParaRPr lang="en-US" sz="2800" dirty="0"/>
          </a:p>
        </p:txBody>
      </p:sp>
      <p:sp>
        <p:nvSpPr>
          <p:cNvPr id="6" name="Rectangle 1">
            <a:extLst>
              <a:ext uri="{FF2B5EF4-FFF2-40B4-BE49-F238E27FC236}">
                <a16:creationId xmlns:a16="http://schemas.microsoft.com/office/drawing/2014/main" id="{CFC4ADE6-85EC-26CF-AFDC-E9B07284FC8F}"/>
              </a:ext>
            </a:extLst>
          </p:cNvPr>
          <p:cNvSpPr>
            <a:spLocks noChangeArrowheads="1"/>
          </p:cNvSpPr>
          <p:nvPr/>
        </p:nvSpPr>
        <p:spPr bwMode="auto">
          <a:xfrm>
            <a:off x="-35313" y="1656611"/>
            <a:ext cx="4139952" cy="4847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Total Sales by Product Name</a:t>
            </a:r>
            <a:r>
              <a:rPr kumimoji="0" lang="en-US" altLang="en-US" sz="1100" b="0" i="0" u="none" strike="noStrike" cap="none" normalizeH="0" baseline="0" dirty="0">
                <a:ln>
                  <a:noFill/>
                </a:ln>
                <a:solidFill>
                  <a:schemeClr val="bg1"/>
                </a:solidFill>
                <a:effectLst/>
                <a:latin typeface="Arial" panose="020B0604020202020204" pitchFamily="34" charset="0"/>
              </a:rPr>
              <a:t>: A bar chart displays the top-selling products, with </a:t>
            </a:r>
            <a:r>
              <a:rPr kumimoji="0" lang="en-US" altLang="en-US" sz="1100" b="1" i="0" u="none" strike="noStrike" cap="none" normalizeH="0" baseline="0" dirty="0">
                <a:ln>
                  <a:noFill/>
                </a:ln>
                <a:solidFill>
                  <a:schemeClr val="bg1"/>
                </a:solidFill>
                <a:effectLst/>
                <a:latin typeface="Arial" panose="020B0604020202020204" pitchFamily="34" charset="0"/>
              </a:rPr>
              <a:t>Polycom View Station ISDN</a:t>
            </a:r>
            <a:r>
              <a:rPr kumimoji="0" lang="en-US" altLang="en-US" sz="1100" b="0" i="0" u="none" strike="noStrike" cap="none" normalizeH="0" baseline="0" dirty="0">
                <a:ln>
                  <a:noFill/>
                </a:ln>
                <a:solidFill>
                  <a:schemeClr val="bg1"/>
                </a:solidFill>
                <a:effectLst/>
                <a:latin typeface="Arial" panose="020B0604020202020204" pitchFamily="34" charset="0"/>
              </a:rPr>
              <a:t> leading at </a:t>
            </a:r>
            <a:r>
              <a:rPr kumimoji="0" lang="en-US" altLang="en-US" sz="1100" b="1" i="0" u="none" strike="noStrike" cap="none" normalizeH="0" baseline="0" dirty="0">
                <a:ln>
                  <a:noFill/>
                </a:ln>
                <a:solidFill>
                  <a:schemeClr val="bg1"/>
                </a:solidFill>
                <a:effectLst/>
                <a:latin typeface="Arial" panose="020B0604020202020204" pitchFamily="34" charset="0"/>
              </a:rPr>
              <a:t>319K</a:t>
            </a:r>
            <a:r>
              <a:rPr kumimoji="0" lang="en-US" altLang="en-US" sz="1100" b="0" i="0" u="none" strike="noStrike" cap="none" normalizeH="0" baseline="0" dirty="0">
                <a:ln>
                  <a:noFill/>
                </a:ln>
                <a:solidFill>
                  <a:schemeClr val="bg1"/>
                </a:solidFill>
                <a:effectLst/>
                <a:latin typeface="Arial" panose="020B0604020202020204" pitchFamily="34" charset="0"/>
              </a:rPr>
              <a:t>, followed by </a:t>
            </a:r>
            <a:r>
              <a:rPr kumimoji="0" lang="en-US" altLang="en-US" sz="1100" b="1" i="0" u="none" strike="noStrike" cap="none" normalizeH="0" baseline="0" dirty="0">
                <a:ln>
                  <a:noFill/>
                </a:ln>
                <a:solidFill>
                  <a:schemeClr val="bg1"/>
                </a:solidFill>
                <a:effectLst/>
                <a:latin typeface="Arial" panose="020B0604020202020204" pitchFamily="34" charset="0"/>
              </a:rPr>
              <a:t>Ok I data Pace mark 4410N (119K)</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Lexmark 4227 Plus Dot Matrix (114K)</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State-wise Total Sales</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horizontal bar chart highlights sales distribution across different states, showing </a:t>
            </a:r>
            <a:r>
              <a:rPr kumimoji="0" lang="en-US" altLang="en-US" sz="1100" b="1" i="0" u="none" strike="noStrike" cap="none" normalizeH="0" baseline="0" dirty="0">
                <a:ln>
                  <a:noFill/>
                </a:ln>
                <a:solidFill>
                  <a:schemeClr val="bg1"/>
                </a:solidFill>
                <a:effectLst/>
                <a:latin typeface="Arial" panose="020B0604020202020204" pitchFamily="34" charset="0"/>
              </a:rPr>
              <a:t>California</a:t>
            </a:r>
            <a:r>
              <a:rPr kumimoji="0" lang="en-US" altLang="en-US" sz="1100" b="0" i="0" u="none" strike="noStrike" cap="none" normalizeH="0" baseline="0" dirty="0">
                <a:ln>
                  <a:noFill/>
                </a:ln>
                <a:solidFill>
                  <a:schemeClr val="bg1"/>
                </a:solidFill>
                <a:effectLst/>
                <a:latin typeface="Arial" panose="020B0604020202020204" pitchFamily="34" charset="0"/>
              </a:rPr>
              <a:t> as the top contributor with </a:t>
            </a:r>
            <a:r>
              <a:rPr kumimoji="0" lang="en-US" altLang="en-US" sz="1100" b="1" i="0" u="none" strike="noStrike" cap="none" normalizeH="0" baseline="0" dirty="0">
                <a:ln>
                  <a:noFill/>
                </a:ln>
                <a:solidFill>
                  <a:schemeClr val="bg1"/>
                </a:solidFill>
                <a:effectLst/>
                <a:latin typeface="Arial" panose="020B0604020202020204" pitchFamily="34" charset="0"/>
              </a:rPr>
              <a:t>0.33M</a:t>
            </a:r>
            <a:r>
              <a:rPr kumimoji="0" lang="en-US" altLang="en-US" sz="1100" b="0" i="0" u="none" strike="noStrike" cap="none" normalizeH="0" baseline="0" dirty="0">
                <a:ln>
                  <a:noFill/>
                </a:ln>
                <a:solidFill>
                  <a:schemeClr val="bg1"/>
                </a:solidFill>
                <a:effectLst/>
                <a:latin typeface="Arial" panose="020B0604020202020204" pitchFamily="34" charset="0"/>
              </a:rPr>
              <a:t> in sales, followed by </a:t>
            </a:r>
            <a:r>
              <a:rPr kumimoji="0" lang="en-US" altLang="en-US" sz="1100" b="1" i="0" u="none" strike="noStrike" cap="none" normalizeH="0" baseline="0" dirty="0">
                <a:ln>
                  <a:noFill/>
                </a:ln>
                <a:solidFill>
                  <a:schemeClr val="bg1"/>
                </a:solidFill>
                <a:effectLst/>
                <a:latin typeface="Arial" panose="020B0604020202020204" pitchFamily="34" charset="0"/>
              </a:rPr>
              <a:t>New York (0.21M)</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Illinois (0.14M)</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Total Sales by Product Sub-Category</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pie chart shows the percentage contribution of different sub-categories. </a:t>
            </a:r>
            <a:r>
              <a:rPr kumimoji="0" lang="en-US" altLang="en-US" sz="1100" b="1" i="0" u="none" strike="noStrike" cap="none" normalizeH="0" baseline="0" dirty="0">
                <a:ln>
                  <a:noFill/>
                </a:ln>
                <a:solidFill>
                  <a:schemeClr val="bg1"/>
                </a:solidFill>
                <a:effectLst/>
                <a:latin typeface="Arial" panose="020B0604020202020204" pitchFamily="34" charset="0"/>
              </a:rPr>
              <a:t>Office Machines</a:t>
            </a:r>
            <a:r>
              <a:rPr kumimoji="0" lang="en-US" altLang="en-US" sz="1100" b="0" i="0" u="none" strike="noStrike" cap="none" normalizeH="0" baseline="0" dirty="0">
                <a:ln>
                  <a:noFill/>
                </a:ln>
                <a:solidFill>
                  <a:schemeClr val="bg1"/>
                </a:solidFill>
                <a:effectLst/>
                <a:latin typeface="Arial" panose="020B0604020202020204" pitchFamily="34" charset="0"/>
              </a:rPr>
              <a:t> dominate with </a:t>
            </a:r>
            <a:r>
              <a:rPr kumimoji="0" lang="en-US" altLang="en-US" sz="1100" b="1" i="0" u="none" strike="noStrike" cap="none" normalizeH="0" baseline="0" dirty="0">
                <a:ln>
                  <a:noFill/>
                </a:ln>
                <a:solidFill>
                  <a:schemeClr val="bg1"/>
                </a:solidFill>
                <a:effectLst/>
                <a:latin typeface="Arial" panose="020B0604020202020204" pitchFamily="34" charset="0"/>
              </a:rPr>
              <a:t>48.92%</a:t>
            </a:r>
            <a:r>
              <a:rPr kumimoji="0" lang="en-US" altLang="en-US" sz="1100" b="0" i="0" u="none" strike="noStrike" cap="none" normalizeH="0" baseline="0" dirty="0">
                <a:ln>
                  <a:noFill/>
                </a:ln>
                <a:solidFill>
                  <a:schemeClr val="bg1"/>
                </a:solidFill>
                <a:effectLst/>
                <a:latin typeface="Arial" panose="020B0604020202020204" pitchFamily="34" charset="0"/>
              </a:rPr>
              <a:t>, followed by </a:t>
            </a:r>
            <a:r>
              <a:rPr kumimoji="0" lang="en-US" altLang="en-US" sz="1100" b="1" i="0" u="none" strike="noStrike" cap="none" normalizeH="0" baseline="0" dirty="0">
                <a:ln>
                  <a:noFill/>
                </a:ln>
                <a:solidFill>
                  <a:schemeClr val="bg1"/>
                </a:solidFill>
                <a:effectLst/>
                <a:latin typeface="Arial" panose="020B0604020202020204" pitchFamily="34" charset="0"/>
              </a:rPr>
              <a:t>Telephones &amp; Communication (13.8%)</a:t>
            </a:r>
            <a:r>
              <a:rPr kumimoji="0" lang="en-US" altLang="en-US" sz="1100" b="0" i="0" u="none" strike="noStrike" cap="none" normalizeH="0" baseline="0" dirty="0">
                <a:ln>
                  <a:noFill/>
                </a:ln>
                <a:solidFill>
                  <a:schemeClr val="bg1"/>
                </a:solidFill>
                <a:effectLst/>
                <a:latin typeface="Arial" panose="020B0604020202020204" pitchFamily="34" charset="0"/>
              </a:rPr>
              <a:t>, </a:t>
            </a:r>
            <a:r>
              <a:rPr kumimoji="0" lang="en-US" altLang="en-US" sz="1100" b="1" i="0" u="none" strike="noStrike" cap="none" normalizeH="0" baseline="0" dirty="0">
                <a:ln>
                  <a:noFill/>
                </a:ln>
                <a:solidFill>
                  <a:schemeClr val="bg1"/>
                </a:solidFill>
                <a:effectLst/>
                <a:latin typeface="Arial" panose="020B0604020202020204" pitchFamily="34" charset="0"/>
              </a:rPr>
              <a:t>Chairs &amp; </a:t>
            </a:r>
            <a:r>
              <a:rPr kumimoji="0" lang="en-US" altLang="en-US" sz="1100" b="1" i="0" u="none" strike="noStrike" cap="none" normalizeH="0" baseline="0" dirty="0" err="1">
                <a:ln>
                  <a:noFill/>
                </a:ln>
                <a:solidFill>
                  <a:schemeClr val="bg1"/>
                </a:solidFill>
                <a:effectLst/>
                <a:latin typeface="Arial" panose="020B0604020202020204" pitchFamily="34" charset="0"/>
              </a:rPr>
              <a:t>Chairmats</a:t>
            </a:r>
            <a:r>
              <a:rPr kumimoji="0" lang="en-US" altLang="en-US" sz="1100" b="1" i="0" u="none" strike="noStrike" cap="none" normalizeH="0" baseline="0" dirty="0">
                <a:ln>
                  <a:noFill/>
                </a:ln>
                <a:solidFill>
                  <a:schemeClr val="bg1"/>
                </a:solidFill>
                <a:effectLst/>
                <a:latin typeface="Arial" panose="020B0604020202020204" pitchFamily="34" charset="0"/>
              </a:rPr>
              <a:t> (13.03%)</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Tables (12.6%)</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Sales by Month</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line chart represents sales trends over six months, showing </a:t>
            </a:r>
            <a:r>
              <a:rPr kumimoji="0" lang="en-US" altLang="en-US" sz="1100" b="1" i="0" u="none" strike="noStrike" cap="none" normalizeH="0" baseline="0" dirty="0">
                <a:ln>
                  <a:noFill/>
                </a:ln>
                <a:solidFill>
                  <a:schemeClr val="bg1"/>
                </a:solidFill>
                <a:effectLst/>
                <a:latin typeface="Arial" panose="020B0604020202020204" pitchFamily="34" charset="0"/>
              </a:rPr>
              <a:t>January</a:t>
            </a:r>
            <a:r>
              <a:rPr kumimoji="0" lang="en-US" altLang="en-US" sz="1100" b="0" i="0" u="none" strike="noStrike" cap="none" normalizeH="0" baseline="0" dirty="0">
                <a:ln>
                  <a:noFill/>
                </a:ln>
                <a:solidFill>
                  <a:schemeClr val="bg1"/>
                </a:solidFill>
                <a:effectLst/>
                <a:latin typeface="Arial" panose="020B0604020202020204" pitchFamily="34" charset="0"/>
              </a:rPr>
              <a:t> as the highest month at </a:t>
            </a:r>
            <a:r>
              <a:rPr kumimoji="0" lang="en-US" altLang="en-US" sz="1100" b="1" i="0" u="none" strike="noStrike" cap="none" normalizeH="0" baseline="0" dirty="0">
                <a:ln>
                  <a:noFill/>
                </a:ln>
                <a:solidFill>
                  <a:schemeClr val="bg1"/>
                </a:solidFill>
                <a:effectLst/>
                <a:latin typeface="Arial" panose="020B0604020202020204" pitchFamily="34" charset="0"/>
              </a:rPr>
              <a:t>587.69K</a:t>
            </a:r>
            <a:r>
              <a:rPr kumimoji="0" lang="en-US" altLang="en-US" sz="1100" b="0" i="0" u="none" strike="noStrike" cap="none" normalizeH="0" baseline="0" dirty="0">
                <a:ln>
                  <a:noFill/>
                </a:ln>
                <a:solidFill>
                  <a:schemeClr val="bg1"/>
                </a:solidFill>
                <a:effectLst/>
                <a:latin typeface="Arial" panose="020B0604020202020204" pitchFamily="34" charset="0"/>
              </a:rPr>
              <a:t>, followed by fluctuations, with a significant drop in </a:t>
            </a:r>
            <a:r>
              <a:rPr kumimoji="0" lang="en-US" altLang="en-US" sz="1100" b="1" i="0" u="none" strike="noStrike" cap="none" normalizeH="0" baseline="0" dirty="0">
                <a:ln>
                  <a:noFill/>
                </a:ln>
                <a:solidFill>
                  <a:schemeClr val="bg1"/>
                </a:solidFill>
                <a:effectLst/>
                <a:latin typeface="Arial" panose="020B0604020202020204" pitchFamily="34" charset="0"/>
              </a:rPr>
              <a:t>May (225.43K)</a:t>
            </a:r>
            <a:r>
              <a:rPr kumimoji="0" lang="en-US" altLang="en-US" sz="1100" b="0" i="0" u="none" strike="noStrike" cap="none" normalizeH="0" baseline="0" dirty="0">
                <a:ln>
                  <a:noFill/>
                </a:ln>
                <a:solidFill>
                  <a:schemeClr val="bg1"/>
                </a:solidFill>
                <a:effectLst/>
                <a:latin typeface="Arial" panose="020B0604020202020204" pitchFamily="34" charset="0"/>
              </a:rPr>
              <a:t> and a recovery in </a:t>
            </a:r>
            <a:r>
              <a:rPr kumimoji="0" lang="en-US" altLang="en-US" sz="1100" b="1" i="0" u="none" strike="noStrike" cap="none" normalizeH="0" baseline="0" dirty="0">
                <a:ln>
                  <a:noFill/>
                </a:ln>
                <a:solidFill>
                  <a:schemeClr val="bg1"/>
                </a:solidFill>
                <a:effectLst/>
                <a:latin typeface="Arial" panose="020B0604020202020204" pitchFamily="34" charset="0"/>
              </a:rPr>
              <a:t>June (381.26K)</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9F9D50C-163B-AAC7-8F03-D5E61A53CA4D}"/>
              </a:ext>
            </a:extLst>
          </p:cNvPr>
          <p:cNvSpPr txBox="1"/>
          <p:nvPr/>
        </p:nvSpPr>
        <p:spPr>
          <a:xfrm>
            <a:off x="-36512" y="1194946"/>
            <a:ext cx="9180512" cy="461665"/>
          </a:xfrm>
          <a:prstGeom prst="rect">
            <a:avLst/>
          </a:prstGeom>
          <a:noFill/>
        </p:spPr>
        <p:txBody>
          <a:bodyPr wrap="square">
            <a:spAutoFit/>
          </a:bodyPr>
          <a:lstStyle/>
          <a:p>
            <a:pPr algn="just"/>
            <a:r>
              <a:rPr lang="en-US" sz="1200" dirty="0">
                <a:solidFill>
                  <a:schemeClr val="bg1"/>
                </a:solidFill>
                <a:latin typeface="Arial "/>
              </a:rPr>
              <a:t>This </a:t>
            </a:r>
            <a:r>
              <a:rPr lang="en-US" sz="1200" b="1" dirty="0">
                <a:solidFill>
                  <a:schemeClr val="bg1"/>
                </a:solidFill>
                <a:latin typeface="Arial "/>
              </a:rPr>
              <a:t>Sales Sub-Dashboard</a:t>
            </a:r>
            <a:r>
              <a:rPr lang="en-US" sz="1200" dirty="0">
                <a:solidFill>
                  <a:schemeClr val="bg1"/>
                </a:solidFill>
                <a:latin typeface="Arial "/>
              </a:rPr>
              <a:t> provides an insightful analysis of sales performance based on different parameters, including product sales, state-wise sales, sales by product sub-category</a:t>
            </a:r>
            <a:endParaRPr lang="en-US" sz="1200" dirty="0">
              <a:latin typeface="Arial "/>
            </a:endParaRPr>
          </a:p>
        </p:txBody>
      </p:sp>
      <p:pic>
        <p:nvPicPr>
          <p:cNvPr id="9" name="Picture 8" descr="A screenshot of a web page">
            <a:extLst>
              <a:ext uri="{FF2B5EF4-FFF2-40B4-BE49-F238E27FC236}">
                <a16:creationId xmlns:a16="http://schemas.microsoft.com/office/drawing/2014/main" id="{27E3D04F-226C-2873-F683-5F12758761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3923" y="2360897"/>
            <a:ext cx="4896544" cy="3024337"/>
          </a:xfrm>
          <a:prstGeom prst="rect">
            <a:avLst/>
          </a:prstGeom>
        </p:spPr>
      </p:pic>
      <p:sp>
        <p:nvSpPr>
          <p:cNvPr id="11" name="TextBox 10">
            <a:extLst>
              <a:ext uri="{FF2B5EF4-FFF2-40B4-BE49-F238E27FC236}">
                <a16:creationId xmlns:a16="http://schemas.microsoft.com/office/drawing/2014/main" id="{D445C10C-FF73-4676-C02F-F5BBE24C225B}"/>
              </a:ext>
            </a:extLst>
          </p:cNvPr>
          <p:cNvSpPr txBox="1"/>
          <p:nvPr/>
        </p:nvSpPr>
        <p:spPr>
          <a:xfrm>
            <a:off x="-36512" y="6089521"/>
            <a:ext cx="9036496" cy="507831"/>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solidFill>
                  <a:schemeClr val="bg1"/>
                </a:solidFill>
                <a:latin typeface="Arial "/>
              </a:rPr>
              <a:t>Region Selection Filters</a:t>
            </a:r>
            <a:r>
              <a:rPr lang="en-US" sz="1600" dirty="0">
                <a:solidFill>
                  <a:schemeClr val="bg1"/>
                </a:solidFill>
                <a:latin typeface="Arial "/>
              </a:rPr>
              <a:t>: </a:t>
            </a:r>
            <a:r>
              <a:rPr lang="en-US" sz="1100" dirty="0">
                <a:solidFill>
                  <a:schemeClr val="bg1"/>
                </a:solidFill>
                <a:latin typeface="Arial "/>
              </a:rPr>
              <a:t>Buttons at the top allow users to filter sales data by different regions</a:t>
            </a:r>
            <a:r>
              <a:rPr lang="en-US" sz="1100" dirty="0">
                <a:latin typeface="Arial "/>
              </a:rPr>
              <a:t>, </a:t>
            </a:r>
            <a:r>
              <a:rPr lang="en-US" sz="1100" dirty="0"/>
              <a:t>including </a:t>
            </a:r>
            <a:r>
              <a:rPr lang="en-US" sz="1100" b="1" dirty="0"/>
              <a:t>Central, East, South, and West</a:t>
            </a:r>
            <a:r>
              <a:rPr lang="en-US" sz="1100" dirty="0"/>
              <a:t>, providing flexibility for deeper analysis.</a:t>
            </a:r>
          </a:p>
        </p:txBody>
      </p:sp>
    </p:spTree>
    <p:extLst>
      <p:ext uri="{BB962C8B-B14F-4D97-AF65-F5344CB8AC3E}">
        <p14:creationId xmlns:p14="http://schemas.microsoft.com/office/powerpoint/2010/main" val="3731545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EE58-1541-136B-0712-78CB5640D819}"/>
              </a:ext>
            </a:extLst>
          </p:cNvPr>
          <p:cNvSpPr>
            <a:spLocks noGrp="1"/>
          </p:cNvSpPr>
          <p:nvPr>
            <p:ph type="title"/>
          </p:nvPr>
        </p:nvSpPr>
        <p:spPr/>
        <p:txBody>
          <a:bodyPr/>
          <a:lstStyle/>
          <a:p>
            <a:r>
              <a:rPr lang="en-US" dirty="0"/>
              <a:t> </a:t>
            </a:r>
            <a:r>
              <a:rPr lang="en-US" sz="2800" b="1" dirty="0"/>
              <a:t>Discount Sub-Dashboard </a:t>
            </a:r>
            <a:endParaRPr lang="en-US" sz="2800" dirty="0"/>
          </a:p>
        </p:txBody>
      </p:sp>
      <p:sp>
        <p:nvSpPr>
          <p:cNvPr id="3" name="Content Placeholder 2">
            <a:extLst>
              <a:ext uri="{FF2B5EF4-FFF2-40B4-BE49-F238E27FC236}">
                <a16:creationId xmlns:a16="http://schemas.microsoft.com/office/drawing/2014/main" id="{8C2C23D7-CD5C-FC4D-C0FC-73C6417B3EE8}"/>
              </a:ext>
            </a:extLst>
          </p:cNvPr>
          <p:cNvSpPr>
            <a:spLocks noGrp="1"/>
          </p:cNvSpPr>
          <p:nvPr>
            <p:ph idx="1"/>
          </p:nvPr>
        </p:nvSpPr>
        <p:spPr>
          <a:xfrm>
            <a:off x="-15774" y="1096144"/>
            <a:ext cx="9108504" cy="460648"/>
          </a:xfrm>
        </p:spPr>
        <p:txBody>
          <a:bodyPr/>
          <a:lstStyle/>
          <a:p>
            <a:pPr algn="just"/>
            <a:r>
              <a:rPr lang="en-US" sz="1200" dirty="0">
                <a:latin typeface="Arial "/>
              </a:rPr>
              <a:t>This </a:t>
            </a:r>
            <a:r>
              <a:rPr lang="en-US" sz="1200" b="1" dirty="0">
                <a:latin typeface="Arial "/>
              </a:rPr>
              <a:t>Discount Dashboard</a:t>
            </a:r>
            <a:r>
              <a:rPr lang="en-US" sz="1200" dirty="0">
                <a:latin typeface="Arial "/>
              </a:rPr>
              <a:t> provides an overview of discount distributions across various dimensions, including product subcategories, customer segments, product categories, product names, and shipping modes</a:t>
            </a:r>
          </a:p>
        </p:txBody>
      </p:sp>
      <p:sp>
        <p:nvSpPr>
          <p:cNvPr id="5" name="Rectangle 1">
            <a:extLst>
              <a:ext uri="{FF2B5EF4-FFF2-40B4-BE49-F238E27FC236}">
                <a16:creationId xmlns:a16="http://schemas.microsoft.com/office/drawing/2014/main" id="{4118E2C2-AD38-DA70-87C4-7233FBCADD4B}"/>
              </a:ext>
            </a:extLst>
          </p:cNvPr>
          <p:cNvSpPr>
            <a:spLocks noChangeArrowheads="1"/>
          </p:cNvSpPr>
          <p:nvPr/>
        </p:nvSpPr>
        <p:spPr bwMode="auto">
          <a:xfrm>
            <a:off x="-15774" y="1612825"/>
            <a:ext cx="3867694" cy="361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Discount by Product Sub-Category</a:t>
            </a:r>
            <a:r>
              <a:rPr kumimoji="0" lang="en-US" altLang="en-US" sz="1600" b="0" i="0" u="none" strike="noStrike" cap="none" normalizeH="0" baseline="0" dirty="0">
                <a:ln>
                  <a:noFill/>
                </a:ln>
                <a:solidFill>
                  <a:schemeClr val="bg1"/>
                </a:solidFill>
                <a:effectLst/>
                <a:latin typeface="Arial" panose="020B0604020202020204" pitchFamily="34" charset="0"/>
              </a:rPr>
              <a:t>:</a:t>
            </a:r>
            <a:r>
              <a:rPr kumimoji="0" lang="en-US" altLang="en-US" sz="1100" b="0" i="0" u="none" strike="noStrike" cap="none" normalizeH="0" baseline="0" dirty="0">
                <a:ln>
                  <a:noFill/>
                </a:ln>
                <a:solidFill>
                  <a:schemeClr val="bg1"/>
                </a:solidFill>
                <a:effectLst/>
                <a:latin typeface="Arial" panose="020B0604020202020204" pitchFamily="34" charset="0"/>
              </a:rPr>
              <a:t> A bar chart highlights the highest discounts given in different sub-categories, with </a:t>
            </a:r>
            <a:r>
              <a:rPr kumimoji="0" lang="en-US" altLang="en-US" sz="1100" b="1" i="0" u="none" strike="noStrike" cap="none" normalizeH="0" baseline="0" dirty="0">
                <a:ln>
                  <a:noFill/>
                </a:ln>
                <a:solidFill>
                  <a:schemeClr val="bg1"/>
                </a:solidFill>
                <a:effectLst/>
                <a:latin typeface="Arial" panose="020B0604020202020204" pitchFamily="34" charset="0"/>
              </a:rPr>
              <a:t>Paper (13%)</a:t>
            </a:r>
            <a:r>
              <a:rPr kumimoji="0" lang="en-US" altLang="en-US" sz="1100" b="0" i="0" u="none" strike="noStrike" cap="none" normalizeH="0" baseline="0" dirty="0">
                <a:ln>
                  <a:noFill/>
                </a:ln>
                <a:solidFill>
                  <a:schemeClr val="bg1"/>
                </a:solidFill>
                <a:effectLst/>
                <a:latin typeface="Arial" panose="020B0604020202020204" pitchFamily="34" charset="0"/>
              </a:rPr>
              <a:t> receiving the highest discount, followed by </a:t>
            </a:r>
            <a:r>
              <a:rPr kumimoji="0" lang="en-US" altLang="en-US" sz="1100" b="1" i="0" u="none" strike="noStrike" cap="none" normalizeH="0" baseline="0" dirty="0">
                <a:ln>
                  <a:noFill/>
                </a:ln>
                <a:solidFill>
                  <a:schemeClr val="bg1"/>
                </a:solidFill>
                <a:effectLst/>
                <a:latin typeface="Arial" panose="020B0604020202020204" pitchFamily="34" charset="0"/>
              </a:rPr>
              <a:t>Binders (10%)</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Telephones (9%)</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Discount by Customer Segment</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pie chart showcases the distribution of discounts among customer segments, with </a:t>
            </a:r>
            <a:r>
              <a:rPr kumimoji="0" lang="en-US" altLang="en-US" sz="1100" b="1" i="0" u="none" strike="noStrike" cap="none" normalizeH="0" baseline="0" dirty="0">
                <a:ln>
                  <a:noFill/>
                </a:ln>
                <a:solidFill>
                  <a:schemeClr val="bg1"/>
                </a:solidFill>
                <a:effectLst/>
                <a:latin typeface="Arial" panose="020B0604020202020204" pitchFamily="34" charset="0"/>
              </a:rPr>
              <a:t>Corporate customers (35.01%)</a:t>
            </a:r>
            <a:r>
              <a:rPr kumimoji="0" lang="en-US" altLang="en-US" sz="1100" b="0" i="0" u="none" strike="noStrike" cap="none" normalizeH="0" baseline="0" dirty="0">
                <a:ln>
                  <a:noFill/>
                </a:ln>
                <a:solidFill>
                  <a:schemeClr val="bg1"/>
                </a:solidFill>
                <a:effectLst/>
                <a:latin typeface="Arial" panose="020B0604020202020204" pitchFamily="34" charset="0"/>
              </a:rPr>
              <a:t> receiving the highest discount, followed by </a:t>
            </a:r>
            <a:r>
              <a:rPr kumimoji="0" lang="en-US" altLang="en-US" sz="1100" b="1" i="0" u="none" strike="noStrike" cap="none" normalizeH="0" baseline="0" dirty="0">
                <a:ln>
                  <a:noFill/>
                </a:ln>
                <a:solidFill>
                  <a:schemeClr val="bg1"/>
                </a:solidFill>
                <a:effectLst/>
                <a:latin typeface="Arial" panose="020B0604020202020204" pitchFamily="34" charset="0"/>
              </a:rPr>
              <a:t>Home Office (23.06%)</a:t>
            </a:r>
            <a:r>
              <a:rPr kumimoji="0" lang="en-US" altLang="en-US" sz="1100" b="0" i="0" u="none" strike="noStrike" cap="none" normalizeH="0" baseline="0" dirty="0">
                <a:ln>
                  <a:noFill/>
                </a:ln>
                <a:solidFill>
                  <a:schemeClr val="bg1"/>
                </a:solidFill>
                <a:effectLst/>
                <a:latin typeface="Arial" panose="020B0604020202020204" pitchFamily="34" charset="0"/>
              </a:rPr>
              <a:t>, </a:t>
            </a:r>
            <a:r>
              <a:rPr kumimoji="0" lang="en-US" altLang="en-US" sz="1100" b="1" i="0" u="none" strike="noStrike" cap="none" normalizeH="0" baseline="0" dirty="0">
                <a:ln>
                  <a:noFill/>
                </a:ln>
                <a:solidFill>
                  <a:schemeClr val="bg1"/>
                </a:solidFill>
                <a:effectLst/>
                <a:latin typeface="Arial" panose="020B0604020202020204" pitchFamily="34" charset="0"/>
              </a:rPr>
              <a:t>Consumers (21.7%)</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Small Businesses (20.24%)</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Product Category-wise Discount</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horizontal bar chart indicates that </a:t>
            </a:r>
            <a:r>
              <a:rPr kumimoji="0" lang="en-US" altLang="en-US" sz="1100" b="1" i="0" u="none" strike="noStrike" cap="none" normalizeH="0" baseline="0" dirty="0">
                <a:ln>
                  <a:noFill/>
                </a:ln>
                <a:solidFill>
                  <a:schemeClr val="bg1"/>
                </a:solidFill>
                <a:effectLst/>
                <a:latin typeface="Arial" panose="020B0604020202020204" pitchFamily="34" charset="0"/>
              </a:rPr>
              <a:t>Office Supplies (52.71%)</a:t>
            </a:r>
            <a:r>
              <a:rPr kumimoji="0" lang="en-US" altLang="en-US" sz="1100" b="0" i="0" u="none" strike="noStrike" cap="none" normalizeH="0" baseline="0" dirty="0">
                <a:ln>
                  <a:noFill/>
                </a:ln>
                <a:solidFill>
                  <a:schemeClr val="bg1"/>
                </a:solidFill>
                <a:effectLst/>
                <a:latin typeface="Arial" panose="020B0604020202020204" pitchFamily="34" charset="0"/>
              </a:rPr>
              <a:t> received the highest discount, followed by </a:t>
            </a:r>
            <a:r>
              <a:rPr kumimoji="0" lang="en-US" altLang="en-US" sz="1100" b="1" i="0" u="none" strike="noStrike" cap="none" normalizeH="0" baseline="0" dirty="0">
                <a:ln>
                  <a:noFill/>
                </a:ln>
                <a:solidFill>
                  <a:schemeClr val="bg1"/>
                </a:solidFill>
                <a:effectLst/>
                <a:latin typeface="Arial" panose="020B0604020202020204" pitchFamily="34" charset="0"/>
              </a:rPr>
              <a:t>Technology (22.92%)</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Furniture (19.92%)</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171450" marR="0" lvl="0" indent="-1714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p:txBody>
      </p:sp>
      <p:pic>
        <p:nvPicPr>
          <p:cNvPr id="6" name="Picture 5">
            <a:extLst>
              <a:ext uri="{FF2B5EF4-FFF2-40B4-BE49-F238E27FC236}">
                <a16:creationId xmlns:a16="http://schemas.microsoft.com/office/drawing/2014/main" id="{5809AD4E-89DE-0813-C721-43C615AE8B0C}"/>
              </a:ext>
            </a:extLst>
          </p:cNvPr>
          <p:cNvPicPr>
            <a:picLocks noChangeAspect="1"/>
          </p:cNvPicPr>
          <p:nvPr/>
        </p:nvPicPr>
        <p:blipFill>
          <a:blip r:embed="rId3"/>
          <a:stretch>
            <a:fillRect/>
          </a:stretch>
        </p:blipFill>
        <p:spPr>
          <a:xfrm>
            <a:off x="3887416" y="1628800"/>
            <a:ext cx="5256584" cy="3079781"/>
          </a:xfrm>
          <a:prstGeom prst="rect">
            <a:avLst/>
          </a:prstGeom>
        </p:spPr>
      </p:pic>
      <p:sp>
        <p:nvSpPr>
          <p:cNvPr id="7" name="TextBox 6">
            <a:extLst>
              <a:ext uri="{FF2B5EF4-FFF2-40B4-BE49-F238E27FC236}">
                <a16:creationId xmlns:a16="http://schemas.microsoft.com/office/drawing/2014/main" id="{1E817E8C-AC27-8468-511F-D86ACFC5F489}"/>
              </a:ext>
            </a:extLst>
          </p:cNvPr>
          <p:cNvSpPr txBox="1"/>
          <p:nvPr/>
        </p:nvSpPr>
        <p:spPr>
          <a:xfrm>
            <a:off x="0" y="4955845"/>
            <a:ext cx="9144000" cy="2308324"/>
          </a:xfrm>
          <a:prstGeom prst="rect">
            <a:avLst/>
          </a:prstGeom>
          <a:noFill/>
        </p:spPr>
        <p:txBody>
          <a:bodyPr wrap="square" rtlCol="0">
            <a:spAutoFit/>
          </a:bodyPr>
          <a:lstStyle/>
          <a:p>
            <a:r>
              <a:rPr lang="en-US" dirty="0"/>
              <a:t>Discount by Product Name: A </a:t>
            </a:r>
            <a:r>
              <a:rPr lang="en-US" dirty="0" err="1"/>
              <a:t>treemap</a:t>
            </a:r>
            <a:r>
              <a:rPr lang="en-US" dirty="0"/>
              <a:t> visualization highlights the top discounted products, including Newell 343 (0.45), 3M Organizer Strips (0.43), Bevis 36 x 72 Conference Table (0.43), and Global High-Back Leather T (0.41).Discount by Ship Mode: A bar chart displays discount distribution by shipping mode, with Regular Air (66%) having the highest discount compared to Express Air (15%) and Delivery Truck (14%).Region Selection Filters: Buttons at the top allow users to filter discount data by different regions, including Central, East, South, and West, providing flexibility for detailed regional analysis.</a:t>
            </a:r>
          </a:p>
        </p:txBody>
      </p:sp>
      <p:sp>
        <p:nvSpPr>
          <p:cNvPr id="8" name="Rectangle 2">
            <a:extLst>
              <a:ext uri="{FF2B5EF4-FFF2-40B4-BE49-F238E27FC236}">
                <a16:creationId xmlns:a16="http://schemas.microsoft.com/office/drawing/2014/main" id="{3DBECBC3-6100-D166-2AF0-93585678D9D7}"/>
              </a:ext>
            </a:extLst>
          </p:cNvPr>
          <p:cNvSpPr>
            <a:spLocks noChangeArrowheads="1"/>
          </p:cNvSpPr>
          <p:nvPr/>
        </p:nvSpPr>
        <p:spPr bwMode="auto">
          <a:xfrm>
            <a:off x="0" y="4955845"/>
            <a:ext cx="9092730" cy="167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Discount by Product Name</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a:t>
            </a:r>
            <a:r>
              <a:rPr kumimoji="0" lang="en-US" altLang="en-US" sz="1100" b="0" i="0" u="none" strike="noStrike" cap="none" normalizeH="0" baseline="0" dirty="0" err="1">
                <a:ln>
                  <a:noFill/>
                </a:ln>
                <a:solidFill>
                  <a:schemeClr val="bg1"/>
                </a:solidFill>
                <a:effectLst/>
                <a:latin typeface="Arial" panose="020B0604020202020204" pitchFamily="34" charset="0"/>
              </a:rPr>
              <a:t>treemap</a:t>
            </a:r>
            <a:r>
              <a:rPr kumimoji="0" lang="en-US" altLang="en-US" sz="1100" b="0" i="0" u="none" strike="noStrike" cap="none" normalizeH="0" baseline="0" dirty="0">
                <a:ln>
                  <a:noFill/>
                </a:ln>
                <a:solidFill>
                  <a:schemeClr val="bg1"/>
                </a:solidFill>
                <a:effectLst/>
                <a:latin typeface="Arial" panose="020B0604020202020204" pitchFamily="34" charset="0"/>
              </a:rPr>
              <a:t> visualization highlights the top discounted products, including </a:t>
            </a:r>
            <a:r>
              <a:rPr kumimoji="0" lang="en-US" altLang="en-US" sz="1100" b="1" i="0" u="none" strike="noStrike" cap="none" normalizeH="0" baseline="0" dirty="0">
                <a:ln>
                  <a:noFill/>
                </a:ln>
                <a:solidFill>
                  <a:schemeClr val="bg1"/>
                </a:solidFill>
                <a:effectLst/>
                <a:latin typeface="Arial" panose="020B0604020202020204" pitchFamily="34" charset="0"/>
              </a:rPr>
              <a:t>Newell 343 (0.45)</a:t>
            </a:r>
            <a:r>
              <a:rPr kumimoji="0" lang="en-US" altLang="en-US" sz="1100" b="0" i="0" u="none" strike="noStrike" cap="none" normalizeH="0" baseline="0" dirty="0">
                <a:ln>
                  <a:noFill/>
                </a:ln>
                <a:solidFill>
                  <a:schemeClr val="bg1"/>
                </a:solidFill>
                <a:effectLst/>
                <a:latin typeface="Arial" panose="020B0604020202020204" pitchFamily="34" charset="0"/>
              </a:rPr>
              <a:t>, </a:t>
            </a:r>
            <a:r>
              <a:rPr kumimoji="0" lang="en-US" altLang="en-US" sz="1100" b="1" i="0" u="none" strike="noStrike" cap="none" normalizeH="0" baseline="0" dirty="0">
                <a:ln>
                  <a:noFill/>
                </a:ln>
                <a:solidFill>
                  <a:schemeClr val="bg1"/>
                </a:solidFill>
                <a:effectLst/>
                <a:latin typeface="Arial" panose="020B0604020202020204" pitchFamily="34" charset="0"/>
              </a:rPr>
              <a:t>3M Organizer Strips (0.43)</a:t>
            </a:r>
            <a:r>
              <a:rPr kumimoji="0" lang="en-US" altLang="en-US" sz="1100" b="0" i="0" u="none" strike="noStrike" cap="none" normalizeH="0" baseline="0" dirty="0">
                <a:ln>
                  <a:noFill/>
                </a:ln>
                <a:solidFill>
                  <a:schemeClr val="bg1"/>
                </a:solidFill>
                <a:effectLst/>
                <a:latin typeface="Arial" panose="020B0604020202020204" pitchFamily="34" charset="0"/>
              </a:rPr>
              <a:t>, </a:t>
            </a:r>
            <a:r>
              <a:rPr kumimoji="0" lang="en-US" altLang="en-US" sz="1100" b="1" i="0" u="none" strike="noStrike" cap="none" normalizeH="0" baseline="0" dirty="0">
                <a:ln>
                  <a:noFill/>
                </a:ln>
                <a:solidFill>
                  <a:schemeClr val="bg1"/>
                </a:solidFill>
                <a:effectLst/>
                <a:latin typeface="Arial" panose="020B0604020202020204" pitchFamily="34" charset="0"/>
              </a:rPr>
              <a:t>Bevis 36 x 72 Conference Table (0.43)</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Global High-Back Leather T (0.41)</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Discount by Ship Mode</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bar chart displays discount distribution by shipping mode, with </a:t>
            </a:r>
            <a:r>
              <a:rPr kumimoji="0" lang="en-US" altLang="en-US" sz="1100" b="1" i="0" u="none" strike="noStrike" cap="none" normalizeH="0" baseline="0" dirty="0">
                <a:ln>
                  <a:noFill/>
                </a:ln>
                <a:solidFill>
                  <a:schemeClr val="bg1"/>
                </a:solidFill>
                <a:effectLst/>
                <a:latin typeface="Arial" panose="020B0604020202020204" pitchFamily="34" charset="0"/>
              </a:rPr>
              <a:t>Regular Air (66%)</a:t>
            </a:r>
            <a:r>
              <a:rPr kumimoji="0" lang="en-US" altLang="en-US" sz="1100" b="0" i="0" u="none" strike="noStrike" cap="none" normalizeH="0" baseline="0" dirty="0">
                <a:ln>
                  <a:noFill/>
                </a:ln>
                <a:solidFill>
                  <a:schemeClr val="bg1"/>
                </a:solidFill>
                <a:effectLst/>
                <a:latin typeface="Arial" panose="020B0604020202020204" pitchFamily="34" charset="0"/>
              </a:rPr>
              <a:t> having the highest discount compared to </a:t>
            </a:r>
            <a:r>
              <a:rPr kumimoji="0" lang="en-US" altLang="en-US" sz="1100" b="1" i="0" u="none" strike="noStrike" cap="none" normalizeH="0" baseline="0" dirty="0">
                <a:ln>
                  <a:noFill/>
                </a:ln>
                <a:solidFill>
                  <a:schemeClr val="bg1"/>
                </a:solidFill>
                <a:effectLst/>
                <a:latin typeface="Arial" panose="020B0604020202020204" pitchFamily="34" charset="0"/>
              </a:rPr>
              <a:t>Express Air (15%)</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Delivery Truck (14%)</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Region Selection Filters</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Buttons at the top allow users to filter discount data by different regions, including </a:t>
            </a:r>
            <a:r>
              <a:rPr kumimoji="0" lang="en-US" altLang="en-US" sz="1100" b="1" i="0" u="none" strike="noStrike" cap="none" normalizeH="0" baseline="0" dirty="0">
                <a:ln>
                  <a:noFill/>
                </a:ln>
                <a:solidFill>
                  <a:schemeClr val="bg1"/>
                </a:solidFill>
                <a:effectLst/>
                <a:latin typeface="Arial" panose="020B0604020202020204" pitchFamily="34" charset="0"/>
              </a:rPr>
              <a:t>Central, East, South, and West</a:t>
            </a:r>
            <a:r>
              <a:rPr kumimoji="0" lang="en-US" altLang="en-US" sz="1100" b="0" i="0" u="none" strike="noStrike" cap="none" normalizeH="0" baseline="0" dirty="0">
                <a:ln>
                  <a:noFill/>
                </a:ln>
                <a:solidFill>
                  <a:schemeClr val="bg1"/>
                </a:solidFill>
                <a:effectLst/>
                <a:latin typeface="Arial" panose="020B0604020202020204" pitchFamily="34" charset="0"/>
              </a:rPr>
              <a:t>, providing flexibility for detailed regional analysis.</a:t>
            </a:r>
          </a:p>
        </p:txBody>
      </p:sp>
    </p:spTree>
    <p:extLst>
      <p:ext uri="{BB962C8B-B14F-4D97-AF65-F5344CB8AC3E}">
        <p14:creationId xmlns:p14="http://schemas.microsoft.com/office/powerpoint/2010/main" val="175501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88A0-1F35-E460-ACC0-C3AAF6C9DD36}"/>
              </a:ext>
            </a:extLst>
          </p:cNvPr>
          <p:cNvSpPr>
            <a:spLocks noGrp="1"/>
          </p:cNvSpPr>
          <p:nvPr>
            <p:ph type="title"/>
          </p:nvPr>
        </p:nvSpPr>
        <p:spPr/>
        <p:txBody>
          <a:bodyPr/>
          <a:lstStyle/>
          <a:p>
            <a:r>
              <a:rPr lang="en-US" sz="2800" dirty="0"/>
              <a:t> </a:t>
            </a:r>
            <a:r>
              <a:rPr lang="en-US" sz="2800" b="1" i="0" dirty="0">
                <a:effectLst/>
                <a:latin typeface="Arial "/>
              </a:rPr>
              <a:t>SHIPPING COST SUB-DASHBOARD</a:t>
            </a:r>
            <a:endParaRPr lang="en-US" sz="2800" dirty="0"/>
          </a:p>
        </p:txBody>
      </p:sp>
      <p:sp>
        <p:nvSpPr>
          <p:cNvPr id="8" name="TextBox 7">
            <a:extLst>
              <a:ext uri="{FF2B5EF4-FFF2-40B4-BE49-F238E27FC236}">
                <a16:creationId xmlns:a16="http://schemas.microsoft.com/office/drawing/2014/main" id="{E9D19E87-2283-A4D3-573D-9A916E719EA7}"/>
              </a:ext>
            </a:extLst>
          </p:cNvPr>
          <p:cNvSpPr txBox="1"/>
          <p:nvPr/>
        </p:nvSpPr>
        <p:spPr>
          <a:xfrm>
            <a:off x="36512" y="1095127"/>
            <a:ext cx="9107488" cy="461665"/>
          </a:xfrm>
          <a:prstGeom prst="rect">
            <a:avLst/>
          </a:prstGeom>
          <a:noFill/>
        </p:spPr>
        <p:txBody>
          <a:bodyPr wrap="square">
            <a:spAutoFit/>
          </a:bodyPr>
          <a:lstStyle/>
          <a:p>
            <a:r>
              <a:rPr lang="en-US" sz="1200" dirty="0">
                <a:solidFill>
                  <a:schemeClr val="bg1"/>
                </a:solidFill>
                <a:latin typeface="Arial "/>
              </a:rPr>
              <a:t>The </a:t>
            </a:r>
            <a:r>
              <a:rPr lang="en-US" sz="1200" b="1" dirty="0">
                <a:solidFill>
                  <a:schemeClr val="bg1"/>
                </a:solidFill>
                <a:latin typeface="Arial "/>
              </a:rPr>
              <a:t>Shipping Cost Sub-Dashboard</a:t>
            </a:r>
            <a:r>
              <a:rPr lang="en-US" sz="1200" dirty="0">
                <a:solidFill>
                  <a:schemeClr val="bg1"/>
                </a:solidFill>
                <a:latin typeface="Arial "/>
              </a:rPr>
              <a:t> provides an </a:t>
            </a:r>
            <a:r>
              <a:rPr lang="en-US" sz="1200" b="1" dirty="0">
                <a:solidFill>
                  <a:schemeClr val="bg1"/>
                </a:solidFill>
                <a:latin typeface="Arial "/>
              </a:rPr>
              <a:t>overview of shipping expenses</a:t>
            </a:r>
            <a:r>
              <a:rPr lang="en-US" sz="1200" dirty="0">
                <a:solidFill>
                  <a:schemeClr val="bg1"/>
                </a:solidFill>
                <a:latin typeface="Arial "/>
              </a:rPr>
              <a:t> across various factors, including </a:t>
            </a:r>
            <a:r>
              <a:rPr lang="en-US" sz="1200" b="1" dirty="0">
                <a:solidFill>
                  <a:schemeClr val="bg1"/>
                </a:solidFill>
                <a:latin typeface="Arial "/>
              </a:rPr>
              <a:t>shipping </a:t>
            </a:r>
            <a:r>
              <a:rPr lang="en-US" sz="1200" b="1" dirty="0" err="1">
                <a:solidFill>
                  <a:schemeClr val="bg1"/>
                </a:solidFill>
                <a:latin typeface="Arial "/>
              </a:rPr>
              <a:t>mo</a:t>
            </a:r>
            <a:r>
              <a:rPr lang="en-US" sz="1200" b="1" dirty="0">
                <a:solidFill>
                  <a:schemeClr val="bg1"/>
                </a:solidFill>
                <a:latin typeface="Arial "/>
              </a:rPr>
              <a:t>-des, product categories, regions, months, and cities</a:t>
            </a:r>
            <a:r>
              <a:rPr lang="en-US" sz="1200" dirty="0">
                <a:solidFill>
                  <a:schemeClr val="bg1"/>
                </a:solidFill>
                <a:latin typeface="Arial "/>
              </a:rPr>
              <a:t>. </a:t>
            </a:r>
          </a:p>
        </p:txBody>
      </p:sp>
      <p:sp>
        <p:nvSpPr>
          <p:cNvPr id="9" name="Rectangle 1">
            <a:extLst>
              <a:ext uri="{FF2B5EF4-FFF2-40B4-BE49-F238E27FC236}">
                <a16:creationId xmlns:a16="http://schemas.microsoft.com/office/drawing/2014/main" id="{E873B730-FBA4-A9AB-9CE1-75C72CE5C2DD}"/>
              </a:ext>
            </a:extLst>
          </p:cNvPr>
          <p:cNvSpPr>
            <a:spLocks noChangeArrowheads="1"/>
          </p:cNvSpPr>
          <p:nvPr/>
        </p:nvSpPr>
        <p:spPr bwMode="auto">
          <a:xfrm>
            <a:off x="0" y="1557367"/>
            <a:ext cx="385192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Shipping Cost by Month</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line chart displays the shipping cost trends over seven months, showing fluctuations with the highest cost in </a:t>
            </a:r>
            <a:r>
              <a:rPr kumimoji="0" lang="en-US" altLang="en-US" sz="1100" b="1" i="0" u="none" strike="noStrike" cap="none" normalizeH="0" baseline="0" dirty="0">
                <a:ln>
                  <a:noFill/>
                </a:ln>
                <a:solidFill>
                  <a:schemeClr val="bg1"/>
                </a:solidFill>
                <a:effectLst/>
                <a:latin typeface="Arial" panose="020B0604020202020204" pitchFamily="34" charset="0"/>
              </a:rPr>
              <a:t>February (4.9K)</a:t>
            </a:r>
            <a:r>
              <a:rPr kumimoji="0" lang="en-US" altLang="en-US" sz="1100" b="0" i="0" u="none" strike="noStrike" cap="none" normalizeH="0" baseline="0" dirty="0">
                <a:ln>
                  <a:noFill/>
                </a:ln>
                <a:solidFill>
                  <a:schemeClr val="bg1"/>
                </a:solidFill>
                <a:effectLst/>
                <a:latin typeface="Arial" panose="020B0604020202020204" pitchFamily="34" charset="0"/>
              </a:rPr>
              <a:t> and a significant drop in </a:t>
            </a:r>
            <a:r>
              <a:rPr kumimoji="0" lang="en-US" altLang="en-US" sz="1100" b="1" i="0" u="none" strike="noStrike" cap="none" normalizeH="0" baseline="0" dirty="0">
                <a:ln>
                  <a:noFill/>
                </a:ln>
                <a:solidFill>
                  <a:schemeClr val="bg1"/>
                </a:solidFill>
                <a:effectLst/>
                <a:latin typeface="Arial" panose="020B0604020202020204" pitchFamily="34" charset="0"/>
              </a:rPr>
              <a:t>July (0.3K)</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Shipping Cost by Ship Mode</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bar chart indicates that </a:t>
            </a:r>
            <a:r>
              <a:rPr kumimoji="0" lang="en-US" altLang="en-US" sz="1100" b="1" i="0" u="none" strike="noStrike" cap="none" normalizeH="0" baseline="0" dirty="0">
                <a:ln>
                  <a:noFill/>
                </a:ln>
                <a:solidFill>
                  <a:schemeClr val="bg1"/>
                </a:solidFill>
                <a:effectLst/>
                <a:latin typeface="Arial" panose="020B0604020202020204" pitchFamily="34" charset="0"/>
              </a:rPr>
              <a:t>Delivery Truck (12K)</a:t>
            </a:r>
            <a:r>
              <a:rPr kumimoji="0" lang="en-US" altLang="en-US" sz="1100" b="0" i="0" u="none" strike="noStrike" cap="none" normalizeH="0" baseline="0" dirty="0">
                <a:ln>
                  <a:noFill/>
                </a:ln>
                <a:solidFill>
                  <a:schemeClr val="bg1"/>
                </a:solidFill>
                <a:effectLst/>
                <a:latin typeface="Arial" panose="020B0604020202020204" pitchFamily="34" charset="0"/>
              </a:rPr>
              <a:t> has the highest shipping cost, followed by </a:t>
            </a:r>
            <a:r>
              <a:rPr kumimoji="0" lang="en-US" altLang="en-US" sz="1100" b="1" i="0" u="none" strike="noStrike" cap="none" normalizeH="0" baseline="0" dirty="0">
                <a:ln>
                  <a:noFill/>
                </a:ln>
                <a:solidFill>
                  <a:schemeClr val="bg1"/>
                </a:solidFill>
                <a:effectLst/>
                <a:latin typeface="Arial" panose="020B0604020202020204" pitchFamily="34" charset="0"/>
              </a:rPr>
              <a:t>Regular Air (11K)</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Express Air (3K)</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Shipping Cost by Product Category</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horizontal bar chart shows that </a:t>
            </a:r>
            <a:r>
              <a:rPr kumimoji="0" lang="en-US" altLang="en-US" sz="1100" b="1" i="0" u="none" strike="noStrike" cap="none" normalizeH="0" baseline="0" dirty="0">
                <a:ln>
                  <a:noFill/>
                </a:ln>
                <a:solidFill>
                  <a:schemeClr val="bg1"/>
                </a:solidFill>
                <a:effectLst/>
                <a:latin typeface="Arial" panose="020B0604020202020204" pitchFamily="34" charset="0"/>
              </a:rPr>
              <a:t>Furniture (12K)</a:t>
            </a:r>
            <a:r>
              <a:rPr kumimoji="0" lang="en-US" altLang="en-US" sz="1100" b="0" i="0" u="none" strike="noStrike" cap="none" normalizeH="0" baseline="0" dirty="0">
                <a:ln>
                  <a:noFill/>
                </a:ln>
                <a:solidFill>
                  <a:schemeClr val="bg1"/>
                </a:solidFill>
                <a:effectLst/>
                <a:latin typeface="Arial" panose="020B0604020202020204" pitchFamily="34" charset="0"/>
              </a:rPr>
              <a:t> incurs the highest shipping cost, followed by </a:t>
            </a:r>
            <a:r>
              <a:rPr kumimoji="0" lang="en-US" altLang="en-US" sz="1100" b="1" i="0" u="none" strike="noStrike" cap="none" normalizeH="0" baseline="0" dirty="0">
                <a:ln>
                  <a:noFill/>
                </a:ln>
                <a:solidFill>
                  <a:schemeClr val="bg1"/>
                </a:solidFill>
                <a:effectLst/>
                <a:latin typeface="Arial" panose="020B0604020202020204" pitchFamily="34" charset="0"/>
              </a:rPr>
              <a:t>Office Supplies (9K)</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Technology (5K)</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Shipping Cost by Region</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donut chart represents the regional distribution of shipping costs, with </a:t>
            </a:r>
            <a:r>
              <a:rPr kumimoji="0" lang="en-US" altLang="en-US" sz="1100" b="1" i="0" u="none" strike="noStrike" cap="none" normalizeH="0" baseline="0" dirty="0">
                <a:ln>
                  <a:noFill/>
                </a:ln>
                <a:solidFill>
                  <a:schemeClr val="bg1"/>
                </a:solidFill>
                <a:effectLst/>
                <a:latin typeface="Arial" panose="020B0604020202020204" pitchFamily="34" charset="0"/>
              </a:rPr>
              <a:t>Central (28.05%)</a:t>
            </a:r>
            <a:r>
              <a:rPr kumimoji="0" lang="en-US" altLang="en-US" sz="1100" b="0" i="0" u="none" strike="noStrike" cap="none" normalizeH="0" baseline="0" dirty="0">
                <a:ln>
                  <a:noFill/>
                </a:ln>
                <a:solidFill>
                  <a:schemeClr val="bg1"/>
                </a:solidFill>
                <a:effectLst/>
                <a:latin typeface="Arial" panose="020B0604020202020204" pitchFamily="34" charset="0"/>
              </a:rPr>
              <a:t> having the highest share, followed by </a:t>
            </a:r>
            <a:r>
              <a:rPr kumimoji="0" lang="en-US" altLang="en-US" sz="1100" b="1" i="0" u="none" strike="noStrike" cap="none" normalizeH="0" baseline="0" dirty="0">
                <a:ln>
                  <a:noFill/>
                </a:ln>
                <a:solidFill>
                  <a:schemeClr val="bg1"/>
                </a:solidFill>
                <a:effectLst/>
                <a:latin typeface="Arial" panose="020B0604020202020204" pitchFamily="34" charset="0"/>
              </a:rPr>
              <a:t>East (25.82%)</a:t>
            </a:r>
            <a:r>
              <a:rPr kumimoji="0" lang="en-US" altLang="en-US" sz="1100" b="0" i="0" u="none" strike="noStrike" cap="none" normalizeH="0" baseline="0" dirty="0">
                <a:ln>
                  <a:noFill/>
                </a:ln>
                <a:solidFill>
                  <a:schemeClr val="bg1"/>
                </a:solidFill>
                <a:effectLst/>
                <a:latin typeface="Arial" panose="020B0604020202020204" pitchFamily="34" charset="0"/>
              </a:rPr>
              <a:t>, </a:t>
            </a:r>
            <a:r>
              <a:rPr kumimoji="0" lang="en-US" altLang="en-US" sz="1100" b="1" i="0" u="none" strike="noStrike" cap="none" normalizeH="0" baseline="0" dirty="0">
                <a:ln>
                  <a:noFill/>
                </a:ln>
                <a:solidFill>
                  <a:schemeClr val="bg1"/>
                </a:solidFill>
                <a:effectLst/>
                <a:latin typeface="Arial" panose="020B0604020202020204" pitchFamily="34" charset="0"/>
              </a:rPr>
              <a:t>West (23.67%)</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South (22.46%)</a:t>
            </a:r>
            <a:r>
              <a:rPr kumimoji="0" lang="en-US" altLang="en-US" sz="1100" b="0" i="0" u="none" strike="noStrike" cap="none" normalizeH="0" baseline="0" dirty="0">
                <a:ln>
                  <a:noFill/>
                </a:ln>
                <a:solidFill>
                  <a:schemeClr val="bg1"/>
                </a:solidFill>
                <a:effectLst/>
                <a:latin typeface="Arial" panose="020B0604020202020204" pitchFamily="34" charset="0"/>
              </a:rPr>
              <a:t>.</a:t>
            </a:r>
          </a:p>
        </p:txBody>
      </p:sp>
      <p:sp>
        <p:nvSpPr>
          <p:cNvPr id="11" name="Rectangle 2">
            <a:extLst>
              <a:ext uri="{FF2B5EF4-FFF2-40B4-BE49-F238E27FC236}">
                <a16:creationId xmlns:a16="http://schemas.microsoft.com/office/drawing/2014/main" id="{0D3E0F55-6382-E286-3B9A-41C8209B1007}"/>
              </a:ext>
            </a:extLst>
          </p:cNvPr>
          <p:cNvSpPr>
            <a:spLocks noChangeArrowheads="1"/>
          </p:cNvSpPr>
          <p:nvPr/>
        </p:nvSpPr>
        <p:spPr bwMode="auto">
          <a:xfrm>
            <a:off x="0" y="5589240"/>
            <a:ext cx="9144000"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Shipping Cost by City</a:t>
            </a:r>
            <a:r>
              <a:rPr kumimoji="0" lang="en-US" altLang="en-US" sz="1600" b="0" i="0" u="none" strike="noStrike" cap="none" normalizeH="0" baseline="0" dirty="0">
                <a:ln>
                  <a:noFill/>
                </a:ln>
                <a:solidFill>
                  <a:schemeClr val="bg1"/>
                </a:solidFill>
                <a:effectLst/>
                <a:latin typeface="Arial" panose="020B0604020202020204" pitchFamily="34" charset="0"/>
              </a:rPr>
              <a:t>:</a:t>
            </a:r>
            <a:r>
              <a:rPr kumimoji="0" lang="en-US" altLang="en-US" sz="1100" b="0" i="0" u="none" strike="noStrike" cap="none" normalizeH="0" baseline="0" dirty="0">
                <a:ln>
                  <a:noFill/>
                </a:ln>
                <a:solidFill>
                  <a:schemeClr val="bg1"/>
                </a:solidFill>
                <a:effectLst/>
                <a:latin typeface="Arial" panose="020B0604020202020204" pitchFamily="34" charset="0"/>
              </a:rPr>
              <a:t> A horizontal bar chart highlights that </a:t>
            </a:r>
            <a:r>
              <a:rPr kumimoji="0" lang="en-US" altLang="en-US" sz="1100" b="1" i="0" u="none" strike="noStrike" cap="none" normalizeH="0" baseline="0" dirty="0">
                <a:ln>
                  <a:noFill/>
                </a:ln>
                <a:solidFill>
                  <a:schemeClr val="bg1"/>
                </a:solidFill>
                <a:effectLst/>
                <a:latin typeface="Arial" panose="020B0604020202020204" pitchFamily="34" charset="0"/>
              </a:rPr>
              <a:t>New York City (820.60)</a:t>
            </a:r>
            <a:r>
              <a:rPr kumimoji="0" lang="en-US" altLang="en-US" sz="1100" b="0" i="0" u="none" strike="noStrike" cap="none" normalizeH="0" baseline="0" dirty="0">
                <a:ln>
                  <a:noFill/>
                </a:ln>
                <a:solidFill>
                  <a:schemeClr val="bg1"/>
                </a:solidFill>
                <a:effectLst/>
                <a:latin typeface="Arial" panose="020B0604020202020204" pitchFamily="34" charset="0"/>
              </a:rPr>
              <a:t> has the highest shipping cost, followed by </a:t>
            </a:r>
            <a:r>
              <a:rPr kumimoji="0" lang="en-US" altLang="en-US" sz="1100" b="1" i="0" u="none" strike="noStrike" cap="none" normalizeH="0" baseline="0" dirty="0">
                <a:ln>
                  <a:noFill/>
                </a:ln>
                <a:solidFill>
                  <a:schemeClr val="bg1"/>
                </a:solidFill>
                <a:effectLst/>
                <a:latin typeface="Arial" panose="020B0604020202020204" pitchFamily="34" charset="0"/>
              </a:rPr>
              <a:t>Los Angeles (674.66)</a:t>
            </a:r>
            <a:r>
              <a:rPr kumimoji="0" lang="en-US" altLang="en-US" sz="1100" b="0" i="0" u="none" strike="noStrike" cap="none" normalizeH="0" baseline="0" dirty="0">
                <a:ln>
                  <a:noFill/>
                </a:ln>
                <a:solidFill>
                  <a:schemeClr val="bg1"/>
                </a:solidFill>
                <a:effectLst/>
                <a:latin typeface="Arial" panose="020B0604020202020204" pitchFamily="34" charset="0"/>
              </a:rPr>
              <a:t>, </a:t>
            </a:r>
            <a:r>
              <a:rPr kumimoji="0" lang="en-US" altLang="en-US" sz="1100" b="1" i="0" u="none" strike="noStrike" cap="none" normalizeH="0" baseline="0" dirty="0">
                <a:ln>
                  <a:noFill/>
                </a:ln>
                <a:solidFill>
                  <a:schemeClr val="bg1"/>
                </a:solidFill>
                <a:effectLst/>
                <a:latin typeface="Arial" panose="020B0604020202020204" pitchFamily="34" charset="0"/>
              </a:rPr>
              <a:t>Sanford (332.51)</a:t>
            </a:r>
            <a:r>
              <a:rPr kumimoji="0" lang="en-US" altLang="en-US" sz="1100" b="0" i="0" u="none" strike="noStrike" cap="none" normalizeH="0" baseline="0" dirty="0">
                <a:ln>
                  <a:noFill/>
                </a:ln>
                <a:solidFill>
                  <a:schemeClr val="bg1"/>
                </a:solidFill>
                <a:effectLst/>
                <a:latin typeface="Arial" panose="020B0604020202020204" pitchFamily="34" charset="0"/>
              </a:rPr>
              <a:t>, </a:t>
            </a:r>
            <a:r>
              <a:rPr kumimoji="0" lang="en-US" altLang="en-US" sz="1100" b="1" i="0" u="none" strike="noStrike" cap="none" normalizeH="0" baseline="0" dirty="0">
                <a:ln>
                  <a:noFill/>
                </a:ln>
                <a:solidFill>
                  <a:schemeClr val="bg1"/>
                </a:solidFill>
                <a:effectLst/>
                <a:latin typeface="Arial" panose="020B0604020202020204" pitchFamily="34" charset="0"/>
              </a:rPr>
              <a:t>Seattle (222.25)</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Boston (216.57)</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Region Selection Filters</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Buttons at the top allow users to filter shipping cost data by different regions, including </a:t>
            </a:r>
            <a:r>
              <a:rPr kumimoji="0" lang="en-US" altLang="en-US" sz="1100" b="1" i="0" u="none" strike="noStrike" cap="none" normalizeH="0" baseline="0" dirty="0">
                <a:ln>
                  <a:noFill/>
                </a:ln>
                <a:solidFill>
                  <a:schemeClr val="bg1"/>
                </a:solidFill>
                <a:effectLst/>
                <a:latin typeface="Arial" panose="020B0604020202020204" pitchFamily="34" charset="0"/>
              </a:rPr>
              <a:t>Central, East, South, and West</a:t>
            </a:r>
            <a:r>
              <a:rPr kumimoji="0" lang="en-US" altLang="en-US" sz="1100" b="0" i="0" u="none" strike="noStrike" cap="none" normalizeH="0" baseline="0" dirty="0">
                <a:ln>
                  <a:noFill/>
                </a:ln>
                <a:solidFill>
                  <a:schemeClr val="bg1"/>
                </a:solidFill>
                <a:effectLst/>
                <a:latin typeface="Arial" panose="020B0604020202020204" pitchFamily="34" charset="0"/>
              </a:rPr>
              <a:t>, enabling detailed regional analysis.</a:t>
            </a:r>
          </a:p>
        </p:txBody>
      </p:sp>
      <p:pic>
        <p:nvPicPr>
          <p:cNvPr id="12" name="Picture 11" descr="A diagram of shipping cost">
            <a:extLst>
              <a:ext uri="{FF2B5EF4-FFF2-40B4-BE49-F238E27FC236}">
                <a16:creationId xmlns:a16="http://schemas.microsoft.com/office/drawing/2014/main" id="{002DBDCF-C0D8-8BE7-2A33-510409B2F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920" y="1772816"/>
            <a:ext cx="5154285" cy="3168352"/>
          </a:xfrm>
          <a:prstGeom prst="rect">
            <a:avLst/>
          </a:prstGeom>
        </p:spPr>
      </p:pic>
    </p:spTree>
    <p:extLst>
      <p:ext uri="{BB962C8B-B14F-4D97-AF65-F5344CB8AC3E}">
        <p14:creationId xmlns:p14="http://schemas.microsoft.com/office/powerpoint/2010/main" val="20568446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EFBC-EAC4-E956-B00C-945B5CA52A92}"/>
              </a:ext>
            </a:extLst>
          </p:cNvPr>
          <p:cNvSpPr>
            <a:spLocks noGrp="1"/>
          </p:cNvSpPr>
          <p:nvPr>
            <p:ph type="title"/>
          </p:nvPr>
        </p:nvSpPr>
        <p:spPr/>
        <p:txBody>
          <a:bodyPr/>
          <a:lstStyle/>
          <a:p>
            <a:r>
              <a:rPr lang="en-US" sz="2800" b="1" i="0" dirty="0">
                <a:effectLst/>
                <a:latin typeface="Arial "/>
              </a:rPr>
              <a:t> PRODUCT BASE MARGIN SUB-DASHBOARD</a:t>
            </a:r>
            <a:endParaRPr lang="en-US" sz="2800" dirty="0"/>
          </a:p>
        </p:txBody>
      </p:sp>
      <p:sp>
        <p:nvSpPr>
          <p:cNvPr id="6" name="TextBox 5">
            <a:extLst>
              <a:ext uri="{FF2B5EF4-FFF2-40B4-BE49-F238E27FC236}">
                <a16:creationId xmlns:a16="http://schemas.microsoft.com/office/drawing/2014/main" id="{00BCAE3D-C2D2-3364-32E0-ABDD86A76357}"/>
              </a:ext>
            </a:extLst>
          </p:cNvPr>
          <p:cNvSpPr txBox="1"/>
          <p:nvPr/>
        </p:nvSpPr>
        <p:spPr>
          <a:xfrm>
            <a:off x="0" y="1124744"/>
            <a:ext cx="9144000" cy="430887"/>
          </a:xfrm>
          <a:prstGeom prst="rect">
            <a:avLst/>
          </a:prstGeom>
          <a:noFill/>
        </p:spPr>
        <p:txBody>
          <a:bodyPr wrap="square">
            <a:spAutoFit/>
          </a:bodyPr>
          <a:lstStyle/>
          <a:p>
            <a:r>
              <a:rPr lang="en-US" sz="1100" b="0" i="0" dirty="0">
                <a:solidFill>
                  <a:schemeClr val="bg1"/>
                </a:solidFill>
                <a:effectLst/>
                <a:latin typeface="Google Sans"/>
              </a:rPr>
              <a:t>The Product Base Margin Sub-Dashboard provides a detailed analysis of product base margin across different product categories, regions, cities, and specific p-</a:t>
            </a:r>
            <a:r>
              <a:rPr lang="en-US" sz="1100" b="0" i="0" dirty="0" err="1">
                <a:solidFill>
                  <a:schemeClr val="bg1"/>
                </a:solidFill>
                <a:effectLst/>
                <a:latin typeface="Google Sans"/>
              </a:rPr>
              <a:t>roduct</a:t>
            </a:r>
            <a:r>
              <a:rPr lang="en-US" sz="1100" b="0" i="0" dirty="0">
                <a:solidFill>
                  <a:schemeClr val="bg1"/>
                </a:solidFill>
                <a:effectLst/>
                <a:latin typeface="Google Sans"/>
              </a:rPr>
              <a:t> names.</a:t>
            </a:r>
            <a:endParaRPr lang="en-US" sz="1100" dirty="0">
              <a:solidFill>
                <a:schemeClr val="bg1"/>
              </a:solidFill>
            </a:endParaRPr>
          </a:p>
        </p:txBody>
      </p:sp>
      <p:sp>
        <p:nvSpPr>
          <p:cNvPr id="7" name="Rectangle 1">
            <a:extLst>
              <a:ext uri="{FF2B5EF4-FFF2-40B4-BE49-F238E27FC236}">
                <a16:creationId xmlns:a16="http://schemas.microsoft.com/office/drawing/2014/main" id="{7F2A7AE7-308C-5B4E-7C84-7BE4BD382838}"/>
              </a:ext>
            </a:extLst>
          </p:cNvPr>
          <p:cNvSpPr>
            <a:spLocks noChangeArrowheads="1"/>
          </p:cNvSpPr>
          <p:nvPr/>
        </p:nvSpPr>
        <p:spPr bwMode="auto">
          <a:xfrm>
            <a:off x="0" y="1530365"/>
            <a:ext cx="3707904"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Product Base Margin by Product Category</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donut chart displays the distribution of base margin among product categories, showing that </a:t>
            </a:r>
            <a:r>
              <a:rPr kumimoji="0" lang="en-US" altLang="en-US" sz="1100" b="1" i="0" u="none" strike="noStrike" cap="none" normalizeH="0" baseline="0" dirty="0">
                <a:ln>
                  <a:noFill/>
                </a:ln>
                <a:solidFill>
                  <a:schemeClr val="bg1"/>
                </a:solidFill>
                <a:effectLst/>
                <a:latin typeface="Arial" panose="020B0604020202020204" pitchFamily="34" charset="0"/>
              </a:rPr>
              <a:t>Office Supplies (49.76%)</a:t>
            </a:r>
            <a:r>
              <a:rPr kumimoji="0" lang="en-US" altLang="en-US" sz="1100" b="0" i="0" u="none" strike="noStrike" cap="none" normalizeH="0" baseline="0" dirty="0">
                <a:ln>
                  <a:noFill/>
                </a:ln>
                <a:solidFill>
                  <a:schemeClr val="bg1"/>
                </a:solidFill>
                <a:effectLst/>
                <a:latin typeface="Arial" panose="020B0604020202020204" pitchFamily="34" charset="0"/>
              </a:rPr>
              <a:t> contributes the highest margin, followed by </a:t>
            </a:r>
            <a:r>
              <a:rPr kumimoji="0" lang="en-US" altLang="en-US" sz="1100" b="1" i="0" u="none" strike="noStrike" cap="none" normalizeH="0" baseline="0" dirty="0">
                <a:ln>
                  <a:noFill/>
                </a:ln>
                <a:solidFill>
                  <a:schemeClr val="bg1"/>
                </a:solidFill>
                <a:effectLst/>
                <a:latin typeface="Arial" panose="020B0604020202020204" pitchFamily="34" charset="0"/>
              </a:rPr>
              <a:t>Technology (27.13%)</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Furniture (23.12%)</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Target Performance</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gauge chart highlights the current base margin value of </a:t>
            </a:r>
            <a:r>
              <a:rPr kumimoji="0" lang="en-US" altLang="en-US" sz="1100" b="1" i="0" u="none" strike="noStrike" cap="none" normalizeH="0" baseline="0" dirty="0">
                <a:ln>
                  <a:noFill/>
                </a:ln>
                <a:solidFill>
                  <a:schemeClr val="bg1"/>
                </a:solidFill>
                <a:effectLst/>
                <a:latin typeface="Arial" panose="020B0604020202020204" pitchFamily="34" charset="0"/>
              </a:rPr>
              <a:t>996.91</a:t>
            </a:r>
            <a:r>
              <a:rPr kumimoji="0" lang="en-US" altLang="en-US" sz="1100" b="0" i="0" u="none" strike="noStrike" cap="none" normalizeH="0" baseline="0" dirty="0">
                <a:ln>
                  <a:noFill/>
                </a:ln>
                <a:solidFill>
                  <a:schemeClr val="bg1"/>
                </a:solidFill>
                <a:effectLst/>
                <a:latin typeface="Arial" panose="020B0604020202020204" pitchFamily="34" charset="0"/>
              </a:rPr>
              <a:t>, approaching the target of </a:t>
            </a:r>
            <a:r>
              <a:rPr kumimoji="0" lang="en-US" altLang="en-US" sz="1100" b="1" i="0" u="none" strike="noStrike" cap="none" normalizeH="0" baseline="0" dirty="0">
                <a:ln>
                  <a:noFill/>
                </a:ln>
                <a:solidFill>
                  <a:schemeClr val="bg1"/>
                </a:solidFill>
                <a:effectLst/>
                <a:latin typeface="Arial" panose="020B0604020202020204" pitchFamily="34" charset="0"/>
              </a:rPr>
              <a:t>1100</a:t>
            </a:r>
            <a:r>
              <a:rPr kumimoji="0" lang="en-US" altLang="en-US" sz="1100" b="0" i="0" u="none" strike="noStrike" cap="none" normalizeH="0" baseline="0" dirty="0">
                <a:ln>
                  <a:noFill/>
                </a:ln>
                <a:solidFill>
                  <a:schemeClr val="bg1"/>
                </a:solidFill>
                <a:effectLst/>
                <a:latin typeface="Arial" panose="020B0604020202020204" pitchFamily="34" charset="0"/>
              </a:rPr>
              <a:t>, with a maximum possible value of </a:t>
            </a:r>
            <a:r>
              <a:rPr kumimoji="0" lang="en-US" altLang="en-US" sz="1100" b="1" i="0" u="none" strike="noStrike" cap="none" normalizeH="0" baseline="0" dirty="0">
                <a:ln>
                  <a:noFill/>
                </a:ln>
                <a:solidFill>
                  <a:schemeClr val="bg1"/>
                </a:solidFill>
                <a:effectLst/>
                <a:latin typeface="Arial" panose="020B0604020202020204" pitchFamily="34" charset="0"/>
              </a:rPr>
              <a:t>1.99K</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Product Base Margin by Region</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horizontal bar chart shows regional variations in base margin, with </a:t>
            </a:r>
            <a:r>
              <a:rPr kumimoji="0" lang="en-US" altLang="en-US" sz="1100" b="1" i="0" u="none" strike="noStrike" cap="none" normalizeH="0" baseline="0" dirty="0">
                <a:ln>
                  <a:noFill/>
                </a:ln>
                <a:solidFill>
                  <a:schemeClr val="bg1"/>
                </a:solidFill>
                <a:effectLst/>
                <a:latin typeface="Arial" panose="020B0604020202020204" pitchFamily="34" charset="0"/>
              </a:rPr>
              <a:t>Central (288)</a:t>
            </a:r>
            <a:r>
              <a:rPr kumimoji="0" lang="en-US" altLang="en-US" sz="1100" b="0" i="0" u="none" strike="noStrike" cap="none" normalizeH="0" baseline="0" dirty="0">
                <a:ln>
                  <a:noFill/>
                </a:ln>
                <a:solidFill>
                  <a:schemeClr val="bg1"/>
                </a:solidFill>
                <a:effectLst/>
                <a:latin typeface="Arial" panose="020B0604020202020204" pitchFamily="34" charset="0"/>
              </a:rPr>
              <a:t> leading, followed by </a:t>
            </a:r>
            <a:r>
              <a:rPr kumimoji="0" lang="en-US" altLang="en-US" sz="1100" b="1" i="0" u="none" strike="noStrike" cap="none" normalizeH="0" baseline="0" dirty="0">
                <a:ln>
                  <a:noFill/>
                </a:ln>
                <a:solidFill>
                  <a:schemeClr val="bg1"/>
                </a:solidFill>
                <a:effectLst/>
                <a:latin typeface="Arial" panose="020B0604020202020204" pitchFamily="34" charset="0"/>
              </a:rPr>
              <a:t>East (244)</a:t>
            </a:r>
            <a:r>
              <a:rPr kumimoji="0" lang="en-US" altLang="en-US" sz="1100" b="0" i="0" u="none" strike="noStrike" cap="none" normalizeH="0" baseline="0" dirty="0">
                <a:ln>
                  <a:noFill/>
                </a:ln>
                <a:solidFill>
                  <a:schemeClr val="bg1"/>
                </a:solidFill>
                <a:effectLst/>
                <a:latin typeface="Arial" panose="020B0604020202020204" pitchFamily="34" charset="0"/>
              </a:rPr>
              <a:t>, </a:t>
            </a:r>
            <a:r>
              <a:rPr kumimoji="0" lang="en-US" altLang="en-US" sz="1100" b="1" i="0" u="none" strike="noStrike" cap="none" normalizeH="0" baseline="0" dirty="0">
                <a:ln>
                  <a:noFill/>
                </a:ln>
                <a:solidFill>
                  <a:schemeClr val="bg1"/>
                </a:solidFill>
                <a:effectLst/>
                <a:latin typeface="Arial" panose="020B0604020202020204" pitchFamily="34" charset="0"/>
              </a:rPr>
              <a:t>West (241)</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South (224)</a:t>
            </a:r>
            <a:r>
              <a:rPr kumimoji="0" lang="en-US" altLang="en-US" sz="1100" b="0" i="0" u="none" strike="noStrike" cap="none" normalizeH="0" baseline="0" dirty="0">
                <a:ln>
                  <a:noFill/>
                </a:ln>
                <a:solidFill>
                  <a:schemeClr val="bg1"/>
                </a:solidFill>
                <a:effectLst/>
                <a:latin typeface="Arial" panose="020B0604020202020204" pitchFamily="34" charset="0"/>
              </a:rPr>
              <a:t>.</a:t>
            </a:r>
          </a:p>
          <a:p>
            <a:pPr marL="285750" marR="0" lvl="0" indent="-28575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descr="A screenshot of a data dashboard">
            <a:extLst>
              <a:ext uri="{FF2B5EF4-FFF2-40B4-BE49-F238E27FC236}">
                <a16:creationId xmlns:a16="http://schemas.microsoft.com/office/drawing/2014/main" id="{2FF15C7C-DD95-C858-3AA6-2F8A1A4923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9912" y="1566136"/>
            <a:ext cx="5256584" cy="3159008"/>
          </a:xfrm>
          <a:prstGeom prst="rect">
            <a:avLst/>
          </a:prstGeom>
        </p:spPr>
      </p:pic>
      <p:sp>
        <p:nvSpPr>
          <p:cNvPr id="9" name="Rectangle 2">
            <a:extLst>
              <a:ext uri="{FF2B5EF4-FFF2-40B4-BE49-F238E27FC236}">
                <a16:creationId xmlns:a16="http://schemas.microsoft.com/office/drawing/2014/main" id="{D291D438-7D61-3959-E987-496B02C32728}"/>
              </a:ext>
            </a:extLst>
          </p:cNvPr>
          <p:cNvSpPr>
            <a:spLocks noChangeArrowheads="1"/>
          </p:cNvSpPr>
          <p:nvPr/>
        </p:nvSpPr>
        <p:spPr bwMode="auto">
          <a:xfrm>
            <a:off x="8280" y="4640649"/>
            <a:ext cx="9144000" cy="109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Product Base Margin by Product </a:t>
            </a:r>
          </a:p>
          <a:p>
            <a:pPr marR="0" lvl="0" algn="just" defTabSz="914400" rtl="0" eaLnBrk="0" fontAlgn="base" latinLnBrk="0" hangingPunct="0">
              <a:lnSpc>
                <a:spcPct val="100000"/>
              </a:lnSpc>
              <a:spcBef>
                <a:spcPct val="0"/>
              </a:spcBef>
              <a:spcAft>
                <a:spcPct val="0"/>
              </a:spcAft>
              <a:buClrTx/>
              <a:buSzTx/>
              <a:tabLst/>
            </a:pPr>
            <a:r>
              <a:rPr lang="en-US" altLang="en-US" sz="1600" b="1" dirty="0">
                <a:solidFill>
                  <a:schemeClr val="bg1"/>
                </a:solidFill>
                <a:latin typeface="Arial" panose="020B0604020202020204" pitchFamily="34" charset="0"/>
              </a:rPr>
              <a:t>     </a:t>
            </a:r>
            <a:r>
              <a:rPr kumimoji="0" lang="en-US" altLang="en-US" sz="1600" b="1" i="0" u="none" strike="noStrike" cap="none" normalizeH="0" baseline="0" dirty="0">
                <a:ln>
                  <a:noFill/>
                </a:ln>
                <a:solidFill>
                  <a:schemeClr val="bg1"/>
                </a:solidFill>
                <a:effectLst/>
                <a:latin typeface="Arial" panose="020B0604020202020204" pitchFamily="34" charset="0"/>
              </a:rPr>
              <a:t>Name</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bar chart illustrates product-level </a:t>
            </a:r>
            <a:r>
              <a:rPr kumimoji="0" lang="en-US" altLang="en-US" sz="1100" b="0" i="0" u="none" strike="noStrike" cap="none" normalizeH="0" baseline="0" dirty="0" err="1">
                <a:ln>
                  <a:noFill/>
                </a:ln>
                <a:solidFill>
                  <a:schemeClr val="bg1"/>
                </a:solidFill>
                <a:effectLst/>
                <a:latin typeface="Arial" panose="020B0604020202020204" pitchFamily="34" charset="0"/>
              </a:rPr>
              <a:t>contrib</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bg1"/>
                </a:solidFill>
                <a:effectLst/>
                <a:latin typeface="Arial" panose="020B0604020202020204" pitchFamily="34" charset="0"/>
              </a:rPr>
              <a:t>        -unions to base margin, with </a:t>
            </a:r>
            <a:r>
              <a:rPr kumimoji="0" lang="en-US" altLang="en-US" sz="1100" b="1" i="0" u="none" strike="noStrike" cap="none" normalizeH="0" baseline="0" dirty="0">
                <a:ln>
                  <a:noFill/>
                </a:ln>
                <a:solidFill>
                  <a:schemeClr val="bg1"/>
                </a:solidFill>
                <a:effectLst/>
                <a:latin typeface="Arial" panose="020B0604020202020204" pitchFamily="34" charset="0"/>
              </a:rPr>
              <a:t>Bevis 36 x 72 Conference</a:t>
            </a:r>
          </a:p>
          <a:p>
            <a:pPr marR="0" lvl="0" algn="just" defTabSz="914400" rtl="0" eaLnBrk="0" fontAlgn="base" latinLnBrk="0" hangingPunct="0">
              <a:lnSpc>
                <a:spcPct val="100000"/>
              </a:lnSpc>
              <a:spcBef>
                <a:spcPct val="0"/>
              </a:spcBef>
              <a:spcAft>
                <a:spcPct val="0"/>
              </a:spcAft>
              <a:buClrTx/>
              <a:buSzTx/>
              <a:tabLst/>
            </a:pPr>
            <a:r>
              <a:rPr lang="en-US" altLang="en-US" sz="1100" b="1" dirty="0">
                <a:solidFill>
                  <a:schemeClr val="bg1"/>
                </a:solidFill>
                <a:latin typeface="Arial" panose="020B0604020202020204" pitchFamily="34" charset="0"/>
              </a:rPr>
              <a:t>         </a:t>
            </a:r>
            <a:r>
              <a:rPr kumimoji="0" lang="en-US" altLang="en-US" sz="1100" b="1" i="0" u="none" strike="noStrike" cap="none" normalizeH="0" baseline="0" dirty="0">
                <a:ln>
                  <a:noFill/>
                </a:ln>
                <a:solidFill>
                  <a:schemeClr val="bg1"/>
                </a:solidFill>
                <a:effectLst/>
                <a:latin typeface="Arial" panose="020B0604020202020204" pitchFamily="34" charset="0"/>
              </a:rPr>
              <a:t>Tables (5.7)</a:t>
            </a:r>
            <a:r>
              <a:rPr kumimoji="0" lang="en-US" altLang="en-US" sz="1100" b="0" i="0" u="none" strike="noStrike" cap="none" normalizeH="0" baseline="0" dirty="0">
                <a:ln>
                  <a:noFill/>
                </a:ln>
                <a:solidFill>
                  <a:schemeClr val="bg1"/>
                </a:solidFill>
                <a:effectLst/>
                <a:latin typeface="Arial" panose="020B0604020202020204" pitchFamily="34" charset="0"/>
              </a:rPr>
              <a:t> generated the highest margin, followed</a:t>
            </a:r>
          </a:p>
          <a:p>
            <a:pPr marR="0" lvl="0" algn="just" defTabSz="914400" rtl="0" eaLnBrk="0" fontAlgn="base" latinLnBrk="0" hangingPunct="0">
              <a:lnSpc>
                <a:spcPct val="100000"/>
              </a:lnSpc>
              <a:spcBef>
                <a:spcPct val="0"/>
              </a:spcBef>
              <a:spcAft>
                <a:spcPct val="0"/>
              </a:spcAft>
              <a:buClrTx/>
              <a:buSzTx/>
              <a:tabLst/>
            </a:pPr>
            <a:r>
              <a:rPr kumimoji="0" lang="en-US" altLang="en-US" sz="1100" b="0" i="0" u="none" strike="noStrike" cap="none" normalizeH="0" baseline="0" dirty="0">
                <a:ln>
                  <a:noFill/>
                </a:ln>
                <a:solidFill>
                  <a:schemeClr val="bg1"/>
                </a:solidFill>
                <a:effectLst/>
                <a:latin typeface="Arial" panose="020B0604020202020204" pitchFamily="34" charset="0"/>
              </a:rPr>
              <a:t>         by </a:t>
            </a:r>
            <a:r>
              <a:rPr kumimoji="0" lang="en-US" altLang="en-US" sz="1100" b="1" i="0" u="none" strike="noStrike" cap="none" normalizeH="0" baseline="0" dirty="0">
                <a:ln>
                  <a:noFill/>
                </a:ln>
                <a:solidFill>
                  <a:schemeClr val="bg1"/>
                </a:solidFill>
                <a:effectLst/>
                <a:latin typeface="Arial" panose="020B0604020202020204" pitchFamily="34" charset="0"/>
              </a:rPr>
              <a:t>Office Star - Mid Back Dual Function Chair (5.0)</a:t>
            </a:r>
            <a:r>
              <a:rPr kumimoji="0" lang="en-US" altLang="en-US" sz="1100" b="0" i="0" u="none" strike="noStrike" cap="none" normalizeH="0" baseline="0" dirty="0">
                <a:ln>
                  <a:noFill/>
                </a:ln>
                <a:solidFill>
                  <a:schemeClr val="bg1"/>
                </a:solidFill>
                <a:effectLst/>
                <a:latin typeface="Arial" panose="020B0604020202020204" pitchFamily="34" charset="0"/>
              </a:rPr>
              <a:t>, </a:t>
            </a:r>
            <a:r>
              <a:rPr kumimoji="0" lang="en-US" altLang="en-US" sz="1100" b="1" i="0" u="none" strike="noStrike" cap="none" normalizeH="0" baseline="0" dirty="0">
                <a:ln>
                  <a:noFill/>
                </a:ln>
                <a:solidFill>
                  <a:schemeClr val="bg1"/>
                </a:solidFill>
                <a:effectLst/>
                <a:latin typeface="Arial" panose="020B0604020202020204" pitchFamily="34" charset="0"/>
              </a:rPr>
              <a:t>Hon 94000 Series Round Tables (4.6)</a:t>
            </a:r>
            <a:r>
              <a:rPr kumimoji="0" lang="en-US" altLang="en-US" sz="1100" b="0" i="0" u="none" strike="noStrike" cap="none" normalizeH="0" baseline="0" dirty="0">
                <a:ln>
                  <a:noFill/>
                </a:ln>
                <a:solidFill>
                  <a:schemeClr val="bg1"/>
                </a:solidFill>
                <a:effectLst/>
                <a:latin typeface="Arial" panose="020B0604020202020204" pitchFamily="34" charset="0"/>
              </a:rPr>
              <a:t>, </a:t>
            </a:r>
            <a:r>
              <a:rPr kumimoji="0" lang="en-US" altLang="en-US" sz="1100" b="1" i="0" u="none" strike="noStrike" cap="none" normalizeH="0" baseline="0" dirty="0">
                <a:ln>
                  <a:noFill/>
                </a:ln>
                <a:solidFill>
                  <a:schemeClr val="bg1"/>
                </a:solidFill>
                <a:effectLst/>
                <a:latin typeface="Arial" panose="020B0604020202020204" pitchFamily="34" charset="0"/>
              </a:rPr>
              <a:t>Global High-Back Leather Tilter (4.4)</a:t>
            </a:r>
            <a:r>
              <a:rPr kumimoji="0" lang="en-US" altLang="en-US" sz="1100" b="0" i="0" u="none" strike="noStrike" cap="none" normalizeH="0" baseline="0" dirty="0">
                <a:ln>
                  <a:noFill/>
                </a:ln>
                <a:solidFill>
                  <a:schemeClr val="bg1"/>
                </a:solidFill>
                <a:effectLst/>
                <a:latin typeface="Arial" panose="020B0604020202020204" pitchFamily="34" charset="0"/>
              </a:rPr>
              <a:t>, </a:t>
            </a:r>
          </a:p>
        </p:txBody>
      </p:sp>
      <p:sp>
        <p:nvSpPr>
          <p:cNvPr id="10" name="Rectangle 3">
            <a:extLst>
              <a:ext uri="{FF2B5EF4-FFF2-40B4-BE49-F238E27FC236}">
                <a16:creationId xmlns:a16="http://schemas.microsoft.com/office/drawing/2014/main" id="{4868DC02-17DA-A76B-DAFA-DD8071A6C7B1}"/>
              </a:ext>
            </a:extLst>
          </p:cNvPr>
          <p:cNvSpPr>
            <a:spLocks noChangeArrowheads="1"/>
          </p:cNvSpPr>
          <p:nvPr/>
        </p:nvSpPr>
        <p:spPr bwMode="auto">
          <a:xfrm>
            <a:off x="-104" y="5382795"/>
            <a:ext cx="9127440" cy="1646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City-Level Product Base Margin</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A list highlights the total base margin for key cities, with </a:t>
            </a:r>
            <a:r>
              <a:rPr kumimoji="0" lang="en-US" altLang="en-US" sz="1100" b="1" i="0" u="none" strike="noStrike" cap="none" normalizeH="0" baseline="0" dirty="0">
                <a:ln>
                  <a:noFill/>
                </a:ln>
                <a:solidFill>
                  <a:schemeClr val="bg1"/>
                </a:solidFill>
                <a:effectLst/>
                <a:latin typeface="Arial" panose="020B0604020202020204" pitchFamily="34" charset="0"/>
              </a:rPr>
              <a:t>New York City (23.76)</a:t>
            </a:r>
            <a:r>
              <a:rPr kumimoji="0" lang="en-US" altLang="en-US" sz="1100" b="0" i="0" u="none" strike="noStrike" cap="none" normalizeH="0" baseline="0" dirty="0">
                <a:ln>
                  <a:noFill/>
                </a:ln>
                <a:solidFill>
                  <a:schemeClr val="bg1"/>
                </a:solidFill>
                <a:effectLst/>
                <a:latin typeface="Arial" panose="020B0604020202020204" pitchFamily="34" charset="0"/>
              </a:rPr>
              <a:t> and </a:t>
            </a:r>
            <a:r>
              <a:rPr kumimoji="0" lang="en-US" altLang="en-US" sz="1100" b="1" i="0" u="none" strike="noStrike" cap="none" normalizeH="0" baseline="0" dirty="0">
                <a:ln>
                  <a:noFill/>
                </a:ln>
                <a:solidFill>
                  <a:schemeClr val="bg1"/>
                </a:solidFill>
                <a:effectLst/>
                <a:latin typeface="Arial" panose="020B0604020202020204" pitchFamily="34" charset="0"/>
              </a:rPr>
              <a:t>Los Angeles (23.53)</a:t>
            </a:r>
            <a:r>
              <a:rPr kumimoji="0" lang="en-US" altLang="en-US" sz="1100" b="0" i="0" u="none" strike="noStrike" cap="none" normalizeH="0" baseline="0" dirty="0">
                <a:ln>
                  <a:noFill/>
                </a:ln>
                <a:solidFill>
                  <a:schemeClr val="bg1"/>
                </a:solidFill>
                <a:effectLst/>
                <a:latin typeface="Arial" panose="020B0604020202020204" pitchFamily="34" charset="0"/>
              </a:rPr>
              <a:t> leading, while </a:t>
            </a:r>
            <a:r>
              <a:rPr kumimoji="0" lang="en-US" altLang="en-US" sz="1100" b="1" i="0" u="none" strike="noStrike" cap="none" normalizeH="0" baseline="0" dirty="0">
                <a:ln>
                  <a:noFill/>
                </a:ln>
                <a:solidFill>
                  <a:schemeClr val="bg1"/>
                </a:solidFill>
                <a:effectLst/>
                <a:latin typeface="Arial" panose="020B0604020202020204" pitchFamily="34" charset="0"/>
              </a:rPr>
              <a:t>Seattle (11.47)</a:t>
            </a:r>
            <a:r>
              <a:rPr kumimoji="0" lang="en-US" altLang="en-US" sz="1100" b="0" i="0" u="none" strike="noStrike" cap="none" normalizeH="0" baseline="0" dirty="0">
                <a:ln>
                  <a:noFill/>
                </a:ln>
                <a:solidFill>
                  <a:schemeClr val="bg1"/>
                </a:solidFill>
                <a:effectLst/>
                <a:latin typeface="Arial" panose="020B0604020202020204" pitchFamily="34" charset="0"/>
              </a:rPr>
              <a:t> follows.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bg1"/>
                </a:solidFill>
                <a:effectLst/>
                <a:latin typeface="Arial" panose="020B0604020202020204" pitchFamily="34" charset="0"/>
              </a:rPr>
              <a:t>Region Selection Filters</a:t>
            </a:r>
            <a:r>
              <a:rPr kumimoji="0" lang="en-US" altLang="en-US" sz="1600" b="0" i="0" u="none" strike="noStrike" cap="none" normalizeH="0" baseline="0" dirty="0">
                <a:ln>
                  <a:noFill/>
                </a:ln>
                <a:solidFill>
                  <a:schemeClr val="bg1"/>
                </a:solidFill>
                <a:effectLst/>
                <a:latin typeface="Arial" panose="020B0604020202020204" pitchFamily="34" charset="0"/>
              </a:rPr>
              <a:t>: </a:t>
            </a:r>
            <a:r>
              <a:rPr kumimoji="0" lang="en-US" altLang="en-US" sz="1100" b="0" i="0" u="none" strike="noStrike" cap="none" normalizeH="0" baseline="0" dirty="0">
                <a:ln>
                  <a:noFill/>
                </a:ln>
                <a:solidFill>
                  <a:schemeClr val="bg1"/>
                </a:solidFill>
                <a:effectLst/>
                <a:latin typeface="Arial" panose="020B0604020202020204" pitchFamily="34" charset="0"/>
              </a:rPr>
              <a:t>Buttons at the top allow users to filter product base margin data by different regions, including </a:t>
            </a:r>
            <a:r>
              <a:rPr kumimoji="0" lang="en-US" altLang="en-US" sz="1100" b="1" i="0" u="none" strike="noStrike" cap="none" normalizeH="0" baseline="0" dirty="0">
                <a:ln>
                  <a:noFill/>
                </a:ln>
                <a:solidFill>
                  <a:schemeClr val="bg1"/>
                </a:solidFill>
                <a:effectLst/>
                <a:latin typeface="Arial" panose="020B0604020202020204" pitchFamily="34" charset="0"/>
              </a:rPr>
              <a:t>Central, East, South, and West</a:t>
            </a:r>
            <a:r>
              <a:rPr kumimoji="0" lang="en-US" altLang="en-US" sz="1100" b="0" i="0" u="none" strike="noStrike" cap="none" normalizeH="0" baseline="0" dirty="0">
                <a:ln>
                  <a:noFill/>
                </a:ln>
                <a:solidFill>
                  <a:schemeClr val="bg1"/>
                </a:solidFill>
                <a:effectLst/>
                <a:latin typeface="Arial" panose="020B0604020202020204" pitchFamily="34" charset="0"/>
              </a:rPr>
              <a:t>, enabling a more detailed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7744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1470</TotalTime>
  <Words>2333</Words>
  <Application>Microsoft Office PowerPoint</Application>
  <PresentationFormat>On-screen Show (4:3)</PresentationFormat>
  <Paragraphs>107</Paragraphs>
  <Slides>11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Aptos</vt:lpstr>
      <vt:lpstr>Arial</vt:lpstr>
      <vt:lpstr>Arial </vt:lpstr>
      <vt:lpstr>Arial Black</vt:lpstr>
      <vt:lpstr>Calibri</vt:lpstr>
      <vt:lpstr>Google Sans</vt:lpstr>
      <vt:lpstr>Inter Bold</vt:lpstr>
      <vt:lpstr>Open Sans</vt:lpstr>
      <vt:lpstr>Wingdings</vt:lpstr>
      <vt:lpstr>Office Theme</vt:lpstr>
      <vt:lpstr>Custom Design</vt:lpstr>
      <vt:lpstr>PowerPoint Presentation</vt:lpstr>
      <vt:lpstr> Introduction to the Finance Dashboard</vt:lpstr>
      <vt:lpstr>  Understanding the Data-Finance Dashboard</vt:lpstr>
      <vt:lpstr> Cleaning the Data- Finance Dashboard</vt:lpstr>
      <vt:lpstr> Finance Dashboard</vt:lpstr>
      <vt:lpstr> SALES SUB-DASHBOARD</vt:lpstr>
      <vt:lpstr> Discount Sub-Dashboard </vt:lpstr>
      <vt:lpstr> SHIPPING COST SUB-DASHBOARD</vt:lpstr>
      <vt:lpstr> PRODUCT BASE MARGIN SUB-DASHBOARD</vt:lpstr>
      <vt:lpstr> CONCLUSION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Registered User</dc:creator>
  <cp:lastModifiedBy>vwhk5</cp:lastModifiedBy>
  <cp:revision>48</cp:revision>
  <dcterms:created xsi:type="dcterms:W3CDTF">2014-04-01T16:35:38Z</dcterms:created>
  <dcterms:modified xsi:type="dcterms:W3CDTF">2025-02-27T17:28:08Z</dcterms:modified>
</cp:coreProperties>
</file>