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96" r:id="rId2"/>
    <p:sldId id="257" r:id="rId3"/>
    <p:sldId id="290" r:id="rId4"/>
    <p:sldId id="261" r:id="rId5"/>
    <p:sldId id="294" r:id="rId6"/>
    <p:sldId id="262" r:id="rId7"/>
    <p:sldId id="295" r:id="rId8"/>
    <p:sldId id="291" r:id="rId9"/>
    <p:sldId id="297" r:id="rId10"/>
    <p:sldId id="263" r:id="rId11"/>
    <p:sldId id="298" r:id="rId12"/>
    <p:sldId id="292" r:id="rId13"/>
    <p:sldId id="293" r:id="rId14"/>
    <p:sldId id="299" r:id="rId15"/>
    <p:sldId id="300" r:id="rId16"/>
  </p:sldIdLst>
  <p:sldSz cx="9144000" cy="5143500" type="screen16x9"/>
  <p:notesSz cx="6858000" cy="9144000"/>
  <p:embeddedFontLst>
    <p:embeddedFont>
      <p:font typeface="Arapey" panose="020B0604020202020204" charset="0"/>
      <p:regular r:id="rId18"/>
      <p:italic r:id="rId19"/>
    </p:embeddedFont>
    <p:embeddedFont>
      <p:font typeface="Raleway Medium" pitchFamily="2" charset="0"/>
      <p:regular r:id="rId20"/>
      <p:bold r:id="rId21"/>
      <p:italic r:id="rId22"/>
      <p:boldItalic r:id="rId23"/>
    </p:embeddedFont>
    <p:embeddedFont>
      <p:font typeface="Red Hat Display" panose="020B0604020202020204" charset="0"/>
      <p:regular r:id="rId24"/>
      <p:bold r:id="rId25"/>
      <p:italic r:id="rId26"/>
      <p:boldItalic r:id="rId27"/>
    </p:embeddedFont>
    <p:embeddedFont>
      <p:font typeface="Roboto Slab Light" pitchFamily="2" charset="0"/>
      <p:regular r:id="rId28"/>
      <p:bold r:id="rId29"/>
    </p:embeddedFont>
    <p:embeddedFont>
      <p:font typeface="Work Sans" pitchFamily="2"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544">
          <p15:clr>
            <a:srgbClr val="9AA0A6"/>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A7EB22-F022-489B-8F23-7655B647E701}">
  <a:tblStyle styleId="{D4A7EB22-F022-489B-8F23-7655B647E70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pos="5544"/>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bf9762155_0_2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bf9762155_0_2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d08a6da353_0_20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d08a6da353_0_20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d3373fd7fb_0_6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d3373fd7fb_0_6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ECA513AD-656D-ABB2-7A6A-06645BB10B31}"/>
            </a:ext>
          </a:extLst>
        </p:cNvPr>
        <p:cNvGrpSpPr/>
        <p:nvPr/>
      </p:nvGrpSpPr>
      <p:grpSpPr>
        <a:xfrm>
          <a:off x="0" y="0"/>
          <a:ext cx="0" cy="0"/>
          <a:chOff x="0" y="0"/>
          <a:chExt cx="0" cy="0"/>
        </a:xfrm>
      </p:grpSpPr>
      <p:sp>
        <p:nvSpPr>
          <p:cNvPr id="307" name="Google Shape;307;gda86bca2a9_0_326:notes">
            <a:extLst>
              <a:ext uri="{FF2B5EF4-FFF2-40B4-BE49-F238E27FC236}">
                <a16:creationId xmlns:a16="http://schemas.microsoft.com/office/drawing/2014/main" id="{9CC9219B-858C-D9AC-413F-986FAB7D13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a:extLst>
              <a:ext uri="{FF2B5EF4-FFF2-40B4-BE49-F238E27FC236}">
                <a16:creationId xmlns:a16="http://schemas.microsoft.com/office/drawing/2014/main" id="{B0168925-7129-476D-C92F-E1CC9AB47C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2851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da86bca2a9_0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C5B13B0B-66D4-678A-423C-BC9C239B55CA}"/>
            </a:ext>
          </a:extLst>
        </p:cNvPr>
        <p:cNvGrpSpPr/>
        <p:nvPr/>
      </p:nvGrpSpPr>
      <p:grpSpPr>
        <a:xfrm>
          <a:off x="0" y="0"/>
          <a:ext cx="0" cy="0"/>
          <a:chOff x="0" y="0"/>
          <a:chExt cx="0" cy="0"/>
        </a:xfrm>
      </p:grpSpPr>
      <p:sp>
        <p:nvSpPr>
          <p:cNvPr id="307" name="Google Shape;307;gda86bca2a9_0_326:notes">
            <a:extLst>
              <a:ext uri="{FF2B5EF4-FFF2-40B4-BE49-F238E27FC236}">
                <a16:creationId xmlns:a16="http://schemas.microsoft.com/office/drawing/2014/main" id="{BDB604E9-66B5-403A-494A-5D387A5EB9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a:extLst>
              <a:ext uri="{FF2B5EF4-FFF2-40B4-BE49-F238E27FC236}">
                <a16:creationId xmlns:a16="http://schemas.microsoft.com/office/drawing/2014/main" id="{801CA990-807F-3C20-229D-1DCD86025E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6363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3C8322B-16A4-BABD-A7D9-94A3AB042CD3}"/>
            </a:ext>
          </a:extLst>
        </p:cNvPr>
        <p:cNvGrpSpPr/>
        <p:nvPr/>
      </p:nvGrpSpPr>
      <p:grpSpPr>
        <a:xfrm>
          <a:off x="0" y="0"/>
          <a:ext cx="0" cy="0"/>
          <a:chOff x="0" y="0"/>
          <a:chExt cx="0" cy="0"/>
        </a:xfrm>
      </p:grpSpPr>
      <p:sp>
        <p:nvSpPr>
          <p:cNvPr id="307" name="Google Shape;307;gda86bca2a9_0_326:notes">
            <a:extLst>
              <a:ext uri="{FF2B5EF4-FFF2-40B4-BE49-F238E27FC236}">
                <a16:creationId xmlns:a16="http://schemas.microsoft.com/office/drawing/2014/main" id="{2503DF3D-5BF6-527D-6A43-871910B812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da86bca2a9_0_326:notes">
            <a:extLst>
              <a:ext uri="{FF2B5EF4-FFF2-40B4-BE49-F238E27FC236}">
                <a16:creationId xmlns:a16="http://schemas.microsoft.com/office/drawing/2014/main" id="{8DE19641-005C-83E8-D648-7F3FC8FE51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4803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4"/>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body" idx="1"/>
          </p:nvPr>
        </p:nvSpPr>
        <p:spPr>
          <a:xfrm>
            <a:off x="753825" y="1084825"/>
            <a:ext cx="7590300" cy="3487200"/>
          </a:xfrm>
          <a:prstGeom prst="rect">
            <a:avLst/>
          </a:prstGeom>
          <a:noFill/>
          <a:ln>
            <a:noFill/>
          </a:ln>
        </p:spPr>
        <p:txBody>
          <a:bodyPr spcFirstLastPara="1" wrap="square" lIns="91425" tIns="91425" rIns="91425" bIns="91425" anchor="t" anchorCtr="0">
            <a:noAutofit/>
          </a:bodyPr>
          <a:lstStyle>
            <a:lvl1pPr marL="457200" lvl="0" indent="-381000" rtl="0">
              <a:spcBef>
                <a:spcPts val="0"/>
              </a:spcBef>
              <a:spcAft>
                <a:spcPts val="0"/>
              </a:spcAft>
              <a:buClr>
                <a:schemeClr val="dk1"/>
              </a:buClr>
              <a:buSzPts val="2400"/>
              <a:buFont typeface="Work Sans"/>
              <a:buAutoNum type="arabicPeriod"/>
              <a:defRPr sz="1200">
                <a:solidFill>
                  <a:schemeClr val="dk1"/>
                </a:solidFill>
                <a:latin typeface="Red Hat Display"/>
                <a:ea typeface="Red Hat Display"/>
                <a:cs typeface="Red Hat Display"/>
                <a:sym typeface="Red Hat Display"/>
              </a:defRPr>
            </a:lvl1pPr>
            <a:lvl2pPr marL="914400" lvl="1" indent="-3175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2pPr>
            <a:lvl3pPr marL="1371600" lvl="2" indent="-3175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3pPr>
            <a:lvl4pPr marL="1828800" lvl="3" indent="-3175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4pPr>
            <a:lvl5pPr marL="2286000" lvl="4" indent="-3175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5pPr>
            <a:lvl6pPr marL="2743200" lvl="5" indent="-3175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6pPr>
            <a:lvl7pPr marL="3200400" lvl="6" indent="-317500" rtl="0">
              <a:spcBef>
                <a:spcPts val="0"/>
              </a:spcBef>
              <a:spcAft>
                <a:spcPts val="0"/>
              </a:spcAft>
              <a:buClr>
                <a:schemeClr val="dk1"/>
              </a:buClr>
              <a:buSzPts val="1400"/>
              <a:buFont typeface="Roboto Slab Light"/>
              <a:buAutoNum type="arabicPeriod"/>
              <a:defRPr>
                <a:solidFill>
                  <a:schemeClr val="dk1"/>
                </a:solidFill>
                <a:latin typeface="Roboto Slab Light"/>
                <a:ea typeface="Roboto Slab Light"/>
                <a:cs typeface="Roboto Slab Light"/>
                <a:sym typeface="Roboto Slab Light"/>
              </a:defRPr>
            </a:lvl7pPr>
            <a:lvl8pPr marL="3657600" lvl="7" indent="-317500" rtl="0">
              <a:spcBef>
                <a:spcPts val="0"/>
              </a:spcBef>
              <a:spcAft>
                <a:spcPts val="0"/>
              </a:spcAft>
              <a:buClr>
                <a:schemeClr val="dk1"/>
              </a:buClr>
              <a:buSzPts val="1400"/>
              <a:buFont typeface="Roboto Slab Light"/>
              <a:buAutoNum type="alphaLcPeriod"/>
              <a:defRPr>
                <a:solidFill>
                  <a:schemeClr val="dk1"/>
                </a:solidFill>
                <a:latin typeface="Roboto Slab Light"/>
                <a:ea typeface="Roboto Slab Light"/>
                <a:cs typeface="Roboto Slab Light"/>
                <a:sym typeface="Roboto Slab Light"/>
              </a:defRPr>
            </a:lvl8pPr>
            <a:lvl9pPr marL="4114800" lvl="8" indent="-317500" rtl="0">
              <a:spcBef>
                <a:spcPts val="0"/>
              </a:spcBef>
              <a:spcAft>
                <a:spcPts val="0"/>
              </a:spcAft>
              <a:buClr>
                <a:schemeClr val="dk1"/>
              </a:buClr>
              <a:buSzPts val="1400"/>
              <a:buFont typeface="Roboto Slab Light"/>
              <a:buAutoNum type="romanLcPeriod"/>
              <a:defRPr>
                <a:solidFill>
                  <a:schemeClr val="dk1"/>
                </a:solidFill>
                <a:latin typeface="Roboto Slab Light"/>
                <a:ea typeface="Roboto Slab Light"/>
                <a:cs typeface="Roboto Slab Light"/>
                <a:sym typeface="Roboto Slab Light"/>
              </a:defRPr>
            </a:lvl9pPr>
          </a:lstStyle>
          <a:p>
            <a:endParaRPr/>
          </a:p>
        </p:txBody>
      </p:sp>
      <p:sp>
        <p:nvSpPr>
          <p:cNvPr id="45" name="Google Shape;45;p4"/>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blipFill>
          <a:blip r:embed="rId2">
            <a:alphaModFix/>
          </a:blip>
          <a:stretch>
            <a:fillRect/>
          </a:stretch>
        </a:blipFill>
        <a:effectLst/>
      </p:bgPr>
    </p:bg>
    <p:spTree>
      <p:nvGrpSpPr>
        <p:cNvPr id="1" name="Shape 46"/>
        <p:cNvGrpSpPr/>
        <p:nvPr/>
      </p:nvGrpSpPr>
      <p:grpSpPr>
        <a:xfrm>
          <a:off x="0" y="0"/>
          <a:ext cx="0" cy="0"/>
          <a:chOff x="0" y="0"/>
          <a:chExt cx="0" cy="0"/>
        </a:xfrm>
      </p:grpSpPr>
      <p:sp>
        <p:nvSpPr>
          <p:cNvPr id="47" name="Google Shape;47;p5"/>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subTitle" idx="1"/>
          </p:nvPr>
        </p:nvSpPr>
        <p:spPr>
          <a:xfrm>
            <a:off x="1655913" y="3140175"/>
            <a:ext cx="2483100" cy="100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latin typeface="Red Hat Display"/>
                <a:ea typeface="Red Hat Display"/>
                <a:cs typeface="Red Hat Display"/>
                <a:sym typeface="Red Hat Display"/>
              </a:defRPr>
            </a:lvl1pPr>
            <a:lvl2pPr lvl="1" algn="ctr" rtl="0">
              <a:spcBef>
                <a:spcPts val="0"/>
              </a:spcBef>
              <a:spcAft>
                <a:spcPts val="0"/>
              </a:spcAft>
              <a:buNone/>
              <a:defRPr sz="1600">
                <a:solidFill>
                  <a:schemeClr val="dk1"/>
                </a:solidFill>
                <a:latin typeface="Red Hat Display"/>
                <a:ea typeface="Red Hat Display"/>
                <a:cs typeface="Red Hat Display"/>
                <a:sym typeface="Red Hat Display"/>
              </a:defRPr>
            </a:lvl2pPr>
            <a:lvl3pPr lvl="2" algn="ctr" rtl="0">
              <a:spcBef>
                <a:spcPts val="0"/>
              </a:spcBef>
              <a:spcAft>
                <a:spcPts val="0"/>
              </a:spcAft>
              <a:buNone/>
              <a:defRPr sz="1600">
                <a:solidFill>
                  <a:schemeClr val="dk1"/>
                </a:solidFill>
                <a:latin typeface="Red Hat Display"/>
                <a:ea typeface="Red Hat Display"/>
                <a:cs typeface="Red Hat Display"/>
                <a:sym typeface="Red Hat Display"/>
              </a:defRPr>
            </a:lvl3pPr>
            <a:lvl4pPr lvl="3" algn="ctr" rtl="0">
              <a:spcBef>
                <a:spcPts val="0"/>
              </a:spcBef>
              <a:spcAft>
                <a:spcPts val="0"/>
              </a:spcAft>
              <a:buNone/>
              <a:defRPr sz="1600">
                <a:solidFill>
                  <a:schemeClr val="dk1"/>
                </a:solidFill>
                <a:latin typeface="Red Hat Display"/>
                <a:ea typeface="Red Hat Display"/>
                <a:cs typeface="Red Hat Display"/>
                <a:sym typeface="Red Hat Display"/>
              </a:defRPr>
            </a:lvl4pPr>
            <a:lvl5pPr lvl="4" algn="ctr" rtl="0">
              <a:spcBef>
                <a:spcPts val="0"/>
              </a:spcBef>
              <a:spcAft>
                <a:spcPts val="0"/>
              </a:spcAft>
              <a:buNone/>
              <a:defRPr sz="1600">
                <a:solidFill>
                  <a:schemeClr val="dk1"/>
                </a:solidFill>
                <a:latin typeface="Red Hat Display"/>
                <a:ea typeface="Red Hat Display"/>
                <a:cs typeface="Red Hat Display"/>
                <a:sym typeface="Red Hat Display"/>
              </a:defRPr>
            </a:lvl5pPr>
            <a:lvl6pPr lvl="5" algn="ctr" rtl="0">
              <a:spcBef>
                <a:spcPts val="0"/>
              </a:spcBef>
              <a:spcAft>
                <a:spcPts val="0"/>
              </a:spcAft>
              <a:buNone/>
              <a:defRPr sz="1600">
                <a:solidFill>
                  <a:schemeClr val="dk1"/>
                </a:solidFill>
                <a:latin typeface="Red Hat Display"/>
                <a:ea typeface="Red Hat Display"/>
                <a:cs typeface="Red Hat Display"/>
                <a:sym typeface="Red Hat Display"/>
              </a:defRPr>
            </a:lvl6pPr>
            <a:lvl7pPr lvl="6" algn="ctr" rtl="0">
              <a:spcBef>
                <a:spcPts val="0"/>
              </a:spcBef>
              <a:spcAft>
                <a:spcPts val="0"/>
              </a:spcAft>
              <a:buNone/>
              <a:defRPr sz="1600">
                <a:solidFill>
                  <a:schemeClr val="dk1"/>
                </a:solidFill>
                <a:latin typeface="Red Hat Display"/>
                <a:ea typeface="Red Hat Display"/>
                <a:cs typeface="Red Hat Display"/>
                <a:sym typeface="Red Hat Display"/>
              </a:defRPr>
            </a:lvl7pPr>
            <a:lvl8pPr lvl="7" algn="ctr" rtl="0">
              <a:spcBef>
                <a:spcPts val="0"/>
              </a:spcBef>
              <a:spcAft>
                <a:spcPts val="0"/>
              </a:spcAft>
              <a:buNone/>
              <a:defRPr sz="1600">
                <a:solidFill>
                  <a:schemeClr val="dk1"/>
                </a:solidFill>
                <a:latin typeface="Red Hat Display"/>
                <a:ea typeface="Red Hat Display"/>
                <a:cs typeface="Red Hat Display"/>
                <a:sym typeface="Red Hat Display"/>
              </a:defRPr>
            </a:lvl8pPr>
            <a:lvl9pPr lvl="8" algn="ctr" rtl="0">
              <a:spcBef>
                <a:spcPts val="0"/>
              </a:spcBef>
              <a:spcAft>
                <a:spcPts val="0"/>
              </a:spcAft>
              <a:buNone/>
              <a:defRPr sz="1600">
                <a:solidFill>
                  <a:schemeClr val="dk1"/>
                </a:solidFill>
                <a:latin typeface="Red Hat Display"/>
                <a:ea typeface="Red Hat Display"/>
                <a:cs typeface="Red Hat Display"/>
                <a:sym typeface="Red Hat Display"/>
              </a:defRPr>
            </a:lvl9pPr>
          </a:lstStyle>
          <a:p>
            <a:endParaRPr/>
          </a:p>
        </p:txBody>
      </p:sp>
      <p:sp>
        <p:nvSpPr>
          <p:cNvPr id="49" name="Google Shape;49;p5"/>
          <p:cNvSpPr txBox="1">
            <a:spLocks noGrp="1"/>
          </p:cNvSpPr>
          <p:nvPr>
            <p:ph type="title"/>
          </p:nvPr>
        </p:nvSpPr>
        <p:spPr>
          <a:xfrm>
            <a:off x="1823463" y="2738475"/>
            <a:ext cx="2148000" cy="4017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2200"/>
              <a:buNone/>
              <a:defRPr sz="1800" i="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50" name="Google Shape;50;p5"/>
          <p:cNvSpPr txBox="1">
            <a:spLocks noGrp="1"/>
          </p:cNvSpPr>
          <p:nvPr>
            <p:ph type="subTitle" idx="2"/>
          </p:nvPr>
        </p:nvSpPr>
        <p:spPr>
          <a:xfrm>
            <a:off x="5004988" y="3140175"/>
            <a:ext cx="2483100" cy="1006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1600">
                <a:solidFill>
                  <a:schemeClr val="dk1"/>
                </a:solidFill>
                <a:latin typeface="Red Hat Display"/>
                <a:ea typeface="Red Hat Display"/>
                <a:cs typeface="Red Hat Display"/>
                <a:sym typeface="Red Hat Display"/>
              </a:defRPr>
            </a:lvl1pPr>
            <a:lvl2pPr lvl="1" algn="ctr" rtl="0">
              <a:spcBef>
                <a:spcPts val="0"/>
              </a:spcBef>
              <a:spcAft>
                <a:spcPts val="0"/>
              </a:spcAft>
              <a:buNone/>
              <a:defRPr sz="1600">
                <a:solidFill>
                  <a:schemeClr val="dk1"/>
                </a:solidFill>
                <a:latin typeface="Red Hat Display"/>
                <a:ea typeface="Red Hat Display"/>
                <a:cs typeface="Red Hat Display"/>
                <a:sym typeface="Red Hat Display"/>
              </a:defRPr>
            </a:lvl2pPr>
            <a:lvl3pPr lvl="2" algn="ctr" rtl="0">
              <a:spcBef>
                <a:spcPts val="0"/>
              </a:spcBef>
              <a:spcAft>
                <a:spcPts val="0"/>
              </a:spcAft>
              <a:buNone/>
              <a:defRPr sz="1600">
                <a:solidFill>
                  <a:schemeClr val="dk1"/>
                </a:solidFill>
                <a:latin typeface="Red Hat Display"/>
                <a:ea typeface="Red Hat Display"/>
                <a:cs typeface="Red Hat Display"/>
                <a:sym typeface="Red Hat Display"/>
              </a:defRPr>
            </a:lvl3pPr>
            <a:lvl4pPr lvl="3" algn="ctr" rtl="0">
              <a:spcBef>
                <a:spcPts val="0"/>
              </a:spcBef>
              <a:spcAft>
                <a:spcPts val="0"/>
              </a:spcAft>
              <a:buNone/>
              <a:defRPr sz="1600">
                <a:solidFill>
                  <a:schemeClr val="dk1"/>
                </a:solidFill>
                <a:latin typeface="Red Hat Display"/>
                <a:ea typeface="Red Hat Display"/>
                <a:cs typeface="Red Hat Display"/>
                <a:sym typeface="Red Hat Display"/>
              </a:defRPr>
            </a:lvl4pPr>
            <a:lvl5pPr lvl="4" algn="ctr" rtl="0">
              <a:spcBef>
                <a:spcPts val="0"/>
              </a:spcBef>
              <a:spcAft>
                <a:spcPts val="0"/>
              </a:spcAft>
              <a:buNone/>
              <a:defRPr sz="1600">
                <a:solidFill>
                  <a:schemeClr val="dk1"/>
                </a:solidFill>
                <a:latin typeface="Red Hat Display"/>
                <a:ea typeface="Red Hat Display"/>
                <a:cs typeface="Red Hat Display"/>
                <a:sym typeface="Red Hat Display"/>
              </a:defRPr>
            </a:lvl5pPr>
            <a:lvl6pPr lvl="5" algn="ctr" rtl="0">
              <a:spcBef>
                <a:spcPts val="0"/>
              </a:spcBef>
              <a:spcAft>
                <a:spcPts val="0"/>
              </a:spcAft>
              <a:buNone/>
              <a:defRPr sz="1600">
                <a:solidFill>
                  <a:schemeClr val="dk1"/>
                </a:solidFill>
                <a:latin typeface="Red Hat Display"/>
                <a:ea typeface="Red Hat Display"/>
                <a:cs typeface="Red Hat Display"/>
                <a:sym typeface="Red Hat Display"/>
              </a:defRPr>
            </a:lvl6pPr>
            <a:lvl7pPr lvl="6" algn="ctr" rtl="0">
              <a:spcBef>
                <a:spcPts val="0"/>
              </a:spcBef>
              <a:spcAft>
                <a:spcPts val="0"/>
              </a:spcAft>
              <a:buNone/>
              <a:defRPr sz="1600">
                <a:solidFill>
                  <a:schemeClr val="dk1"/>
                </a:solidFill>
                <a:latin typeface="Red Hat Display"/>
                <a:ea typeface="Red Hat Display"/>
                <a:cs typeface="Red Hat Display"/>
                <a:sym typeface="Red Hat Display"/>
              </a:defRPr>
            </a:lvl7pPr>
            <a:lvl8pPr lvl="7" algn="ctr" rtl="0">
              <a:spcBef>
                <a:spcPts val="0"/>
              </a:spcBef>
              <a:spcAft>
                <a:spcPts val="0"/>
              </a:spcAft>
              <a:buNone/>
              <a:defRPr sz="1600">
                <a:solidFill>
                  <a:schemeClr val="dk1"/>
                </a:solidFill>
                <a:latin typeface="Red Hat Display"/>
                <a:ea typeface="Red Hat Display"/>
                <a:cs typeface="Red Hat Display"/>
                <a:sym typeface="Red Hat Display"/>
              </a:defRPr>
            </a:lvl8pPr>
            <a:lvl9pPr lvl="8" algn="ctr" rtl="0">
              <a:spcBef>
                <a:spcPts val="0"/>
              </a:spcBef>
              <a:spcAft>
                <a:spcPts val="0"/>
              </a:spcAft>
              <a:buNone/>
              <a:defRPr sz="1600">
                <a:solidFill>
                  <a:schemeClr val="dk1"/>
                </a:solidFill>
                <a:latin typeface="Red Hat Display"/>
                <a:ea typeface="Red Hat Display"/>
                <a:cs typeface="Red Hat Display"/>
                <a:sym typeface="Red Hat Display"/>
              </a:defRPr>
            </a:lvl9pPr>
          </a:lstStyle>
          <a:p>
            <a:endParaRPr/>
          </a:p>
        </p:txBody>
      </p:sp>
      <p:sp>
        <p:nvSpPr>
          <p:cNvPr id="51" name="Google Shape;51;p5"/>
          <p:cNvSpPr txBox="1">
            <a:spLocks noGrp="1"/>
          </p:cNvSpPr>
          <p:nvPr>
            <p:ph type="title" idx="3"/>
          </p:nvPr>
        </p:nvSpPr>
        <p:spPr>
          <a:xfrm>
            <a:off x="5039188" y="2738475"/>
            <a:ext cx="2414700" cy="401700"/>
          </a:xfrm>
          <a:prstGeom prst="rect">
            <a:avLst/>
          </a:prstGeom>
          <a:noFill/>
          <a:ln>
            <a:noFill/>
          </a:ln>
        </p:spPr>
        <p:txBody>
          <a:bodyPr spcFirstLastPara="1" wrap="square" lIns="0" tIns="0" rIns="0" bIns="0" anchor="t" anchorCtr="0">
            <a:noAutofit/>
          </a:bodyPr>
          <a:lstStyle>
            <a:lvl1pPr lvl="0" rtl="0">
              <a:spcBef>
                <a:spcPts val="0"/>
              </a:spcBef>
              <a:spcAft>
                <a:spcPts val="0"/>
              </a:spcAft>
              <a:buSzPts val="2200"/>
              <a:buNone/>
              <a:defRPr sz="1800" i="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52" name="Google Shape;52;p5"/>
          <p:cNvSpPr txBox="1">
            <a:spLocks noGrp="1"/>
          </p:cNvSpPr>
          <p:nvPr>
            <p:ph type="title" idx="4"/>
          </p:nvPr>
        </p:nvSpPr>
        <p:spPr>
          <a:xfrm>
            <a:off x="849600" y="420100"/>
            <a:ext cx="7444800" cy="646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62"/>
        <p:cNvGrpSpPr/>
        <p:nvPr/>
      </p:nvGrpSpPr>
      <p:grpSpPr>
        <a:xfrm>
          <a:off x="0" y="0"/>
          <a:ext cx="0" cy="0"/>
          <a:chOff x="0" y="0"/>
          <a:chExt cx="0" cy="0"/>
        </a:xfrm>
      </p:grpSpPr>
      <p:sp>
        <p:nvSpPr>
          <p:cNvPr id="63" name="Google Shape;63;p7"/>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7"/>
          <p:cNvSpPr txBox="1">
            <a:spLocks noGrp="1"/>
          </p:cNvSpPr>
          <p:nvPr>
            <p:ph type="subTitle" idx="1"/>
          </p:nvPr>
        </p:nvSpPr>
        <p:spPr>
          <a:xfrm>
            <a:off x="2014200" y="1381725"/>
            <a:ext cx="5115600" cy="2677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1"/>
                </a:solidFill>
                <a:latin typeface="Red Hat Display"/>
                <a:ea typeface="Red Hat Display"/>
                <a:cs typeface="Red Hat Display"/>
                <a:sym typeface="Red Hat Display"/>
              </a:defRPr>
            </a:lvl1pPr>
            <a:lvl2pPr lvl="1" rtl="0">
              <a:spcBef>
                <a:spcPts val="0"/>
              </a:spcBef>
              <a:spcAft>
                <a:spcPts val="0"/>
              </a:spcAft>
              <a:buNone/>
              <a:defRPr sz="1600">
                <a:solidFill>
                  <a:schemeClr val="dk1"/>
                </a:solidFill>
                <a:latin typeface="Red Hat Display"/>
                <a:ea typeface="Red Hat Display"/>
                <a:cs typeface="Red Hat Display"/>
                <a:sym typeface="Red Hat Display"/>
              </a:defRPr>
            </a:lvl2pPr>
            <a:lvl3pPr lvl="2" rtl="0">
              <a:spcBef>
                <a:spcPts val="0"/>
              </a:spcBef>
              <a:spcAft>
                <a:spcPts val="0"/>
              </a:spcAft>
              <a:buNone/>
              <a:defRPr sz="1600">
                <a:solidFill>
                  <a:schemeClr val="dk1"/>
                </a:solidFill>
                <a:latin typeface="Red Hat Display"/>
                <a:ea typeface="Red Hat Display"/>
                <a:cs typeface="Red Hat Display"/>
                <a:sym typeface="Red Hat Display"/>
              </a:defRPr>
            </a:lvl3pPr>
            <a:lvl4pPr lvl="3" rtl="0">
              <a:spcBef>
                <a:spcPts val="0"/>
              </a:spcBef>
              <a:spcAft>
                <a:spcPts val="0"/>
              </a:spcAft>
              <a:buNone/>
              <a:defRPr sz="1600">
                <a:solidFill>
                  <a:schemeClr val="dk1"/>
                </a:solidFill>
                <a:latin typeface="Red Hat Display"/>
                <a:ea typeface="Red Hat Display"/>
                <a:cs typeface="Red Hat Display"/>
                <a:sym typeface="Red Hat Display"/>
              </a:defRPr>
            </a:lvl4pPr>
            <a:lvl5pPr lvl="4" rtl="0">
              <a:spcBef>
                <a:spcPts val="0"/>
              </a:spcBef>
              <a:spcAft>
                <a:spcPts val="0"/>
              </a:spcAft>
              <a:buNone/>
              <a:defRPr sz="1600">
                <a:solidFill>
                  <a:schemeClr val="dk1"/>
                </a:solidFill>
                <a:latin typeface="Red Hat Display"/>
                <a:ea typeface="Red Hat Display"/>
                <a:cs typeface="Red Hat Display"/>
                <a:sym typeface="Red Hat Display"/>
              </a:defRPr>
            </a:lvl5pPr>
            <a:lvl6pPr lvl="5" rtl="0">
              <a:spcBef>
                <a:spcPts val="0"/>
              </a:spcBef>
              <a:spcAft>
                <a:spcPts val="0"/>
              </a:spcAft>
              <a:buNone/>
              <a:defRPr sz="1600">
                <a:solidFill>
                  <a:schemeClr val="dk1"/>
                </a:solidFill>
                <a:latin typeface="Red Hat Display"/>
                <a:ea typeface="Red Hat Display"/>
                <a:cs typeface="Red Hat Display"/>
                <a:sym typeface="Red Hat Display"/>
              </a:defRPr>
            </a:lvl6pPr>
            <a:lvl7pPr lvl="6" rtl="0">
              <a:spcBef>
                <a:spcPts val="0"/>
              </a:spcBef>
              <a:spcAft>
                <a:spcPts val="0"/>
              </a:spcAft>
              <a:buNone/>
              <a:defRPr sz="1600">
                <a:solidFill>
                  <a:schemeClr val="dk1"/>
                </a:solidFill>
                <a:latin typeface="Red Hat Display"/>
                <a:ea typeface="Red Hat Display"/>
                <a:cs typeface="Red Hat Display"/>
                <a:sym typeface="Red Hat Display"/>
              </a:defRPr>
            </a:lvl7pPr>
            <a:lvl8pPr lvl="7" rtl="0">
              <a:spcBef>
                <a:spcPts val="0"/>
              </a:spcBef>
              <a:spcAft>
                <a:spcPts val="0"/>
              </a:spcAft>
              <a:buNone/>
              <a:defRPr sz="1600">
                <a:solidFill>
                  <a:schemeClr val="dk1"/>
                </a:solidFill>
                <a:latin typeface="Red Hat Display"/>
                <a:ea typeface="Red Hat Display"/>
                <a:cs typeface="Red Hat Display"/>
                <a:sym typeface="Red Hat Display"/>
              </a:defRPr>
            </a:lvl8pPr>
            <a:lvl9pPr lvl="8" rtl="0">
              <a:spcBef>
                <a:spcPts val="0"/>
              </a:spcBef>
              <a:spcAft>
                <a:spcPts val="0"/>
              </a:spcAft>
              <a:buNone/>
              <a:defRPr sz="1600">
                <a:solidFill>
                  <a:schemeClr val="dk1"/>
                </a:solidFill>
                <a:latin typeface="Red Hat Display"/>
                <a:ea typeface="Red Hat Display"/>
                <a:cs typeface="Red Hat Display"/>
                <a:sym typeface="Red Hat Display"/>
              </a:defRPr>
            </a:lvl9pPr>
          </a:lstStyle>
          <a:p>
            <a:endParaRPr/>
          </a:p>
        </p:txBody>
      </p:sp>
      <p:sp>
        <p:nvSpPr>
          <p:cNvPr id="65" name="Google Shape;65;p7"/>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blipFill>
          <a:blip r:embed="rId2">
            <a:alphaModFix/>
          </a:blip>
          <a:stretch>
            <a:fillRect/>
          </a:stretch>
        </a:blipFill>
        <a:effectLst/>
      </p:bgPr>
    </p:bg>
    <p:spTree>
      <p:nvGrpSpPr>
        <p:cNvPr id="1" name="Shape 80"/>
        <p:cNvGrpSpPr/>
        <p:nvPr/>
      </p:nvGrpSpPr>
      <p:grpSpPr>
        <a:xfrm>
          <a:off x="0" y="0"/>
          <a:ext cx="0" cy="0"/>
          <a:chOff x="0" y="0"/>
          <a:chExt cx="0" cy="0"/>
        </a:xfrm>
      </p:grpSpPr>
      <p:sp>
        <p:nvSpPr>
          <p:cNvPr id="81" name="Google Shape;81;p9"/>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txBox="1">
            <a:spLocks noGrp="1"/>
          </p:cNvSpPr>
          <p:nvPr>
            <p:ph type="subTitle" idx="1"/>
          </p:nvPr>
        </p:nvSpPr>
        <p:spPr>
          <a:xfrm>
            <a:off x="2333100" y="2072100"/>
            <a:ext cx="4477800" cy="21249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1pPr>
            <a:lvl2pPr lvl="1"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2pPr>
            <a:lvl3pPr lvl="2"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3pPr>
            <a:lvl4pPr lvl="3"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4pPr>
            <a:lvl5pPr lvl="4"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5pPr>
            <a:lvl6pPr lvl="5"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6pPr>
            <a:lvl7pPr lvl="6"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7pPr>
            <a:lvl8pPr lvl="7"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8pPr>
            <a:lvl9pPr lvl="8" rtl="0">
              <a:lnSpc>
                <a:spcPct val="115000"/>
              </a:lnSpc>
              <a:spcBef>
                <a:spcPts val="0"/>
              </a:spcBef>
              <a:spcAft>
                <a:spcPts val="0"/>
              </a:spcAft>
              <a:buNone/>
              <a:defRPr sz="1400">
                <a:solidFill>
                  <a:schemeClr val="dk1"/>
                </a:solidFill>
                <a:latin typeface="Red Hat Display"/>
                <a:ea typeface="Red Hat Display"/>
                <a:cs typeface="Red Hat Display"/>
                <a:sym typeface="Red Hat Display"/>
              </a:defRPr>
            </a:lvl9pPr>
          </a:lstStyle>
          <a:p>
            <a:endParaRPr/>
          </a:p>
        </p:txBody>
      </p:sp>
      <p:sp>
        <p:nvSpPr>
          <p:cNvPr id="83" name="Google Shape;83;p9"/>
          <p:cNvSpPr txBox="1">
            <a:spLocks noGrp="1"/>
          </p:cNvSpPr>
          <p:nvPr>
            <p:ph type="title"/>
          </p:nvPr>
        </p:nvSpPr>
        <p:spPr>
          <a:xfrm>
            <a:off x="1933800" y="716700"/>
            <a:ext cx="5276400" cy="13959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3000"/>
              <a:buNone/>
              <a:defRPr sz="3400" b="0"/>
            </a:lvl1pPr>
            <a:lvl2pPr lvl="1" rtl="0">
              <a:spcBef>
                <a:spcPts val="0"/>
              </a:spcBef>
              <a:spcAft>
                <a:spcPts val="0"/>
              </a:spcAft>
              <a:buClr>
                <a:schemeClr val="dk1"/>
              </a:buClr>
              <a:buSzPts val="3000"/>
              <a:buNone/>
              <a:defRPr>
                <a:solidFill>
                  <a:schemeClr val="dk1"/>
                </a:solidFill>
              </a:defRPr>
            </a:lvl2pPr>
            <a:lvl3pPr lvl="2" rtl="0">
              <a:spcBef>
                <a:spcPts val="0"/>
              </a:spcBef>
              <a:spcAft>
                <a:spcPts val="0"/>
              </a:spcAft>
              <a:buClr>
                <a:schemeClr val="dk1"/>
              </a:buClr>
              <a:buSzPts val="3000"/>
              <a:buNone/>
              <a:defRPr>
                <a:solidFill>
                  <a:schemeClr val="dk1"/>
                </a:solidFill>
              </a:defRPr>
            </a:lvl3pPr>
            <a:lvl4pPr lvl="3" rtl="0">
              <a:spcBef>
                <a:spcPts val="0"/>
              </a:spcBef>
              <a:spcAft>
                <a:spcPts val="0"/>
              </a:spcAft>
              <a:buClr>
                <a:schemeClr val="dk1"/>
              </a:buClr>
              <a:buSzPts val="3000"/>
              <a:buNone/>
              <a:defRPr>
                <a:solidFill>
                  <a:schemeClr val="dk1"/>
                </a:solidFill>
              </a:defRPr>
            </a:lvl4pPr>
            <a:lvl5pPr lvl="4" rtl="0">
              <a:spcBef>
                <a:spcPts val="0"/>
              </a:spcBef>
              <a:spcAft>
                <a:spcPts val="0"/>
              </a:spcAft>
              <a:buClr>
                <a:schemeClr val="dk1"/>
              </a:buClr>
              <a:buSzPts val="3000"/>
              <a:buNone/>
              <a:defRPr>
                <a:solidFill>
                  <a:schemeClr val="dk1"/>
                </a:solidFill>
              </a:defRPr>
            </a:lvl5pPr>
            <a:lvl6pPr lvl="5" rtl="0">
              <a:spcBef>
                <a:spcPts val="0"/>
              </a:spcBef>
              <a:spcAft>
                <a:spcPts val="0"/>
              </a:spcAft>
              <a:buClr>
                <a:schemeClr val="dk1"/>
              </a:buClr>
              <a:buSzPts val="3000"/>
              <a:buNone/>
              <a:defRPr>
                <a:solidFill>
                  <a:schemeClr val="dk1"/>
                </a:solidFill>
              </a:defRPr>
            </a:lvl6pPr>
            <a:lvl7pPr lvl="6" rtl="0">
              <a:spcBef>
                <a:spcPts val="0"/>
              </a:spcBef>
              <a:spcAft>
                <a:spcPts val="0"/>
              </a:spcAft>
              <a:buClr>
                <a:schemeClr val="dk1"/>
              </a:buClr>
              <a:buSzPts val="3000"/>
              <a:buNone/>
              <a:defRPr>
                <a:solidFill>
                  <a:schemeClr val="dk1"/>
                </a:solidFill>
              </a:defRPr>
            </a:lvl7pPr>
            <a:lvl8pPr lvl="7" rtl="0">
              <a:spcBef>
                <a:spcPts val="0"/>
              </a:spcBef>
              <a:spcAft>
                <a:spcPts val="0"/>
              </a:spcAft>
              <a:buClr>
                <a:schemeClr val="dk1"/>
              </a:buClr>
              <a:buSzPts val="3000"/>
              <a:buNone/>
              <a:defRPr>
                <a:solidFill>
                  <a:schemeClr val="dk1"/>
                </a:solidFill>
              </a:defRPr>
            </a:lvl8pPr>
            <a:lvl9pPr lvl="8" rtl="0">
              <a:spcBef>
                <a:spcPts val="0"/>
              </a:spcBef>
              <a:spcAft>
                <a:spcPts val="0"/>
              </a:spcAft>
              <a:buClr>
                <a:schemeClr val="dk1"/>
              </a:buClr>
              <a:buSzPts val="3000"/>
              <a:buNone/>
              <a:defRPr>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bg>
      <p:bgPr>
        <a:blipFill>
          <a:blip r:embed="rId2">
            <a:alphaModFix/>
          </a:blip>
          <a:stretch>
            <a:fillRect/>
          </a:stretch>
        </a:blipFill>
        <a:effectLst/>
      </p:bgPr>
    </p:bg>
    <p:spTree>
      <p:nvGrpSpPr>
        <p:cNvPr id="1" name="Shape 87"/>
        <p:cNvGrpSpPr/>
        <p:nvPr/>
      </p:nvGrpSpPr>
      <p:grpSpPr>
        <a:xfrm>
          <a:off x="0" y="0"/>
          <a:ext cx="0" cy="0"/>
          <a:chOff x="0" y="0"/>
          <a:chExt cx="0" cy="0"/>
        </a:xfrm>
      </p:grpSpPr>
      <p:sp>
        <p:nvSpPr>
          <p:cNvPr id="88" name="Google Shape;88;p11"/>
          <p:cNvSpPr txBox="1">
            <a:spLocks noGrp="1"/>
          </p:cNvSpPr>
          <p:nvPr>
            <p:ph type="title" hasCustomPrompt="1"/>
          </p:nvPr>
        </p:nvSpPr>
        <p:spPr>
          <a:xfrm>
            <a:off x="1253850" y="1678800"/>
            <a:ext cx="6636300" cy="1328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72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89" name="Google Shape;89;p11"/>
          <p:cNvSpPr txBox="1">
            <a:spLocks noGrp="1"/>
          </p:cNvSpPr>
          <p:nvPr>
            <p:ph type="body" idx="1"/>
          </p:nvPr>
        </p:nvSpPr>
        <p:spPr>
          <a:xfrm>
            <a:off x="1542750" y="3023450"/>
            <a:ext cx="6058500" cy="530700"/>
          </a:xfrm>
          <a:prstGeom prst="rect">
            <a:avLst/>
          </a:prstGeom>
          <a:noFill/>
          <a:ln>
            <a:noFill/>
          </a:ln>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solidFill>
                  <a:schemeClr val="dk1"/>
                </a:solidFill>
                <a:latin typeface="Red Hat Display"/>
                <a:ea typeface="Red Hat Display"/>
                <a:cs typeface="Red Hat Display"/>
                <a:sym typeface="Red Hat Display"/>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0" name="Google Shape;90;p11"/>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 name="Google Shape;91;p11"/>
          <p:cNvGrpSpPr/>
          <p:nvPr/>
        </p:nvGrpSpPr>
        <p:grpSpPr>
          <a:xfrm>
            <a:off x="7890138" y="4572000"/>
            <a:ext cx="601250" cy="561900"/>
            <a:chOff x="6454338" y="4591225"/>
            <a:chExt cx="601250" cy="561900"/>
          </a:xfrm>
        </p:grpSpPr>
        <p:sp>
          <p:nvSpPr>
            <p:cNvPr id="92" name="Google Shape;92;p11"/>
            <p:cNvSpPr/>
            <p:nvPr/>
          </p:nvSpPr>
          <p:spPr>
            <a:xfrm>
              <a:off x="6493688" y="4591225"/>
              <a:ext cx="561900" cy="561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6454338" y="4591225"/>
              <a:ext cx="561900" cy="56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6493688" y="4591225"/>
              <a:ext cx="561900" cy="561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11"/>
          <p:cNvGrpSpPr/>
          <p:nvPr/>
        </p:nvGrpSpPr>
        <p:grpSpPr>
          <a:xfrm>
            <a:off x="652572" y="-2"/>
            <a:ext cx="601283" cy="588589"/>
            <a:chOff x="6761525" y="96425"/>
            <a:chExt cx="695125" cy="680450"/>
          </a:xfrm>
        </p:grpSpPr>
        <p:sp>
          <p:nvSpPr>
            <p:cNvPr id="96" name="Google Shape;96;p11"/>
            <p:cNvSpPr/>
            <p:nvPr/>
          </p:nvSpPr>
          <p:spPr>
            <a:xfrm>
              <a:off x="6761525" y="116575"/>
              <a:ext cx="660300" cy="6603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 name="Google Shape;97;p11"/>
            <p:cNvGrpSpPr/>
            <p:nvPr/>
          </p:nvGrpSpPr>
          <p:grpSpPr>
            <a:xfrm>
              <a:off x="6761525" y="96425"/>
              <a:ext cx="695125" cy="680450"/>
              <a:chOff x="6727125" y="156125"/>
              <a:chExt cx="695125" cy="680450"/>
            </a:xfrm>
          </p:grpSpPr>
          <p:sp>
            <p:nvSpPr>
              <p:cNvPr id="98" name="Google Shape;98;p11"/>
              <p:cNvSpPr/>
              <p:nvPr/>
            </p:nvSpPr>
            <p:spPr>
              <a:xfrm>
                <a:off x="6761950" y="156125"/>
                <a:ext cx="660300" cy="660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6727125" y="176275"/>
                <a:ext cx="660300" cy="660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 name="Google Shape;100;p11"/>
          <p:cNvGrpSpPr/>
          <p:nvPr/>
        </p:nvGrpSpPr>
        <p:grpSpPr>
          <a:xfrm>
            <a:off x="7539450" y="4724850"/>
            <a:ext cx="288375" cy="256200"/>
            <a:chOff x="7456650" y="153850"/>
            <a:chExt cx="288375" cy="256200"/>
          </a:xfrm>
        </p:grpSpPr>
        <p:sp>
          <p:nvSpPr>
            <p:cNvPr id="101" name="Google Shape;101;p11"/>
            <p:cNvSpPr/>
            <p:nvPr/>
          </p:nvSpPr>
          <p:spPr>
            <a:xfrm>
              <a:off x="7456650" y="153850"/>
              <a:ext cx="256200" cy="25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 name="Google Shape;102;p11"/>
            <p:cNvGrpSpPr/>
            <p:nvPr/>
          </p:nvGrpSpPr>
          <p:grpSpPr>
            <a:xfrm>
              <a:off x="7456650" y="153850"/>
              <a:ext cx="288375" cy="256200"/>
              <a:chOff x="7456650" y="153850"/>
              <a:chExt cx="288375" cy="256200"/>
            </a:xfrm>
          </p:grpSpPr>
          <p:sp>
            <p:nvSpPr>
              <p:cNvPr id="103" name="Google Shape;103;p11"/>
              <p:cNvSpPr/>
              <p:nvPr/>
            </p:nvSpPr>
            <p:spPr>
              <a:xfrm>
                <a:off x="7488825" y="153850"/>
                <a:ext cx="256200" cy="2562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1"/>
              <p:cNvSpPr/>
              <p:nvPr/>
            </p:nvSpPr>
            <p:spPr>
              <a:xfrm>
                <a:off x="7456650" y="153850"/>
                <a:ext cx="256200" cy="2562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5"/>
        <p:cNvGrpSpPr/>
        <p:nvPr/>
      </p:nvGrpSpPr>
      <p:grpSpPr>
        <a:xfrm>
          <a:off x="0" y="0"/>
          <a:ext cx="0" cy="0"/>
          <a:chOff x="0" y="0"/>
          <a:chExt cx="0" cy="0"/>
        </a:xfrm>
      </p:grpSpPr>
      <p:sp>
        <p:nvSpPr>
          <p:cNvPr id="106" name="Google Shape;106;p12"/>
          <p:cNvSpPr/>
          <p:nvPr/>
        </p:nvSpPr>
        <p:spPr>
          <a:xfrm rot="1356523" flipH="1">
            <a:off x="7359480" y="-103797"/>
            <a:ext cx="11640" cy="34572"/>
          </a:xfrm>
          <a:custGeom>
            <a:avLst/>
            <a:gdLst/>
            <a:ahLst/>
            <a:cxnLst/>
            <a:rect l="l" t="t" r="r" b="b"/>
            <a:pathLst>
              <a:path w="368" h="1093" extrusionOk="0">
                <a:moveTo>
                  <a:pt x="334" y="0"/>
                </a:moveTo>
                <a:cubicBezTo>
                  <a:pt x="368" y="200"/>
                  <a:pt x="334" y="367"/>
                  <a:pt x="301" y="567"/>
                </a:cubicBezTo>
                <a:cubicBezTo>
                  <a:pt x="268" y="734"/>
                  <a:pt x="168" y="901"/>
                  <a:pt x="34" y="1034"/>
                </a:cubicBezTo>
                <a:cubicBezTo>
                  <a:pt x="1" y="1034"/>
                  <a:pt x="1" y="1067"/>
                  <a:pt x="34" y="1067"/>
                </a:cubicBezTo>
                <a:cubicBezTo>
                  <a:pt x="34" y="1084"/>
                  <a:pt x="34" y="1092"/>
                  <a:pt x="38" y="1092"/>
                </a:cubicBezTo>
                <a:cubicBezTo>
                  <a:pt x="43" y="1092"/>
                  <a:pt x="51" y="1084"/>
                  <a:pt x="68" y="1067"/>
                </a:cubicBezTo>
                <a:cubicBezTo>
                  <a:pt x="201" y="934"/>
                  <a:pt x="301" y="767"/>
                  <a:pt x="334" y="567"/>
                </a:cubicBezTo>
                <a:cubicBezTo>
                  <a:pt x="368" y="367"/>
                  <a:pt x="368" y="200"/>
                  <a:pt x="334" y="0"/>
                </a:cubicBezTo>
                <a:close/>
              </a:path>
            </a:pathLst>
          </a:custGeom>
          <a:solidFill>
            <a:srgbClr val="1167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2"/>
          <p:cNvSpPr/>
          <p:nvPr/>
        </p:nvSpPr>
        <p:spPr>
          <a:xfrm>
            <a:off x="6745307" y="5203897"/>
            <a:ext cx="489268" cy="53825"/>
          </a:xfrm>
          <a:custGeom>
            <a:avLst/>
            <a:gdLst/>
            <a:ahLst/>
            <a:cxnLst/>
            <a:rect l="l" t="t" r="r" b="b"/>
            <a:pathLst>
              <a:path w="16446" h="2069" extrusionOk="0">
                <a:moveTo>
                  <a:pt x="0" y="0"/>
                </a:moveTo>
                <a:lnTo>
                  <a:pt x="0" y="2069"/>
                </a:lnTo>
                <a:lnTo>
                  <a:pt x="16445" y="2069"/>
                </a:lnTo>
                <a:lnTo>
                  <a:pt x="16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1_1_2_1">
    <p:bg>
      <p:bgPr>
        <a:blipFill>
          <a:blip r:embed="rId2">
            <a:alphaModFix/>
          </a:blip>
          <a:stretch>
            <a:fillRect/>
          </a:stretch>
        </a:blipFill>
        <a:effectLst/>
      </p:bgPr>
    </p:bg>
    <p:spTree>
      <p:nvGrpSpPr>
        <p:cNvPr id="1" name="Shape 146"/>
        <p:cNvGrpSpPr/>
        <p:nvPr/>
      </p:nvGrpSpPr>
      <p:grpSpPr>
        <a:xfrm>
          <a:off x="0" y="0"/>
          <a:ext cx="0" cy="0"/>
          <a:chOff x="0" y="0"/>
          <a:chExt cx="0" cy="0"/>
        </a:xfrm>
      </p:grpSpPr>
      <p:sp>
        <p:nvSpPr>
          <p:cNvPr id="147" name="Google Shape;147;p16"/>
          <p:cNvSpPr/>
          <p:nvPr/>
        </p:nvSpPr>
        <p:spPr>
          <a:xfrm>
            <a:off x="336600" y="293550"/>
            <a:ext cx="8470800" cy="4556400"/>
          </a:xfrm>
          <a:prstGeom prst="roundRect">
            <a:avLst>
              <a:gd name="adj" fmla="val 24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6"/>
          <p:cNvSpPr txBox="1">
            <a:spLocks noGrp="1"/>
          </p:cNvSpPr>
          <p:nvPr>
            <p:ph type="ctrTitle"/>
          </p:nvPr>
        </p:nvSpPr>
        <p:spPr>
          <a:xfrm>
            <a:off x="674501" y="2742000"/>
            <a:ext cx="2302500" cy="386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49" name="Google Shape;149;p16"/>
          <p:cNvSpPr txBox="1">
            <a:spLocks noGrp="1"/>
          </p:cNvSpPr>
          <p:nvPr>
            <p:ph type="subTitle" idx="1"/>
          </p:nvPr>
        </p:nvSpPr>
        <p:spPr>
          <a:xfrm>
            <a:off x="674526" y="3102428"/>
            <a:ext cx="2302500" cy="76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Font typeface="Raleway Medium"/>
              <a:buNone/>
              <a:defRPr sz="1400">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2pPr>
            <a:lvl3pPr lvl="2"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3pPr>
            <a:lvl4pPr lvl="3"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4pPr>
            <a:lvl5pPr lvl="4"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5pPr>
            <a:lvl6pPr lvl="5"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6pPr>
            <a:lvl7pPr lvl="6"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7pPr>
            <a:lvl8pPr lvl="7"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8pPr>
            <a:lvl9pPr lvl="8"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9pPr>
          </a:lstStyle>
          <a:p>
            <a:endParaRPr/>
          </a:p>
        </p:txBody>
      </p:sp>
      <p:sp>
        <p:nvSpPr>
          <p:cNvPr id="150" name="Google Shape;150;p16"/>
          <p:cNvSpPr txBox="1">
            <a:spLocks noGrp="1"/>
          </p:cNvSpPr>
          <p:nvPr>
            <p:ph type="ctrTitle" idx="2"/>
          </p:nvPr>
        </p:nvSpPr>
        <p:spPr>
          <a:xfrm>
            <a:off x="3420738" y="2742000"/>
            <a:ext cx="2302500" cy="386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1" name="Google Shape;151;p16"/>
          <p:cNvSpPr txBox="1">
            <a:spLocks noGrp="1"/>
          </p:cNvSpPr>
          <p:nvPr>
            <p:ph type="subTitle" idx="3"/>
          </p:nvPr>
        </p:nvSpPr>
        <p:spPr>
          <a:xfrm>
            <a:off x="3420763" y="3102428"/>
            <a:ext cx="2302500" cy="76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Font typeface="Raleway Medium"/>
              <a:buNone/>
              <a:defRPr sz="1400">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2pPr>
            <a:lvl3pPr lvl="2"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3pPr>
            <a:lvl4pPr lvl="3"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4pPr>
            <a:lvl5pPr lvl="4"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5pPr>
            <a:lvl6pPr lvl="5"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6pPr>
            <a:lvl7pPr lvl="6"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7pPr>
            <a:lvl8pPr lvl="7"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8pPr>
            <a:lvl9pPr lvl="8"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9pPr>
          </a:lstStyle>
          <a:p>
            <a:endParaRPr/>
          </a:p>
        </p:txBody>
      </p:sp>
      <p:sp>
        <p:nvSpPr>
          <p:cNvPr id="152" name="Google Shape;152;p16"/>
          <p:cNvSpPr txBox="1">
            <a:spLocks noGrp="1"/>
          </p:cNvSpPr>
          <p:nvPr>
            <p:ph type="ctrTitle" idx="4"/>
          </p:nvPr>
        </p:nvSpPr>
        <p:spPr>
          <a:xfrm>
            <a:off x="6166953" y="2742000"/>
            <a:ext cx="2302500" cy="386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153" name="Google Shape;153;p16"/>
          <p:cNvSpPr txBox="1">
            <a:spLocks noGrp="1"/>
          </p:cNvSpPr>
          <p:nvPr>
            <p:ph type="subTitle" idx="5"/>
          </p:nvPr>
        </p:nvSpPr>
        <p:spPr>
          <a:xfrm>
            <a:off x="6166978" y="3102428"/>
            <a:ext cx="2302500" cy="760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000"/>
              <a:buFont typeface="Raleway Medium"/>
              <a:buNone/>
              <a:defRPr sz="1400">
                <a:solidFill>
                  <a:schemeClr val="dk1"/>
                </a:solidFill>
                <a:latin typeface="Red Hat Display"/>
                <a:ea typeface="Red Hat Display"/>
                <a:cs typeface="Red Hat Display"/>
                <a:sym typeface="Red Hat Display"/>
              </a:defRPr>
            </a:lvl1pPr>
            <a:lvl2pPr lvl="1"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2pPr>
            <a:lvl3pPr lvl="2"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3pPr>
            <a:lvl4pPr lvl="3"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4pPr>
            <a:lvl5pPr lvl="4"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5pPr>
            <a:lvl6pPr lvl="5"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6pPr>
            <a:lvl7pPr lvl="6"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7pPr>
            <a:lvl8pPr lvl="7"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8pPr>
            <a:lvl9pPr lvl="8" algn="ctr" rtl="0">
              <a:lnSpc>
                <a:spcPct val="100000"/>
              </a:lnSpc>
              <a:spcBef>
                <a:spcPts val="0"/>
              </a:spcBef>
              <a:spcAft>
                <a:spcPts val="0"/>
              </a:spcAft>
              <a:buClr>
                <a:schemeClr val="dk1"/>
              </a:buClr>
              <a:buSzPts val="1000"/>
              <a:buFont typeface="Raleway Medium"/>
              <a:buNone/>
              <a:defRPr sz="1000">
                <a:solidFill>
                  <a:schemeClr val="dk1"/>
                </a:solidFill>
                <a:latin typeface="Raleway Medium"/>
                <a:ea typeface="Raleway Medium"/>
                <a:cs typeface="Raleway Medium"/>
                <a:sym typeface="Raleway Medium"/>
              </a:defRPr>
            </a:lvl9pPr>
          </a:lstStyle>
          <a:p>
            <a:endParaRPr/>
          </a:p>
        </p:txBody>
      </p:sp>
      <p:sp>
        <p:nvSpPr>
          <p:cNvPr id="154" name="Google Shape;154;p16"/>
          <p:cNvSpPr txBox="1">
            <a:spLocks noGrp="1"/>
          </p:cNvSpPr>
          <p:nvPr>
            <p:ph type="title" idx="6"/>
          </p:nvPr>
        </p:nvSpPr>
        <p:spPr>
          <a:xfrm>
            <a:off x="849600" y="420100"/>
            <a:ext cx="7444800" cy="646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25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3825" y="1161025"/>
            <a:ext cx="7630200" cy="3461400"/>
          </a:xfrm>
          <a:prstGeom prst="rect">
            <a:avLst/>
          </a:prstGeom>
          <a:noFill/>
          <a:ln>
            <a:noFill/>
          </a:ln>
        </p:spPr>
        <p:txBody>
          <a:bodyPr spcFirstLastPara="1" wrap="square" lIns="91425" tIns="91425" rIns="91425" bIns="91425" anchor="ctr" anchorCtr="0">
            <a:noAutofit/>
          </a:bodyPr>
          <a:lstStyle>
            <a:lvl1pPr marL="457200" lvl="0"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1pPr>
            <a:lvl2pPr marL="914400" lvl="1"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2pPr>
            <a:lvl3pPr marL="1371600" lvl="2"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3pPr>
            <a:lvl4pPr marL="1828800" lvl="3"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4pPr>
            <a:lvl5pPr marL="2286000" lvl="4"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5pPr>
            <a:lvl6pPr marL="2743200" lvl="5"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6pPr>
            <a:lvl7pPr marL="3200400" lvl="6"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7pPr>
            <a:lvl8pPr marL="3657600" lvl="7"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8pPr>
            <a:lvl9pPr marL="4114800" lvl="8" indent="-317500" rtl="0">
              <a:spcBef>
                <a:spcPts val="0"/>
              </a:spcBef>
              <a:spcAft>
                <a:spcPts val="0"/>
              </a:spcAft>
              <a:buClr>
                <a:schemeClr val="dk1"/>
              </a:buClr>
              <a:buSzPts val="1400"/>
              <a:buFont typeface="Red Hat Display"/>
              <a:buChar char="■"/>
              <a:defRPr>
                <a:solidFill>
                  <a:schemeClr val="dk1"/>
                </a:solidFill>
                <a:latin typeface="Red Hat Display"/>
                <a:ea typeface="Red Hat Display"/>
                <a:cs typeface="Red Hat Display"/>
                <a:sym typeface="Red Hat Display"/>
              </a:defRPr>
            </a:lvl9pPr>
          </a:lstStyle>
          <a:p>
            <a:endParaRPr/>
          </a:p>
        </p:txBody>
      </p:sp>
      <p:sp>
        <p:nvSpPr>
          <p:cNvPr id="7" name="Google Shape;7;p1"/>
          <p:cNvSpPr txBox="1">
            <a:spLocks noGrp="1"/>
          </p:cNvSpPr>
          <p:nvPr>
            <p:ph type="title"/>
          </p:nvPr>
        </p:nvSpPr>
        <p:spPr>
          <a:xfrm>
            <a:off x="830025" y="227975"/>
            <a:ext cx="7028400" cy="5115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1pPr>
            <a:lvl2pPr lvl="1"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2pPr>
            <a:lvl3pPr lvl="2"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3pPr>
            <a:lvl4pPr lvl="3"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4pPr>
            <a:lvl5pPr lvl="4"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5pPr>
            <a:lvl6pPr lvl="5"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6pPr>
            <a:lvl7pPr lvl="6"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7pPr>
            <a:lvl8pPr lvl="7"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8pPr>
            <a:lvl9pPr lvl="8" algn="ctr">
              <a:spcBef>
                <a:spcPts val="0"/>
              </a:spcBef>
              <a:spcAft>
                <a:spcPts val="0"/>
              </a:spcAft>
              <a:buClr>
                <a:schemeClr val="dk1"/>
              </a:buClr>
              <a:buSzPts val="3000"/>
              <a:buFont typeface="Arapey"/>
              <a:buNone/>
              <a:defRPr sz="3000">
                <a:solidFill>
                  <a:schemeClr val="dk1"/>
                </a:solidFill>
                <a:latin typeface="Arapey"/>
                <a:ea typeface="Arapey"/>
                <a:cs typeface="Arapey"/>
                <a:sym typeface="Arapey"/>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3" r:id="rId3"/>
    <p:sldLayoutId id="2147483655" r:id="rId4"/>
    <p:sldLayoutId id="2147483657" r:id="rId5"/>
    <p:sldLayoutId id="2147483658" r:id="rId6"/>
    <p:sldLayoutId id="2147483662"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95F0C-0C84-C579-8E34-66F062011E07}"/>
              </a:ext>
            </a:extLst>
          </p:cNvPr>
          <p:cNvSpPr txBox="1"/>
          <p:nvPr/>
        </p:nvSpPr>
        <p:spPr>
          <a:xfrm>
            <a:off x="2242455" y="1097970"/>
            <a:ext cx="3875315" cy="1569660"/>
          </a:xfrm>
          <a:prstGeom prst="rect">
            <a:avLst/>
          </a:prstGeom>
          <a:noFill/>
        </p:spPr>
        <p:txBody>
          <a:bodyPr wrap="square">
            <a:spAutoFit/>
          </a:bodyPr>
          <a:lstStyle/>
          <a:p>
            <a:r>
              <a:rPr lang="en-US" sz="3200" b="1" i="0" dirty="0">
                <a:solidFill>
                  <a:srgbClr val="202124"/>
                </a:solidFill>
                <a:effectLst/>
                <a:latin typeface="+mj-lt"/>
              </a:rPr>
              <a:t>Real-Time Budget &amp; Performance Tracking</a:t>
            </a:r>
            <a:endParaRPr lang="en-US" sz="3200" b="1" dirty="0">
              <a:latin typeface="+mj-lt"/>
            </a:endParaRPr>
          </a:p>
        </p:txBody>
      </p:sp>
      <p:sp>
        <p:nvSpPr>
          <p:cNvPr id="4" name="TextBox 3">
            <a:extLst>
              <a:ext uri="{FF2B5EF4-FFF2-40B4-BE49-F238E27FC236}">
                <a16:creationId xmlns:a16="http://schemas.microsoft.com/office/drawing/2014/main" id="{98E20B90-F7D4-0A54-4DE3-F8486A9AEB3D}"/>
              </a:ext>
            </a:extLst>
          </p:cNvPr>
          <p:cNvSpPr txBox="1"/>
          <p:nvPr/>
        </p:nvSpPr>
        <p:spPr>
          <a:xfrm>
            <a:off x="4180112" y="3410856"/>
            <a:ext cx="4764315" cy="307777"/>
          </a:xfrm>
          <a:prstGeom prst="rect">
            <a:avLst/>
          </a:prstGeom>
          <a:noFill/>
        </p:spPr>
        <p:txBody>
          <a:bodyPr wrap="square" rtlCol="0">
            <a:spAutoFit/>
          </a:bodyPr>
          <a:lstStyle/>
          <a:p>
            <a:r>
              <a:rPr lang="en-US" b="1" dirty="0"/>
              <a:t>ARGHYADIP PANDEY &amp; ARITRA CHAKRABORTY</a:t>
            </a:r>
          </a:p>
        </p:txBody>
      </p:sp>
    </p:spTree>
    <p:extLst>
      <p:ext uri="{BB962C8B-B14F-4D97-AF65-F5344CB8AC3E}">
        <p14:creationId xmlns:p14="http://schemas.microsoft.com/office/powerpoint/2010/main" val="1557222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19" name="TextBox 18">
            <a:extLst>
              <a:ext uri="{FF2B5EF4-FFF2-40B4-BE49-F238E27FC236}">
                <a16:creationId xmlns:a16="http://schemas.microsoft.com/office/drawing/2014/main" id="{9D80F626-18B4-574B-E4EF-CE2EFCF18088}"/>
              </a:ext>
            </a:extLst>
          </p:cNvPr>
          <p:cNvSpPr txBox="1"/>
          <p:nvPr/>
        </p:nvSpPr>
        <p:spPr>
          <a:xfrm>
            <a:off x="1084943" y="336889"/>
            <a:ext cx="6974114" cy="615553"/>
          </a:xfrm>
          <a:prstGeom prst="rect">
            <a:avLst/>
          </a:prstGeom>
          <a:noFill/>
        </p:spPr>
        <p:txBody>
          <a:bodyPr wrap="square" rtlCol="0">
            <a:spAutoFit/>
          </a:bodyPr>
          <a:lstStyle/>
          <a:p>
            <a:pPr algn="ctr"/>
            <a:r>
              <a:rPr lang="en-US" sz="2000" b="1" u="sng" dirty="0"/>
              <a:t>Employee Work-Hour and Budget Analysis of RI</a:t>
            </a:r>
          </a:p>
          <a:p>
            <a:pPr algn="ctr"/>
            <a:endParaRPr lang="en-US" dirty="0"/>
          </a:p>
        </p:txBody>
      </p:sp>
      <p:sp>
        <p:nvSpPr>
          <p:cNvPr id="21" name="TextBox 20">
            <a:extLst>
              <a:ext uri="{FF2B5EF4-FFF2-40B4-BE49-F238E27FC236}">
                <a16:creationId xmlns:a16="http://schemas.microsoft.com/office/drawing/2014/main" id="{52617B0A-6CE4-5662-806B-9A8B011C098A}"/>
              </a:ext>
            </a:extLst>
          </p:cNvPr>
          <p:cNvSpPr txBox="1"/>
          <p:nvPr/>
        </p:nvSpPr>
        <p:spPr>
          <a:xfrm>
            <a:off x="322943" y="778239"/>
            <a:ext cx="8498114" cy="3970318"/>
          </a:xfrm>
          <a:prstGeom prst="rect">
            <a:avLst/>
          </a:prstGeom>
          <a:noFill/>
        </p:spPr>
        <p:txBody>
          <a:bodyPr wrap="square">
            <a:spAutoFit/>
          </a:bodyPr>
          <a:lstStyle/>
          <a:p>
            <a:r>
              <a:rPr lang="en-US" sz="1100" b="1" dirty="0"/>
              <a:t>1. Employee Table Analysis</a:t>
            </a:r>
          </a:p>
          <a:p>
            <a:pPr marL="171450" indent="-171450">
              <a:buFont typeface="Wingdings" panose="05000000000000000000" pitchFamily="2" charset="2"/>
              <a:buChar char="Ø"/>
            </a:pPr>
            <a:r>
              <a:rPr lang="en-US" sz="800" b="1" dirty="0"/>
              <a:t>Employee Count:</a:t>
            </a:r>
            <a:endParaRPr lang="en-US" sz="800" dirty="0"/>
          </a:p>
          <a:p>
            <a:pPr marL="742950" lvl="1" indent="-285750">
              <a:buFont typeface="Wingdings" panose="05000000000000000000" pitchFamily="2" charset="2"/>
              <a:buChar char="q"/>
            </a:pPr>
            <a:r>
              <a:rPr lang="en-US" sz="800" b="1" dirty="0"/>
              <a:t>Project J:</a:t>
            </a:r>
            <a:r>
              <a:rPr lang="en-US" sz="800" dirty="0"/>
              <a:t> 4 employees</a:t>
            </a:r>
          </a:p>
          <a:p>
            <a:pPr marL="742950" lvl="1" indent="-285750">
              <a:buFont typeface="Wingdings" panose="05000000000000000000" pitchFamily="2" charset="2"/>
              <a:buChar char="q"/>
            </a:pPr>
            <a:r>
              <a:rPr lang="en-US" sz="800" b="1" dirty="0"/>
              <a:t>Project K:</a:t>
            </a:r>
            <a:r>
              <a:rPr lang="en-US" sz="800" dirty="0"/>
              <a:t> 4 employees</a:t>
            </a:r>
          </a:p>
          <a:p>
            <a:pPr marL="742950" lvl="1" indent="-285750">
              <a:buFont typeface="Wingdings" panose="05000000000000000000" pitchFamily="2" charset="2"/>
              <a:buChar char="q"/>
            </a:pPr>
            <a:r>
              <a:rPr lang="en-US" sz="800" b="1" dirty="0"/>
              <a:t>Project L, M, N, O:</a:t>
            </a:r>
            <a:r>
              <a:rPr lang="en-US" sz="800" dirty="0"/>
              <a:t> 3 employees each</a:t>
            </a:r>
          </a:p>
          <a:p>
            <a:pPr marL="171450" indent="-171450">
              <a:buFont typeface="Wingdings" panose="05000000000000000000" pitchFamily="2" charset="2"/>
              <a:buChar char="Ø"/>
            </a:pPr>
            <a:r>
              <a:rPr lang="en-US" sz="800" b="1" dirty="0"/>
              <a:t>Work Hours:</a:t>
            </a:r>
            <a:endParaRPr lang="en-US" sz="800" dirty="0"/>
          </a:p>
          <a:p>
            <a:pPr marL="742950" lvl="1" indent="-285750">
              <a:buFont typeface="Wingdings" panose="05000000000000000000" pitchFamily="2" charset="2"/>
              <a:buChar char="q"/>
            </a:pPr>
            <a:r>
              <a:rPr lang="en-US" sz="800" dirty="0"/>
              <a:t>Recorded weekly, aggregated across multiple months.</a:t>
            </a:r>
          </a:p>
          <a:p>
            <a:pPr marL="742950" lvl="1" indent="-285750">
              <a:buFont typeface="Wingdings" panose="05000000000000000000" pitchFamily="2" charset="2"/>
              <a:buChar char="q"/>
            </a:pPr>
            <a:r>
              <a:rPr lang="en-US" sz="800" dirty="0"/>
              <a:t>Variation in hours worked per employee across projects.</a:t>
            </a:r>
          </a:p>
          <a:p>
            <a:pPr marL="457200" lvl="1"/>
            <a:endParaRPr lang="en-US" sz="800" dirty="0"/>
          </a:p>
          <a:p>
            <a:r>
              <a:rPr lang="en-US" sz="1100" b="1" dirty="0"/>
              <a:t>2. Budget Table Analysis</a:t>
            </a:r>
          </a:p>
          <a:p>
            <a:pPr marL="171450" indent="-171450">
              <a:buFont typeface="Wingdings" panose="05000000000000000000" pitchFamily="2" charset="2"/>
              <a:buChar char="Ø"/>
            </a:pPr>
            <a:r>
              <a:rPr lang="en-US" sz="800" b="1" dirty="0"/>
              <a:t>Burn Rate &amp; Remaining Budget:</a:t>
            </a:r>
            <a:endParaRPr lang="en-US" sz="800" dirty="0"/>
          </a:p>
          <a:p>
            <a:pPr marL="742950" lvl="1" indent="-285750">
              <a:buFont typeface="Wingdings" panose="05000000000000000000" pitchFamily="2" charset="2"/>
              <a:buChar char="q"/>
            </a:pPr>
            <a:r>
              <a:rPr lang="en-US" sz="800" b="1" dirty="0"/>
              <a:t>Project J:</a:t>
            </a:r>
            <a:r>
              <a:rPr lang="en-US" sz="800" dirty="0"/>
              <a:t> ₹3,537,538 spent, ₹162,462 left (</a:t>
            </a:r>
            <a:r>
              <a:rPr lang="en-US" sz="800" b="1" dirty="0"/>
              <a:t>4% remaining</a:t>
            </a:r>
            <a:r>
              <a:rPr lang="en-US" sz="800" dirty="0"/>
              <a:t>).</a:t>
            </a:r>
          </a:p>
          <a:p>
            <a:pPr marL="742950" lvl="1" indent="-285750">
              <a:buFont typeface="Wingdings" panose="05000000000000000000" pitchFamily="2" charset="2"/>
              <a:buChar char="q"/>
            </a:pPr>
            <a:r>
              <a:rPr lang="en-US" sz="800" b="1" dirty="0"/>
              <a:t>Project K:</a:t>
            </a:r>
            <a:r>
              <a:rPr lang="en-US" sz="800" dirty="0"/>
              <a:t> </a:t>
            </a:r>
            <a:r>
              <a:rPr lang="en-US" sz="800" b="1" dirty="0"/>
              <a:t>Overspent by ₹63,310</a:t>
            </a:r>
            <a:r>
              <a:rPr lang="en-US" sz="800" dirty="0"/>
              <a:t>, meaning costs exceeded the budget by </a:t>
            </a:r>
            <a:r>
              <a:rPr lang="en-US" sz="800" b="1" dirty="0"/>
              <a:t>2%</a:t>
            </a:r>
            <a:r>
              <a:rPr lang="en-US" sz="800" dirty="0"/>
              <a:t>.</a:t>
            </a:r>
          </a:p>
          <a:p>
            <a:pPr marL="742950" lvl="1" indent="-285750">
              <a:buFont typeface="Wingdings" panose="05000000000000000000" pitchFamily="2" charset="2"/>
              <a:buChar char="q"/>
            </a:pPr>
            <a:r>
              <a:rPr lang="en-US" sz="800" b="1" dirty="0"/>
              <a:t>Project L &amp; M:</a:t>
            </a:r>
            <a:r>
              <a:rPr lang="en-US" sz="800" dirty="0"/>
              <a:t> ₹2,203,349 and ₹2,202,480 spent, with </a:t>
            </a:r>
            <a:r>
              <a:rPr lang="en-US" sz="800" b="1" dirty="0"/>
              <a:t>40% budget remaining</a:t>
            </a:r>
            <a:r>
              <a:rPr lang="en-US" sz="800" dirty="0"/>
              <a:t>.</a:t>
            </a:r>
          </a:p>
          <a:p>
            <a:pPr marL="742950" lvl="1" indent="-285750">
              <a:buFont typeface="Wingdings" panose="05000000000000000000" pitchFamily="2" charset="2"/>
              <a:buChar char="q"/>
            </a:pPr>
            <a:r>
              <a:rPr lang="en-US" sz="800" b="1" dirty="0"/>
              <a:t>Project N:</a:t>
            </a:r>
            <a:r>
              <a:rPr lang="en-US" sz="800" dirty="0"/>
              <a:t> ₹1,987,620 spent, </a:t>
            </a:r>
            <a:r>
              <a:rPr lang="en-US" sz="800" b="1" dirty="0"/>
              <a:t>46% budget remaining</a:t>
            </a:r>
            <a:r>
              <a:rPr lang="en-US" sz="800" dirty="0"/>
              <a:t>.</a:t>
            </a:r>
          </a:p>
          <a:p>
            <a:pPr marL="742950" lvl="1" indent="-285750">
              <a:buFont typeface="Wingdings" panose="05000000000000000000" pitchFamily="2" charset="2"/>
              <a:buChar char="q"/>
            </a:pPr>
            <a:r>
              <a:rPr lang="en-US" sz="800" b="1" dirty="0"/>
              <a:t>Project O:</a:t>
            </a:r>
            <a:r>
              <a:rPr lang="en-US" sz="800" dirty="0"/>
              <a:t> ₹1,759,126 spent, </a:t>
            </a:r>
            <a:r>
              <a:rPr lang="en-US" sz="800" b="1" dirty="0"/>
              <a:t>52% budget remaining</a:t>
            </a:r>
            <a:r>
              <a:rPr lang="en-US" sz="800" dirty="0"/>
              <a:t>.</a:t>
            </a:r>
          </a:p>
          <a:p>
            <a:pPr marL="457200" lvl="1"/>
            <a:endParaRPr lang="en-US" sz="800" dirty="0"/>
          </a:p>
          <a:p>
            <a:r>
              <a:rPr lang="en-US" sz="1100" b="1" dirty="0"/>
              <a:t>3. Key Insights</a:t>
            </a:r>
          </a:p>
          <a:p>
            <a:pPr marL="171450" indent="-171450">
              <a:buFont typeface="Wingdings" panose="05000000000000000000" pitchFamily="2" charset="2"/>
              <a:buChar char="Ø"/>
            </a:pPr>
            <a:r>
              <a:rPr lang="en-US" sz="800" b="1" dirty="0"/>
              <a:t>Projects J &amp; K are at critical budget exhaustion levels</a:t>
            </a:r>
            <a:r>
              <a:rPr lang="en-US" sz="800" dirty="0"/>
              <a:t> (4% and overspent by 2%, respectively).</a:t>
            </a:r>
          </a:p>
          <a:p>
            <a:pPr marL="171450" indent="-171450">
              <a:buFont typeface="Wingdings" panose="05000000000000000000" pitchFamily="2" charset="2"/>
              <a:buChar char="Ø"/>
            </a:pPr>
            <a:r>
              <a:rPr lang="en-US" sz="800" b="1" dirty="0"/>
              <a:t>Projects L, M, N, and O have significant budget retention</a:t>
            </a:r>
            <a:r>
              <a:rPr lang="en-US" sz="800" dirty="0"/>
              <a:t>, with </a:t>
            </a:r>
            <a:r>
              <a:rPr lang="en-US" sz="800" b="1" dirty="0"/>
              <a:t>40-52% remaining</a:t>
            </a:r>
            <a:r>
              <a:rPr lang="en-US" sz="800" dirty="0"/>
              <a:t>.</a:t>
            </a:r>
          </a:p>
          <a:p>
            <a:pPr marL="171450" indent="-171450">
              <a:buFont typeface="Wingdings" panose="05000000000000000000" pitchFamily="2" charset="2"/>
              <a:buChar char="Ø"/>
            </a:pPr>
            <a:r>
              <a:rPr lang="en-US" sz="800" b="1" dirty="0"/>
              <a:t>Project K is at risk of overspending</a:t>
            </a:r>
            <a:r>
              <a:rPr lang="en-US" sz="800" dirty="0"/>
              <a:t> and requires immediate cost containment.</a:t>
            </a:r>
          </a:p>
          <a:p>
            <a:pPr marL="171450" indent="-171450">
              <a:buFont typeface="Wingdings" panose="05000000000000000000" pitchFamily="2" charset="2"/>
              <a:buChar char="Ø"/>
            </a:pPr>
            <a:r>
              <a:rPr lang="en-US" sz="800" b="1" dirty="0"/>
              <a:t>Spending is highest in months 6-8</a:t>
            </a:r>
            <a:r>
              <a:rPr lang="en-US" sz="800" dirty="0"/>
              <a:t>, after which a slight decline is visible.</a:t>
            </a:r>
          </a:p>
          <a:p>
            <a:pPr marL="171450" indent="-171450">
              <a:buFont typeface="Wingdings" panose="05000000000000000000" pitchFamily="2" charset="2"/>
              <a:buChar char="Ø"/>
            </a:pPr>
            <a:r>
              <a:rPr lang="en-US" sz="800" b="1" dirty="0"/>
              <a:t>Lower employee count (Projects L, M, N, O) contributes to better budget retention.</a:t>
            </a:r>
          </a:p>
          <a:p>
            <a:endParaRPr lang="en-US" sz="800" b="1" dirty="0"/>
          </a:p>
          <a:p>
            <a:r>
              <a:rPr lang="en-US" sz="1100" b="1" dirty="0"/>
              <a:t>4. Recommendations</a:t>
            </a:r>
          </a:p>
          <a:p>
            <a:pPr marL="171450" indent="-171450">
              <a:buFont typeface="Wingdings" panose="05000000000000000000" pitchFamily="2" charset="2"/>
              <a:buChar char="Ø"/>
            </a:pPr>
            <a:r>
              <a:rPr lang="en-US" sz="800" b="1" dirty="0"/>
              <a:t>Immediate Cost Control for Project K</a:t>
            </a:r>
            <a:r>
              <a:rPr lang="en-US" sz="800" dirty="0"/>
              <a:t> to prevent further budget overrun.</a:t>
            </a:r>
          </a:p>
          <a:p>
            <a:pPr marL="171450" indent="-171450">
              <a:buFont typeface="Wingdings" panose="05000000000000000000" pitchFamily="2" charset="2"/>
              <a:buChar char="Ø"/>
            </a:pPr>
            <a:r>
              <a:rPr lang="en-US" sz="800" b="1" dirty="0"/>
              <a:t>Monitor Projects J &amp; K Closely</a:t>
            </a:r>
            <a:r>
              <a:rPr lang="en-US" sz="800" dirty="0"/>
              <a:t> to avoid unnecessary spending.</a:t>
            </a:r>
          </a:p>
          <a:p>
            <a:pPr marL="171450" indent="-171450">
              <a:buFont typeface="Wingdings" panose="05000000000000000000" pitchFamily="2" charset="2"/>
              <a:buChar char="Ø"/>
            </a:pPr>
            <a:r>
              <a:rPr lang="en-US" sz="800" b="1" dirty="0"/>
              <a:t>Reallocate Budget Strategies from Projects O &amp; N (52% &amp; 46% remaining) to J &amp; K.</a:t>
            </a:r>
            <a:endParaRPr lang="en-US" sz="800" dirty="0"/>
          </a:p>
          <a:p>
            <a:pPr marL="171450" indent="-171450">
              <a:buFont typeface="Wingdings" panose="05000000000000000000" pitchFamily="2" charset="2"/>
              <a:buChar char="Ø"/>
            </a:pPr>
            <a:r>
              <a:rPr lang="en-US" sz="800" b="1" dirty="0"/>
              <a:t>Optimize Workforce Allocation</a:t>
            </a:r>
            <a:r>
              <a:rPr lang="en-US" sz="800" dirty="0"/>
              <a:t> – Project J &amp; K may require streamlined workforce distribution.</a:t>
            </a:r>
          </a:p>
          <a:p>
            <a:pPr marL="171450" indent="-171450">
              <a:buFont typeface="Wingdings" panose="05000000000000000000" pitchFamily="2" charset="2"/>
              <a:buChar char="Ø"/>
            </a:pPr>
            <a:r>
              <a:rPr lang="en-US" sz="800" b="1" dirty="0"/>
              <a:t>Analyze High Spending Months</a:t>
            </a:r>
            <a:r>
              <a:rPr lang="en-US" sz="800" dirty="0"/>
              <a:t> to identify excessive cost factors and optimize expenses.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459225A-BD2A-9D65-1A2A-004BBC38B22F}"/>
              </a:ext>
            </a:extLst>
          </p:cNvPr>
          <p:cNvSpPr txBox="1"/>
          <p:nvPr/>
        </p:nvSpPr>
        <p:spPr>
          <a:xfrm>
            <a:off x="3566886" y="260024"/>
            <a:ext cx="2010228" cy="707886"/>
          </a:xfrm>
          <a:prstGeom prst="rect">
            <a:avLst/>
          </a:prstGeom>
          <a:noFill/>
        </p:spPr>
        <p:txBody>
          <a:bodyPr wrap="square" rtlCol="0">
            <a:spAutoFit/>
          </a:bodyPr>
          <a:lstStyle/>
          <a:p>
            <a:pPr algn="ctr"/>
            <a:r>
              <a:rPr lang="en-US" sz="4000" b="1" u="sng" dirty="0"/>
              <a:t>CTC</a:t>
            </a:r>
          </a:p>
        </p:txBody>
      </p:sp>
      <p:pic>
        <p:nvPicPr>
          <p:cNvPr id="11" name="Picture 10" descr="A table with numbers on it">
            <a:extLst>
              <a:ext uri="{FF2B5EF4-FFF2-40B4-BE49-F238E27FC236}">
                <a16:creationId xmlns:a16="http://schemas.microsoft.com/office/drawing/2014/main" id="{B089056E-BD03-41DE-0F0F-D669ADE430B8}"/>
              </a:ext>
            </a:extLst>
          </p:cNvPr>
          <p:cNvPicPr>
            <a:picLocks noChangeAspect="1"/>
          </p:cNvPicPr>
          <p:nvPr/>
        </p:nvPicPr>
        <p:blipFill>
          <a:blip r:embed="rId2"/>
          <a:stretch>
            <a:fillRect/>
          </a:stretch>
        </p:blipFill>
        <p:spPr>
          <a:xfrm>
            <a:off x="435428" y="894807"/>
            <a:ext cx="8280401" cy="2987766"/>
          </a:xfrm>
          <a:prstGeom prst="rect">
            <a:avLst/>
          </a:prstGeom>
        </p:spPr>
      </p:pic>
      <p:pic>
        <p:nvPicPr>
          <p:cNvPr id="13" name="Picture 12">
            <a:extLst>
              <a:ext uri="{FF2B5EF4-FFF2-40B4-BE49-F238E27FC236}">
                <a16:creationId xmlns:a16="http://schemas.microsoft.com/office/drawing/2014/main" id="{D888D014-1D40-EB2C-7470-EEC923FF171F}"/>
              </a:ext>
            </a:extLst>
          </p:cNvPr>
          <p:cNvPicPr>
            <a:picLocks noChangeAspect="1"/>
          </p:cNvPicPr>
          <p:nvPr/>
        </p:nvPicPr>
        <p:blipFill>
          <a:blip r:embed="rId3"/>
          <a:stretch>
            <a:fillRect/>
          </a:stretch>
        </p:blipFill>
        <p:spPr>
          <a:xfrm>
            <a:off x="435428" y="4000163"/>
            <a:ext cx="8280401" cy="699176"/>
          </a:xfrm>
          <a:prstGeom prst="rect">
            <a:avLst/>
          </a:prstGeom>
        </p:spPr>
      </p:pic>
    </p:spTree>
    <p:extLst>
      <p:ext uri="{BB962C8B-B14F-4D97-AF65-F5344CB8AC3E}">
        <p14:creationId xmlns:p14="http://schemas.microsoft.com/office/powerpoint/2010/main" val="486330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845CEE6C-9463-EC67-99C8-2D8E99CF6BA0}"/>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D88F67D5-4E81-B4F3-E9E1-47CA384E2F7A}"/>
              </a:ext>
            </a:extLst>
          </p:cNvPr>
          <p:cNvSpPr txBox="1"/>
          <p:nvPr/>
        </p:nvSpPr>
        <p:spPr>
          <a:xfrm>
            <a:off x="335641" y="681531"/>
            <a:ext cx="8472715" cy="4508927"/>
          </a:xfrm>
          <a:prstGeom prst="rect">
            <a:avLst/>
          </a:prstGeom>
          <a:noFill/>
        </p:spPr>
        <p:txBody>
          <a:bodyPr wrap="square">
            <a:spAutoFit/>
          </a:bodyPr>
          <a:lstStyle/>
          <a:p>
            <a:r>
              <a:rPr lang="en-US" sz="1100" b="1" dirty="0"/>
              <a:t>1. Employee Analysis</a:t>
            </a:r>
          </a:p>
          <a:p>
            <a:pPr marL="171450" indent="-171450">
              <a:buFont typeface="Wingdings" panose="05000000000000000000" pitchFamily="2" charset="2"/>
              <a:buChar char="Ø"/>
            </a:pPr>
            <a:r>
              <a:rPr lang="en-US" sz="900" b="1" dirty="0"/>
              <a:t>Employee Count:</a:t>
            </a:r>
            <a:endParaRPr lang="en-US" sz="900" dirty="0"/>
          </a:p>
          <a:p>
            <a:pPr marL="742950" lvl="1" indent="-285750">
              <a:buFont typeface="Wingdings" panose="05000000000000000000" pitchFamily="2" charset="2"/>
              <a:buChar char="q"/>
            </a:pPr>
            <a:r>
              <a:rPr lang="en-US" sz="900" b="1" dirty="0"/>
              <a:t>Project P:</a:t>
            </a:r>
            <a:r>
              <a:rPr lang="en-US" sz="900" dirty="0"/>
              <a:t> 7 employees.</a:t>
            </a:r>
          </a:p>
          <a:p>
            <a:pPr marL="742950" lvl="1" indent="-285750">
              <a:buFont typeface="Wingdings" panose="05000000000000000000" pitchFamily="2" charset="2"/>
              <a:buChar char="q"/>
            </a:pPr>
            <a:r>
              <a:rPr lang="en-US" sz="900" b="1" dirty="0"/>
              <a:t>Project Q:</a:t>
            </a:r>
            <a:r>
              <a:rPr lang="en-US" sz="900" dirty="0"/>
              <a:t> 7 employees.</a:t>
            </a:r>
          </a:p>
          <a:p>
            <a:pPr marL="742950" lvl="1" indent="-285750">
              <a:buFont typeface="Wingdings" panose="05000000000000000000" pitchFamily="2" charset="2"/>
              <a:buChar char="q"/>
            </a:pPr>
            <a:r>
              <a:rPr lang="en-US" sz="900" b="1" dirty="0"/>
              <a:t>Project R:</a:t>
            </a:r>
            <a:r>
              <a:rPr lang="en-US" sz="900" dirty="0"/>
              <a:t> 6 employees.</a:t>
            </a:r>
          </a:p>
          <a:p>
            <a:pPr marL="171450" indent="-171450">
              <a:buFont typeface="Wingdings" panose="05000000000000000000" pitchFamily="2" charset="2"/>
              <a:buChar char="Ø"/>
            </a:pPr>
            <a:r>
              <a:rPr lang="en-US" sz="900" b="1" dirty="0"/>
              <a:t>Weekly Work Hour Trends:</a:t>
            </a:r>
            <a:endParaRPr lang="en-US" sz="900" dirty="0"/>
          </a:p>
          <a:p>
            <a:pPr marL="742950" lvl="1" indent="-285750">
              <a:buFont typeface="Wingdings" panose="05000000000000000000" pitchFamily="2" charset="2"/>
              <a:buChar char="q"/>
            </a:pPr>
            <a:r>
              <a:rPr lang="en-US" sz="900" dirty="0"/>
              <a:t>Work hours are logged weekly over </a:t>
            </a:r>
            <a:r>
              <a:rPr lang="en-US" sz="900" b="1" dirty="0"/>
              <a:t>16 weeks</a:t>
            </a:r>
            <a:r>
              <a:rPr lang="en-US" sz="900" dirty="0"/>
              <a:t> (from Nov 2023 to March 2024).</a:t>
            </a:r>
          </a:p>
          <a:p>
            <a:pPr marL="742950" lvl="1" indent="-285750">
              <a:buFont typeface="Wingdings" panose="05000000000000000000" pitchFamily="2" charset="2"/>
              <a:buChar char="q"/>
            </a:pPr>
            <a:r>
              <a:rPr lang="en-US" sz="900" dirty="0"/>
              <a:t>Employees generally work </a:t>
            </a:r>
            <a:r>
              <a:rPr lang="en-US" sz="900" b="1" dirty="0"/>
              <a:t>10-40 hours per week</a:t>
            </a:r>
            <a:r>
              <a:rPr lang="en-US" sz="900" dirty="0"/>
              <a:t>, with fluctuations per project.</a:t>
            </a:r>
          </a:p>
          <a:p>
            <a:pPr marL="742950" lvl="1" indent="-285750">
              <a:buFont typeface="Wingdings" panose="05000000000000000000" pitchFamily="2" charset="2"/>
              <a:buChar char="q"/>
            </a:pPr>
            <a:r>
              <a:rPr lang="en-US" sz="900" b="1" dirty="0"/>
              <a:t>Peak work hours</a:t>
            </a:r>
            <a:r>
              <a:rPr lang="en-US" sz="900" dirty="0"/>
              <a:t> observed in the </a:t>
            </a:r>
            <a:r>
              <a:rPr lang="en-US" sz="900" b="1" dirty="0"/>
              <a:t>Eleventh Month (January 2024)</a:t>
            </a:r>
            <a:r>
              <a:rPr lang="en-US" sz="900" dirty="0"/>
              <a:t> across all projects.</a:t>
            </a:r>
          </a:p>
          <a:p>
            <a:pPr marL="742950" lvl="1" indent="-285750">
              <a:buFont typeface="Wingdings" panose="05000000000000000000" pitchFamily="2" charset="2"/>
              <a:buChar char="q"/>
            </a:pPr>
            <a:r>
              <a:rPr lang="en-US" sz="900" b="1" dirty="0"/>
              <a:t>Project R has fewer employees but relatively high weekly work hours.</a:t>
            </a:r>
          </a:p>
          <a:p>
            <a:pPr marL="457200" lvl="1"/>
            <a:endParaRPr lang="en-US" sz="900" dirty="0"/>
          </a:p>
          <a:p>
            <a:r>
              <a:rPr lang="en-US" sz="1100" b="1" dirty="0"/>
              <a:t>2. Budget Analysis</a:t>
            </a:r>
          </a:p>
          <a:p>
            <a:pPr marL="171450" indent="-1714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q"/>
            </a:pPr>
            <a:r>
              <a:rPr lang="en-US" sz="900" b="1" dirty="0"/>
              <a:t>Project P:</a:t>
            </a:r>
            <a:r>
              <a:rPr lang="en-US" sz="900" dirty="0"/>
              <a:t> </a:t>
            </a:r>
            <a:r>
              <a:rPr lang="en-US" sz="900" b="1" dirty="0"/>
              <a:t>Spent:</a:t>
            </a:r>
            <a:r>
              <a:rPr lang="en-US" sz="900" dirty="0"/>
              <a:t> ₹14,182,770, </a:t>
            </a:r>
            <a:r>
              <a:rPr lang="en-US" sz="900" b="1" dirty="0"/>
              <a:t>Remaining:</a:t>
            </a:r>
            <a:r>
              <a:rPr lang="en-US" sz="900" dirty="0"/>
              <a:t> ₹1,697,230 (</a:t>
            </a:r>
            <a:r>
              <a:rPr lang="en-US" sz="900" b="1" dirty="0"/>
              <a:t>11% budget left</a:t>
            </a:r>
            <a:r>
              <a:rPr lang="en-US" sz="900" dirty="0"/>
              <a:t>), </a:t>
            </a:r>
            <a:r>
              <a:rPr lang="en-US" sz="900" b="1" dirty="0"/>
              <a:t>High burn rate</a:t>
            </a:r>
            <a:r>
              <a:rPr lang="en-US" sz="900" dirty="0"/>
              <a:t>, nearing depletion.</a:t>
            </a:r>
          </a:p>
          <a:p>
            <a:pPr marL="742950" lvl="1" indent="-285750">
              <a:buFont typeface="Wingdings" panose="05000000000000000000" pitchFamily="2" charset="2"/>
              <a:buChar char="q"/>
            </a:pPr>
            <a:r>
              <a:rPr lang="en-US" sz="900" b="1" dirty="0"/>
              <a:t>Project Q:</a:t>
            </a:r>
            <a:r>
              <a:rPr lang="en-US" sz="900" dirty="0"/>
              <a:t> </a:t>
            </a:r>
            <a:r>
              <a:rPr lang="en-US" sz="900" b="1" dirty="0"/>
              <a:t>Spent:</a:t>
            </a:r>
            <a:r>
              <a:rPr lang="en-US" sz="900" dirty="0"/>
              <a:t> ₹9,016,878, </a:t>
            </a:r>
            <a:r>
              <a:rPr lang="en-US" sz="900" b="1" dirty="0"/>
              <a:t>Remaining:</a:t>
            </a:r>
            <a:r>
              <a:rPr lang="en-US" sz="900" dirty="0"/>
              <a:t> ₹6,863,122 (</a:t>
            </a:r>
            <a:r>
              <a:rPr lang="en-US" sz="900" b="1" dirty="0"/>
              <a:t>43% budget left</a:t>
            </a:r>
            <a:r>
              <a:rPr lang="en-US" sz="900" dirty="0"/>
              <a:t>), </a:t>
            </a:r>
            <a:r>
              <a:rPr lang="en-US" sz="900" b="1" dirty="0"/>
              <a:t>Balanced spending with good remaining funds.</a:t>
            </a:r>
            <a:endParaRPr lang="en-US" sz="900" dirty="0"/>
          </a:p>
          <a:p>
            <a:pPr marL="742950" lvl="1" indent="-285750">
              <a:buFont typeface="Wingdings" panose="05000000000000000000" pitchFamily="2" charset="2"/>
              <a:buChar char="q"/>
            </a:pPr>
            <a:r>
              <a:rPr lang="en-US" sz="900" b="1" dirty="0"/>
              <a:t>Project R:</a:t>
            </a:r>
            <a:r>
              <a:rPr lang="en-US" sz="900" dirty="0"/>
              <a:t> </a:t>
            </a:r>
            <a:r>
              <a:rPr lang="en-US" sz="900" b="1" dirty="0"/>
              <a:t>Spent:</a:t>
            </a:r>
            <a:r>
              <a:rPr lang="en-US" sz="900" dirty="0"/>
              <a:t> ₹9,012,340, </a:t>
            </a:r>
            <a:r>
              <a:rPr lang="en-US" sz="900" b="1" dirty="0"/>
              <a:t>Remaining:</a:t>
            </a:r>
            <a:r>
              <a:rPr lang="en-US" sz="900" dirty="0"/>
              <a:t> ₹6,867,660 (</a:t>
            </a:r>
            <a:r>
              <a:rPr lang="en-US" sz="900" b="1" dirty="0"/>
              <a:t>43% budget left</a:t>
            </a:r>
            <a:r>
              <a:rPr lang="en-US" sz="900" dirty="0"/>
              <a:t>), </a:t>
            </a:r>
            <a:r>
              <a:rPr lang="en-US" sz="900" b="1" dirty="0"/>
              <a:t>Similar trend as Project Q, maintaining budget control.</a:t>
            </a:r>
          </a:p>
          <a:p>
            <a:pPr marL="628650" lvl="1" indent="-171450">
              <a:buFont typeface="Wingdings" panose="05000000000000000000" pitchFamily="2" charset="2"/>
              <a:buChar char="q"/>
            </a:pPr>
            <a:endParaRPr lang="en-US" sz="900" dirty="0"/>
          </a:p>
          <a:p>
            <a:r>
              <a:rPr lang="en-US" sz="1100" b="1" dirty="0"/>
              <a:t>3. Key Insights &amp; Risk Areas</a:t>
            </a:r>
          </a:p>
          <a:p>
            <a:pPr marL="171450" indent="-171450">
              <a:buFont typeface="Wingdings" panose="05000000000000000000" pitchFamily="2" charset="2"/>
              <a:buChar char="Ø"/>
            </a:pPr>
            <a:r>
              <a:rPr lang="en-US" sz="900" b="1" dirty="0"/>
              <a:t>Projects Q &amp; R are within budget</a:t>
            </a:r>
            <a:r>
              <a:rPr lang="en-US" sz="900" dirty="0"/>
              <a:t>, with </a:t>
            </a:r>
            <a:r>
              <a:rPr lang="en-US" sz="900" b="1" dirty="0"/>
              <a:t>43% of funds still available</a:t>
            </a:r>
            <a:r>
              <a:rPr lang="en-US" sz="900" dirty="0"/>
              <a:t>.</a:t>
            </a:r>
          </a:p>
          <a:p>
            <a:pPr marL="171450" indent="-171450">
              <a:buFont typeface="Wingdings" panose="05000000000000000000" pitchFamily="2" charset="2"/>
              <a:buChar char="Ø"/>
            </a:pPr>
            <a:r>
              <a:rPr lang="en-US" sz="900" b="1" dirty="0"/>
              <a:t>Project P is at risk</a:t>
            </a:r>
            <a:r>
              <a:rPr lang="en-US" sz="900" dirty="0"/>
              <a:t>, with only </a:t>
            </a:r>
            <a:r>
              <a:rPr lang="en-US" sz="900" b="1" dirty="0"/>
              <a:t>11% of the budget left</a:t>
            </a:r>
            <a:r>
              <a:rPr lang="en-US" sz="900" dirty="0"/>
              <a:t>, requiring </a:t>
            </a:r>
            <a:r>
              <a:rPr lang="en-US" sz="900" b="1" dirty="0"/>
              <a:t>urgent cost optimization.</a:t>
            </a:r>
          </a:p>
          <a:p>
            <a:pPr marL="171450" indent="-171450">
              <a:buFont typeface="Wingdings" panose="05000000000000000000" pitchFamily="2" charset="2"/>
              <a:buChar char="Ø"/>
            </a:pPr>
            <a:r>
              <a:rPr lang="en-US" sz="900" b="1" dirty="0"/>
              <a:t>January 2024 saw the highest spending</a:t>
            </a:r>
            <a:r>
              <a:rPr lang="en-US" sz="900" dirty="0"/>
              <a:t> across projects, indicating a possible </a:t>
            </a:r>
            <a:r>
              <a:rPr lang="en-US" sz="900" b="1" dirty="0"/>
              <a:t>overutilization of resources</a:t>
            </a:r>
            <a:r>
              <a:rPr lang="en-US" sz="900" dirty="0"/>
              <a:t> in that period.</a:t>
            </a:r>
          </a:p>
          <a:p>
            <a:pPr marL="171450" indent="-171450">
              <a:buFont typeface="Wingdings" panose="05000000000000000000" pitchFamily="2" charset="2"/>
              <a:buChar char="Ø"/>
            </a:pPr>
            <a:r>
              <a:rPr lang="en-US" sz="900" b="1" dirty="0"/>
              <a:t>Project R has fewer employees but maintains a comparable budget burn rate to Project Q</a:t>
            </a:r>
            <a:r>
              <a:rPr lang="en-US" sz="900" dirty="0"/>
              <a:t>, indicating </a:t>
            </a:r>
            <a:r>
              <a:rPr lang="en-US" sz="900" b="1" dirty="0"/>
              <a:t>higher individual employee costs or overtime.</a:t>
            </a:r>
          </a:p>
          <a:p>
            <a:endParaRPr lang="en-US" sz="900" b="1" dirty="0"/>
          </a:p>
          <a:p>
            <a:r>
              <a:rPr lang="en-US" sz="1100" b="1" dirty="0"/>
              <a:t>4. Recommendations</a:t>
            </a:r>
          </a:p>
          <a:p>
            <a:pPr marL="171450" indent="-171450">
              <a:buFont typeface="Wingdings" panose="05000000000000000000" pitchFamily="2" charset="2"/>
              <a:buChar char="Ø"/>
            </a:pPr>
            <a:r>
              <a:rPr lang="en-US" sz="900" b="1" dirty="0"/>
              <a:t>Immediate Budget Monitoring for Project P</a:t>
            </a:r>
            <a:r>
              <a:rPr lang="en-US" sz="900" dirty="0"/>
              <a:t> – Ensure that the remaining funds cover essential tasks.</a:t>
            </a:r>
          </a:p>
          <a:p>
            <a:pPr marL="171450" indent="-171450">
              <a:buFont typeface="Wingdings" panose="05000000000000000000" pitchFamily="2" charset="2"/>
              <a:buChar char="Ø"/>
            </a:pPr>
            <a:r>
              <a:rPr lang="en-US" sz="900" b="1" dirty="0"/>
              <a:t>Cost Optimization Strategies for Project P</a:t>
            </a:r>
            <a:r>
              <a:rPr lang="en-US" sz="900" dirty="0"/>
              <a:t> – Redistribute work or reduce overtime to avoid budget overrun.</a:t>
            </a:r>
          </a:p>
          <a:p>
            <a:pPr marL="171450" indent="-171450">
              <a:buFont typeface="Wingdings" panose="05000000000000000000" pitchFamily="2" charset="2"/>
              <a:buChar char="Ø"/>
            </a:pPr>
            <a:r>
              <a:rPr lang="en-US" sz="900" b="1" dirty="0"/>
              <a:t>Utilize Surplus Budgets from Projects Q &amp; R</a:t>
            </a:r>
            <a:r>
              <a:rPr lang="en-US" sz="900" dirty="0"/>
              <a:t> – If feasible, allocate some remaining funds towards Project P.</a:t>
            </a:r>
          </a:p>
          <a:p>
            <a:pPr marL="171450" indent="-171450">
              <a:buFont typeface="Wingdings" panose="05000000000000000000" pitchFamily="2" charset="2"/>
              <a:buChar char="Ø"/>
            </a:pPr>
            <a:r>
              <a:rPr lang="en-US" sz="900" b="1" dirty="0"/>
              <a:t>Review January 2024 Spending Trends</a:t>
            </a:r>
            <a:r>
              <a:rPr lang="en-US" sz="900" dirty="0"/>
              <a:t> – Identify cost spikes and address inefficiencies in that period.</a:t>
            </a:r>
          </a:p>
          <a:p>
            <a:pPr marL="171450" indent="-171450">
              <a:buFont typeface="Wingdings" panose="05000000000000000000" pitchFamily="2" charset="2"/>
              <a:buChar char="Ø"/>
            </a:pPr>
            <a:r>
              <a:rPr lang="en-US" sz="900" b="1" dirty="0"/>
              <a:t>Reassess Employee Workload in Project R</a:t>
            </a:r>
            <a:r>
              <a:rPr lang="en-US" sz="900" dirty="0"/>
              <a:t> – Since it has fewer employees, similar spending, overtime, and compensation policies need review.</a:t>
            </a:r>
          </a:p>
          <a:p>
            <a:pPr marL="171450" indent="-171450">
              <a:buFont typeface="Wingdings" panose="05000000000000000000" pitchFamily="2" charset="2"/>
              <a:buChar char="Ø"/>
            </a:pPr>
            <a:endParaRPr lang="en-US" sz="900" dirty="0"/>
          </a:p>
          <a:p>
            <a:endParaRPr lang="en-US" sz="900" dirty="0"/>
          </a:p>
        </p:txBody>
      </p:sp>
      <p:sp>
        <p:nvSpPr>
          <p:cNvPr id="19" name="TextBox 18">
            <a:extLst>
              <a:ext uri="{FF2B5EF4-FFF2-40B4-BE49-F238E27FC236}">
                <a16:creationId xmlns:a16="http://schemas.microsoft.com/office/drawing/2014/main" id="{92E2BFCE-BB1D-C8F3-FB58-5956AED64089}"/>
              </a:ext>
            </a:extLst>
          </p:cNvPr>
          <p:cNvSpPr txBox="1"/>
          <p:nvPr/>
        </p:nvSpPr>
        <p:spPr>
          <a:xfrm>
            <a:off x="1084942" y="356616"/>
            <a:ext cx="6974114" cy="707886"/>
          </a:xfrm>
          <a:prstGeom prst="rect">
            <a:avLst/>
          </a:prstGeom>
          <a:noFill/>
        </p:spPr>
        <p:txBody>
          <a:bodyPr wrap="square" rtlCol="0">
            <a:spAutoFit/>
          </a:bodyPr>
          <a:lstStyle/>
          <a:p>
            <a:pPr algn="ctr"/>
            <a:r>
              <a:rPr lang="en-US" sz="2000" b="1" u="sng" dirty="0"/>
              <a:t>Employee Work-Hour and Budget Analysis of CTC</a:t>
            </a:r>
          </a:p>
          <a:p>
            <a:endParaRPr lang="en-US" sz="2000" dirty="0"/>
          </a:p>
        </p:txBody>
      </p:sp>
    </p:spTree>
    <p:extLst>
      <p:ext uri="{BB962C8B-B14F-4D97-AF65-F5344CB8AC3E}">
        <p14:creationId xmlns:p14="http://schemas.microsoft.com/office/powerpoint/2010/main" val="440905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102C546E-CE3F-04B9-4381-1DB3FE6520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D6BE62-9A45-2EDD-717B-72E79A81420F}"/>
              </a:ext>
            </a:extLst>
          </p:cNvPr>
          <p:cNvSpPr txBox="1"/>
          <p:nvPr/>
        </p:nvSpPr>
        <p:spPr>
          <a:xfrm>
            <a:off x="1603828" y="691570"/>
            <a:ext cx="5936344" cy="707886"/>
          </a:xfrm>
          <a:prstGeom prst="rect">
            <a:avLst/>
          </a:prstGeom>
          <a:noFill/>
        </p:spPr>
        <p:txBody>
          <a:bodyPr wrap="square">
            <a:spAutoFit/>
          </a:bodyPr>
          <a:lstStyle/>
          <a:p>
            <a:r>
              <a:rPr lang="en-US" sz="4000" b="1" u="sng" dirty="0"/>
              <a:t>MASTER DATA SHEET</a:t>
            </a:r>
          </a:p>
        </p:txBody>
      </p:sp>
      <p:pic>
        <p:nvPicPr>
          <p:cNvPr id="5" name="Picture 4">
            <a:extLst>
              <a:ext uri="{FF2B5EF4-FFF2-40B4-BE49-F238E27FC236}">
                <a16:creationId xmlns:a16="http://schemas.microsoft.com/office/drawing/2014/main" id="{D82B80EB-32EC-3247-F612-EB18E91FF040}"/>
              </a:ext>
            </a:extLst>
          </p:cNvPr>
          <p:cNvPicPr>
            <a:picLocks noChangeAspect="1"/>
          </p:cNvPicPr>
          <p:nvPr/>
        </p:nvPicPr>
        <p:blipFill>
          <a:blip r:embed="rId3"/>
          <a:stretch>
            <a:fillRect/>
          </a:stretch>
        </p:blipFill>
        <p:spPr>
          <a:xfrm>
            <a:off x="510538" y="2032000"/>
            <a:ext cx="8190775" cy="1168399"/>
          </a:xfrm>
          <a:prstGeom prst="rect">
            <a:avLst/>
          </a:prstGeom>
        </p:spPr>
      </p:pic>
    </p:spTree>
    <p:extLst>
      <p:ext uri="{BB962C8B-B14F-4D97-AF65-F5344CB8AC3E}">
        <p14:creationId xmlns:p14="http://schemas.microsoft.com/office/powerpoint/2010/main" val="11990194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a:extLst>
              <a:ext uri="{FF2B5EF4-FFF2-40B4-BE49-F238E27FC236}">
                <a16:creationId xmlns:a16="http://schemas.microsoft.com/office/drawing/2014/main" id="{145EFD7D-6B16-7725-40C8-566BE3BDEFCD}"/>
              </a:ext>
            </a:extLst>
          </p:cNvPr>
          <p:cNvSpPr>
            <a:spLocks noChangeArrowheads="1"/>
          </p:cNvSpPr>
          <p:nvPr/>
        </p:nvSpPr>
        <p:spPr bwMode="auto">
          <a:xfrm>
            <a:off x="344714" y="1340643"/>
            <a:ext cx="8454571"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dataset provides company budgets, burnt amounts, remaining balances, and their percentages. However, it lacks employee allocation and monthly billing data, which must be integrated for a complete budget report. The </a:t>
            </a:r>
            <a:r>
              <a:rPr kumimoji="0" lang="en-US" altLang="en-US" b="1" i="0" u="none" strike="noStrike" cap="none" normalizeH="0" baseline="0" dirty="0">
                <a:ln>
                  <a:noFill/>
                </a:ln>
                <a:solidFill>
                  <a:schemeClr val="tx1"/>
                </a:solidFill>
                <a:effectLst/>
                <a:latin typeface="Arial" panose="020B0604020202020204" pitchFamily="34" charset="0"/>
              </a:rPr>
              <a:t>remaining budget percentages</a:t>
            </a:r>
            <a:r>
              <a:rPr kumimoji="0" lang="en-US" altLang="en-US" b="0" i="0" u="none" strike="noStrike" cap="none" normalizeH="0" baseline="0" dirty="0">
                <a:ln>
                  <a:noFill/>
                </a:ln>
                <a:solidFill>
                  <a:schemeClr val="tx1"/>
                </a:solidFill>
                <a:effectLst/>
                <a:latin typeface="Arial" panose="020B0604020202020204" pitchFamily="34" charset="0"/>
              </a:rPr>
              <a:t> indicate that </a:t>
            </a:r>
            <a:r>
              <a:rPr kumimoji="0" lang="en-US" altLang="en-US" b="1" i="0" u="none" strike="noStrike" cap="none" normalizeH="0" baseline="0" dirty="0">
                <a:ln>
                  <a:noFill/>
                </a:ln>
                <a:solidFill>
                  <a:schemeClr val="tx1"/>
                </a:solidFill>
                <a:effectLst/>
                <a:latin typeface="Arial" panose="020B0604020202020204" pitchFamily="34" charset="0"/>
              </a:rPr>
              <a:t>IQVIA (15%) is in a warning zone (yellow), and Bajaj (24%) is also approaching a critical threshold.</a:t>
            </a:r>
            <a:r>
              <a:rPr kumimoji="0" lang="en-US" altLang="en-US" b="0" i="0" u="none" strike="noStrike" cap="none" normalizeH="0" baseline="0" dirty="0">
                <a:ln>
                  <a:noFill/>
                </a:ln>
                <a:solidFill>
                  <a:schemeClr val="tx1"/>
                </a:solidFill>
                <a:effectLst/>
                <a:latin typeface="Arial" panose="020B0604020202020204" pitchFamily="34" charset="0"/>
              </a:rPr>
              <a:t> To automate the master data, conditional formatting should be applied: </a:t>
            </a:r>
            <a:r>
              <a:rPr kumimoji="0" lang="en-US" altLang="en-US" b="1" i="0" u="none" strike="noStrike" cap="none" normalizeH="0" baseline="0" dirty="0">
                <a:ln>
                  <a:noFill/>
                </a:ln>
                <a:solidFill>
                  <a:schemeClr val="tx1"/>
                </a:solidFill>
                <a:effectLst/>
                <a:latin typeface="Arial" panose="020B0604020202020204" pitchFamily="34" charset="0"/>
              </a:rPr>
              <a:t>rows turn red if remaining funds fall below 10%, yellow if below 25%, and green above 25%.</a:t>
            </a:r>
            <a:r>
              <a:rPr kumimoji="0" lang="en-US" altLang="en-US" b="0" i="0" u="none" strike="noStrike" cap="none" normalizeH="0" baseline="0" dirty="0">
                <a:ln>
                  <a:noFill/>
                </a:ln>
                <a:solidFill>
                  <a:schemeClr val="tx1"/>
                </a:solidFill>
                <a:effectLst/>
                <a:latin typeface="Arial" panose="020B0604020202020204" pitchFamily="34" charset="0"/>
              </a:rPr>
              <a:t> Currently, no company is in the critical </a:t>
            </a:r>
            <a:r>
              <a:rPr kumimoji="0" lang="en-US" altLang="en-US" b="1" i="0" u="none" strike="noStrike" cap="none" normalizeH="0" baseline="0" dirty="0">
                <a:ln>
                  <a:noFill/>
                </a:ln>
                <a:solidFill>
                  <a:schemeClr val="tx1"/>
                </a:solidFill>
                <a:effectLst/>
                <a:latin typeface="Arial" panose="020B0604020202020204" pitchFamily="34" charset="0"/>
              </a:rPr>
              <a:t>(&lt;10%)</a:t>
            </a:r>
            <a:r>
              <a:rPr kumimoji="0" lang="en-US" altLang="en-US" b="0" i="0" u="none" strike="noStrike" cap="none" normalizeH="0" baseline="0" dirty="0">
                <a:ln>
                  <a:noFill/>
                </a:ln>
                <a:solidFill>
                  <a:schemeClr val="tx1"/>
                </a:solidFill>
                <a:effectLst/>
                <a:latin typeface="Arial" panose="020B0604020202020204" pitchFamily="34" charset="0"/>
              </a:rPr>
              <a:t> zone, but IQVIA is close and should be monitored. To enhance reporting, </a:t>
            </a:r>
            <a:r>
              <a:rPr kumimoji="0" lang="en-US" altLang="en-US" b="1" i="0" u="none" strike="noStrike" cap="none" normalizeH="0" baseline="0" dirty="0">
                <a:ln>
                  <a:noFill/>
                </a:ln>
                <a:solidFill>
                  <a:schemeClr val="tx1"/>
                </a:solidFill>
                <a:effectLst/>
                <a:latin typeface="Arial" panose="020B0604020202020204" pitchFamily="34" charset="0"/>
              </a:rPr>
              <a:t>employee allocation per project and monthly billing trends should be added</a:t>
            </a:r>
            <a:r>
              <a:rPr kumimoji="0" lang="en-US" altLang="en-US" b="0" i="0" u="none" strike="noStrike" cap="none" normalizeH="0" baseline="0" dirty="0">
                <a:ln>
                  <a:noFill/>
                </a:ln>
                <a:solidFill>
                  <a:schemeClr val="tx1"/>
                </a:solidFill>
                <a:effectLst/>
                <a:latin typeface="Arial" panose="020B0604020202020204" pitchFamily="34" charset="0"/>
              </a:rPr>
              <a:t> to track real-time budget utilization effectively. Automating these insights with dynamic visualization in Excel or Power BI will help in better decision-making and financial tracking.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309DD453-725A-BE91-00C5-4017C9B40474}"/>
              </a:ext>
            </a:extLst>
          </p:cNvPr>
          <p:cNvSpPr txBox="1"/>
          <p:nvPr/>
        </p:nvSpPr>
        <p:spPr>
          <a:xfrm>
            <a:off x="2688770" y="437571"/>
            <a:ext cx="3766458" cy="707886"/>
          </a:xfrm>
          <a:prstGeom prst="rect">
            <a:avLst/>
          </a:prstGeom>
          <a:noFill/>
        </p:spPr>
        <p:txBody>
          <a:bodyPr wrap="square">
            <a:spAutoFit/>
          </a:bodyPr>
          <a:lstStyle/>
          <a:p>
            <a:r>
              <a:rPr lang="en-US" sz="4000" b="1" u="sng" dirty="0"/>
              <a:t>CONCLUSION</a:t>
            </a:r>
          </a:p>
        </p:txBody>
      </p:sp>
    </p:spTree>
    <p:extLst>
      <p:ext uri="{BB962C8B-B14F-4D97-AF65-F5344CB8AC3E}">
        <p14:creationId xmlns:p14="http://schemas.microsoft.com/office/powerpoint/2010/main" val="2872493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C33EF4F-D066-3BB8-F3E6-2F5CC2EC2881}"/>
              </a:ext>
            </a:extLst>
          </p:cNvPr>
          <p:cNvSpPr txBox="1"/>
          <p:nvPr/>
        </p:nvSpPr>
        <p:spPr>
          <a:xfrm>
            <a:off x="2255157" y="1831858"/>
            <a:ext cx="4764315" cy="1015663"/>
          </a:xfrm>
          <a:prstGeom prst="rect">
            <a:avLst/>
          </a:prstGeom>
          <a:noFill/>
        </p:spPr>
        <p:txBody>
          <a:bodyPr wrap="square" rtlCol="0">
            <a:spAutoFit/>
          </a:bodyPr>
          <a:lstStyle/>
          <a:p>
            <a:r>
              <a:rPr lang="en-US" sz="6000" b="1" dirty="0">
                <a:solidFill>
                  <a:schemeClr val="tx1"/>
                </a:solidFill>
              </a:rPr>
              <a:t>THANK YOU</a:t>
            </a:r>
          </a:p>
        </p:txBody>
      </p:sp>
    </p:spTree>
    <p:extLst>
      <p:ext uri="{BB962C8B-B14F-4D97-AF65-F5344CB8AC3E}">
        <p14:creationId xmlns:p14="http://schemas.microsoft.com/office/powerpoint/2010/main" val="2589225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5"/>
          <p:cNvSpPr txBox="1">
            <a:spLocks noGrp="1"/>
          </p:cNvSpPr>
          <p:nvPr>
            <p:ph type="title"/>
          </p:nvPr>
        </p:nvSpPr>
        <p:spPr>
          <a:xfrm>
            <a:off x="849600" y="420100"/>
            <a:ext cx="7444800" cy="64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u="sng" dirty="0">
                <a:latin typeface="+mj-lt"/>
              </a:rPr>
              <a:t>INTRODUCTION</a:t>
            </a:r>
            <a:endParaRPr b="1" u="sng" dirty="0">
              <a:latin typeface="+mj-lt"/>
            </a:endParaRPr>
          </a:p>
        </p:txBody>
      </p:sp>
      <p:sp>
        <p:nvSpPr>
          <p:cNvPr id="2" name="TextBox 1">
            <a:extLst>
              <a:ext uri="{FF2B5EF4-FFF2-40B4-BE49-F238E27FC236}">
                <a16:creationId xmlns:a16="http://schemas.microsoft.com/office/drawing/2014/main" id="{5DAFFAF1-BF65-05D5-9798-580C643E9F65}"/>
              </a:ext>
            </a:extLst>
          </p:cNvPr>
          <p:cNvSpPr txBox="1"/>
          <p:nvPr/>
        </p:nvSpPr>
        <p:spPr>
          <a:xfrm>
            <a:off x="336883" y="1807627"/>
            <a:ext cx="8446169" cy="1600438"/>
          </a:xfrm>
          <a:prstGeom prst="rect">
            <a:avLst/>
          </a:prstGeom>
          <a:noFill/>
        </p:spPr>
        <p:txBody>
          <a:bodyPr wrap="square" rtlCol="0">
            <a:spAutoFit/>
          </a:bodyPr>
          <a:lstStyle/>
          <a:p>
            <a:pPr algn="just"/>
            <a:r>
              <a:rPr lang="en-US" dirty="0">
                <a:latin typeface="+mn-lt"/>
              </a:rPr>
              <a:t>This project aims to develop a budget report and an automated master data system for management and visualization. Through the system, the report will be capable of reporting employee allocation by project, total budget, delta variations, monthly billing cycles, and the remaining budget ratio. The project aims at simplifying the monitoring of the budget by developing a master data sheet that contains the total budget, money spent, and balance of a company. The data sheet will benefit from conditional formatting to alter the rows' background colors to red for less than 10% balance and yellow when the balance is less than 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E45CEF0F-48D4-1CD6-3CEF-5A3CA6A12D07}"/>
              </a:ext>
            </a:extLst>
          </p:cNvPr>
          <p:cNvSpPr txBox="1"/>
          <p:nvPr/>
        </p:nvSpPr>
        <p:spPr>
          <a:xfrm>
            <a:off x="1132114" y="304794"/>
            <a:ext cx="7104743" cy="707886"/>
          </a:xfrm>
          <a:prstGeom prst="rect">
            <a:avLst/>
          </a:prstGeom>
          <a:noFill/>
        </p:spPr>
        <p:txBody>
          <a:bodyPr wrap="square" rtlCol="0">
            <a:spAutoFit/>
          </a:bodyPr>
          <a:lstStyle/>
          <a:p>
            <a:pPr algn="ctr"/>
            <a:r>
              <a:rPr lang="en-US" sz="4000" b="1" u="sng" dirty="0"/>
              <a:t>IBM</a:t>
            </a:r>
          </a:p>
        </p:txBody>
      </p:sp>
      <p:pic>
        <p:nvPicPr>
          <p:cNvPr id="11" name="Picture 10" descr="A screenshot of a computer&#10;&#10;AI-generated content may be incorrect.">
            <a:extLst>
              <a:ext uri="{FF2B5EF4-FFF2-40B4-BE49-F238E27FC236}">
                <a16:creationId xmlns:a16="http://schemas.microsoft.com/office/drawing/2014/main" id="{935F5845-B5C0-3270-5458-6C3E3D6D4931}"/>
              </a:ext>
            </a:extLst>
          </p:cNvPr>
          <p:cNvPicPr>
            <a:picLocks noChangeAspect="1"/>
          </p:cNvPicPr>
          <p:nvPr/>
        </p:nvPicPr>
        <p:blipFill>
          <a:blip r:embed="rId2"/>
          <a:stretch>
            <a:fillRect/>
          </a:stretch>
        </p:blipFill>
        <p:spPr>
          <a:xfrm>
            <a:off x="420914" y="983652"/>
            <a:ext cx="8302172" cy="2726598"/>
          </a:xfrm>
          <a:prstGeom prst="rect">
            <a:avLst/>
          </a:prstGeom>
        </p:spPr>
      </p:pic>
      <p:pic>
        <p:nvPicPr>
          <p:cNvPr id="13" name="Picture 12">
            <a:extLst>
              <a:ext uri="{FF2B5EF4-FFF2-40B4-BE49-F238E27FC236}">
                <a16:creationId xmlns:a16="http://schemas.microsoft.com/office/drawing/2014/main" id="{4AE17156-2E91-C893-3EA9-C12882804A35}"/>
              </a:ext>
            </a:extLst>
          </p:cNvPr>
          <p:cNvPicPr>
            <a:picLocks noChangeAspect="1"/>
          </p:cNvPicPr>
          <p:nvPr/>
        </p:nvPicPr>
        <p:blipFill>
          <a:blip r:embed="rId3"/>
          <a:stretch>
            <a:fillRect/>
          </a:stretch>
        </p:blipFill>
        <p:spPr>
          <a:xfrm>
            <a:off x="420913" y="3849513"/>
            <a:ext cx="8302173" cy="826302"/>
          </a:xfrm>
          <a:prstGeom prst="rect">
            <a:avLst/>
          </a:prstGeom>
        </p:spPr>
      </p:pic>
    </p:spTree>
    <p:extLst>
      <p:ext uri="{BB962C8B-B14F-4D97-AF65-F5344CB8AC3E}">
        <p14:creationId xmlns:p14="http://schemas.microsoft.com/office/powerpoint/2010/main" val="223932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5" name="TextBox 4">
            <a:extLst>
              <a:ext uri="{FF2B5EF4-FFF2-40B4-BE49-F238E27FC236}">
                <a16:creationId xmlns:a16="http://schemas.microsoft.com/office/drawing/2014/main" id="{5FEA3570-752A-389D-459E-A4B0EE4CD27C}"/>
              </a:ext>
            </a:extLst>
          </p:cNvPr>
          <p:cNvSpPr txBox="1"/>
          <p:nvPr/>
        </p:nvSpPr>
        <p:spPr>
          <a:xfrm>
            <a:off x="337457" y="986349"/>
            <a:ext cx="8469086" cy="3847207"/>
          </a:xfrm>
          <a:prstGeom prst="rect">
            <a:avLst/>
          </a:prstGeom>
          <a:noFill/>
        </p:spPr>
        <p:txBody>
          <a:bodyPr wrap="square">
            <a:spAutoFit/>
          </a:bodyPr>
          <a:lstStyle/>
          <a:p>
            <a:r>
              <a:rPr lang="en-US" sz="1100" b="1" dirty="0"/>
              <a:t>1. Employee Work-Hour Table Analysis</a:t>
            </a:r>
          </a:p>
          <a:p>
            <a:pPr marL="171450" indent="-171450">
              <a:buFont typeface="Wingdings" panose="05000000000000000000" pitchFamily="2" charset="2"/>
              <a:buChar char="Ø"/>
            </a:pPr>
            <a:r>
              <a:rPr lang="en-US" sz="900" b="1" dirty="0"/>
              <a:t>Projects &amp; Employees:</a:t>
            </a:r>
            <a:r>
              <a:rPr lang="en-US" sz="900" dirty="0"/>
              <a:t> Tracks employee work hours across four projects (A, B, C, and D) over 14 weeks.</a:t>
            </a:r>
          </a:p>
          <a:p>
            <a:pPr marL="171450" indent="-171450">
              <a:buFont typeface="Wingdings" panose="05000000000000000000" pitchFamily="2" charset="2"/>
              <a:buChar char="Ø"/>
            </a:pPr>
            <a:r>
              <a:rPr lang="en-US" sz="900" b="1" dirty="0"/>
              <a:t>Weekly &amp; Monthly Work Hours:</a:t>
            </a:r>
            <a:r>
              <a:rPr lang="en-US" sz="900" dirty="0"/>
              <a:t> Each employee’s work hours are recorded weekly and totaled monthly.</a:t>
            </a:r>
          </a:p>
          <a:p>
            <a:pPr marL="171450" indent="-171450">
              <a:buFont typeface="Wingdings" panose="05000000000000000000" pitchFamily="2" charset="2"/>
              <a:buChar char="Ø"/>
            </a:pPr>
            <a:r>
              <a:rPr lang="en-US" sz="900" b="1" dirty="0"/>
              <a:t>Total Hours &amp; Hourly Rate:</a:t>
            </a:r>
            <a:r>
              <a:rPr lang="en-US" sz="900" dirty="0"/>
              <a:t> Used to determine total labor cost per project.</a:t>
            </a:r>
          </a:p>
          <a:p>
            <a:endParaRPr lang="en-US" sz="900" dirty="0"/>
          </a:p>
          <a:p>
            <a:r>
              <a:rPr lang="en-US" sz="1100" b="1" dirty="0"/>
              <a:t>2. Budget Table Analysis</a:t>
            </a:r>
          </a:p>
          <a:p>
            <a:pPr marL="171450" indent="-171450">
              <a:buFont typeface="Wingdings" panose="05000000000000000000" pitchFamily="2" charset="2"/>
              <a:buChar char="Ø"/>
            </a:pPr>
            <a:r>
              <a:rPr lang="en-US" sz="900" b="1" dirty="0"/>
              <a:t>Employee Count per Project:</a:t>
            </a:r>
            <a:r>
              <a:rPr lang="en-US" sz="900" dirty="0"/>
              <a:t> Each project has </a:t>
            </a:r>
            <a:r>
              <a:rPr lang="en-US" sz="900" b="1" dirty="0"/>
              <a:t>5 employees</a:t>
            </a:r>
            <a:r>
              <a:rPr lang="en-US" sz="900" dirty="0"/>
              <a:t>.</a:t>
            </a:r>
          </a:p>
          <a:p>
            <a:pPr marL="171450" indent="-171450">
              <a:buFont typeface="Wingdings" panose="05000000000000000000" pitchFamily="2" charset="2"/>
              <a:buChar char="Ø"/>
            </a:pPr>
            <a:r>
              <a:rPr lang="en-US" sz="900" b="1" dirty="0"/>
              <a:t>Monthly Burn Rate:</a:t>
            </a:r>
            <a:r>
              <a:rPr lang="en-US" sz="900" dirty="0"/>
              <a:t> Labor costs are tracked per month.</a:t>
            </a:r>
          </a:p>
          <a:p>
            <a:pPr marL="171450" indent="-171450">
              <a:buFont typeface="Wingdings" panose="05000000000000000000" pitchFamily="2" charset="2"/>
              <a:buChar char="Ø"/>
            </a:pPr>
            <a:r>
              <a:rPr lang="en-US" sz="900" b="1" dirty="0"/>
              <a:t>Project-Wise Budget:</a:t>
            </a:r>
            <a:r>
              <a:rPr lang="en-US" sz="900" dirty="0"/>
              <a:t> Fixed at </a:t>
            </a:r>
            <a:r>
              <a:rPr lang="en-US" sz="900" b="1" dirty="0"/>
              <a:t>₹5,000,000 per project</a:t>
            </a:r>
            <a:r>
              <a:rPr lang="en-US" sz="900" dirty="0"/>
              <a:t>.</a:t>
            </a:r>
          </a:p>
          <a:p>
            <a:pPr marL="171450" indent="-171450">
              <a:buFont typeface="Wingdings" panose="05000000000000000000" pitchFamily="2" charset="2"/>
              <a:buChar char="Ø"/>
            </a:pPr>
            <a:r>
              <a:rPr lang="en-US" sz="900" b="1" dirty="0"/>
              <a:t>Total Burnt &amp; Remaining Budget:</a:t>
            </a:r>
            <a:endParaRPr lang="en-US" sz="900" dirty="0"/>
          </a:p>
          <a:p>
            <a:pPr marL="742950" lvl="1" indent="-285750">
              <a:buFont typeface="Wingdings" panose="05000000000000000000" pitchFamily="2" charset="2"/>
              <a:buChar char="q"/>
            </a:pPr>
            <a:r>
              <a:rPr lang="en-US" sz="900" b="1" dirty="0"/>
              <a:t>Project A:</a:t>
            </a:r>
            <a:r>
              <a:rPr lang="en-US" sz="900" dirty="0"/>
              <a:t> Burnt ₹2,292,525 (</a:t>
            </a:r>
            <a:r>
              <a:rPr lang="en-US" sz="900" b="1" dirty="0"/>
              <a:t>54% budget remaining</a:t>
            </a:r>
            <a:r>
              <a:rPr lang="en-US" sz="900" dirty="0"/>
              <a:t>).</a:t>
            </a:r>
          </a:p>
          <a:p>
            <a:pPr marL="742950" lvl="1" indent="-285750">
              <a:buFont typeface="Wingdings" panose="05000000000000000000" pitchFamily="2" charset="2"/>
              <a:buChar char="q"/>
            </a:pPr>
            <a:r>
              <a:rPr lang="en-US" sz="900" b="1" dirty="0"/>
              <a:t>Project B:</a:t>
            </a:r>
            <a:r>
              <a:rPr lang="en-US" sz="900" dirty="0"/>
              <a:t> Burnt ₹3,534,432 (</a:t>
            </a:r>
            <a:r>
              <a:rPr lang="en-US" sz="900" b="1" dirty="0"/>
              <a:t>29% budget remaining</a:t>
            </a:r>
            <a:r>
              <a:rPr lang="en-US" sz="900" dirty="0"/>
              <a:t>).</a:t>
            </a:r>
          </a:p>
          <a:p>
            <a:pPr marL="742950" lvl="1" indent="-285750">
              <a:buFont typeface="Wingdings" panose="05000000000000000000" pitchFamily="2" charset="2"/>
              <a:buChar char="q"/>
            </a:pPr>
            <a:r>
              <a:rPr lang="en-US" sz="900" b="1" dirty="0"/>
              <a:t>Project C:</a:t>
            </a:r>
            <a:r>
              <a:rPr lang="en-US" sz="900" dirty="0"/>
              <a:t> Burnt ₹2,856,996 (</a:t>
            </a:r>
            <a:r>
              <a:rPr lang="en-US" sz="900" b="1" dirty="0"/>
              <a:t>43% budget remaining</a:t>
            </a:r>
            <a:r>
              <a:rPr lang="en-US" sz="900" dirty="0"/>
              <a:t>).</a:t>
            </a:r>
          </a:p>
          <a:p>
            <a:pPr marL="742950" lvl="1" indent="-285750">
              <a:buFont typeface="Wingdings" panose="05000000000000000000" pitchFamily="2" charset="2"/>
              <a:buChar char="q"/>
            </a:pPr>
            <a:r>
              <a:rPr lang="en-US" sz="900" b="1" dirty="0"/>
              <a:t>Project D:</a:t>
            </a:r>
            <a:r>
              <a:rPr lang="en-US" sz="900" dirty="0"/>
              <a:t> Burnt ₹3,927,800 (</a:t>
            </a:r>
            <a:r>
              <a:rPr lang="en-US" sz="900" b="1" dirty="0"/>
              <a:t>21% budget remaining</a:t>
            </a:r>
            <a:r>
              <a:rPr lang="en-US" sz="900" dirty="0"/>
              <a:t>).</a:t>
            </a:r>
          </a:p>
          <a:p>
            <a:pPr marL="457200" lvl="1"/>
            <a:endParaRPr lang="en-US" sz="900" dirty="0"/>
          </a:p>
          <a:p>
            <a:r>
              <a:rPr lang="en-US" sz="1100" b="1" dirty="0"/>
              <a:t>3. Key Insights</a:t>
            </a:r>
          </a:p>
          <a:p>
            <a:pPr marL="171450" indent="-171450">
              <a:buFont typeface="Wingdings" panose="05000000000000000000" pitchFamily="2" charset="2"/>
              <a:buChar char="Ø"/>
            </a:pPr>
            <a:r>
              <a:rPr lang="en-US" sz="900" b="1" dirty="0"/>
              <a:t>Project D</a:t>
            </a:r>
            <a:r>
              <a:rPr lang="en-US" sz="900" dirty="0"/>
              <a:t> has the highest spending and only </a:t>
            </a:r>
            <a:r>
              <a:rPr lang="en-US" sz="900" b="1" dirty="0"/>
              <a:t>21% budget left</a:t>
            </a:r>
            <a:r>
              <a:rPr lang="en-US" sz="900" dirty="0"/>
              <a:t>, indicating </a:t>
            </a:r>
            <a:r>
              <a:rPr lang="en-US" sz="900" b="1" dirty="0"/>
              <a:t>possible overspending</a:t>
            </a:r>
            <a:r>
              <a:rPr lang="en-US" sz="900" dirty="0"/>
              <a:t>.</a:t>
            </a:r>
            <a:endParaRPr lang="en-US" sz="900" b="1" dirty="0"/>
          </a:p>
          <a:p>
            <a:pPr marL="171450" indent="-171450">
              <a:buFont typeface="Wingdings" panose="05000000000000000000" pitchFamily="2" charset="2"/>
              <a:buChar char="Ø"/>
            </a:pPr>
            <a:r>
              <a:rPr lang="en-US" sz="900" b="1" dirty="0"/>
              <a:t>Project B</a:t>
            </a:r>
            <a:r>
              <a:rPr lang="en-US" sz="900" dirty="0"/>
              <a:t> has a high burn rate, with </a:t>
            </a:r>
            <a:r>
              <a:rPr lang="en-US" sz="900" b="1" dirty="0"/>
              <a:t>only 29% budget left</a:t>
            </a:r>
            <a:r>
              <a:rPr lang="en-US" sz="900" dirty="0"/>
              <a:t>.</a:t>
            </a:r>
            <a:endParaRPr lang="en-US" sz="900" b="1" dirty="0"/>
          </a:p>
          <a:p>
            <a:pPr marL="171450" indent="-171450">
              <a:buFont typeface="Wingdings" panose="05000000000000000000" pitchFamily="2" charset="2"/>
              <a:buChar char="Ø"/>
            </a:pPr>
            <a:r>
              <a:rPr lang="en-US" sz="900" b="1" dirty="0"/>
              <a:t>Project A</a:t>
            </a:r>
            <a:r>
              <a:rPr lang="en-US" sz="900" dirty="0"/>
              <a:t> is the most </a:t>
            </a:r>
            <a:r>
              <a:rPr lang="en-US" sz="900" b="1" dirty="0"/>
              <a:t>cost-efficient</a:t>
            </a:r>
            <a:r>
              <a:rPr lang="en-US" sz="900" dirty="0"/>
              <a:t>, with </a:t>
            </a:r>
            <a:r>
              <a:rPr lang="en-US" sz="900" b="1" dirty="0"/>
              <a:t>54% budget remaining</a:t>
            </a:r>
            <a:r>
              <a:rPr lang="en-US" sz="900" dirty="0"/>
              <a:t>.</a:t>
            </a:r>
            <a:endParaRPr lang="en-US" sz="900" b="1" dirty="0"/>
          </a:p>
          <a:p>
            <a:pPr marL="171450" indent="-171450">
              <a:buFont typeface="Wingdings" panose="05000000000000000000" pitchFamily="2" charset="2"/>
              <a:buChar char="Ø"/>
            </a:pPr>
            <a:r>
              <a:rPr lang="en-US" sz="900" b="1" dirty="0"/>
              <a:t>Project C</a:t>
            </a:r>
            <a:r>
              <a:rPr lang="en-US" sz="900" dirty="0"/>
              <a:t> has </a:t>
            </a:r>
            <a:r>
              <a:rPr lang="en-US" sz="900" b="1" dirty="0"/>
              <a:t>moderate spending</a:t>
            </a:r>
            <a:r>
              <a:rPr lang="en-US" sz="900" dirty="0"/>
              <a:t>, with </a:t>
            </a:r>
            <a:r>
              <a:rPr lang="en-US" sz="900" b="1" dirty="0"/>
              <a:t>43% of the budget left</a:t>
            </a:r>
            <a:r>
              <a:rPr lang="en-US" sz="900" dirty="0"/>
              <a:t>.</a:t>
            </a:r>
          </a:p>
          <a:p>
            <a:endParaRPr lang="en-US" sz="900" dirty="0"/>
          </a:p>
          <a:p>
            <a:r>
              <a:rPr lang="en-US" sz="1200" b="1" dirty="0"/>
              <a:t>4. Recommendations</a:t>
            </a:r>
          </a:p>
          <a:p>
            <a:pPr marL="171450" indent="-171450">
              <a:buFont typeface="Wingdings" panose="05000000000000000000" pitchFamily="2" charset="2"/>
              <a:buChar char="Ø"/>
            </a:pPr>
            <a:r>
              <a:rPr lang="en-US" sz="900" b="1" dirty="0"/>
              <a:t>Monitor Project D &amp; Project B</a:t>
            </a:r>
            <a:r>
              <a:rPr lang="en-US" sz="900" dirty="0"/>
              <a:t> to prevent </a:t>
            </a:r>
            <a:r>
              <a:rPr lang="en-US" sz="900" b="1" dirty="0"/>
              <a:t>budget overruns</a:t>
            </a:r>
            <a:r>
              <a:rPr lang="en-US" sz="900" dirty="0"/>
              <a:t>.</a:t>
            </a:r>
          </a:p>
          <a:p>
            <a:pPr marL="171450" indent="-171450">
              <a:buFont typeface="Wingdings" panose="05000000000000000000" pitchFamily="2" charset="2"/>
              <a:buChar char="Ø"/>
            </a:pPr>
            <a:r>
              <a:rPr lang="en-US" sz="900" b="1" dirty="0"/>
              <a:t>Project A has a surplus budget</a:t>
            </a:r>
            <a:r>
              <a:rPr lang="en-US" sz="900" dirty="0"/>
              <a:t> – consider reallocation or optimization.</a:t>
            </a:r>
          </a:p>
          <a:p>
            <a:pPr marL="171450" indent="-171450">
              <a:buFont typeface="Wingdings" panose="05000000000000000000" pitchFamily="2" charset="2"/>
              <a:buChar char="Ø"/>
            </a:pPr>
            <a:r>
              <a:rPr lang="en-US" sz="900" b="1" dirty="0"/>
              <a:t>Redistribute workforce/resources</a:t>
            </a:r>
            <a:r>
              <a:rPr lang="en-US" sz="900" dirty="0"/>
              <a:t> to balance workload and efficiency</a:t>
            </a:r>
            <a:r>
              <a:rPr lang="en-US" sz="1100" dirty="0"/>
              <a:t>.</a:t>
            </a:r>
          </a:p>
          <a:p>
            <a:endParaRPr lang="en-US" sz="1000" b="1" dirty="0"/>
          </a:p>
        </p:txBody>
      </p:sp>
      <p:sp>
        <p:nvSpPr>
          <p:cNvPr id="6" name="TextBox 5">
            <a:extLst>
              <a:ext uri="{FF2B5EF4-FFF2-40B4-BE49-F238E27FC236}">
                <a16:creationId xmlns:a16="http://schemas.microsoft.com/office/drawing/2014/main" id="{E426C641-681B-7A18-75B0-DB5C59B24BB2}"/>
              </a:ext>
            </a:extLst>
          </p:cNvPr>
          <p:cNvSpPr txBox="1"/>
          <p:nvPr/>
        </p:nvSpPr>
        <p:spPr>
          <a:xfrm>
            <a:off x="1244600" y="370796"/>
            <a:ext cx="6654800" cy="615553"/>
          </a:xfrm>
          <a:prstGeom prst="rect">
            <a:avLst/>
          </a:prstGeom>
          <a:noFill/>
        </p:spPr>
        <p:txBody>
          <a:bodyPr wrap="square" rtlCol="0">
            <a:spAutoFit/>
          </a:bodyPr>
          <a:lstStyle/>
          <a:p>
            <a:pPr algn="ctr"/>
            <a:r>
              <a:rPr lang="en-US" sz="2000" b="1" u="sng" dirty="0"/>
              <a:t>Employee Work-Hour and Budget Analysis of IBM</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numbers and a number on it">
            <a:extLst>
              <a:ext uri="{FF2B5EF4-FFF2-40B4-BE49-F238E27FC236}">
                <a16:creationId xmlns:a16="http://schemas.microsoft.com/office/drawing/2014/main" id="{4A5C6A93-BD15-BAD5-BE35-6B0287A7E0B4}"/>
              </a:ext>
            </a:extLst>
          </p:cNvPr>
          <p:cNvPicPr>
            <a:picLocks noChangeAspect="1"/>
          </p:cNvPicPr>
          <p:nvPr/>
        </p:nvPicPr>
        <p:blipFill>
          <a:blip r:embed="rId2"/>
          <a:stretch>
            <a:fillRect/>
          </a:stretch>
        </p:blipFill>
        <p:spPr>
          <a:xfrm>
            <a:off x="446314" y="925237"/>
            <a:ext cx="8251372" cy="2992785"/>
          </a:xfrm>
          <a:prstGeom prst="rect">
            <a:avLst/>
          </a:prstGeom>
        </p:spPr>
      </p:pic>
      <p:pic>
        <p:nvPicPr>
          <p:cNvPr id="5" name="Picture 4">
            <a:extLst>
              <a:ext uri="{FF2B5EF4-FFF2-40B4-BE49-F238E27FC236}">
                <a16:creationId xmlns:a16="http://schemas.microsoft.com/office/drawing/2014/main" id="{C6FC402F-4866-3A17-03AE-0054551B7EA3}"/>
              </a:ext>
            </a:extLst>
          </p:cNvPr>
          <p:cNvPicPr>
            <a:picLocks noChangeAspect="1"/>
          </p:cNvPicPr>
          <p:nvPr/>
        </p:nvPicPr>
        <p:blipFill>
          <a:blip r:embed="rId3"/>
          <a:stretch>
            <a:fillRect/>
          </a:stretch>
        </p:blipFill>
        <p:spPr>
          <a:xfrm>
            <a:off x="446314" y="4003825"/>
            <a:ext cx="8251372" cy="752469"/>
          </a:xfrm>
          <a:prstGeom prst="rect">
            <a:avLst/>
          </a:prstGeom>
        </p:spPr>
      </p:pic>
      <p:sp>
        <p:nvSpPr>
          <p:cNvPr id="7" name="TextBox 6">
            <a:extLst>
              <a:ext uri="{FF2B5EF4-FFF2-40B4-BE49-F238E27FC236}">
                <a16:creationId xmlns:a16="http://schemas.microsoft.com/office/drawing/2014/main" id="{4BB8709E-B573-3D74-90BD-BC05BF22F1D1}"/>
              </a:ext>
            </a:extLst>
          </p:cNvPr>
          <p:cNvSpPr txBox="1"/>
          <p:nvPr/>
        </p:nvSpPr>
        <p:spPr>
          <a:xfrm>
            <a:off x="3751943" y="216481"/>
            <a:ext cx="1640114" cy="707886"/>
          </a:xfrm>
          <a:prstGeom prst="rect">
            <a:avLst/>
          </a:prstGeom>
          <a:noFill/>
        </p:spPr>
        <p:txBody>
          <a:bodyPr wrap="square" rtlCol="0">
            <a:spAutoFit/>
          </a:bodyPr>
          <a:lstStyle/>
          <a:p>
            <a:pPr algn="ctr"/>
            <a:r>
              <a:rPr lang="en-US" sz="4000" b="1" u="sng" dirty="0"/>
              <a:t>IQVIA</a:t>
            </a:r>
          </a:p>
        </p:txBody>
      </p:sp>
    </p:spTree>
    <p:extLst>
      <p:ext uri="{BB962C8B-B14F-4D97-AF65-F5344CB8AC3E}">
        <p14:creationId xmlns:p14="http://schemas.microsoft.com/office/powerpoint/2010/main" val="1925032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13" name="TextBox 12">
            <a:extLst>
              <a:ext uri="{FF2B5EF4-FFF2-40B4-BE49-F238E27FC236}">
                <a16:creationId xmlns:a16="http://schemas.microsoft.com/office/drawing/2014/main" id="{456287AD-E084-8045-F175-7C52FDC019CD}"/>
              </a:ext>
            </a:extLst>
          </p:cNvPr>
          <p:cNvSpPr txBox="1"/>
          <p:nvPr/>
        </p:nvSpPr>
        <p:spPr>
          <a:xfrm>
            <a:off x="326571" y="688901"/>
            <a:ext cx="8490857" cy="3954929"/>
          </a:xfrm>
          <a:prstGeom prst="rect">
            <a:avLst/>
          </a:prstGeom>
          <a:noFill/>
        </p:spPr>
        <p:txBody>
          <a:bodyPr wrap="square">
            <a:spAutoFit/>
          </a:bodyPr>
          <a:lstStyle/>
          <a:p>
            <a:r>
              <a:rPr lang="en-US" sz="1100" b="1" dirty="0"/>
              <a:t>1. Employee Work-Hour Table Analysis</a:t>
            </a:r>
          </a:p>
          <a:p>
            <a:pPr marL="171450" indent="-171450">
              <a:buFont typeface="Wingdings" panose="05000000000000000000" pitchFamily="2" charset="2"/>
              <a:buChar char="Ø"/>
            </a:pPr>
            <a:r>
              <a:rPr lang="en-US" sz="900" b="1" dirty="0"/>
              <a:t>Employee Count:</a:t>
            </a:r>
            <a:endParaRPr lang="en-US" sz="900" dirty="0"/>
          </a:p>
          <a:p>
            <a:pPr marL="742950" lvl="1" indent="-285750">
              <a:buFont typeface="Wingdings" panose="05000000000000000000" pitchFamily="2" charset="2"/>
              <a:buChar char="q"/>
            </a:pPr>
            <a:r>
              <a:rPr lang="en-US" sz="900" dirty="0"/>
              <a:t>Project E: </a:t>
            </a:r>
            <a:r>
              <a:rPr lang="en-US" sz="900" b="1" dirty="0"/>
              <a:t>7 employees</a:t>
            </a:r>
            <a:endParaRPr lang="en-US" sz="900" dirty="0"/>
          </a:p>
          <a:p>
            <a:pPr marL="742950" lvl="1" indent="-285750">
              <a:buFont typeface="Wingdings" panose="05000000000000000000" pitchFamily="2" charset="2"/>
              <a:buChar char="q"/>
            </a:pPr>
            <a:r>
              <a:rPr lang="en-US" sz="900" dirty="0"/>
              <a:t>Project F: </a:t>
            </a:r>
            <a:r>
              <a:rPr lang="en-US" sz="900" b="1" dirty="0"/>
              <a:t>7 employees</a:t>
            </a:r>
            <a:endParaRPr lang="en-US" sz="900" dirty="0"/>
          </a:p>
          <a:p>
            <a:pPr marL="742950" lvl="1" indent="-285750">
              <a:buFont typeface="Wingdings" panose="05000000000000000000" pitchFamily="2" charset="2"/>
              <a:buChar char="q"/>
            </a:pPr>
            <a:r>
              <a:rPr lang="en-US" sz="900" dirty="0"/>
              <a:t>Project G: </a:t>
            </a:r>
            <a:r>
              <a:rPr lang="en-US" sz="900" b="1" dirty="0"/>
              <a:t>6 employees</a:t>
            </a:r>
            <a:endParaRPr lang="en-US" sz="900" dirty="0"/>
          </a:p>
          <a:p>
            <a:pPr marL="171450" indent="-171450">
              <a:buFont typeface="Wingdings" panose="05000000000000000000" pitchFamily="2" charset="2"/>
              <a:buChar char="Ø"/>
            </a:pPr>
            <a:r>
              <a:rPr lang="en-US" sz="900" b="1" dirty="0"/>
              <a:t>Work Hours:</a:t>
            </a:r>
            <a:endParaRPr lang="en-US" sz="900" dirty="0"/>
          </a:p>
          <a:p>
            <a:pPr marL="742950" lvl="1" indent="-285750">
              <a:buFont typeface="Wingdings" panose="05000000000000000000" pitchFamily="2" charset="2"/>
              <a:buChar char="q"/>
            </a:pPr>
            <a:r>
              <a:rPr lang="en-US" sz="900" dirty="0"/>
              <a:t>Recorded </a:t>
            </a:r>
            <a:r>
              <a:rPr lang="en-US" sz="900" b="1" dirty="0"/>
              <a:t>weekly</a:t>
            </a:r>
            <a:r>
              <a:rPr lang="en-US" sz="900" dirty="0"/>
              <a:t>, aggregated </a:t>
            </a:r>
            <a:r>
              <a:rPr lang="en-US" sz="900" b="1" dirty="0"/>
              <a:t>monthly</a:t>
            </a:r>
            <a:r>
              <a:rPr lang="en-US" sz="900" dirty="0"/>
              <a:t>.</a:t>
            </a:r>
          </a:p>
          <a:p>
            <a:pPr marL="742950" lvl="1" indent="-285750">
              <a:buFont typeface="Wingdings" panose="05000000000000000000" pitchFamily="2" charset="2"/>
              <a:buChar char="q"/>
            </a:pPr>
            <a:r>
              <a:rPr lang="en-US" sz="900" dirty="0"/>
              <a:t>Costs calculated based on </a:t>
            </a:r>
            <a:r>
              <a:rPr lang="en-US" sz="900" b="1" dirty="0"/>
              <a:t>hourly rates</a:t>
            </a:r>
            <a:r>
              <a:rPr lang="en-US" sz="900" dirty="0"/>
              <a:t>.</a:t>
            </a:r>
          </a:p>
          <a:p>
            <a:pPr marL="457200" lvl="1"/>
            <a:endParaRPr lang="en-US" sz="900" dirty="0"/>
          </a:p>
          <a:p>
            <a:r>
              <a:rPr lang="en-US" sz="1100" b="1" dirty="0"/>
              <a:t>2. Budget Table Analysis</a:t>
            </a:r>
          </a:p>
          <a:p>
            <a:pPr marL="171450" indent="-1714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q"/>
            </a:pPr>
            <a:r>
              <a:rPr lang="en-US" sz="900" b="1" dirty="0"/>
              <a:t>Project E:</a:t>
            </a:r>
            <a:r>
              <a:rPr lang="en-US" sz="900" dirty="0"/>
              <a:t> ₹10,241,712 spent, </a:t>
            </a:r>
            <a:r>
              <a:rPr lang="en-US" sz="900" b="1" dirty="0"/>
              <a:t>₹758,288 left (7%)</a:t>
            </a:r>
            <a:r>
              <a:rPr lang="en-US" sz="900" dirty="0"/>
              <a:t>.</a:t>
            </a:r>
          </a:p>
          <a:p>
            <a:pPr marL="742950" lvl="1" indent="-285750">
              <a:buFont typeface="Wingdings" panose="05000000000000000000" pitchFamily="2" charset="2"/>
              <a:buChar char="q"/>
            </a:pPr>
            <a:r>
              <a:rPr lang="en-US" sz="900" b="1" dirty="0"/>
              <a:t>Project F:</a:t>
            </a:r>
            <a:r>
              <a:rPr lang="en-US" sz="900" dirty="0"/>
              <a:t> ₹10,197,741 spent, </a:t>
            </a:r>
            <a:r>
              <a:rPr lang="en-US" sz="900" b="1" dirty="0"/>
              <a:t>₹802,259 left (7%)</a:t>
            </a:r>
            <a:r>
              <a:rPr lang="en-US" sz="900" dirty="0"/>
              <a:t>.</a:t>
            </a:r>
          </a:p>
          <a:p>
            <a:pPr marL="742950" lvl="1" indent="-285750">
              <a:buFont typeface="Wingdings" panose="05000000000000000000" pitchFamily="2" charset="2"/>
              <a:buChar char="q"/>
            </a:pPr>
            <a:r>
              <a:rPr lang="en-US" sz="900" b="1" dirty="0"/>
              <a:t>Project G:</a:t>
            </a:r>
            <a:r>
              <a:rPr lang="en-US" sz="900" dirty="0"/>
              <a:t> ₹7,630,553 spent, </a:t>
            </a:r>
            <a:r>
              <a:rPr lang="en-US" sz="900" b="1" dirty="0"/>
              <a:t>₹3,369,447 left (31%)</a:t>
            </a:r>
            <a:r>
              <a:rPr lang="en-US" sz="900" dirty="0"/>
              <a:t>.</a:t>
            </a:r>
          </a:p>
          <a:p>
            <a:pPr marL="457200" lvl="1"/>
            <a:endParaRPr lang="en-US" sz="900" dirty="0"/>
          </a:p>
          <a:p>
            <a:r>
              <a:rPr lang="en-US" sz="1100" b="1" dirty="0"/>
              <a:t>3. Key Insights</a:t>
            </a:r>
          </a:p>
          <a:p>
            <a:pPr marL="171450" lvl="1" indent="-171450">
              <a:buFont typeface="Wingdings" panose="05000000000000000000" pitchFamily="2" charset="2"/>
              <a:buChar char="Ø"/>
            </a:pPr>
            <a:r>
              <a:rPr lang="en-US" sz="900" b="1" dirty="0"/>
              <a:t>Projects E &amp; F are close to budget exhaustion</a:t>
            </a:r>
            <a:r>
              <a:rPr lang="en-US" sz="900" dirty="0"/>
              <a:t> (only 7% left).</a:t>
            </a:r>
          </a:p>
          <a:p>
            <a:pPr marL="171450" lvl="1" indent="-171450">
              <a:buFont typeface="Wingdings" panose="05000000000000000000" pitchFamily="2" charset="2"/>
              <a:buChar char="Ø"/>
            </a:pPr>
            <a:r>
              <a:rPr lang="en-US" sz="900" b="1" dirty="0"/>
              <a:t>Project G is more cost-efficient</a:t>
            </a:r>
            <a:r>
              <a:rPr lang="en-US" sz="900" dirty="0"/>
              <a:t> (31% of budget remaining).</a:t>
            </a:r>
          </a:p>
          <a:p>
            <a:pPr marL="171450" lvl="1" indent="-171450">
              <a:buFont typeface="Wingdings" panose="05000000000000000000" pitchFamily="2" charset="2"/>
              <a:buChar char="Ø"/>
            </a:pPr>
            <a:r>
              <a:rPr lang="en-US" sz="900" b="1" dirty="0"/>
              <a:t>Spending was highest in the first four months</a:t>
            </a:r>
            <a:r>
              <a:rPr lang="en-US" sz="900" dirty="0"/>
              <a:t>, then declined.</a:t>
            </a:r>
          </a:p>
          <a:p>
            <a:pPr marL="171450" lvl="1" indent="-171450">
              <a:buFont typeface="Wingdings" panose="05000000000000000000" pitchFamily="2" charset="2"/>
              <a:buChar char="Ø"/>
            </a:pPr>
            <a:r>
              <a:rPr lang="en-US" sz="900" b="1" dirty="0"/>
              <a:t>Projects E &amp; F have the highest burn rate</a:t>
            </a:r>
            <a:r>
              <a:rPr lang="en-US" sz="900" dirty="0"/>
              <a:t> – risk of overspending.</a:t>
            </a:r>
          </a:p>
          <a:p>
            <a:pPr marL="171450" lvl="1" indent="-171450">
              <a:buFont typeface="Wingdings" panose="05000000000000000000" pitchFamily="2" charset="2"/>
              <a:buChar char="Ø"/>
            </a:pPr>
            <a:r>
              <a:rPr lang="en-US" sz="900" b="1" dirty="0"/>
              <a:t>Project G's lower workforce and expenditure contribute to better budget retention</a:t>
            </a:r>
            <a:r>
              <a:rPr lang="en-US" sz="900" dirty="0"/>
              <a:t>.</a:t>
            </a:r>
          </a:p>
          <a:p>
            <a:endParaRPr lang="en-US" sz="900" dirty="0"/>
          </a:p>
          <a:p>
            <a:r>
              <a:rPr lang="en-US" sz="1100" b="1" dirty="0"/>
              <a:t>4. Recommendations</a:t>
            </a:r>
          </a:p>
          <a:p>
            <a:pPr marL="171450" indent="-171450">
              <a:buFont typeface="Wingdings" panose="05000000000000000000" pitchFamily="2" charset="2"/>
              <a:buChar char="Ø"/>
            </a:pPr>
            <a:r>
              <a:rPr lang="en-US" sz="900" b="1" dirty="0"/>
              <a:t>Monitor</a:t>
            </a:r>
            <a:r>
              <a:rPr lang="en-US" sz="900" dirty="0"/>
              <a:t> Projects E &amp; F to </a:t>
            </a:r>
            <a:r>
              <a:rPr lang="en-US" sz="900" b="1" dirty="0"/>
              <a:t>prevent overspending</a:t>
            </a:r>
            <a:r>
              <a:rPr lang="en-US" sz="900" dirty="0"/>
              <a:t>.</a:t>
            </a:r>
          </a:p>
          <a:p>
            <a:pPr marL="171450" indent="-171450">
              <a:buFont typeface="Wingdings" panose="05000000000000000000" pitchFamily="2" charset="2"/>
              <a:buChar char="Ø"/>
            </a:pPr>
            <a:r>
              <a:rPr lang="en-US" sz="900" b="1" dirty="0"/>
              <a:t>Optimize workforce allocation</a:t>
            </a:r>
            <a:r>
              <a:rPr lang="en-US" sz="900" dirty="0"/>
              <a:t> for efficiency.</a:t>
            </a:r>
          </a:p>
          <a:p>
            <a:pPr marL="171450" indent="-171450">
              <a:buFont typeface="Wingdings" panose="05000000000000000000" pitchFamily="2" charset="2"/>
              <a:buChar char="Ø"/>
            </a:pPr>
            <a:r>
              <a:rPr lang="en-US" sz="900" b="1" dirty="0"/>
              <a:t>Adopt Project G’s cost-efficiency strategies</a:t>
            </a:r>
            <a:r>
              <a:rPr lang="en-US" sz="900" dirty="0"/>
              <a:t> across other projects.</a:t>
            </a:r>
          </a:p>
          <a:p>
            <a:pPr marL="171450" indent="-171450">
              <a:buFont typeface="Wingdings" panose="05000000000000000000" pitchFamily="2" charset="2"/>
              <a:buChar char="Ø"/>
            </a:pPr>
            <a:r>
              <a:rPr lang="en-US" sz="900" b="1" dirty="0"/>
              <a:t>Reduce unnecessary expenses</a:t>
            </a:r>
            <a:r>
              <a:rPr lang="en-US" sz="900" dirty="0"/>
              <a:t> in Projects E &amp; F.</a:t>
            </a:r>
          </a:p>
        </p:txBody>
      </p:sp>
      <p:sp>
        <p:nvSpPr>
          <p:cNvPr id="2" name="TextBox 1">
            <a:extLst>
              <a:ext uri="{FF2B5EF4-FFF2-40B4-BE49-F238E27FC236}">
                <a16:creationId xmlns:a16="http://schemas.microsoft.com/office/drawing/2014/main" id="{69E1478B-CD38-F433-3A01-DB22AE3B4E4D}"/>
              </a:ext>
            </a:extLst>
          </p:cNvPr>
          <p:cNvSpPr txBox="1"/>
          <p:nvPr/>
        </p:nvSpPr>
        <p:spPr>
          <a:xfrm>
            <a:off x="1023256" y="312058"/>
            <a:ext cx="7097486" cy="615553"/>
          </a:xfrm>
          <a:prstGeom prst="rect">
            <a:avLst/>
          </a:prstGeom>
          <a:noFill/>
        </p:spPr>
        <p:txBody>
          <a:bodyPr wrap="square" rtlCol="0">
            <a:spAutoFit/>
          </a:bodyPr>
          <a:lstStyle/>
          <a:p>
            <a:pPr algn="ctr"/>
            <a:r>
              <a:rPr lang="en-US" sz="2000" b="1" u="sng" dirty="0"/>
              <a:t>Employee Work-Hour and Budget Analysis of IQVIA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A52C9C-C33C-AFAE-C9C3-F927CB084E6A}"/>
              </a:ext>
            </a:extLst>
          </p:cNvPr>
          <p:cNvSpPr txBox="1"/>
          <p:nvPr/>
        </p:nvSpPr>
        <p:spPr>
          <a:xfrm>
            <a:off x="3566886" y="223739"/>
            <a:ext cx="2010228" cy="707886"/>
          </a:xfrm>
          <a:prstGeom prst="rect">
            <a:avLst/>
          </a:prstGeom>
          <a:noFill/>
        </p:spPr>
        <p:txBody>
          <a:bodyPr wrap="square" rtlCol="0">
            <a:spAutoFit/>
          </a:bodyPr>
          <a:lstStyle/>
          <a:p>
            <a:pPr algn="ctr"/>
            <a:r>
              <a:rPr lang="en-US" sz="4000" b="1" u="sng" dirty="0"/>
              <a:t>BAJAJ</a:t>
            </a:r>
          </a:p>
        </p:txBody>
      </p:sp>
      <p:pic>
        <p:nvPicPr>
          <p:cNvPr id="4" name="Picture 3" descr="A screenshot of a spreadsheet">
            <a:extLst>
              <a:ext uri="{FF2B5EF4-FFF2-40B4-BE49-F238E27FC236}">
                <a16:creationId xmlns:a16="http://schemas.microsoft.com/office/drawing/2014/main" id="{F0BD2D12-9554-5023-D9AA-E5DE7A2C4904}"/>
              </a:ext>
            </a:extLst>
          </p:cNvPr>
          <p:cNvPicPr>
            <a:picLocks noChangeAspect="1"/>
          </p:cNvPicPr>
          <p:nvPr/>
        </p:nvPicPr>
        <p:blipFill>
          <a:blip r:embed="rId2"/>
          <a:stretch>
            <a:fillRect/>
          </a:stretch>
        </p:blipFill>
        <p:spPr>
          <a:xfrm>
            <a:off x="402771" y="931626"/>
            <a:ext cx="8338458" cy="2479232"/>
          </a:xfrm>
          <a:prstGeom prst="rect">
            <a:avLst/>
          </a:prstGeom>
        </p:spPr>
      </p:pic>
      <p:pic>
        <p:nvPicPr>
          <p:cNvPr id="6" name="Picture 5">
            <a:extLst>
              <a:ext uri="{FF2B5EF4-FFF2-40B4-BE49-F238E27FC236}">
                <a16:creationId xmlns:a16="http://schemas.microsoft.com/office/drawing/2014/main" id="{95CCAA9D-A07D-E8B8-1F97-68D88F97702D}"/>
              </a:ext>
            </a:extLst>
          </p:cNvPr>
          <p:cNvPicPr>
            <a:picLocks noChangeAspect="1"/>
          </p:cNvPicPr>
          <p:nvPr/>
        </p:nvPicPr>
        <p:blipFill>
          <a:blip r:embed="rId3"/>
          <a:stretch>
            <a:fillRect/>
          </a:stretch>
        </p:blipFill>
        <p:spPr>
          <a:xfrm>
            <a:off x="402771" y="3773714"/>
            <a:ext cx="8338458" cy="522515"/>
          </a:xfrm>
          <a:prstGeom prst="rect">
            <a:avLst/>
          </a:prstGeom>
        </p:spPr>
      </p:pic>
    </p:spTree>
    <p:extLst>
      <p:ext uri="{BB962C8B-B14F-4D97-AF65-F5344CB8AC3E}">
        <p14:creationId xmlns:p14="http://schemas.microsoft.com/office/powerpoint/2010/main" val="3477991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422B7986-74A2-C5D3-60CF-671061F9F4EE}"/>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202B7C1B-8417-07C0-181E-8163C5A5D47A}"/>
              </a:ext>
            </a:extLst>
          </p:cNvPr>
          <p:cNvSpPr txBox="1"/>
          <p:nvPr/>
        </p:nvSpPr>
        <p:spPr>
          <a:xfrm>
            <a:off x="344713" y="684868"/>
            <a:ext cx="8454571" cy="2369880"/>
          </a:xfrm>
          <a:prstGeom prst="rect">
            <a:avLst/>
          </a:prstGeom>
          <a:noFill/>
        </p:spPr>
        <p:txBody>
          <a:bodyPr wrap="square">
            <a:spAutoFit/>
          </a:bodyPr>
          <a:lstStyle/>
          <a:p>
            <a:r>
              <a:rPr lang="en-US" sz="1100" b="1" dirty="0"/>
              <a:t>1. Employee Table Analysis</a:t>
            </a:r>
          </a:p>
          <a:p>
            <a:pPr marL="285750" indent="-285750">
              <a:buFont typeface="Wingdings" panose="05000000000000000000" pitchFamily="2" charset="2"/>
              <a:buChar char="Ø"/>
            </a:pPr>
            <a:r>
              <a:rPr lang="en-US" sz="900" b="1" dirty="0"/>
              <a:t>Employee Count:</a:t>
            </a:r>
            <a:endParaRPr lang="en-US" sz="900" dirty="0"/>
          </a:p>
          <a:p>
            <a:pPr marL="742950" lvl="1" indent="-285750">
              <a:buFont typeface="Wingdings" panose="05000000000000000000" pitchFamily="2" charset="2"/>
              <a:buChar char="q"/>
            </a:pPr>
            <a:r>
              <a:rPr lang="en-US" sz="900" b="1" dirty="0"/>
              <a:t>Project H:</a:t>
            </a:r>
            <a:r>
              <a:rPr lang="en-US" sz="900" dirty="0"/>
              <a:t> 10 employees</a:t>
            </a:r>
          </a:p>
          <a:p>
            <a:pPr marL="742950" lvl="1" indent="-285750">
              <a:buFont typeface="Wingdings" panose="05000000000000000000" pitchFamily="2" charset="2"/>
              <a:buChar char="q"/>
            </a:pPr>
            <a:r>
              <a:rPr lang="en-US" sz="900" b="1" dirty="0"/>
              <a:t>Project I:</a:t>
            </a:r>
            <a:r>
              <a:rPr lang="en-US" sz="900" dirty="0"/>
              <a:t> 10 employees</a:t>
            </a:r>
          </a:p>
          <a:p>
            <a:pPr marL="285750" indent="-285750">
              <a:buFont typeface="Wingdings" panose="05000000000000000000" pitchFamily="2" charset="2"/>
              <a:buChar char="Ø"/>
            </a:pPr>
            <a:r>
              <a:rPr lang="en-US" sz="900" b="1" dirty="0"/>
              <a:t>Work Hours:</a:t>
            </a:r>
            <a:endParaRPr lang="en-US" sz="900" dirty="0"/>
          </a:p>
          <a:p>
            <a:pPr marL="742950" lvl="1" indent="-285750">
              <a:buFont typeface="Wingdings" panose="05000000000000000000" pitchFamily="2" charset="2"/>
              <a:buChar char="q"/>
            </a:pPr>
            <a:r>
              <a:rPr lang="en-US" sz="900" dirty="0"/>
              <a:t>Recorded weekly and aggregated monthly.</a:t>
            </a:r>
          </a:p>
          <a:p>
            <a:pPr marL="742950" lvl="1" indent="-285750">
              <a:buFont typeface="Wingdings" panose="05000000000000000000" pitchFamily="2" charset="2"/>
              <a:buChar char="q"/>
            </a:pPr>
            <a:r>
              <a:rPr lang="en-US" sz="900" dirty="0"/>
              <a:t>The total hours worked for each project:</a:t>
            </a:r>
          </a:p>
          <a:p>
            <a:pPr marL="1143000" lvl="2" indent="-228600">
              <a:buFont typeface="Arial" panose="020B0604020202020204" pitchFamily="34" charset="0"/>
              <a:buChar char="•"/>
            </a:pPr>
            <a:r>
              <a:rPr lang="en-US" sz="900" b="1" dirty="0"/>
              <a:t>Project H:</a:t>
            </a:r>
            <a:r>
              <a:rPr lang="en-US" sz="900" dirty="0"/>
              <a:t> 6,280 hours</a:t>
            </a:r>
          </a:p>
          <a:p>
            <a:pPr marL="1143000" lvl="2" indent="-228600">
              <a:buFont typeface="Arial" panose="020B0604020202020204" pitchFamily="34" charset="0"/>
              <a:buChar char="•"/>
            </a:pPr>
            <a:r>
              <a:rPr lang="en-US" sz="900" b="1" dirty="0"/>
              <a:t>Project I:</a:t>
            </a:r>
            <a:r>
              <a:rPr lang="en-US" sz="900" dirty="0"/>
              <a:t> 5,890 hours</a:t>
            </a:r>
          </a:p>
          <a:p>
            <a:pPr marL="742950" lvl="1" indent="-285750">
              <a:buFont typeface="Wingdings" panose="05000000000000000000" pitchFamily="2" charset="2"/>
              <a:buChar char="q"/>
            </a:pPr>
            <a:r>
              <a:rPr lang="en-US" sz="900" dirty="0"/>
              <a:t>Employees worked consistently across all tracked weeks.</a:t>
            </a:r>
          </a:p>
          <a:p>
            <a:pPr marL="457200" lvl="1"/>
            <a:endParaRPr lang="en-US" sz="900" dirty="0"/>
          </a:p>
          <a:p>
            <a:r>
              <a:rPr lang="en-US" sz="1100" b="1" dirty="0"/>
              <a:t>2. Budget Table Analysis</a:t>
            </a:r>
          </a:p>
          <a:p>
            <a:pPr marL="285750" indent="-285750">
              <a:buFont typeface="Wingdings" panose="05000000000000000000" pitchFamily="2" charset="2"/>
              <a:buChar char="Ø"/>
            </a:pPr>
            <a:r>
              <a:rPr lang="en-US" sz="900" b="1" dirty="0"/>
              <a:t>Total Budget per Project:</a:t>
            </a:r>
            <a:r>
              <a:rPr lang="en-US" sz="900" dirty="0"/>
              <a:t> ₹44,600,000</a:t>
            </a:r>
          </a:p>
          <a:p>
            <a:pPr marL="285750" indent="-285750">
              <a:buFont typeface="Wingdings" panose="05000000000000000000" pitchFamily="2" charset="2"/>
              <a:buChar char="Ø"/>
            </a:pPr>
            <a:r>
              <a:rPr lang="en-US" sz="900" b="1" dirty="0"/>
              <a:t>Burn Rate &amp; Remaining Budget:</a:t>
            </a:r>
            <a:endParaRPr lang="en-US" sz="900" dirty="0"/>
          </a:p>
          <a:p>
            <a:pPr marL="742950" lvl="1" indent="-285750">
              <a:buFont typeface="Wingdings" panose="05000000000000000000" pitchFamily="2" charset="2"/>
              <a:buChar char="q"/>
            </a:pPr>
            <a:r>
              <a:rPr lang="en-US" sz="900" b="1" dirty="0"/>
              <a:t>Project H:</a:t>
            </a:r>
            <a:r>
              <a:rPr lang="en-US" sz="900" dirty="0"/>
              <a:t> ₹32,989,794 spent, ₹11,610,206 left (</a:t>
            </a:r>
            <a:r>
              <a:rPr lang="en-US" sz="900" b="1" dirty="0"/>
              <a:t>26% remaining</a:t>
            </a:r>
            <a:r>
              <a:rPr lang="en-US" sz="900" dirty="0"/>
              <a:t>).</a:t>
            </a:r>
          </a:p>
          <a:p>
            <a:pPr marL="742950" lvl="1" indent="-285750">
              <a:buFont typeface="Wingdings" panose="05000000000000000000" pitchFamily="2" charset="2"/>
              <a:buChar char="q"/>
            </a:pPr>
            <a:r>
              <a:rPr lang="en-US" sz="900" b="1" dirty="0"/>
              <a:t>Project I:</a:t>
            </a:r>
            <a:r>
              <a:rPr lang="en-US" sz="900" dirty="0"/>
              <a:t> ₹34,898,491 spent, ₹9,701,509 left (</a:t>
            </a:r>
            <a:r>
              <a:rPr lang="en-US" sz="900" b="1" dirty="0"/>
              <a:t>22% remaining</a:t>
            </a:r>
            <a:r>
              <a:rPr lang="en-US" sz="900" dirty="0"/>
              <a:t>).</a:t>
            </a:r>
          </a:p>
        </p:txBody>
      </p:sp>
      <p:sp>
        <p:nvSpPr>
          <p:cNvPr id="19" name="TextBox 18">
            <a:extLst>
              <a:ext uri="{FF2B5EF4-FFF2-40B4-BE49-F238E27FC236}">
                <a16:creationId xmlns:a16="http://schemas.microsoft.com/office/drawing/2014/main" id="{392EAC7A-26AC-7591-F865-264F2A97F21A}"/>
              </a:ext>
            </a:extLst>
          </p:cNvPr>
          <p:cNvSpPr txBox="1"/>
          <p:nvPr/>
        </p:nvSpPr>
        <p:spPr>
          <a:xfrm>
            <a:off x="1084942" y="348064"/>
            <a:ext cx="6974114" cy="615553"/>
          </a:xfrm>
          <a:prstGeom prst="rect">
            <a:avLst/>
          </a:prstGeom>
          <a:noFill/>
        </p:spPr>
        <p:txBody>
          <a:bodyPr wrap="square" rtlCol="0">
            <a:spAutoFit/>
          </a:bodyPr>
          <a:lstStyle/>
          <a:p>
            <a:r>
              <a:rPr lang="en-US" sz="2000" b="1" u="sng" dirty="0"/>
              <a:t>Employee Work-Hour and Budget Analysis of BAJAJ</a:t>
            </a:r>
          </a:p>
          <a:p>
            <a:endParaRPr lang="en-US" dirty="0"/>
          </a:p>
        </p:txBody>
      </p:sp>
      <p:sp>
        <p:nvSpPr>
          <p:cNvPr id="3" name="TextBox 2">
            <a:extLst>
              <a:ext uri="{FF2B5EF4-FFF2-40B4-BE49-F238E27FC236}">
                <a16:creationId xmlns:a16="http://schemas.microsoft.com/office/drawing/2014/main" id="{5135058A-CD9D-5E7D-AA94-B975BA643561}"/>
              </a:ext>
            </a:extLst>
          </p:cNvPr>
          <p:cNvSpPr txBox="1"/>
          <p:nvPr/>
        </p:nvSpPr>
        <p:spPr>
          <a:xfrm>
            <a:off x="344713" y="2930864"/>
            <a:ext cx="8454571" cy="2039020"/>
          </a:xfrm>
          <a:prstGeom prst="rect">
            <a:avLst/>
          </a:prstGeom>
          <a:noFill/>
        </p:spPr>
        <p:txBody>
          <a:bodyPr wrap="square">
            <a:spAutoFit/>
          </a:bodyPr>
          <a:lstStyle/>
          <a:p>
            <a:r>
              <a:rPr lang="en-US" sz="1100" b="1" dirty="0"/>
              <a:t>3. Key Insights</a:t>
            </a:r>
          </a:p>
          <a:p>
            <a:pPr marL="171450" indent="-171450">
              <a:buFont typeface="Wingdings" panose="05000000000000000000" pitchFamily="2" charset="2"/>
              <a:buChar char="Ø"/>
            </a:pPr>
            <a:r>
              <a:rPr lang="en-US" sz="900" b="1" dirty="0"/>
              <a:t>Project I is burning through its budget faster than Project H.</a:t>
            </a:r>
            <a:endParaRPr lang="en-US" sz="900" dirty="0"/>
          </a:p>
          <a:p>
            <a:pPr marL="171450" indent="-171450">
              <a:buFont typeface="Wingdings" panose="05000000000000000000" pitchFamily="2" charset="2"/>
              <a:buChar char="Ø"/>
            </a:pPr>
            <a:r>
              <a:rPr lang="en-US" sz="900" b="1" dirty="0"/>
              <a:t>Project H has slightly better budget retention (26% remaining vs. 22% in Project I).</a:t>
            </a:r>
            <a:endParaRPr lang="en-US" sz="900" dirty="0"/>
          </a:p>
          <a:p>
            <a:pPr marL="171450" indent="-171450">
              <a:buFont typeface="Wingdings" panose="05000000000000000000" pitchFamily="2" charset="2"/>
              <a:buChar char="Ø"/>
            </a:pPr>
            <a:r>
              <a:rPr lang="en-US" sz="900" b="1" dirty="0"/>
              <a:t>Overall, both projects are nearing budget exhaustion, requiring close monitoring.</a:t>
            </a:r>
            <a:endParaRPr lang="en-US" sz="900" dirty="0"/>
          </a:p>
          <a:p>
            <a:pPr marL="171450" indent="-171450">
              <a:buFont typeface="Wingdings" panose="05000000000000000000" pitchFamily="2" charset="2"/>
              <a:buChar char="Ø"/>
            </a:pPr>
            <a:r>
              <a:rPr lang="en-US" sz="900" b="1" dirty="0"/>
              <a:t>Spending is highest in months 4 to 7, indicating a peak workload during this period.</a:t>
            </a:r>
            <a:endParaRPr lang="en-US" sz="900" dirty="0"/>
          </a:p>
          <a:p>
            <a:pPr marL="171450" indent="-171450">
              <a:buFont typeface="Wingdings" panose="05000000000000000000" pitchFamily="2" charset="2"/>
              <a:buChar char="Ø"/>
            </a:pPr>
            <a:r>
              <a:rPr lang="en-US" sz="900" b="1" dirty="0"/>
              <a:t>Hourly rates and work-hour distribution suggest potential inefficiencies.</a:t>
            </a:r>
          </a:p>
          <a:p>
            <a:endParaRPr lang="en-US" sz="900" b="1" dirty="0"/>
          </a:p>
          <a:p>
            <a:r>
              <a:rPr lang="en-US" sz="1100" b="1" dirty="0"/>
              <a:t>4.Recommendations</a:t>
            </a:r>
          </a:p>
          <a:p>
            <a:pPr marL="171450" indent="-171450">
              <a:buFont typeface="Wingdings" panose="05000000000000000000" pitchFamily="2" charset="2"/>
              <a:buChar char="Ø"/>
            </a:pPr>
            <a:r>
              <a:rPr lang="en-US" sz="1050" b="1" dirty="0"/>
              <a:t>Monitor Project I closely</a:t>
            </a:r>
            <a:r>
              <a:rPr lang="en-US" sz="1050" dirty="0"/>
              <a:t> to prevent premature budget depletion.</a:t>
            </a:r>
          </a:p>
          <a:p>
            <a:pPr marL="171450" indent="-171450">
              <a:buFont typeface="Wingdings" panose="05000000000000000000" pitchFamily="2" charset="2"/>
              <a:buChar char="Ø"/>
            </a:pPr>
            <a:r>
              <a:rPr lang="en-US" sz="1050" b="1" dirty="0"/>
              <a:t>Optimize workforce allocation</a:t>
            </a:r>
            <a:r>
              <a:rPr lang="en-US" sz="1050" dirty="0"/>
              <a:t> to ensure hours are utilized efficiently.</a:t>
            </a:r>
          </a:p>
          <a:p>
            <a:pPr marL="171450" indent="-171450">
              <a:buFont typeface="Wingdings" panose="05000000000000000000" pitchFamily="2" charset="2"/>
              <a:buChar char="Ø"/>
            </a:pPr>
            <a:r>
              <a:rPr lang="en-US" sz="1050" b="1" dirty="0"/>
              <a:t>Adopt cost-saving strategies</a:t>
            </a:r>
            <a:r>
              <a:rPr lang="en-US" sz="1050" dirty="0"/>
              <a:t> similar to Project H for better budget retention.</a:t>
            </a:r>
          </a:p>
          <a:p>
            <a:pPr marL="171450" indent="-171450">
              <a:buFont typeface="Wingdings" panose="05000000000000000000" pitchFamily="2" charset="2"/>
              <a:buChar char="Ø"/>
            </a:pPr>
            <a:r>
              <a:rPr lang="en-US" sz="1050" b="1" dirty="0"/>
              <a:t>Reduce unnecessary expenses</a:t>
            </a:r>
            <a:r>
              <a:rPr lang="en-US" sz="1050" dirty="0"/>
              <a:t> and streamline processes to maintain financial control</a:t>
            </a:r>
          </a:p>
          <a:p>
            <a:endParaRPr lang="en-US" sz="900" dirty="0"/>
          </a:p>
        </p:txBody>
      </p:sp>
    </p:spTree>
    <p:extLst>
      <p:ext uri="{BB962C8B-B14F-4D97-AF65-F5344CB8AC3E}">
        <p14:creationId xmlns:p14="http://schemas.microsoft.com/office/powerpoint/2010/main" val="1613643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F633E37-D9A7-7B4E-0260-F6FD8F493F40}"/>
              </a:ext>
            </a:extLst>
          </p:cNvPr>
          <p:cNvSpPr txBox="1"/>
          <p:nvPr/>
        </p:nvSpPr>
        <p:spPr>
          <a:xfrm>
            <a:off x="3566886" y="260024"/>
            <a:ext cx="2010228" cy="707886"/>
          </a:xfrm>
          <a:prstGeom prst="rect">
            <a:avLst/>
          </a:prstGeom>
          <a:noFill/>
        </p:spPr>
        <p:txBody>
          <a:bodyPr wrap="square" rtlCol="0">
            <a:spAutoFit/>
          </a:bodyPr>
          <a:lstStyle/>
          <a:p>
            <a:pPr algn="ctr"/>
            <a:r>
              <a:rPr lang="en-US" sz="4000" b="1" u="sng" dirty="0"/>
              <a:t>RI</a:t>
            </a:r>
          </a:p>
        </p:txBody>
      </p:sp>
      <p:pic>
        <p:nvPicPr>
          <p:cNvPr id="11" name="Picture 10" descr="A screenshot of a spreadsheet">
            <a:extLst>
              <a:ext uri="{FF2B5EF4-FFF2-40B4-BE49-F238E27FC236}">
                <a16:creationId xmlns:a16="http://schemas.microsoft.com/office/drawing/2014/main" id="{D63D4617-E07A-7FB4-9244-D1CF375AC2D1}"/>
              </a:ext>
            </a:extLst>
          </p:cNvPr>
          <p:cNvPicPr>
            <a:picLocks noChangeAspect="1"/>
          </p:cNvPicPr>
          <p:nvPr/>
        </p:nvPicPr>
        <p:blipFill>
          <a:blip r:embed="rId2"/>
          <a:stretch>
            <a:fillRect/>
          </a:stretch>
        </p:blipFill>
        <p:spPr>
          <a:xfrm>
            <a:off x="431799" y="1106431"/>
            <a:ext cx="8280401" cy="2277502"/>
          </a:xfrm>
          <a:prstGeom prst="rect">
            <a:avLst/>
          </a:prstGeom>
        </p:spPr>
      </p:pic>
      <p:pic>
        <p:nvPicPr>
          <p:cNvPr id="13" name="Picture 12">
            <a:extLst>
              <a:ext uri="{FF2B5EF4-FFF2-40B4-BE49-F238E27FC236}">
                <a16:creationId xmlns:a16="http://schemas.microsoft.com/office/drawing/2014/main" id="{41472DDB-B2A7-D78A-5B05-4632E2A6B843}"/>
              </a:ext>
            </a:extLst>
          </p:cNvPr>
          <p:cNvPicPr>
            <a:picLocks noChangeAspect="1"/>
          </p:cNvPicPr>
          <p:nvPr/>
        </p:nvPicPr>
        <p:blipFill>
          <a:blip r:embed="rId3"/>
          <a:stretch>
            <a:fillRect/>
          </a:stretch>
        </p:blipFill>
        <p:spPr>
          <a:xfrm>
            <a:off x="431799" y="3626289"/>
            <a:ext cx="8280402" cy="1040524"/>
          </a:xfrm>
          <a:prstGeom prst="rect">
            <a:avLst/>
          </a:prstGeom>
        </p:spPr>
      </p:pic>
    </p:spTree>
    <p:extLst>
      <p:ext uri="{BB962C8B-B14F-4D97-AF65-F5344CB8AC3E}">
        <p14:creationId xmlns:p14="http://schemas.microsoft.com/office/powerpoint/2010/main" val="3003088969"/>
      </p:ext>
    </p:extLst>
  </p:cSld>
  <p:clrMapOvr>
    <a:masterClrMapping/>
  </p:clrMapOvr>
</p:sld>
</file>

<file path=ppt/theme/theme1.xml><?xml version="1.0" encoding="utf-8"?>
<a:theme xmlns:a="http://schemas.openxmlformats.org/drawingml/2006/main" name="Scope of Work by Slidesgo">
  <a:themeElements>
    <a:clrScheme name="Simple Light">
      <a:dk1>
        <a:srgbClr val="000000"/>
      </a:dk1>
      <a:lt1>
        <a:srgbClr val="FFFFFF"/>
      </a:lt1>
      <a:dk2>
        <a:srgbClr val="F0F6FF"/>
      </a:dk2>
      <a:lt2>
        <a:srgbClr val="B2D8F8"/>
      </a:lt2>
      <a:accent1>
        <a:srgbClr val="B2D8F8"/>
      </a:accent1>
      <a:accent2>
        <a:srgbClr val="B2D8F8"/>
      </a:accent2>
      <a:accent3>
        <a:srgbClr val="B2D8F8"/>
      </a:accent3>
      <a:accent4>
        <a:srgbClr val="B2D8F8"/>
      </a:accent4>
      <a:accent5>
        <a:srgbClr val="FFFFFF"/>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1658</Words>
  <Application>Microsoft Office PowerPoint</Application>
  <PresentationFormat>On-screen Show (16:9)</PresentationFormat>
  <Paragraphs>157</Paragraphs>
  <Slides>15</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Wingdings</vt:lpstr>
      <vt:lpstr>Arial</vt:lpstr>
      <vt:lpstr>Work Sans</vt:lpstr>
      <vt:lpstr>Roboto Slab Light</vt:lpstr>
      <vt:lpstr>Red Hat Display</vt:lpstr>
      <vt:lpstr>Raleway Medium</vt:lpstr>
      <vt:lpstr>Arapey</vt:lpstr>
      <vt:lpstr>Scope of Work by Slidesgo</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vwhk5</cp:lastModifiedBy>
  <cp:revision>9</cp:revision>
  <dcterms:modified xsi:type="dcterms:W3CDTF">2025-02-27T17:31:58Z</dcterms:modified>
</cp:coreProperties>
</file>