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72" r:id="rId2"/>
    <p:sldId id="274" r:id="rId3"/>
    <p:sldId id="273" r:id="rId4"/>
    <p:sldId id="275" r:id="rId5"/>
    <p:sldId id="276" r:id="rId6"/>
    <p:sldId id="278" r:id="rId7"/>
    <p:sldId id="277" r:id="rId8"/>
    <p:sldId id="279" r:id="rId9"/>
    <p:sldId id="28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2664"/>
    <a:srgbClr val="20F494"/>
    <a:srgbClr val="633D95"/>
    <a:srgbClr val="A86928"/>
    <a:srgbClr val="563583"/>
    <a:srgbClr val="5E398E"/>
    <a:srgbClr val="2B1840"/>
    <a:srgbClr val="04A6F3"/>
    <a:srgbClr val="21ADFD"/>
    <a:srgbClr val="21A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33"/>
    <p:restoredTop sz="94624"/>
  </p:normalViewPr>
  <p:slideViewPr>
    <p:cSldViewPr snapToGrid="0" snapToObjects="1" showGuides="1">
      <p:cViewPr varScale="1">
        <p:scale>
          <a:sx n="83" d="100"/>
          <a:sy n="83" d="100"/>
        </p:scale>
        <p:origin x="715"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B77C4F-EF5E-DA4E-B481-938E3B490DE2}" type="datetimeFigureOut">
              <a:rPr lang="en-US" smtClean="0"/>
              <a:t>3/14/2025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D3DB3D-0511-7C47-89C4-7B3ED3FDBEC1}" type="slidenum">
              <a:rPr lang="en-US" smtClean="0"/>
              <a:t>‹#›</a:t>
            </a:fld>
            <a:endParaRPr lang="en-US"/>
          </a:p>
        </p:txBody>
      </p:sp>
    </p:spTree>
    <p:extLst>
      <p:ext uri="{BB962C8B-B14F-4D97-AF65-F5344CB8AC3E}">
        <p14:creationId xmlns:p14="http://schemas.microsoft.com/office/powerpoint/2010/main" val="1478705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5886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E8EE67-7A75-494E-98A3-D8E57C5B2C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7039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02F7EA0-7E3A-F448-9D0C-95871D6C51AD}" type="datetimeFigureOut">
              <a:rPr lang="en-US" smtClean="0"/>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2141F-C534-0842-9392-D8EB71B0A2C2}" type="slidenum">
              <a:rPr lang="en-US" smtClean="0"/>
              <a:t>‹#›</a:t>
            </a:fld>
            <a:endParaRPr lang="en-US"/>
          </a:p>
        </p:txBody>
      </p:sp>
    </p:spTree>
    <p:extLst>
      <p:ext uri="{BB962C8B-B14F-4D97-AF65-F5344CB8AC3E}">
        <p14:creationId xmlns:p14="http://schemas.microsoft.com/office/powerpoint/2010/main" val="1490549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2F7EA0-7E3A-F448-9D0C-95871D6C51AD}" type="datetimeFigureOut">
              <a:rPr lang="en-US" smtClean="0"/>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2141F-C534-0842-9392-D8EB71B0A2C2}" type="slidenum">
              <a:rPr lang="en-US" smtClean="0"/>
              <a:t>‹#›</a:t>
            </a:fld>
            <a:endParaRPr lang="en-US"/>
          </a:p>
        </p:txBody>
      </p:sp>
    </p:spTree>
    <p:extLst>
      <p:ext uri="{BB962C8B-B14F-4D97-AF65-F5344CB8AC3E}">
        <p14:creationId xmlns:p14="http://schemas.microsoft.com/office/powerpoint/2010/main" val="28264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2F7EA0-7E3A-F448-9D0C-95871D6C51AD}" type="datetimeFigureOut">
              <a:rPr lang="en-US" smtClean="0"/>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2141F-C534-0842-9392-D8EB71B0A2C2}" type="slidenum">
              <a:rPr lang="en-US" smtClean="0"/>
              <a:t>‹#›</a:t>
            </a:fld>
            <a:endParaRPr lang="en-US"/>
          </a:p>
        </p:txBody>
      </p:sp>
    </p:spTree>
    <p:extLst>
      <p:ext uri="{BB962C8B-B14F-4D97-AF65-F5344CB8AC3E}">
        <p14:creationId xmlns:p14="http://schemas.microsoft.com/office/powerpoint/2010/main" val="311269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2F7EA0-7E3A-F448-9D0C-95871D6C51AD}" type="datetimeFigureOut">
              <a:rPr lang="en-US" smtClean="0"/>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2141F-C534-0842-9392-D8EB71B0A2C2}" type="slidenum">
              <a:rPr lang="en-US" smtClean="0"/>
              <a:t>‹#›</a:t>
            </a:fld>
            <a:endParaRPr lang="en-US"/>
          </a:p>
        </p:txBody>
      </p:sp>
    </p:spTree>
    <p:extLst>
      <p:ext uri="{BB962C8B-B14F-4D97-AF65-F5344CB8AC3E}">
        <p14:creationId xmlns:p14="http://schemas.microsoft.com/office/powerpoint/2010/main" val="522971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2F7EA0-7E3A-F448-9D0C-95871D6C51AD}" type="datetimeFigureOut">
              <a:rPr lang="en-US" smtClean="0"/>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2141F-C534-0842-9392-D8EB71B0A2C2}" type="slidenum">
              <a:rPr lang="en-US" smtClean="0"/>
              <a:t>‹#›</a:t>
            </a:fld>
            <a:endParaRPr lang="en-US"/>
          </a:p>
        </p:txBody>
      </p:sp>
    </p:spTree>
    <p:extLst>
      <p:ext uri="{BB962C8B-B14F-4D97-AF65-F5344CB8AC3E}">
        <p14:creationId xmlns:p14="http://schemas.microsoft.com/office/powerpoint/2010/main" val="52775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02F7EA0-7E3A-F448-9D0C-95871D6C51AD}" type="datetimeFigureOut">
              <a:rPr lang="en-US" smtClean="0"/>
              <a:t>3/14/2025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2141F-C534-0842-9392-D8EB71B0A2C2}" type="slidenum">
              <a:rPr lang="en-US" smtClean="0"/>
              <a:t>‹#›</a:t>
            </a:fld>
            <a:endParaRPr lang="en-US"/>
          </a:p>
        </p:txBody>
      </p:sp>
    </p:spTree>
    <p:extLst>
      <p:ext uri="{BB962C8B-B14F-4D97-AF65-F5344CB8AC3E}">
        <p14:creationId xmlns:p14="http://schemas.microsoft.com/office/powerpoint/2010/main" val="296596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2F7EA0-7E3A-F448-9D0C-95871D6C51AD}" type="datetimeFigureOut">
              <a:rPr lang="en-US" smtClean="0"/>
              <a:t>3/14/2025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92141F-C534-0842-9392-D8EB71B0A2C2}" type="slidenum">
              <a:rPr lang="en-US" smtClean="0"/>
              <a:t>‹#›</a:t>
            </a:fld>
            <a:endParaRPr lang="en-US"/>
          </a:p>
        </p:txBody>
      </p:sp>
    </p:spTree>
    <p:extLst>
      <p:ext uri="{BB962C8B-B14F-4D97-AF65-F5344CB8AC3E}">
        <p14:creationId xmlns:p14="http://schemas.microsoft.com/office/powerpoint/2010/main" val="896925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02F7EA0-7E3A-F448-9D0C-95871D6C51AD}" type="datetimeFigureOut">
              <a:rPr lang="en-US" smtClean="0"/>
              <a:t>3/14/2025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92141F-C534-0842-9392-D8EB71B0A2C2}" type="slidenum">
              <a:rPr lang="en-US" smtClean="0"/>
              <a:t>‹#›</a:t>
            </a:fld>
            <a:endParaRPr lang="en-US"/>
          </a:p>
        </p:txBody>
      </p:sp>
    </p:spTree>
    <p:extLst>
      <p:ext uri="{BB962C8B-B14F-4D97-AF65-F5344CB8AC3E}">
        <p14:creationId xmlns:p14="http://schemas.microsoft.com/office/powerpoint/2010/main" val="455843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2F7EA0-7E3A-F448-9D0C-95871D6C51AD}" type="datetimeFigureOut">
              <a:rPr lang="en-US" smtClean="0"/>
              <a:t>3/14/2025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92141F-C534-0842-9392-D8EB71B0A2C2}" type="slidenum">
              <a:rPr lang="en-US" smtClean="0"/>
              <a:t>‹#›</a:t>
            </a:fld>
            <a:endParaRPr lang="en-US"/>
          </a:p>
        </p:txBody>
      </p:sp>
    </p:spTree>
    <p:extLst>
      <p:ext uri="{BB962C8B-B14F-4D97-AF65-F5344CB8AC3E}">
        <p14:creationId xmlns:p14="http://schemas.microsoft.com/office/powerpoint/2010/main" val="827385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2F7EA0-7E3A-F448-9D0C-95871D6C51AD}" type="datetimeFigureOut">
              <a:rPr lang="en-US" smtClean="0"/>
              <a:t>3/14/2025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2141F-C534-0842-9392-D8EB71B0A2C2}" type="slidenum">
              <a:rPr lang="en-US" smtClean="0"/>
              <a:t>‹#›</a:t>
            </a:fld>
            <a:endParaRPr lang="en-US"/>
          </a:p>
        </p:txBody>
      </p:sp>
    </p:spTree>
    <p:extLst>
      <p:ext uri="{BB962C8B-B14F-4D97-AF65-F5344CB8AC3E}">
        <p14:creationId xmlns:p14="http://schemas.microsoft.com/office/powerpoint/2010/main" val="1670372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2F7EA0-7E3A-F448-9D0C-95871D6C51AD}" type="datetimeFigureOut">
              <a:rPr lang="en-US" smtClean="0"/>
              <a:t>3/14/2025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2141F-C534-0842-9392-D8EB71B0A2C2}" type="slidenum">
              <a:rPr lang="en-US" smtClean="0"/>
              <a:t>‹#›</a:t>
            </a:fld>
            <a:endParaRPr lang="en-US"/>
          </a:p>
        </p:txBody>
      </p:sp>
    </p:spTree>
    <p:extLst>
      <p:ext uri="{BB962C8B-B14F-4D97-AF65-F5344CB8AC3E}">
        <p14:creationId xmlns:p14="http://schemas.microsoft.com/office/powerpoint/2010/main" val="278450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2F7EA0-7E3A-F448-9D0C-95871D6C51AD}" type="datetimeFigureOut">
              <a:rPr lang="en-US" smtClean="0"/>
              <a:t>3/14/2025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92141F-C534-0842-9392-D8EB71B0A2C2}" type="slidenum">
              <a:rPr lang="en-US" smtClean="0"/>
              <a:t>‹#›</a:t>
            </a:fld>
            <a:endParaRPr lang="en-US"/>
          </a:p>
        </p:txBody>
      </p:sp>
    </p:spTree>
    <p:extLst>
      <p:ext uri="{BB962C8B-B14F-4D97-AF65-F5344CB8AC3E}">
        <p14:creationId xmlns:p14="http://schemas.microsoft.com/office/powerpoint/2010/main" val="1077683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A computer screen showing graphs and diagrams">
            <a:extLst>
              <a:ext uri="{FF2B5EF4-FFF2-40B4-BE49-F238E27FC236}">
                <a16:creationId xmlns:a16="http://schemas.microsoft.com/office/drawing/2014/main" id="{0DC52894-1BB7-4F18-3814-10AC84A102F5}"/>
              </a:ext>
            </a:extLst>
          </p:cNvPr>
          <p:cNvPicPr>
            <a:picLocks noChangeAspect="1"/>
          </p:cNvPicPr>
          <p:nvPr/>
        </p:nvPicPr>
        <p:blipFill>
          <a:blip r:embed="rId3"/>
          <a:stretch>
            <a:fillRect/>
          </a:stretch>
        </p:blipFill>
        <p:spPr>
          <a:xfrm>
            <a:off x="0" y="0"/>
            <a:ext cx="5486400" cy="6858000"/>
          </a:xfrm>
          <a:prstGeom prst="rect">
            <a:avLst/>
          </a:prstGeom>
        </p:spPr>
      </p:pic>
      <p:sp>
        <p:nvSpPr>
          <p:cNvPr id="29" name="TextBox 28">
            <a:extLst>
              <a:ext uri="{FF2B5EF4-FFF2-40B4-BE49-F238E27FC236}">
                <a16:creationId xmlns:a16="http://schemas.microsoft.com/office/drawing/2014/main" id="{175B1B07-BA1A-2531-E368-575966C733DB}"/>
              </a:ext>
            </a:extLst>
          </p:cNvPr>
          <p:cNvSpPr txBox="1"/>
          <p:nvPr/>
        </p:nvSpPr>
        <p:spPr>
          <a:xfrm>
            <a:off x="6096000" y="1449481"/>
            <a:ext cx="5231363" cy="1938992"/>
          </a:xfrm>
          <a:prstGeom prst="rect">
            <a:avLst/>
          </a:prstGeom>
          <a:noFill/>
        </p:spPr>
        <p:txBody>
          <a:bodyPr wrap="square">
            <a:spAutoFit/>
          </a:bodyPr>
          <a:lstStyle/>
          <a:p>
            <a:r>
              <a:rPr lang="en-US" sz="4000" b="1" i="0" dirty="0">
                <a:solidFill>
                  <a:srgbClr val="202124"/>
                </a:solidFill>
                <a:effectLst/>
                <a:latin typeface="Google Sans"/>
              </a:rPr>
              <a:t>Power BI Desktop Stock Market Analysis Dashboard</a:t>
            </a:r>
            <a:endParaRPr lang="en-US" sz="4000" b="1" dirty="0"/>
          </a:p>
        </p:txBody>
      </p:sp>
      <p:sp>
        <p:nvSpPr>
          <p:cNvPr id="30" name="TextBox 29">
            <a:extLst>
              <a:ext uri="{FF2B5EF4-FFF2-40B4-BE49-F238E27FC236}">
                <a16:creationId xmlns:a16="http://schemas.microsoft.com/office/drawing/2014/main" id="{F45554D2-BE55-F78F-6B48-0ED44E0147AD}"/>
              </a:ext>
            </a:extLst>
          </p:cNvPr>
          <p:cNvSpPr txBox="1"/>
          <p:nvPr/>
        </p:nvSpPr>
        <p:spPr>
          <a:xfrm>
            <a:off x="8481527" y="3429000"/>
            <a:ext cx="2612571" cy="369332"/>
          </a:xfrm>
          <a:prstGeom prst="rect">
            <a:avLst/>
          </a:prstGeom>
          <a:noFill/>
        </p:spPr>
        <p:txBody>
          <a:bodyPr wrap="square" rtlCol="0">
            <a:spAutoFit/>
          </a:bodyPr>
          <a:lstStyle/>
          <a:p>
            <a:r>
              <a:rPr lang="en-US"/>
              <a:t>-BY ARGHYADIP PANDEY</a:t>
            </a:r>
          </a:p>
        </p:txBody>
      </p:sp>
    </p:spTree>
    <p:extLst>
      <p:ext uri="{BB962C8B-B14F-4D97-AF65-F5344CB8AC3E}">
        <p14:creationId xmlns:p14="http://schemas.microsoft.com/office/powerpoint/2010/main" val="3443197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1AA2A670-4772-4504-9A86-BE460BACA39F}"/>
              </a:ext>
            </a:extLst>
          </p:cNvPr>
          <p:cNvSpPr/>
          <p:nvPr/>
        </p:nvSpPr>
        <p:spPr>
          <a:xfrm>
            <a:off x="2732747" y="530093"/>
            <a:ext cx="6726506" cy="430887"/>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solidFill>
                  <a:srgbClr val="083D65"/>
                </a:solidFill>
                <a:latin typeface="Segoe UI" panose="020B0502040204020203" pitchFamily="34" charset="0"/>
                <a:cs typeface="Segoe UI" panose="020B0502040204020203" pitchFamily="34" charset="0"/>
              </a:rPr>
              <a:t>INTRODUCTION</a:t>
            </a:r>
            <a:endParaRPr kumimoji="0" lang="en-US" sz="2800" b="1"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endParaRPr>
          </a:p>
        </p:txBody>
      </p:sp>
      <p:grpSp>
        <p:nvGrpSpPr>
          <p:cNvPr id="218" name="Group 217">
            <a:extLst>
              <a:ext uri="{FF2B5EF4-FFF2-40B4-BE49-F238E27FC236}">
                <a16:creationId xmlns:a16="http://schemas.microsoft.com/office/drawing/2014/main" id="{7D2AC6DF-FF9A-488F-9123-53AA85D9365B}"/>
              </a:ext>
            </a:extLst>
          </p:cNvPr>
          <p:cNvGrpSpPr/>
          <p:nvPr/>
        </p:nvGrpSpPr>
        <p:grpSpPr>
          <a:xfrm>
            <a:off x="600617" y="1217205"/>
            <a:ext cx="2504839" cy="3373586"/>
            <a:chOff x="600617" y="1217205"/>
            <a:chExt cx="2504839" cy="3373586"/>
          </a:xfrm>
        </p:grpSpPr>
        <p:sp>
          <p:nvSpPr>
            <p:cNvPr id="13" name="Rectangle 12">
              <a:extLst>
                <a:ext uri="{FF2B5EF4-FFF2-40B4-BE49-F238E27FC236}">
                  <a16:creationId xmlns:a16="http://schemas.microsoft.com/office/drawing/2014/main" id="{FFF60778-A552-4178-967A-D6012B06C7A5}"/>
                </a:ext>
              </a:extLst>
            </p:cNvPr>
            <p:cNvSpPr/>
            <p:nvPr/>
          </p:nvSpPr>
          <p:spPr>
            <a:xfrm>
              <a:off x="600617" y="4545072"/>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8" name="Rectangle 167">
              <a:extLst>
                <a:ext uri="{FF2B5EF4-FFF2-40B4-BE49-F238E27FC236}">
                  <a16:creationId xmlns:a16="http://schemas.microsoft.com/office/drawing/2014/main" id="{C018E09C-793B-4B90-8ABF-2FDE455E5932}"/>
                </a:ext>
              </a:extLst>
            </p:cNvPr>
            <p:cNvSpPr/>
            <p:nvPr/>
          </p:nvSpPr>
          <p:spPr>
            <a:xfrm>
              <a:off x="600617" y="1217205"/>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16" name="Group 215">
            <a:extLst>
              <a:ext uri="{FF2B5EF4-FFF2-40B4-BE49-F238E27FC236}">
                <a16:creationId xmlns:a16="http://schemas.microsoft.com/office/drawing/2014/main" id="{A4AD765A-A9FC-4380-B5C5-AA23BE3F2EC4}"/>
              </a:ext>
            </a:extLst>
          </p:cNvPr>
          <p:cNvGrpSpPr/>
          <p:nvPr/>
        </p:nvGrpSpPr>
        <p:grpSpPr>
          <a:xfrm>
            <a:off x="3188457" y="1217205"/>
            <a:ext cx="2504839" cy="3373586"/>
            <a:chOff x="3188457" y="1217205"/>
            <a:chExt cx="2504839" cy="3373586"/>
          </a:xfrm>
        </p:grpSpPr>
        <p:sp>
          <p:nvSpPr>
            <p:cNvPr id="166" name="Rectangle 165">
              <a:extLst>
                <a:ext uri="{FF2B5EF4-FFF2-40B4-BE49-F238E27FC236}">
                  <a16:creationId xmlns:a16="http://schemas.microsoft.com/office/drawing/2014/main" id="{187C9854-6707-49B5-AAB0-8B1D104C416C}"/>
                </a:ext>
              </a:extLst>
            </p:cNvPr>
            <p:cNvSpPr/>
            <p:nvPr/>
          </p:nvSpPr>
          <p:spPr>
            <a:xfrm>
              <a:off x="3188457" y="4545072"/>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9" name="Rectangle 168">
              <a:extLst>
                <a:ext uri="{FF2B5EF4-FFF2-40B4-BE49-F238E27FC236}">
                  <a16:creationId xmlns:a16="http://schemas.microsoft.com/office/drawing/2014/main" id="{0F3AED94-9359-4B1F-8C66-3940EF11161C}"/>
                </a:ext>
              </a:extLst>
            </p:cNvPr>
            <p:cNvSpPr/>
            <p:nvPr/>
          </p:nvSpPr>
          <p:spPr>
            <a:xfrm>
              <a:off x="3188457" y="1217205"/>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15" name="Group 214">
            <a:extLst>
              <a:ext uri="{FF2B5EF4-FFF2-40B4-BE49-F238E27FC236}">
                <a16:creationId xmlns:a16="http://schemas.microsoft.com/office/drawing/2014/main" id="{EBF79B94-9DA8-473D-907F-927F10FFAFC1}"/>
              </a:ext>
            </a:extLst>
          </p:cNvPr>
          <p:cNvGrpSpPr/>
          <p:nvPr/>
        </p:nvGrpSpPr>
        <p:grpSpPr>
          <a:xfrm>
            <a:off x="5776296" y="1217205"/>
            <a:ext cx="2504839" cy="3373586"/>
            <a:chOff x="5776296" y="1217205"/>
            <a:chExt cx="2504839" cy="3373586"/>
          </a:xfrm>
        </p:grpSpPr>
        <p:sp>
          <p:nvSpPr>
            <p:cNvPr id="167" name="Rectangle 166">
              <a:extLst>
                <a:ext uri="{FF2B5EF4-FFF2-40B4-BE49-F238E27FC236}">
                  <a16:creationId xmlns:a16="http://schemas.microsoft.com/office/drawing/2014/main" id="{77D988CC-9B88-413E-93C2-C869C58096EA}"/>
                </a:ext>
              </a:extLst>
            </p:cNvPr>
            <p:cNvSpPr/>
            <p:nvPr/>
          </p:nvSpPr>
          <p:spPr>
            <a:xfrm>
              <a:off x="5776296" y="4545072"/>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0" name="Rectangle 169">
              <a:extLst>
                <a:ext uri="{FF2B5EF4-FFF2-40B4-BE49-F238E27FC236}">
                  <a16:creationId xmlns:a16="http://schemas.microsoft.com/office/drawing/2014/main" id="{533D9528-ECF4-4BA2-B405-B2CEB02B7987}"/>
                </a:ext>
              </a:extLst>
            </p:cNvPr>
            <p:cNvSpPr/>
            <p:nvPr/>
          </p:nvSpPr>
          <p:spPr>
            <a:xfrm>
              <a:off x="5776296" y="1217205"/>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09" name="Group 208">
            <a:extLst>
              <a:ext uri="{FF2B5EF4-FFF2-40B4-BE49-F238E27FC236}">
                <a16:creationId xmlns:a16="http://schemas.microsoft.com/office/drawing/2014/main" id="{B62136CF-26D1-4E3C-A6C7-CF76DF49877A}"/>
              </a:ext>
            </a:extLst>
          </p:cNvPr>
          <p:cNvGrpSpPr/>
          <p:nvPr/>
        </p:nvGrpSpPr>
        <p:grpSpPr>
          <a:xfrm>
            <a:off x="8386621" y="1217205"/>
            <a:ext cx="3134032" cy="3373586"/>
            <a:chOff x="8575598" y="1339841"/>
            <a:chExt cx="2988302" cy="3373586"/>
          </a:xfrm>
        </p:grpSpPr>
        <p:sp>
          <p:nvSpPr>
            <p:cNvPr id="171" name="Rectangle 170">
              <a:extLst>
                <a:ext uri="{FF2B5EF4-FFF2-40B4-BE49-F238E27FC236}">
                  <a16:creationId xmlns:a16="http://schemas.microsoft.com/office/drawing/2014/main" id="{95C9B982-0181-4CF4-8DC6-5A27C0EB2B38}"/>
                </a:ext>
              </a:extLst>
            </p:cNvPr>
            <p:cNvSpPr/>
            <p:nvPr/>
          </p:nvSpPr>
          <p:spPr>
            <a:xfrm>
              <a:off x="8575599" y="4667708"/>
              <a:ext cx="2988301"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2" name="Rectangle 171">
              <a:extLst>
                <a:ext uri="{FF2B5EF4-FFF2-40B4-BE49-F238E27FC236}">
                  <a16:creationId xmlns:a16="http://schemas.microsoft.com/office/drawing/2014/main" id="{6E863F44-D1D6-46E5-928B-2C8B5D8D5E1A}"/>
                </a:ext>
              </a:extLst>
            </p:cNvPr>
            <p:cNvSpPr/>
            <p:nvPr/>
          </p:nvSpPr>
          <p:spPr>
            <a:xfrm>
              <a:off x="8575598" y="1339841"/>
              <a:ext cx="2988301"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84" name="Rounded Rectangle 109">
            <a:extLst>
              <a:ext uri="{FF2B5EF4-FFF2-40B4-BE49-F238E27FC236}">
                <a16:creationId xmlns:a16="http://schemas.microsoft.com/office/drawing/2014/main" id="{FE924B0A-EE56-47DC-A2B2-4E228E4169C0}"/>
              </a:ext>
            </a:extLst>
          </p:cNvPr>
          <p:cNvSpPr/>
          <p:nvPr/>
        </p:nvSpPr>
        <p:spPr>
          <a:xfrm>
            <a:off x="10744964" y="6914539"/>
            <a:ext cx="2094671" cy="354514"/>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4" name="TextBox 3">
            <a:extLst>
              <a:ext uri="{FF2B5EF4-FFF2-40B4-BE49-F238E27FC236}">
                <a16:creationId xmlns:a16="http://schemas.microsoft.com/office/drawing/2014/main" id="{C4C3811A-8637-3292-B31B-5BE0EFF8A357}"/>
              </a:ext>
            </a:extLst>
          </p:cNvPr>
          <p:cNvSpPr txBox="1"/>
          <p:nvPr/>
        </p:nvSpPr>
        <p:spPr>
          <a:xfrm>
            <a:off x="600616" y="1475753"/>
            <a:ext cx="10920035" cy="2554545"/>
          </a:xfrm>
          <a:prstGeom prst="rect">
            <a:avLst/>
          </a:prstGeom>
          <a:noFill/>
        </p:spPr>
        <p:txBody>
          <a:bodyPr wrap="square">
            <a:spAutoFit/>
          </a:bodyPr>
          <a:lstStyle/>
          <a:p>
            <a:pPr algn="just"/>
            <a:r>
              <a:rPr lang="en-US" sz="2000" dirty="0">
                <a:latin typeface="Arial" panose="020B0604020202020204" pitchFamily="34" charset="0"/>
                <a:cs typeface="Arial" panose="020B0604020202020204" pitchFamily="34" charset="0"/>
              </a:rPr>
              <a:t>This stock market analysis provides insights into the performance of major technology stocks, including Apple (AAPL), Microsoft (MSFT), Google (GOOG), and Netflix (NFLX). The report highlights key financial metrics such as high and low prices, opening prices, adjusted closing prices, and trading volumes. Netflix leads in volatility with the highest high-low difference, while Apple dominates trading volume at 46.98%. A time-series analysis of adjusted closing prices shows trends over recent months, reflecting market fluctuations. This data-driven approach enables investors to make informed decisions based on stock trends, price movements, and comparative market performance.</a:t>
            </a:r>
          </a:p>
        </p:txBody>
      </p:sp>
    </p:spTree>
    <p:extLst>
      <p:ext uri="{BB962C8B-B14F-4D97-AF65-F5344CB8AC3E}">
        <p14:creationId xmlns:p14="http://schemas.microsoft.com/office/powerpoint/2010/main" val="1671820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7" name="Rectangle 12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71AC280-F267-F38E-729D-BC5FCF3D1CF0}"/>
              </a:ext>
            </a:extLst>
          </p:cNvPr>
          <p:cNvSpPr txBox="1"/>
          <p:nvPr/>
        </p:nvSpPr>
        <p:spPr>
          <a:xfrm>
            <a:off x="630936" y="639520"/>
            <a:ext cx="3429000" cy="171907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kern="1200">
                <a:solidFill>
                  <a:schemeClr val="tx1"/>
                </a:solidFill>
                <a:latin typeface="+mj-lt"/>
                <a:ea typeface="+mj-ea"/>
                <a:cs typeface="+mj-cs"/>
              </a:rPr>
              <a:t>Overview</a:t>
            </a:r>
          </a:p>
          <a:p>
            <a:pPr>
              <a:lnSpc>
                <a:spcPct val="90000"/>
              </a:lnSpc>
              <a:spcBef>
                <a:spcPct val="0"/>
              </a:spcBef>
              <a:spcAft>
                <a:spcPts val="600"/>
              </a:spcAft>
            </a:pPr>
            <a:endParaRPr lang="en-US" sz="5400" kern="1200">
              <a:solidFill>
                <a:schemeClr val="tx1"/>
              </a:solidFill>
              <a:latin typeface="+mj-lt"/>
              <a:ea typeface="+mj-ea"/>
              <a:cs typeface="+mj-cs"/>
            </a:endParaRPr>
          </a:p>
        </p:txBody>
      </p:sp>
      <p:sp>
        <p:nvSpPr>
          <p:cNvPr id="12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26519E81-C48F-4DC1-8447-5AA3137BE5EE}"/>
              </a:ext>
            </a:extLst>
          </p:cNvPr>
          <p:cNvSpPr/>
          <p:nvPr/>
        </p:nvSpPr>
        <p:spPr>
          <a:xfrm>
            <a:off x="630936" y="2807208"/>
            <a:ext cx="3429000" cy="341071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400">
                <a:solidFill>
                  <a:schemeClr val="tx1"/>
                </a:solidFill>
              </a:rPr>
              <a:t>This Power BI dashboard provides a comprehensive analysis of major technology stocks, including Apple (AAPL), Microsoft (MSFT), Google (GOOG), and Netflix (NFLX). Key insights include:</a:t>
            </a:r>
          </a:p>
          <a:p>
            <a:pPr indent="-228600">
              <a:lnSpc>
                <a:spcPct val="90000"/>
              </a:lnSpc>
              <a:spcAft>
                <a:spcPts val="600"/>
              </a:spcAft>
              <a:buFont typeface="Arial" panose="020B0604020202020204" pitchFamily="34" charset="0"/>
              <a:buChar char="•"/>
            </a:pPr>
            <a:r>
              <a:rPr lang="en-US" sz="1400" b="1">
                <a:solidFill>
                  <a:schemeClr val="tx1"/>
                </a:solidFill>
              </a:rPr>
              <a:t>High and Low by Ticker: </a:t>
            </a:r>
            <a:r>
              <a:rPr lang="en-US" sz="1400">
                <a:solidFill>
                  <a:schemeClr val="tx1"/>
                </a:solidFill>
              </a:rPr>
              <a:t>Netflix exhibits the highest price fluctuations, followed by Microsoft and Apple.</a:t>
            </a:r>
          </a:p>
          <a:p>
            <a:pPr indent="-228600">
              <a:lnSpc>
                <a:spcPct val="90000"/>
              </a:lnSpc>
              <a:spcAft>
                <a:spcPts val="600"/>
              </a:spcAft>
              <a:buFont typeface="Arial" panose="020B0604020202020204" pitchFamily="34" charset="0"/>
              <a:buChar char="•"/>
            </a:pPr>
            <a:r>
              <a:rPr lang="en-US" sz="1400" b="1">
                <a:solidFill>
                  <a:schemeClr val="tx1"/>
                </a:solidFill>
              </a:rPr>
              <a:t>Opening Prices:</a:t>
            </a:r>
            <a:r>
              <a:rPr lang="en-US" sz="1400">
                <a:solidFill>
                  <a:schemeClr val="tx1"/>
                </a:solidFill>
              </a:rPr>
              <a:t> Netflix leads with the highest opening value.</a:t>
            </a:r>
          </a:p>
          <a:p>
            <a:pPr indent="-228600">
              <a:lnSpc>
                <a:spcPct val="90000"/>
              </a:lnSpc>
              <a:spcAft>
                <a:spcPts val="600"/>
              </a:spcAft>
              <a:buFont typeface="Arial" panose="020B0604020202020204" pitchFamily="34" charset="0"/>
              <a:buChar char="•"/>
            </a:pPr>
            <a:r>
              <a:rPr lang="en-US" sz="1400" b="1">
                <a:solidFill>
                  <a:schemeClr val="tx1"/>
                </a:solidFill>
              </a:rPr>
              <a:t>Adjusted Closing Prices:</a:t>
            </a:r>
            <a:r>
              <a:rPr lang="en-US" sz="1400">
                <a:solidFill>
                  <a:schemeClr val="tx1"/>
                </a:solidFill>
              </a:rPr>
              <a:t> Netflix maintains the highest closing value.</a:t>
            </a:r>
          </a:p>
          <a:p>
            <a:pPr indent="-228600">
              <a:lnSpc>
                <a:spcPct val="90000"/>
              </a:lnSpc>
              <a:spcAft>
                <a:spcPts val="600"/>
              </a:spcAft>
              <a:buFont typeface="Arial" panose="020B0604020202020204" pitchFamily="34" charset="0"/>
              <a:buChar char="•"/>
            </a:pPr>
            <a:r>
              <a:rPr lang="en-US" sz="1400" b="1">
                <a:solidFill>
                  <a:schemeClr val="tx1"/>
                </a:solidFill>
              </a:rPr>
              <a:t>Volume by Ticker: </a:t>
            </a:r>
            <a:r>
              <a:rPr lang="en-US" sz="1400">
                <a:solidFill>
                  <a:schemeClr val="tx1"/>
                </a:solidFill>
              </a:rPr>
              <a:t>Apple dominates trading volume at 46.98%, followed by Microsoft and Google.</a:t>
            </a:r>
          </a:p>
        </p:txBody>
      </p:sp>
      <p:pic>
        <p:nvPicPr>
          <p:cNvPr id="11" name="Picture 10">
            <a:extLst>
              <a:ext uri="{FF2B5EF4-FFF2-40B4-BE49-F238E27FC236}">
                <a16:creationId xmlns:a16="http://schemas.microsoft.com/office/drawing/2014/main" id="{AD0E88D7-52AA-F50B-A825-DE3640CDB0BF}"/>
              </a:ext>
            </a:extLst>
          </p:cNvPr>
          <p:cNvPicPr>
            <a:picLocks noChangeAspect="1"/>
          </p:cNvPicPr>
          <p:nvPr/>
        </p:nvPicPr>
        <p:blipFill>
          <a:blip r:embed="rId2"/>
          <a:stretch>
            <a:fillRect/>
          </a:stretch>
        </p:blipFill>
        <p:spPr>
          <a:xfrm>
            <a:off x="4654296" y="1340625"/>
            <a:ext cx="6903720" cy="4176750"/>
          </a:xfrm>
          <a:prstGeom prst="rect">
            <a:avLst/>
          </a:prstGeom>
        </p:spPr>
      </p:pic>
    </p:spTree>
    <p:extLst>
      <p:ext uri="{BB962C8B-B14F-4D97-AF65-F5344CB8AC3E}">
        <p14:creationId xmlns:p14="http://schemas.microsoft.com/office/powerpoint/2010/main" val="1380648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A30D6AF-CF99-D484-9DAA-E98349E805EB}"/>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200"/>
              <a:t>The bar chart presents the </a:t>
            </a:r>
            <a:r>
              <a:rPr lang="en-US" sz="1200" b="1"/>
              <a:t>sum of high and low stock prices</a:t>
            </a:r>
            <a:r>
              <a:rPr lang="en-US" sz="1200"/>
              <a:t> for four major tech companies: Netflix (NFLX), Microsoft (MSFT), Apple (AAPL), and Google (GOOG).</a:t>
            </a:r>
          </a:p>
          <a:p>
            <a:pPr indent="-228600">
              <a:lnSpc>
                <a:spcPct val="90000"/>
              </a:lnSpc>
              <a:spcAft>
                <a:spcPts val="600"/>
              </a:spcAft>
              <a:buFont typeface="Arial" panose="020B0604020202020204" pitchFamily="34" charset="0"/>
              <a:buChar char="•"/>
            </a:pPr>
            <a:r>
              <a:rPr lang="en-US" sz="1200" b="1"/>
              <a:t>Key Observations:</a:t>
            </a:r>
          </a:p>
          <a:p>
            <a:pPr indent="-228600">
              <a:lnSpc>
                <a:spcPct val="90000"/>
              </a:lnSpc>
              <a:spcAft>
                <a:spcPts val="600"/>
              </a:spcAft>
              <a:buFont typeface="Arial" panose="020B0604020202020204" pitchFamily="34" charset="0"/>
              <a:buChar char="•"/>
            </a:pPr>
            <a:r>
              <a:rPr lang="en-US" sz="1200" b="1"/>
              <a:t>Netflix (NFLX) shows the highest price volatility</a:t>
            </a:r>
            <a:r>
              <a:rPr lang="en-US" sz="1200"/>
              <a:t>, with a </a:t>
            </a:r>
            <a:r>
              <a:rPr lang="en-US" sz="1200" b="1"/>
              <a:t>high of 21K</a:t>
            </a:r>
            <a:r>
              <a:rPr lang="en-US" sz="1200"/>
              <a:t> and a </a:t>
            </a:r>
            <a:r>
              <a:rPr lang="en-US" sz="1200" b="1"/>
              <a:t>low of 20K</a:t>
            </a:r>
            <a:r>
              <a:rPr lang="en-US" sz="1200"/>
              <a:t>. This suggests strong price fluctuations.</a:t>
            </a:r>
          </a:p>
          <a:p>
            <a:pPr indent="-228600">
              <a:lnSpc>
                <a:spcPct val="90000"/>
              </a:lnSpc>
              <a:spcAft>
                <a:spcPts val="600"/>
              </a:spcAft>
              <a:buFont typeface="Arial" panose="020B0604020202020204" pitchFamily="34" charset="0"/>
              <a:buChar char="•"/>
            </a:pPr>
            <a:r>
              <a:rPr lang="en-US" sz="1200" b="1"/>
              <a:t>Microsoft (MSFT) follows closely</a:t>
            </a:r>
            <a:r>
              <a:rPr lang="en-US" sz="1200"/>
              <a:t>, with both high and low values at </a:t>
            </a:r>
            <a:r>
              <a:rPr lang="en-US" sz="1200" b="1"/>
              <a:t>17K</a:t>
            </a:r>
            <a:r>
              <a:rPr lang="en-US" sz="1200"/>
              <a:t>.</a:t>
            </a:r>
          </a:p>
          <a:p>
            <a:pPr indent="-228600">
              <a:lnSpc>
                <a:spcPct val="90000"/>
              </a:lnSpc>
              <a:spcAft>
                <a:spcPts val="600"/>
              </a:spcAft>
              <a:buFont typeface="Arial" panose="020B0604020202020204" pitchFamily="34" charset="0"/>
              <a:buChar char="•"/>
            </a:pPr>
            <a:r>
              <a:rPr lang="en-US" sz="1200" b="1"/>
              <a:t>Apple (AAPL) maintains stability</a:t>
            </a:r>
            <a:r>
              <a:rPr lang="en-US" sz="1200"/>
              <a:t>, with both high and low values at </a:t>
            </a:r>
            <a:r>
              <a:rPr lang="en-US" sz="1200" b="1"/>
              <a:t>10K</a:t>
            </a:r>
            <a:r>
              <a:rPr lang="en-US" sz="1200"/>
              <a:t>, indicating minimal volatility.</a:t>
            </a:r>
          </a:p>
          <a:p>
            <a:pPr indent="-228600">
              <a:lnSpc>
                <a:spcPct val="90000"/>
              </a:lnSpc>
              <a:spcAft>
                <a:spcPts val="600"/>
              </a:spcAft>
              <a:buFont typeface="Arial" panose="020B0604020202020204" pitchFamily="34" charset="0"/>
              <a:buChar char="•"/>
            </a:pPr>
            <a:r>
              <a:rPr lang="en-US" sz="1200" b="1"/>
              <a:t>Google (GOOG) has the lowest values</a:t>
            </a:r>
            <a:r>
              <a:rPr lang="en-US" sz="1200"/>
              <a:t>, with a </a:t>
            </a:r>
            <a:r>
              <a:rPr lang="en-US" sz="1200" b="1"/>
              <a:t>high and low of 6K</a:t>
            </a:r>
            <a:r>
              <a:rPr lang="en-US" sz="1200"/>
              <a:t>, showing relative stability in price movement.</a:t>
            </a:r>
          </a:p>
        </p:txBody>
      </p:sp>
      <p:pic>
        <p:nvPicPr>
          <p:cNvPr id="5" name="Picture 4">
            <a:extLst>
              <a:ext uri="{FF2B5EF4-FFF2-40B4-BE49-F238E27FC236}">
                <a16:creationId xmlns:a16="http://schemas.microsoft.com/office/drawing/2014/main" id="{E18326F7-A517-08BA-EDAF-8F286E616C1B}"/>
              </a:ext>
            </a:extLst>
          </p:cNvPr>
          <p:cNvPicPr>
            <a:picLocks noChangeAspect="1"/>
          </p:cNvPicPr>
          <p:nvPr/>
        </p:nvPicPr>
        <p:blipFill>
          <a:blip r:embed="rId2"/>
          <a:stretch>
            <a:fillRect/>
          </a:stretch>
        </p:blipFill>
        <p:spPr>
          <a:xfrm>
            <a:off x="4790339" y="640080"/>
            <a:ext cx="6631633" cy="5577840"/>
          </a:xfrm>
          <a:prstGeom prst="rect">
            <a:avLst/>
          </a:prstGeom>
        </p:spPr>
      </p:pic>
    </p:spTree>
    <p:extLst>
      <p:ext uri="{BB962C8B-B14F-4D97-AF65-F5344CB8AC3E}">
        <p14:creationId xmlns:p14="http://schemas.microsoft.com/office/powerpoint/2010/main" val="653809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BF55479-4DCE-A19D-A16A-E7A04345E096}"/>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200"/>
              <a:t>This chart displays the </a:t>
            </a:r>
            <a:r>
              <a:rPr lang="en-US" sz="1200" b="1"/>
              <a:t>opening prices</a:t>
            </a:r>
            <a:r>
              <a:rPr lang="en-US" sz="1200"/>
              <a:t> for four major technology stocks: Netflix (NFLX), Microsoft (MSFT), Apple (AAPL), and Google (GOOG).</a:t>
            </a:r>
          </a:p>
          <a:p>
            <a:pPr indent="-228600">
              <a:lnSpc>
                <a:spcPct val="90000"/>
              </a:lnSpc>
              <a:spcAft>
                <a:spcPts val="600"/>
              </a:spcAft>
              <a:buFont typeface="Arial" panose="020B0604020202020204" pitchFamily="34" charset="0"/>
              <a:buChar char="•"/>
            </a:pPr>
            <a:r>
              <a:rPr lang="en-US" sz="1200" b="1"/>
              <a:t>Key Observations:</a:t>
            </a:r>
          </a:p>
          <a:p>
            <a:pPr indent="-228600">
              <a:lnSpc>
                <a:spcPct val="90000"/>
              </a:lnSpc>
              <a:spcAft>
                <a:spcPts val="600"/>
              </a:spcAft>
              <a:buFont typeface="Arial" panose="020B0604020202020204" pitchFamily="34" charset="0"/>
              <a:buChar char="•"/>
            </a:pPr>
            <a:r>
              <a:rPr lang="en-US" sz="1200" b="1"/>
              <a:t>Netflix (NFLX) has the highest opening price at 20.34K</a:t>
            </a:r>
            <a:r>
              <a:rPr lang="en-US" sz="1200"/>
              <a:t>, indicating strong market interest and valuation.</a:t>
            </a:r>
          </a:p>
          <a:p>
            <a:pPr indent="-228600">
              <a:lnSpc>
                <a:spcPct val="90000"/>
              </a:lnSpc>
              <a:spcAft>
                <a:spcPts val="600"/>
              </a:spcAft>
              <a:buFont typeface="Arial" panose="020B0604020202020204" pitchFamily="34" charset="0"/>
              <a:buChar char="•"/>
            </a:pPr>
            <a:r>
              <a:rPr lang="en-US" sz="1200" b="1"/>
              <a:t>Microsoft (MSFT) follows at 17.03K</a:t>
            </a:r>
            <a:r>
              <a:rPr lang="en-US" sz="1200"/>
              <a:t>, showing a solid position in the market.</a:t>
            </a:r>
          </a:p>
          <a:p>
            <a:pPr indent="-228600">
              <a:lnSpc>
                <a:spcPct val="90000"/>
              </a:lnSpc>
              <a:spcAft>
                <a:spcPts val="600"/>
              </a:spcAft>
              <a:buFont typeface="Arial" panose="020B0604020202020204" pitchFamily="34" charset="0"/>
              <a:buChar char="•"/>
            </a:pPr>
            <a:r>
              <a:rPr lang="en-US" sz="1200" b="1"/>
              <a:t>Apple (AAPL) opens at 9.78K</a:t>
            </a:r>
            <a:r>
              <a:rPr lang="en-US" sz="1200"/>
              <a:t>, reflecting moderate demand compared to Netflix and Microsoft.</a:t>
            </a:r>
          </a:p>
          <a:p>
            <a:pPr indent="-228600">
              <a:lnSpc>
                <a:spcPct val="90000"/>
              </a:lnSpc>
              <a:spcAft>
                <a:spcPts val="600"/>
              </a:spcAft>
              <a:buFont typeface="Arial" panose="020B0604020202020204" pitchFamily="34" charset="0"/>
              <a:buChar char="•"/>
            </a:pPr>
            <a:r>
              <a:rPr lang="en-US" sz="1200" b="1"/>
              <a:t>Google (GOOG) has the lowest opening price at 6.22K</a:t>
            </a:r>
            <a:r>
              <a:rPr lang="en-US" sz="1200"/>
              <a:t>, suggesting a relatively lower market valuation.</a:t>
            </a:r>
          </a:p>
        </p:txBody>
      </p:sp>
      <p:pic>
        <p:nvPicPr>
          <p:cNvPr id="7" name="Picture 6">
            <a:extLst>
              <a:ext uri="{FF2B5EF4-FFF2-40B4-BE49-F238E27FC236}">
                <a16:creationId xmlns:a16="http://schemas.microsoft.com/office/drawing/2014/main" id="{625D6072-B448-300F-11C4-20D8033885AF}"/>
              </a:ext>
            </a:extLst>
          </p:cNvPr>
          <p:cNvPicPr>
            <a:picLocks noChangeAspect="1"/>
          </p:cNvPicPr>
          <p:nvPr/>
        </p:nvPicPr>
        <p:blipFill>
          <a:blip r:embed="rId2"/>
          <a:stretch>
            <a:fillRect/>
          </a:stretch>
        </p:blipFill>
        <p:spPr>
          <a:xfrm>
            <a:off x="4681326" y="640080"/>
            <a:ext cx="6849660" cy="5577840"/>
          </a:xfrm>
          <a:prstGeom prst="rect">
            <a:avLst/>
          </a:prstGeom>
        </p:spPr>
      </p:pic>
    </p:spTree>
    <p:extLst>
      <p:ext uri="{BB962C8B-B14F-4D97-AF65-F5344CB8AC3E}">
        <p14:creationId xmlns:p14="http://schemas.microsoft.com/office/powerpoint/2010/main" val="743958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ED7575E-88D2-B771-681D-46A7E5541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6457"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C7ED94D-FE0B-E84D-4478-167DE3F7FC8D}"/>
              </a:ext>
            </a:extLst>
          </p:cNvPr>
          <p:cNvPicPr>
            <a:picLocks noChangeAspect="1"/>
          </p:cNvPicPr>
          <p:nvPr/>
        </p:nvPicPr>
        <p:blipFill>
          <a:blip r:embed="rId2"/>
          <a:stretch>
            <a:fillRect/>
          </a:stretch>
        </p:blipFill>
        <p:spPr>
          <a:xfrm>
            <a:off x="669235" y="750460"/>
            <a:ext cx="6221895" cy="5363702"/>
          </a:xfrm>
          <a:prstGeom prst="rect">
            <a:avLst/>
          </a:prstGeom>
        </p:spPr>
      </p:pic>
      <p:cxnSp>
        <p:nvCxnSpPr>
          <p:cNvPr id="14" name="Straight Connector 13">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A2E403D-A881-326B-9784-F4F493A034D0}"/>
              </a:ext>
            </a:extLst>
          </p:cNvPr>
          <p:cNvSpPr txBox="1"/>
          <p:nvPr/>
        </p:nvSpPr>
        <p:spPr>
          <a:xfrm>
            <a:off x="8153400" y="2543364"/>
            <a:ext cx="3434180" cy="35990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400" dirty="0"/>
              <a:t>This </a:t>
            </a:r>
            <a:r>
              <a:rPr lang="en-US" sz="1400" b="1" dirty="0"/>
              <a:t>donut chart</a:t>
            </a:r>
            <a:r>
              <a:rPr lang="en-US" sz="1400" dirty="0"/>
              <a:t> represents the </a:t>
            </a:r>
            <a:r>
              <a:rPr lang="en-US" sz="1400" b="1" dirty="0"/>
              <a:t>trading volume distribution</a:t>
            </a:r>
            <a:r>
              <a:rPr lang="en-US" sz="1400" dirty="0"/>
              <a:t> among four major tech stocks: </a:t>
            </a:r>
            <a:r>
              <a:rPr lang="en-US" sz="1400" b="1" dirty="0"/>
              <a:t>Apple (AAPL), Microsoft (MSFT), Google (GOOG), and Netflix (NFLX).</a:t>
            </a:r>
            <a:endParaRPr lang="en-US" sz="1400" dirty="0"/>
          </a:p>
          <a:p>
            <a:pPr indent="-228600">
              <a:lnSpc>
                <a:spcPct val="90000"/>
              </a:lnSpc>
              <a:spcAft>
                <a:spcPts val="600"/>
              </a:spcAft>
              <a:buFont typeface="Arial" panose="020B0604020202020204" pitchFamily="34" charset="0"/>
              <a:buChar char="•"/>
            </a:pPr>
            <a:r>
              <a:rPr lang="en-US" sz="1400" b="1" dirty="0"/>
              <a:t>Key Observations:</a:t>
            </a:r>
          </a:p>
          <a:p>
            <a:pPr indent="-228600">
              <a:lnSpc>
                <a:spcPct val="90000"/>
              </a:lnSpc>
              <a:spcAft>
                <a:spcPts val="600"/>
              </a:spcAft>
              <a:buFont typeface="Arial" panose="020B0604020202020204" pitchFamily="34" charset="0"/>
              <a:buChar char="•"/>
            </a:pPr>
            <a:r>
              <a:rPr lang="en-US" sz="1400" b="1" dirty="0"/>
              <a:t>Apple (AAPL) dominates the trading volume with 46.98%</a:t>
            </a:r>
            <a:r>
              <a:rPr lang="en-US" sz="1400" dirty="0"/>
              <a:t>, indicating strong investor interest and high liquidity.</a:t>
            </a:r>
          </a:p>
          <a:p>
            <a:pPr indent="-228600">
              <a:lnSpc>
                <a:spcPct val="90000"/>
              </a:lnSpc>
              <a:spcAft>
                <a:spcPts val="600"/>
              </a:spcAft>
              <a:buFont typeface="Arial" panose="020B0604020202020204" pitchFamily="34" charset="0"/>
              <a:buChar char="•"/>
            </a:pPr>
            <a:r>
              <a:rPr lang="en-US" sz="1400" b="1" dirty="0"/>
              <a:t>Microsoft (MSFT) follows with 24.04% of the volume</a:t>
            </a:r>
            <a:r>
              <a:rPr lang="en-US" sz="1400" dirty="0"/>
              <a:t>, reflecting stable market activity.</a:t>
            </a:r>
          </a:p>
          <a:p>
            <a:pPr indent="-228600">
              <a:lnSpc>
                <a:spcPct val="90000"/>
              </a:lnSpc>
              <a:spcAft>
                <a:spcPts val="600"/>
              </a:spcAft>
              <a:buFont typeface="Arial" panose="020B0604020202020204" pitchFamily="34" charset="0"/>
              <a:buChar char="•"/>
            </a:pPr>
            <a:r>
              <a:rPr lang="en-US" sz="1400" b="1" dirty="0"/>
              <a:t>Google (GOOG) holds 23.94% of the total trading volume,</a:t>
            </a:r>
            <a:r>
              <a:rPr lang="en-US" sz="1400" dirty="0"/>
              <a:t> making it the third most traded stock in this group.</a:t>
            </a:r>
          </a:p>
          <a:p>
            <a:pPr indent="-228600">
              <a:lnSpc>
                <a:spcPct val="90000"/>
              </a:lnSpc>
              <a:spcAft>
                <a:spcPts val="600"/>
              </a:spcAft>
              <a:buFont typeface="Arial" panose="020B0604020202020204" pitchFamily="34" charset="0"/>
              <a:buChar char="•"/>
            </a:pPr>
            <a:r>
              <a:rPr lang="en-US" sz="1400" b="1" dirty="0"/>
              <a:t>Netflix (NFLX) has the lowest trading volume at just 5.04%,</a:t>
            </a:r>
            <a:r>
              <a:rPr lang="en-US" sz="1400" dirty="0"/>
              <a:t> suggesting lower investor activity and liquidity.</a:t>
            </a:r>
          </a:p>
        </p:txBody>
      </p:sp>
    </p:spTree>
    <p:extLst>
      <p:ext uri="{BB962C8B-B14F-4D97-AF65-F5344CB8AC3E}">
        <p14:creationId xmlns:p14="http://schemas.microsoft.com/office/powerpoint/2010/main" val="544105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ED7575E-88D2-B771-681D-46A7E5541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6457"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showing a line of a price&#10;&#10;AI-generated content may be incorrect.">
            <a:extLst>
              <a:ext uri="{FF2B5EF4-FFF2-40B4-BE49-F238E27FC236}">
                <a16:creationId xmlns:a16="http://schemas.microsoft.com/office/drawing/2014/main" id="{FD33710E-ECF7-483E-D2DF-B538892D0860}"/>
              </a:ext>
            </a:extLst>
          </p:cNvPr>
          <p:cNvPicPr>
            <a:picLocks noChangeAspect="1"/>
          </p:cNvPicPr>
          <p:nvPr/>
        </p:nvPicPr>
        <p:blipFill>
          <a:blip r:embed="rId2"/>
          <a:stretch>
            <a:fillRect/>
          </a:stretch>
        </p:blipFill>
        <p:spPr>
          <a:xfrm>
            <a:off x="669235" y="2257928"/>
            <a:ext cx="6221895" cy="2348765"/>
          </a:xfrm>
          <a:prstGeom prst="rect">
            <a:avLst/>
          </a:prstGeom>
        </p:spPr>
      </p:pic>
      <p:cxnSp>
        <p:nvCxnSpPr>
          <p:cNvPr id="14" name="Straight Connector 13">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4A09D0A-AC6A-E168-7385-01F3A6F65FE9}"/>
              </a:ext>
            </a:extLst>
          </p:cNvPr>
          <p:cNvSpPr txBox="1"/>
          <p:nvPr/>
        </p:nvSpPr>
        <p:spPr>
          <a:xfrm>
            <a:off x="8153400" y="2543364"/>
            <a:ext cx="3434180" cy="35990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300"/>
              <a:t>This line chart represents the </a:t>
            </a:r>
            <a:r>
              <a:rPr lang="en-US" sz="1300" b="1"/>
              <a:t>adjusted closing prices</a:t>
            </a:r>
            <a:r>
              <a:rPr lang="en-US" sz="1300"/>
              <a:t> of multiple stocks over time, from </a:t>
            </a:r>
            <a:r>
              <a:rPr lang="en-US" sz="1300" b="1"/>
              <a:t>March 2023 to May 2023</a:t>
            </a:r>
            <a:r>
              <a:rPr lang="en-US" sz="1300"/>
              <a:t>.</a:t>
            </a:r>
          </a:p>
          <a:p>
            <a:pPr indent="-228600">
              <a:lnSpc>
                <a:spcPct val="90000"/>
              </a:lnSpc>
              <a:spcAft>
                <a:spcPts val="600"/>
              </a:spcAft>
              <a:buFont typeface="Arial" panose="020B0604020202020204" pitchFamily="34" charset="0"/>
              <a:buChar char="•"/>
            </a:pPr>
            <a:r>
              <a:rPr lang="en-US" sz="1300" b="1"/>
              <a:t>Key Observations:</a:t>
            </a:r>
          </a:p>
          <a:p>
            <a:pPr indent="-228600">
              <a:lnSpc>
                <a:spcPct val="90000"/>
              </a:lnSpc>
              <a:spcAft>
                <a:spcPts val="600"/>
              </a:spcAft>
              <a:buFont typeface="Arial" panose="020B0604020202020204" pitchFamily="34" charset="0"/>
              <a:buChar char="•"/>
            </a:pPr>
            <a:r>
              <a:rPr lang="en-US" sz="1300" b="1"/>
              <a:t>The topmost line represents the highest-valued stock</a:t>
            </a:r>
            <a:r>
              <a:rPr lang="en-US" sz="1300"/>
              <a:t>, showing some fluctuations but maintaining an upward trend toward May 2023.</a:t>
            </a:r>
          </a:p>
          <a:p>
            <a:pPr indent="-228600">
              <a:lnSpc>
                <a:spcPct val="90000"/>
              </a:lnSpc>
              <a:spcAft>
                <a:spcPts val="600"/>
              </a:spcAft>
              <a:buFont typeface="Arial" panose="020B0604020202020204" pitchFamily="34" charset="0"/>
              <a:buChar char="•"/>
            </a:pPr>
            <a:r>
              <a:rPr lang="en-US" sz="1300" b="1"/>
              <a:t>The second-highest stock follows a similar trend, with slight dips and recoveries.</a:t>
            </a:r>
            <a:endParaRPr lang="en-US" sz="1300"/>
          </a:p>
          <a:p>
            <a:pPr indent="-228600">
              <a:lnSpc>
                <a:spcPct val="90000"/>
              </a:lnSpc>
              <a:spcAft>
                <a:spcPts val="600"/>
              </a:spcAft>
              <a:buFont typeface="Arial" panose="020B0604020202020204" pitchFamily="34" charset="0"/>
              <a:buChar char="•"/>
            </a:pPr>
            <a:r>
              <a:rPr lang="en-US" sz="1300" b="1"/>
              <a:t>The lower two stocks exhibit relative stability</a:t>
            </a:r>
            <a:r>
              <a:rPr lang="en-US" sz="1300"/>
              <a:t>, with minor fluctuations and a slight upward trend in May 2023.</a:t>
            </a:r>
          </a:p>
          <a:p>
            <a:pPr indent="-228600">
              <a:lnSpc>
                <a:spcPct val="90000"/>
              </a:lnSpc>
              <a:spcAft>
                <a:spcPts val="600"/>
              </a:spcAft>
              <a:buFont typeface="Arial" panose="020B0604020202020204" pitchFamily="34" charset="0"/>
              <a:buChar char="•"/>
            </a:pPr>
            <a:r>
              <a:rPr lang="en-US" sz="1300" b="1"/>
              <a:t>Overall, the stock prices show resilience, with some volatility but a general upward movement.</a:t>
            </a:r>
            <a:endParaRPr lang="en-US" sz="1300"/>
          </a:p>
        </p:txBody>
      </p:sp>
    </p:spTree>
    <p:extLst>
      <p:ext uri="{BB962C8B-B14F-4D97-AF65-F5344CB8AC3E}">
        <p14:creationId xmlns:p14="http://schemas.microsoft.com/office/powerpoint/2010/main" val="3863173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Multi-colored graphs and numbers">
            <a:extLst>
              <a:ext uri="{FF2B5EF4-FFF2-40B4-BE49-F238E27FC236}">
                <a16:creationId xmlns:a16="http://schemas.microsoft.com/office/drawing/2014/main" id="{BAB6F371-F5A3-F7F8-6143-90141CEC811D}"/>
              </a:ext>
            </a:extLst>
          </p:cNvPr>
          <p:cNvPicPr>
            <a:picLocks noChangeAspect="1"/>
          </p:cNvPicPr>
          <p:nvPr/>
        </p:nvPicPr>
        <p:blipFill>
          <a:blip r:embed="rId2"/>
          <a:srcRect l="13933" r="33408" b="-2"/>
          <a:stretch/>
        </p:blipFill>
        <p:spPr>
          <a:xfrm>
            <a:off x="-1" y="-2"/>
            <a:ext cx="5410198" cy="6858002"/>
          </a:xfrm>
          <a:prstGeom prst="rect">
            <a:avLst/>
          </a:prstGeom>
        </p:spPr>
      </p:pic>
      <p:sp useBgFill="1">
        <p:nvSpPr>
          <p:cNvPr id="15" name="Rectangle 14">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A308FBE-34A5-A08D-04C8-859E5B6ACBA9}"/>
              </a:ext>
            </a:extLst>
          </p:cNvPr>
          <p:cNvSpPr txBox="1"/>
          <p:nvPr/>
        </p:nvSpPr>
        <p:spPr>
          <a:xfrm>
            <a:off x="6115317" y="405685"/>
            <a:ext cx="5464968" cy="155930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dirty="0">
                <a:latin typeface="+mj-lt"/>
                <a:ea typeface="+mj-ea"/>
                <a:cs typeface="+mj-cs"/>
              </a:rPr>
              <a:t>CONCLUTION</a:t>
            </a:r>
          </a:p>
        </p:txBody>
      </p:sp>
      <p:sp>
        <p:nvSpPr>
          <p:cNvPr id="6" name="TextBox 5">
            <a:extLst>
              <a:ext uri="{FF2B5EF4-FFF2-40B4-BE49-F238E27FC236}">
                <a16:creationId xmlns:a16="http://schemas.microsoft.com/office/drawing/2014/main" id="{086B2271-22CE-EE44-CC22-6C9ADBCA8B7A}"/>
              </a:ext>
            </a:extLst>
          </p:cNvPr>
          <p:cNvSpPr txBox="1"/>
          <p:nvPr/>
        </p:nvSpPr>
        <p:spPr>
          <a:xfrm>
            <a:off x="6115317" y="2743200"/>
            <a:ext cx="5247340" cy="349687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Apple (AAPL) dominates trading volume (46.98%), indicating strong investor interest. Netflix (NFLX) shows the highest volatility, while Microsoft (MSFT) and Google (GOOG) remain stable. NFLX leads in adjusted close prices, but AAPL remains the most actively traded, making it the preferred stock for liquidity-focused investors.</a:t>
            </a:r>
          </a:p>
        </p:txBody>
      </p:sp>
    </p:spTree>
    <p:extLst>
      <p:ext uri="{BB962C8B-B14F-4D97-AF65-F5344CB8AC3E}">
        <p14:creationId xmlns:p14="http://schemas.microsoft.com/office/powerpoint/2010/main" val="1314574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extBox 3">
            <a:extLst>
              <a:ext uri="{FF2B5EF4-FFF2-40B4-BE49-F238E27FC236}">
                <a16:creationId xmlns:a16="http://schemas.microsoft.com/office/drawing/2014/main" id="{3A35DCF0-C5EE-4C9E-1753-EFB3B4372CEC}"/>
              </a:ext>
            </a:extLst>
          </p:cNvPr>
          <p:cNvSpPr txBox="1"/>
          <p:nvPr/>
        </p:nvSpPr>
        <p:spPr>
          <a:xfrm>
            <a:off x="3315031" y="1380754"/>
            <a:ext cx="5561938" cy="251351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kern="1200">
                <a:solidFill>
                  <a:schemeClr val="tx1"/>
                </a:solidFill>
                <a:latin typeface="+mj-lt"/>
                <a:ea typeface="+mj-ea"/>
                <a:cs typeface="+mj-cs"/>
              </a:rPr>
              <a:t>THANK YOU</a:t>
            </a:r>
          </a:p>
        </p:txBody>
      </p:sp>
      <p:sp>
        <p:nvSpPr>
          <p:cNvPr id="17" name="Arc 16">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9" name="Oval 18">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6451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TotalTime>
  <Words>722</Words>
  <Application>Microsoft Office PowerPoint</Application>
  <PresentationFormat>Widescreen</PresentationFormat>
  <Paragraphs>39</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Google Sans</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vwhk5</cp:lastModifiedBy>
  <cp:revision>31</cp:revision>
  <dcterms:created xsi:type="dcterms:W3CDTF">2017-12-20T14:46:13Z</dcterms:created>
  <dcterms:modified xsi:type="dcterms:W3CDTF">2025-03-14T06:02:12Z</dcterms:modified>
</cp:coreProperties>
</file>