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68" r:id="rId2"/>
    <p:sldId id="266" r:id="rId3"/>
    <p:sldId id="265" r:id="rId4"/>
    <p:sldId id="469" r:id="rId5"/>
    <p:sldId id="267" r:id="rId6"/>
    <p:sldId id="263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BDA"/>
    <a:srgbClr val="7F6000"/>
    <a:srgbClr val="D9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/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E596D-7A76-43C6-9C82-4D06036E2CEE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D5C09-33E5-4A85-A968-2B9155D5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7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78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1129"/>
            <a:ext cx="12188825" cy="45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5" y="6334642"/>
            <a:ext cx="12188825" cy="640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530" y="1481455"/>
            <a:ext cx="10057765" cy="190944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8705" y="4011295"/>
            <a:ext cx="10058400" cy="1998345"/>
          </a:xfrm>
        </p:spPr>
        <p:txBody>
          <a:bodyPr lIns="91440" rIns="91440">
            <a:normAutofit/>
          </a:bodyPr>
          <a:lstStyle>
            <a:lvl1pPr marL="0" indent="0" algn="ctr" eaLnBrk="0" fontAlgn="auto" latinLnBrk="0" hangingPunct="1">
              <a:spcBef>
                <a:spcPct val="187000"/>
              </a:spcBef>
              <a:buNone/>
              <a:defRPr sz="2800" u="none" strike="noStrike" kern="1200" cap="none" spc="-50" normalizeH="0" baseline="0">
                <a:solidFill>
                  <a:schemeClr val="tx1"/>
                </a:solidFill>
                <a:uFillTx/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835" indent="0" algn="ctr">
              <a:buNone/>
              <a:defRPr sz="2000"/>
            </a:lvl7pPr>
            <a:lvl8pPr marL="3201035" indent="0" algn="ctr">
              <a:buNone/>
              <a:defRPr sz="2000"/>
            </a:lvl8pPr>
            <a:lvl9pPr marL="3658235" indent="0" algn="ctr">
              <a:buNone/>
              <a:defRPr sz="2000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D7E-4511-442D-B194-4A0E207A3B1E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3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48BDCB-F6C2-4CA8-AE1A-7C14B9AC9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7" y="89456"/>
            <a:ext cx="1219988" cy="15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8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24"/>
            <a:ext cx="3932237" cy="1600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76"/>
            <a:ext cx="6172200" cy="48738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506"/>
            <a:ext cx="3932237" cy="38117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B7E8-8C07-48BE-9065-CA293FA733CA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7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C877-2FE4-482B-B606-BA8F3C2E2C60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09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44"/>
            <a:ext cx="2628900" cy="58121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44"/>
            <a:ext cx="7734300" cy="58121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4DE7-816B-4F9E-A76E-D2DE27D3F4B5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80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83296"/>
            <a:ext cx="10515600" cy="13256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A4F-9BC3-4E24-A868-F2051225A99A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3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8AD1B7-69A0-4497-A2AF-3A1A551DC379}" type="slidenum">
              <a:rPr lang="en-US"/>
              <a:pPr/>
              <a:t>‹#›</a:t>
            </a:fld>
            <a:r>
              <a:rPr lang="en-US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774573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94743"/>
            <a:ext cx="236220" cy="9254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665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6220" y="194743"/>
            <a:ext cx="10707793" cy="9296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HK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3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48BDCB-F6C2-4CA8-AE1A-7C14B9AC9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68" y="82423"/>
            <a:ext cx="107743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8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847" y="0"/>
            <a:ext cx="1493520" cy="685835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4" name="椭圆 3"/>
          <p:cNvSpPr/>
          <p:nvPr userDrawn="1"/>
        </p:nvSpPr>
        <p:spPr>
          <a:xfrm>
            <a:off x="225928" y="2164213"/>
            <a:ext cx="2401852" cy="2401976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762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3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48BDCB-F6C2-4CA8-AE1A-7C14B9AC9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68" y="82423"/>
            <a:ext cx="107743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0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3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48BDCB-F6C2-4CA8-AE1A-7C14B9AC9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68" y="82423"/>
            <a:ext cx="107743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7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77589" y="1628238"/>
            <a:ext cx="3762827" cy="206571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214587" y="1628238"/>
            <a:ext cx="3762827" cy="206571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8151584" y="1628238"/>
            <a:ext cx="3762827" cy="206571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4743"/>
            <a:ext cx="236220" cy="9254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04" tIns="60952" rIns="121904" bIns="60952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665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3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48BDCB-F6C2-4CA8-AE1A-7C14B9AC9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68" y="82423"/>
            <a:ext cx="107743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1" cy="6858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44"/>
            <a:ext cx="10515600" cy="13256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249"/>
            <a:ext cx="5157787" cy="8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204"/>
            <a:ext cx="5157787" cy="36847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49"/>
            <a:ext cx="5183188" cy="8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204"/>
            <a:ext cx="5183188" cy="36847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B623-BA0C-49A9-AB65-D3FAFFE86BAE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1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371-BD54-4A32-9441-7C7946F73EA2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20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459C-6C91-4AA9-9357-CD3659CA6ED8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54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24"/>
            <a:ext cx="3932237" cy="1600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76"/>
            <a:ext cx="6172200" cy="48738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506"/>
            <a:ext cx="3932237" cy="38117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FCF9-24CE-4CCE-AE72-8D7901EAE859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9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44"/>
            <a:ext cx="10515600" cy="1325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719"/>
            <a:ext cx="10515600" cy="435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678"/>
            <a:ext cx="27432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9CE3-C330-44A7-805B-7DEE36865DBC}" type="datetime1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678"/>
            <a:ext cx="41148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678"/>
            <a:ext cx="27432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8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67435" y="1324707"/>
            <a:ext cx="10057765" cy="1909445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00000"/>
              </a:lnSpc>
            </a:pPr>
            <a:br>
              <a:rPr lang="en-US" altLang="zh-CN" sz="44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Retrofitting of Legacy Machines: 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Industry 4.0</a:t>
            </a:r>
            <a:endParaRPr lang="zh-CN" altLang="en-US" sz="4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66800" y="3460447"/>
            <a:ext cx="10058400" cy="33932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ARGHYA BISWAS                                     KAMRUL HASAN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Assis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Department of Electrical &amp; Electronic Engineering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Chittagong University of Engineering &amp; Technology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Chittagong, </a:t>
            </a:r>
            <a:r>
              <a:rPr lang="en-US" altLang="zh-CN" sz="39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Bangladesh</a:t>
            </a:r>
            <a:endParaRPr lang="en-US" altLang="zh-CN" sz="24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endParaRPr lang="en-US" altLang="zh-CN" sz="2400" dirty="0">
              <a:latin typeface="+mn-lt"/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endParaRPr lang="en-US" altLang="zh-CN" sz="1800" dirty="0">
              <a:latin typeface="+mn-lt"/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endParaRPr lang="en-US" altLang="zh-CN" sz="1800" dirty="0">
              <a:latin typeface="+mn-lt"/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sz="1800" dirty="0">
                <a:latin typeface="+mn-lt"/>
                <a:cs typeface="+mn-ea"/>
                <a:sym typeface="+mn-lt"/>
              </a:rPr>
              <a:t>March 31, 2022</a:t>
            </a:r>
            <a:endParaRPr lang="zh-CN" altLang="en-US" sz="1800" dirty="0">
              <a:latin typeface="+mn-lt"/>
              <a:cs typeface="+mn-ea"/>
              <a:sym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56646" y="3313115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0709078" y="247489"/>
            <a:ext cx="1246623" cy="1077218"/>
            <a:chOff x="9333205" y="722524"/>
            <a:chExt cx="1246623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6D45E0-1BCA-4E47-B578-37AC7D3106D7}"/>
                </a:ext>
              </a:extLst>
            </p:cNvPr>
            <p:cNvSpPr txBox="1"/>
            <p:nvPr/>
          </p:nvSpPr>
          <p:spPr>
            <a:xfrm>
              <a:off x="9333205" y="722524"/>
              <a:ext cx="1246623" cy="107721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7F6000"/>
                  </a:solidFill>
                  <a:latin typeface="Bauhaus 93" panose="04030905020B02020C02" pitchFamily="82" charset="0"/>
                </a:rPr>
                <a:t>AEAR</a:t>
              </a:r>
            </a:p>
            <a:p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Transformers Movie" pitchFamily="2" charset="0"/>
                </a:rPr>
                <a:t>Lab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19539" y="1324707"/>
              <a:ext cx="362921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160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AA68-BB5B-4856-87F9-7FC04760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Retrofitting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9386-5F93-461B-B420-4F332D4062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6220" y="1229206"/>
            <a:ext cx="1128059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Renovating legacy machines by re-equipping them with modern technologies.</a:t>
            </a:r>
            <a:endParaRPr lang="en-US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9D0A0-F78F-430E-8C95-F86A2802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77" y="2798616"/>
            <a:ext cx="2267909" cy="9266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9E0D0C-81D0-46F1-AD0C-F3CAB08F6592}"/>
              </a:ext>
            </a:extLst>
          </p:cNvPr>
          <p:cNvSpPr/>
          <p:nvPr/>
        </p:nvSpPr>
        <p:spPr>
          <a:xfrm>
            <a:off x="8512904" y="2798616"/>
            <a:ext cx="2570331" cy="9143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Virtual Machine</a:t>
            </a:r>
            <a:endParaRPr lang="en-US" dirty="0">
              <a:highlight>
                <a:srgbClr val="FF0000"/>
              </a:highligh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7171BC-6762-4B1F-879B-40F728667CE5}"/>
              </a:ext>
            </a:extLst>
          </p:cNvPr>
          <p:cNvCxnSpPr>
            <a:cxnSpLocks/>
          </p:cNvCxnSpPr>
          <p:nvPr/>
        </p:nvCxnSpPr>
        <p:spPr>
          <a:xfrm>
            <a:off x="3818286" y="3159594"/>
            <a:ext cx="46946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2D0E10-FFFB-4C66-8440-4394EE359FCC}"/>
              </a:ext>
            </a:extLst>
          </p:cNvPr>
          <p:cNvSpPr txBox="1"/>
          <p:nvPr/>
        </p:nvSpPr>
        <p:spPr>
          <a:xfrm>
            <a:off x="3074689" y="2533955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Physical Production Systems-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CPPS Retrofitting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82F56-3E98-4DE1-846D-862DDF8B1CC3}"/>
              </a:ext>
            </a:extLst>
          </p:cNvPr>
          <p:cNvSpPr txBox="1"/>
          <p:nvPr/>
        </p:nvSpPr>
        <p:spPr>
          <a:xfrm>
            <a:off x="1878485" y="3726260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Physical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8B9599-2CE0-4E7B-A7E3-B4301383EEF5}"/>
              </a:ext>
            </a:extLst>
          </p:cNvPr>
          <p:cNvSpPr txBox="1"/>
          <p:nvPr/>
        </p:nvSpPr>
        <p:spPr>
          <a:xfrm>
            <a:off x="9016857" y="3711966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Cyber Layer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31F2AC-9861-411A-98B4-709D0C04BCA1}"/>
              </a:ext>
            </a:extLst>
          </p:cNvPr>
          <p:cNvSpPr txBox="1"/>
          <p:nvPr/>
        </p:nvSpPr>
        <p:spPr>
          <a:xfrm>
            <a:off x="483511" y="4731186"/>
            <a:ext cx="113641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productivity, the cost and time to replace older machines will be unsustainable.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absence of collaboration between the machines, it takes a lot of time for machines to be controlled by a human operator.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49D6-FB4C-45FF-8378-C63C9FBD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of Retrofitting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C000-4FFA-43F4-BD7C-4E330DD78B0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2316" y="1438498"/>
            <a:ext cx="10515600" cy="43513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Services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Physical System (CPS)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76EA0-DDF8-41CB-8D6F-E746CB51CEDF}"/>
              </a:ext>
            </a:extLst>
          </p:cNvPr>
          <p:cNvSpPr txBox="1"/>
          <p:nvPr/>
        </p:nvSpPr>
        <p:spPr>
          <a:xfrm>
            <a:off x="4135175" y="3134450"/>
            <a:ext cx="336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and BENEFITS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801955-ABD1-4E60-BF02-2E10C94FD3E5}"/>
              </a:ext>
            </a:extLst>
          </p:cNvPr>
          <p:cNvCxnSpPr/>
          <p:nvPr/>
        </p:nvCxnSpPr>
        <p:spPr>
          <a:xfrm>
            <a:off x="864437" y="3784209"/>
            <a:ext cx="0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9128A0-A117-4A27-914D-512EADF79EF7}"/>
              </a:ext>
            </a:extLst>
          </p:cNvPr>
          <p:cNvSpPr txBox="1"/>
          <p:nvPr/>
        </p:nvSpPr>
        <p:spPr>
          <a:xfrm>
            <a:off x="605357" y="4160397"/>
            <a:ext cx="111572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ECOLOGICAL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productivity by ensuring                                </a:t>
            </a:r>
            <a:r>
              <a:rPr lang="en-US" sz="1600" dirty="0"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Guarantees improved quality and          </a:t>
            </a:r>
            <a:r>
              <a:rPr lang="en-US" sz="1600" dirty="0"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latency of machines and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secured and faster connectivity between machines            safety of products                                      thus power loss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maintenance and operation cost by enabling     </a:t>
            </a:r>
            <a:r>
              <a:rPr lang="en-US" sz="1600" dirty="0"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Delighted customer experience              </a:t>
            </a:r>
            <a:r>
              <a:rPr lang="en-US" sz="1600" dirty="0"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to lower environmental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cloud-based remote control                                                                                                                   pollution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6B72A-A1F9-492E-A970-C89EBD2FD5FB}"/>
              </a:ext>
            </a:extLst>
          </p:cNvPr>
          <p:cNvCxnSpPr/>
          <p:nvPr/>
        </p:nvCxnSpPr>
        <p:spPr>
          <a:xfrm>
            <a:off x="5816265" y="3784209"/>
            <a:ext cx="0" cy="37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8086C2-0354-4771-B25C-C07E143366CE}"/>
              </a:ext>
            </a:extLst>
          </p:cNvPr>
          <p:cNvCxnSpPr/>
          <p:nvPr/>
        </p:nvCxnSpPr>
        <p:spPr>
          <a:xfrm>
            <a:off x="9375391" y="3784209"/>
            <a:ext cx="0" cy="37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2CC76E-FFFF-4D2C-97F2-990C8394D8D1}"/>
              </a:ext>
            </a:extLst>
          </p:cNvPr>
          <p:cNvCxnSpPr/>
          <p:nvPr/>
        </p:nvCxnSpPr>
        <p:spPr>
          <a:xfrm>
            <a:off x="864437" y="3784209"/>
            <a:ext cx="8510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E1D5-6B53-4C1D-930D-0850F22E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255" y="6517546"/>
            <a:ext cx="15744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© Analog Devices, 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Inc</a:t>
            </a:r>
            <a:endParaRPr lang="en-US" sz="1100" b="0" i="0" dirty="0">
              <a:solidFill>
                <a:schemeClr val="bg2">
                  <a:lumMod val="50000"/>
                </a:schemeClr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4"/>
          <a:stretch/>
        </p:blipFill>
        <p:spPr>
          <a:xfrm>
            <a:off x="2293792" y="1799551"/>
            <a:ext cx="7917008" cy="33350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822659-62E0-4764-BF12-EF9474D36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628" y="1918822"/>
            <a:ext cx="938865" cy="8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E1D5-6B53-4C1D-930D-0850F22E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4B1D-5E76-4237-B322-E0332BDA2D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5489" y="2001471"/>
            <a:ext cx="56105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segments of CPPS Retrofitting: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5D234F-82DF-4DA6-AFF1-F370AE68F016}"/>
              </a:ext>
            </a:extLst>
          </p:cNvPr>
          <p:cNvCxnSpPr>
            <a:cxnSpLocks/>
          </p:cNvCxnSpPr>
          <p:nvPr/>
        </p:nvCxnSpPr>
        <p:spPr>
          <a:xfrm>
            <a:off x="974390" y="2748785"/>
            <a:ext cx="8239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15E1D7-5172-4A2B-8758-11B9C67C10B0}"/>
              </a:ext>
            </a:extLst>
          </p:cNvPr>
          <p:cNvCxnSpPr/>
          <p:nvPr/>
        </p:nvCxnSpPr>
        <p:spPr>
          <a:xfrm>
            <a:off x="963011" y="2748785"/>
            <a:ext cx="0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062F52-326C-4B1C-BC86-EC8C8436D7EA}"/>
              </a:ext>
            </a:extLst>
          </p:cNvPr>
          <p:cNvSpPr txBox="1"/>
          <p:nvPr/>
        </p:nvSpPr>
        <p:spPr>
          <a:xfrm>
            <a:off x="398581" y="3121087"/>
            <a:ext cx="38144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Microprocessors             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(Raspberry Pi, Arduino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IoT devices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(accelerometers, radar, camera, etc.)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PLCs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(Siemens S7-200, Delta etc.)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47FEC-2CCD-4CE0-9AB6-155AB06664B3}"/>
              </a:ext>
            </a:extLst>
          </p:cNvPr>
          <p:cNvSpPr txBox="1"/>
          <p:nvPr/>
        </p:nvSpPr>
        <p:spPr>
          <a:xfrm>
            <a:off x="4213063" y="3170816"/>
            <a:ext cx="4114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Component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Profinet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Ethernet, Profibus, Modbus TCP/IP, 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 Component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OPC UA, OPC UA Server, OPC UA Client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SDN Component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Open, scalable, programmable, highly available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08105-8A02-4BD3-BD7D-8E40C4386CE0}"/>
              </a:ext>
            </a:extLst>
          </p:cNvPr>
          <p:cNvSpPr txBox="1"/>
          <p:nvPr/>
        </p:nvSpPr>
        <p:spPr>
          <a:xfrm>
            <a:off x="8528794" y="2903587"/>
            <a:ext cx="60982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Name,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Status,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Component: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Cloud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Ubuntu, Intel Cloud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3E78DF-9061-4237-B866-8A496646A0DD}"/>
              </a:ext>
            </a:extLst>
          </p:cNvPr>
          <p:cNvCxnSpPr/>
          <p:nvPr/>
        </p:nvCxnSpPr>
        <p:spPr>
          <a:xfrm>
            <a:off x="5091751" y="2748785"/>
            <a:ext cx="0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CAC48B-98B1-4DD4-8E21-91391F1BE31A}"/>
              </a:ext>
            </a:extLst>
          </p:cNvPr>
          <p:cNvCxnSpPr>
            <a:cxnSpLocks/>
          </p:cNvCxnSpPr>
          <p:nvPr/>
        </p:nvCxnSpPr>
        <p:spPr>
          <a:xfrm>
            <a:off x="9214047" y="2748785"/>
            <a:ext cx="0" cy="37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6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BAE3B-BAC0-42D8-8B70-D0B29E39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Communication strategy in CPPS Retrofitting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B6BAC-68B2-413F-AC29-8FECB4B8BA73}"/>
              </a:ext>
            </a:extLst>
          </p:cNvPr>
          <p:cNvSpPr txBox="1"/>
          <p:nvPr/>
        </p:nvSpPr>
        <p:spPr>
          <a:xfrm>
            <a:off x="1066529" y="316629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C25FD-0474-46C3-84EC-56CE39F22242}"/>
              </a:ext>
            </a:extLst>
          </p:cNvPr>
          <p:cNvSpPr txBox="1"/>
          <p:nvPr/>
        </p:nvSpPr>
        <p:spPr>
          <a:xfrm>
            <a:off x="3671184" y="1376745"/>
            <a:ext cx="8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4A7D9-6EE6-4218-99F2-820C873EF8A6}"/>
              </a:ext>
            </a:extLst>
          </p:cNvPr>
          <p:cNvSpPr txBox="1"/>
          <p:nvPr/>
        </p:nvSpPr>
        <p:spPr>
          <a:xfrm>
            <a:off x="6542774" y="31036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pic>
        <p:nvPicPr>
          <p:cNvPr id="16" name="Picture 2" descr="Resources : Node-RED">
            <a:extLst>
              <a:ext uri="{FF2B5EF4-FFF2-40B4-BE49-F238E27FC236}">
                <a16:creationId xmlns:a16="http://schemas.microsoft.com/office/drawing/2014/main" id="{4A3E3838-4A99-4C6A-AC56-00B2AACA3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08" y="2073397"/>
            <a:ext cx="939634" cy="109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UaExpert 1.4 Download (Free) - run.exe">
            <a:extLst>
              <a:ext uri="{FF2B5EF4-FFF2-40B4-BE49-F238E27FC236}">
                <a16:creationId xmlns:a16="http://schemas.microsoft.com/office/drawing/2014/main" id="{690A0625-9162-4CD5-A370-D55DD5331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10" y="2027744"/>
            <a:ext cx="939634" cy="109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1CD40F-0BA1-4ADF-835E-23B9738B16C8}"/>
              </a:ext>
            </a:extLst>
          </p:cNvPr>
          <p:cNvSpPr txBox="1"/>
          <p:nvPr/>
        </p:nvSpPr>
        <p:spPr>
          <a:xfrm>
            <a:off x="2925000" y="4521789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SIEMENS-S7200 and R-Pi</a:t>
            </a:r>
          </a:p>
          <a:p>
            <a:r>
              <a:rPr lang="en-US" b="1" dirty="0"/>
              <a:t>   With OPC UA 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DD8138-1EDD-4B3A-9572-C9B56F0B881C}"/>
              </a:ext>
            </a:extLst>
          </p:cNvPr>
          <p:cNvSpPr/>
          <p:nvPr/>
        </p:nvSpPr>
        <p:spPr>
          <a:xfrm>
            <a:off x="2654682" y="1762246"/>
            <a:ext cx="3015288" cy="2657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80FA9F-769D-48B2-8404-040225377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174" y="3262099"/>
            <a:ext cx="1007925" cy="1171550"/>
          </a:xfrm>
          <a:prstGeom prst="rect">
            <a:avLst/>
          </a:prstGeom>
        </p:spPr>
      </p:pic>
      <p:pic>
        <p:nvPicPr>
          <p:cNvPr id="23" name="Picture 6" descr="SIEMENS S7200 PLC, Siemens Programmable Logic Controller, सीमेंस पीएलसी in  Navadhi, Hosur , BRT Enterprises | ID: 20827208273">
            <a:extLst>
              <a:ext uri="{FF2B5EF4-FFF2-40B4-BE49-F238E27FC236}">
                <a16:creationId xmlns:a16="http://schemas.microsoft.com/office/drawing/2014/main" id="{5B01CE69-2DAD-479F-A5A5-D84FADA57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94" y="1889674"/>
            <a:ext cx="962236" cy="109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aspberry Pi® 4 B 2 GB 4 x 1.5 GHz Raspberry Pi® | Conrad.com">
            <a:extLst>
              <a:ext uri="{FF2B5EF4-FFF2-40B4-BE49-F238E27FC236}">
                <a16:creationId xmlns:a16="http://schemas.microsoft.com/office/drawing/2014/main" id="{57F8B08B-03F6-43D6-AFEE-A58C6120E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438" y="2073397"/>
            <a:ext cx="1187623" cy="76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E69C4F-220D-49A0-875F-DD449278D85C}"/>
              </a:ext>
            </a:extLst>
          </p:cNvPr>
          <p:cNvCxnSpPr/>
          <p:nvPr/>
        </p:nvCxnSpPr>
        <p:spPr>
          <a:xfrm flipH="1" flipV="1">
            <a:off x="3414684" y="2913647"/>
            <a:ext cx="238441" cy="401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64C5DA-02D8-478F-80E8-8BE9A1A323D1}"/>
              </a:ext>
            </a:extLst>
          </p:cNvPr>
          <p:cNvCxnSpPr/>
          <p:nvPr/>
        </p:nvCxnSpPr>
        <p:spPr>
          <a:xfrm flipV="1">
            <a:off x="4383148" y="2677411"/>
            <a:ext cx="330284" cy="569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62E7EE-1B0D-48B3-A2EB-8C65D35ED2C4}"/>
              </a:ext>
            </a:extLst>
          </p:cNvPr>
          <p:cNvCxnSpPr/>
          <p:nvPr/>
        </p:nvCxnSpPr>
        <p:spPr>
          <a:xfrm>
            <a:off x="5669970" y="2677411"/>
            <a:ext cx="7299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39152F-BC1A-47B5-A188-78C6D169123F}"/>
              </a:ext>
            </a:extLst>
          </p:cNvPr>
          <p:cNvCxnSpPr>
            <a:stCxn id="17" idx="3"/>
          </p:cNvCxnSpPr>
          <p:nvPr/>
        </p:nvCxnSpPr>
        <p:spPr>
          <a:xfrm>
            <a:off x="1930044" y="2574195"/>
            <a:ext cx="729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8A4215-9F61-4B73-92DC-2FA64211403A}"/>
              </a:ext>
            </a:extLst>
          </p:cNvPr>
          <p:cNvSpPr/>
          <p:nvPr/>
        </p:nvSpPr>
        <p:spPr>
          <a:xfrm>
            <a:off x="7682126" y="1645467"/>
            <a:ext cx="1352692" cy="2657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E6690C3-FF45-496E-ADCB-7B58006733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0824" y="1715385"/>
            <a:ext cx="938865" cy="10912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0F71337-1F78-42DA-AA61-412C415D8C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0824" y="3059663"/>
            <a:ext cx="965745" cy="8266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77B8AF-152B-4216-8509-1E49FE861069}"/>
              </a:ext>
            </a:extLst>
          </p:cNvPr>
          <p:cNvCxnSpPr>
            <a:stCxn id="16" idx="3"/>
          </p:cNvCxnSpPr>
          <p:nvPr/>
        </p:nvCxnSpPr>
        <p:spPr>
          <a:xfrm>
            <a:off x="7334242" y="2619848"/>
            <a:ext cx="347884" cy="57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0F504A-4912-45C1-A160-9EB76CDE21BF}"/>
              </a:ext>
            </a:extLst>
          </p:cNvPr>
          <p:cNvCxnSpPr/>
          <p:nvPr/>
        </p:nvCxnSpPr>
        <p:spPr>
          <a:xfrm flipV="1">
            <a:off x="9034818" y="1444731"/>
            <a:ext cx="736979" cy="27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7C34952-F38E-4B9E-A203-C66A03362695}"/>
              </a:ext>
            </a:extLst>
          </p:cNvPr>
          <p:cNvSpPr/>
          <p:nvPr/>
        </p:nvSpPr>
        <p:spPr>
          <a:xfrm>
            <a:off x="5363570" y="2811439"/>
            <a:ext cx="2736785" cy="925147"/>
          </a:xfrm>
          <a:custGeom>
            <a:avLst/>
            <a:gdLst>
              <a:gd name="connsiteX0" fmla="*/ 0 w 2736785"/>
              <a:gd name="connsiteY0" fmla="*/ 0 h 925147"/>
              <a:gd name="connsiteX1" fmla="*/ 477672 w 2736785"/>
              <a:gd name="connsiteY1" fmla="*/ 846161 h 925147"/>
              <a:gd name="connsiteX2" fmla="*/ 2538484 w 2736785"/>
              <a:gd name="connsiteY2" fmla="*/ 887104 h 925147"/>
              <a:gd name="connsiteX3" fmla="*/ 2538484 w 2736785"/>
              <a:gd name="connsiteY3" fmla="*/ 832513 h 92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785" h="925147">
                <a:moveTo>
                  <a:pt x="0" y="0"/>
                </a:moveTo>
                <a:cubicBezTo>
                  <a:pt x="27295" y="349155"/>
                  <a:pt x="54591" y="698310"/>
                  <a:pt x="477672" y="846161"/>
                </a:cubicBezTo>
                <a:cubicBezTo>
                  <a:pt x="900753" y="994012"/>
                  <a:pt x="2195015" y="889379"/>
                  <a:pt x="2538484" y="887104"/>
                </a:cubicBezTo>
                <a:cubicBezTo>
                  <a:pt x="2881953" y="884829"/>
                  <a:pt x="2710218" y="858671"/>
                  <a:pt x="2538484" y="832513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26542C-E06B-42F1-81AB-305285098366}"/>
              </a:ext>
            </a:extLst>
          </p:cNvPr>
          <p:cNvSpPr txBox="1"/>
          <p:nvPr/>
        </p:nvSpPr>
        <p:spPr>
          <a:xfrm>
            <a:off x="6136477" y="3765201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Publisher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C912B8-8C53-4EFB-BCED-F35828DABB78}"/>
              </a:ext>
            </a:extLst>
          </p:cNvPr>
          <p:cNvSpPr txBox="1"/>
          <p:nvPr/>
        </p:nvSpPr>
        <p:spPr>
          <a:xfrm>
            <a:off x="1965609" y="1900316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86F906-E7FF-42EB-AF52-C0F9D04B1561}"/>
              </a:ext>
            </a:extLst>
          </p:cNvPr>
          <p:cNvSpPr txBox="1"/>
          <p:nvPr/>
        </p:nvSpPr>
        <p:spPr>
          <a:xfrm>
            <a:off x="5706019" y="2047114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OPC </a:t>
            </a:r>
          </a:p>
          <a:p>
            <a:r>
              <a:rPr lang="en-US" b="1" dirty="0"/>
              <a:t> UA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B319B5C-4CB0-4638-8FE6-3ECA96BFB559}"/>
              </a:ext>
            </a:extLst>
          </p:cNvPr>
          <p:cNvSpPr/>
          <p:nvPr/>
        </p:nvSpPr>
        <p:spPr>
          <a:xfrm>
            <a:off x="9787185" y="938031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PLC 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37456E1-577D-4300-AE37-246B48569499}"/>
              </a:ext>
            </a:extLst>
          </p:cNvPr>
          <p:cNvCxnSpPr/>
          <p:nvPr/>
        </p:nvCxnSpPr>
        <p:spPr>
          <a:xfrm flipH="1">
            <a:off x="9034818" y="1645467"/>
            <a:ext cx="752367" cy="38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50323E5-AFDD-488A-AD81-AB66D3015938}"/>
              </a:ext>
            </a:extLst>
          </p:cNvPr>
          <p:cNvSpPr txBox="1"/>
          <p:nvPr/>
        </p:nvSpPr>
        <p:spPr>
          <a:xfrm>
            <a:off x="9050206" y="128342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87CAAC-93E7-4E36-A33C-5B7F0D60A9F4}"/>
              </a:ext>
            </a:extLst>
          </p:cNvPr>
          <p:cNvSpPr txBox="1"/>
          <p:nvPr/>
        </p:nvSpPr>
        <p:spPr>
          <a:xfrm>
            <a:off x="9311946" y="17748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2E439F-596D-4EC4-8C6B-7577712D5AFC}"/>
              </a:ext>
            </a:extLst>
          </p:cNvPr>
          <p:cNvSpPr/>
          <p:nvPr/>
        </p:nvSpPr>
        <p:spPr>
          <a:xfrm>
            <a:off x="10003809" y="2261024"/>
            <a:ext cx="805218" cy="652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PLC</a:t>
            </a:r>
          </a:p>
          <a:p>
            <a:pPr algn="ctr"/>
            <a:r>
              <a:rPr lang="en-US" b="1" dirty="0"/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B870127-2EA8-4F96-B3A8-9F4224D86D3D}"/>
              </a:ext>
            </a:extLst>
          </p:cNvPr>
          <p:cNvCxnSpPr>
            <a:endCxn id="58" idx="1"/>
          </p:cNvCxnSpPr>
          <p:nvPr/>
        </p:nvCxnSpPr>
        <p:spPr>
          <a:xfrm>
            <a:off x="9034718" y="2559867"/>
            <a:ext cx="969091" cy="2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167918-2D9D-44AB-9412-010737439552}"/>
              </a:ext>
            </a:extLst>
          </p:cNvPr>
          <p:cNvCxnSpPr/>
          <p:nvPr/>
        </p:nvCxnSpPr>
        <p:spPr>
          <a:xfrm flipH="1" flipV="1">
            <a:off x="9034718" y="2806664"/>
            <a:ext cx="969091" cy="3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4508F03-AE3B-4941-9B92-79D6B94E091E}"/>
              </a:ext>
            </a:extLst>
          </p:cNvPr>
          <p:cNvSpPr txBox="1"/>
          <p:nvPr/>
        </p:nvSpPr>
        <p:spPr>
          <a:xfrm>
            <a:off x="9267866" y="22923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54341FA-51D3-4807-9A30-32E770E84BC2}"/>
              </a:ext>
            </a:extLst>
          </p:cNvPr>
          <p:cNvSpPr txBox="1"/>
          <p:nvPr/>
        </p:nvSpPr>
        <p:spPr>
          <a:xfrm>
            <a:off x="9268220" y="2786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7F866BCE-F5DA-4005-8508-D778059A0235}"/>
              </a:ext>
            </a:extLst>
          </p:cNvPr>
          <p:cNvSpPr/>
          <p:nvPr/>
        </p:nvSpPr>
        <p:spPr>
          <a:xfrm>
            <a:off x="10003809" y="3535631"/>
            <a:ext cx="1043165" cy="598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PLC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E47067E-5F3A-4742-91E5-2C069AEEC983}"/>
              </a:ext>
            </a:extLst>
          </p:cNvPr>
          <p:cNvSpPr txBox="1"/>
          <p:nvPr/>
        </p:nvSpPr>
        <p:spPr>
          <a:xfrm>
            <a:off x="9284459" y="353389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CCCAB0D-18C2-4030-9092-A606A2482EFF}"/>
              </a:ext>
            </a:extLst>
          </p:cNvPr>
          <p:cNvSpPr txBox="1"/>
          <p:nvPr/>
        </p:nvSpPr>
        <p:spPr>
          <a:xfrm>
            <a:off x="9227775" y="393402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506A9FCB-B86C-44FD-87E5-EF94A82242A8}"/>
              </a:ext>
            </a:extLst>
          </p:cNvPr>
          <p:cNvCxnSpPr>
            <a:stCxn id="1025" idx="2"/>
          </p:cNvCxnSpPr>
          <p:nvPr/>
        </p:nvCxnSpPr>
        <p:spPr>
          <a:xfrm flipH="1">
            <a:off x="9050206" y="3835082"/>
            <a:ext cx="953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9AF42328-E27C-4564-992F-6F7C0893205F}"/>
              </a:ext>
            </a:extLst>
          </p:cNvPr>
          <p:cNvCxnSpPr/>
          <p:nvPr/>
        </p:nvCxnSpPr>
        <p:spPr>
          <a:xfrm>
            <a:off x="9034718" y="3949867"/>
            <a:ext cx="969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98592364-194B-407F-8FC7-CFF3590B86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0220" y="5010797"/>
            <a:ext cx="1333508" cy="1281879"/>
          </a:xfrm>
          <a:prstGeom prst="rect">
            <a:avLst/>
          </a:prstGeom>
        </p:spPr>
      </p:pic>
      <p:pic>
        <p:nvPicPr>
          <p:cNvPr id="1040" name="Picture 12" descr="IBM Cloud Logo Download Vector">
            <a:extLst>
              <a:ext uri="{FF2B5EF4-FFF2-40B4-BE49-F238E27FC236}">
                <a16:creationId xmlns:a16="http://schemas.microsoft.com/office/drawing/2014/main" id="{94B41CAB-F65D-4F71-B1FB-5BE8430D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30" y="4998328"/>
            <a:ext cx="1400489" cy="127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14" descr="MySQL logo and symbol, meaning, history, PNG">
            <a:extLst>
              <a:ext uri="{FF2B5EF4-FFF2-40B4-BE49-F238E27FC236}">
                <a16:creationId xmlns:a16="http://schemas.microsoft.com/office/drawing/2014/main" id="{249F2C03-B313-4F2C-8C58-E3AB6339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402" y="5010797"/>
            <a:ext cx="1400489" cy="128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4CB30FD4-D44B-40BC-BB52-6DEC1A9746EF}"/>
              </a:ext>
            </a:extLst>
          </p:cNvPr>
          <p:cNvCxnSpPr/>
          <p:nvPr/>
        </p:nvCxnSpPr>
        <p:spPr>
          <a:xfrm>
            <a:off x="7890824" y="4303360"/>
            <a:ext cx="0" cy="6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5BBBDFF9-2297-4BD3-BFFB-EFC8011283AA}"/>
              </a:ext>
            </a:extLst>
          </p:cNvPr>
          <p:cNvCxnSpPr/>
          <p:nvPr/>
        </p:nvCxnSpPr>
        <p:spPr>
          <a:xfrm flipV="1">
            <a:off x="8100355" y="4303360"/>
            <a:ext cx="0" cy="6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A070EDB4-8DE6-412B-8FB8-AB4D28A87B10}"/>
              </a:ext>
            </a:extLst>
          </p:cNvPr>
          <p:cNvCxnSpPr/>
          <p:nvPr/>
        </p:nvCxnSpPr>
        <p:spPr>
          <a:xfrm>
            <a:off x="8856569" y="4303360"/>
            <a:ext cx="0" cy="70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71323A4C-9919-4A68-B484-2ACC2B5831BD}"/>
              </a:ext>
            </a:extLst>
          </p:cNvPr>
          <p:cNvCxnSpPr/>
          <p:nvPr/>
        </p:nvCxnSpPr>
        <p:spPr>
          <a:xfrm flipH="1" flipV="1">
            <a:off x="9034718" y="4303360"/>
            <a:ext cx="15488" cy="6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0EF0271-6BB8-4AC2-BDE7-F894E15D7648}"/>
              </a:ext>
            </a:extLst>
          </p:cNvPr>
          <p:cNvCxnSpPr/>
          <p:nvPr/>
        </p:nvCxnSpPr>
        <p:spPr>
          <a:xfrm>
            <a:off x="9881333" y="5349922"/>
            <a:ext cx="49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2" name="Picture 16" descr="Mining or construction machine logo Royalty Free Vector">
            <a:extLst>
              <a:ext uri="{FF2B5EF4-FFF2-40B4-BE49-F238E27FC236}">
                <a16:creationId xmlns:a16="http://schemas.microsoft.com/office/drawing/2014/main" id="{D3BEEC73-9AC8-4506-AF55-062B5CCF4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81" y="3850477"/>
            <a:ext cx="1314527" cy="141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B9CFF65-C504-47E3-A0D7-08126195F69A}"/>
              </a:ext>
            </a:extLst>
          </p:cNvPr>
          <p:cNvCxnSpPr>
            <a:stCxn id="1062" idx="0"/>
          </p:cNvCxnSpPr>
          <p:nvPr/>
        </p:nvCxnSpPr>
        <p:spPr>
          <a:xfrm flipV="1">
            <a:off x="1308345" y="2836869"/>
            <a:ext cx="1580949" cy="1013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F7925D54-53D1-471F-ABA5-690E07303D99}"/>
              </a:ext>
            </a:extLst>
          </p:cNvPr>
          <p:cNvCxnSpPr/>
          <p:nvPr/>
        </p:nvCxnSpPr>
        <p:spPr>
          <a:xfrm flipV="1">
            <a:off x="1914956" y="2546647"/>
            <a:ext cx="2468192" cy="1403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33F08E96-AD0C-4754-8877-DFA610C45063}"/>
              </a:ext>
            </a:extLst>
          </p:cNvPr>
          <p:cNvSpPr txBox="1"/>
          <p:nvPr/>
        </p:nvSpPr>
        <p:spPr>
          <a:xfrm>
            <a:off x="478272" y="5351302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 Machine</a:t>
            </a:r>
          </a:p>
        </p:txBody>
      </p:sp>
    </p:spTree>
    <p:extLst>
      <p:ext uri="{BB962C8B-B14F-4D97-AF65-F5344CB8AC3E}">
        <p14:creationId xmlns:p14="http://schemas.microsoft.com/office/powerpoint/2010/main" val="335871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3556-20CB-4D9E-8D81-90FDE313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Implementing CPPS Retrofitting: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B5D6-F12D-4054-B91B-DCFDF5A95F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141095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retrofitting process for different legacy machines.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where craftsmanship still dominates.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with very poor level of automation.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existing employees with relevant technical knowledge.</a:t>
            </a:r>
          </a:p>
        </p:txBody>
      </p:sp>
    </p:spTree>
    <p:extLst>
      <p:ext uri="{BB962C8B-B14F-4D97-AF65-F5344CB8AC3E}">
        <p14:creationId xmlns:p14="http://schemas.microsoft.com/office/powerpoint/2010/main" val="166735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501390" y="1011555"/>
            <a:ext cx="5486400" cy="5486400"/>
            <a:chOff x="5711190" y="744855"/>
            <a:chExt cx="5486400" cy="5486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1190" y="744855"/>
              <a:ext cx="5486400" cy="54864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C526E0-5A4C-4911-BD83-8FBA130BD315}"/>
                </a:ext>
              </a:extLst>
            </p:cNvPr>
            <p:cNvSpPr txBox="1"/>
            <p:nvPr/>
          </p:nvSpPr>
          <p:spPr>
            <a:xfrm>
              <a:off x="6859845" y="5553602"/>
              <a:ext cx="3438906" cy="67765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77500" lnSpcReduction="2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5200" dirty="0">
                  <a:latin typeface="MV Boli" panose="02000500030200090000" pitchFamily="2" charset="0"/>
                  <a:cs typeface="MV Boli" panose="02000500030200090000" pitchFamily="2" charset="0"/>
                </a:rPr>
                <a:t>THANK YOU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17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278" y="247489"/>
            <a:ext cx="1246623" cy="1077218"/>
            <a:chOff x="9333205" y="722524"/>
            <a:chExt cx="1246623" cy="10772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6D45E0-1BCA-4E47-B578-37AC7D3106D7}"/>
                </a:ext>
              </a:extLst>
            </p:cNvPr>
            <p:cNvSpPr txBox="1"/>
            <p:nvPr/>
          </p:nvSpPr>
          <p:spPr>
            <a:xfrm>
              <a:off x="9333205" y="722524"/>
              <a:ext cx="1246623" cy="107721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7F6000"/>
                  </a:solidFill>
                  <a:latin typeface="Bauhaus 93" panose="04030905020B02020C02" pitchFamily="82" charset="0"/>
                </a:rPr>
                <a:t>AEAR</a:t>
              </a:r>
            </a:p>
            <a:p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Transformers Movie" pitchFamily="2" charset="0"/>
                </a:rPr>
                <a:t>Lab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19539" y="1324707"/>
              <a:ext cx="362921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330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s2srecar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ea typeface="Arial Unicode MS" panose="020B0604020202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366</Words>
  <Application>Microsoft Office PowerPoint</Application>
  <PresentationFormat>Widescreen</PresentationFormat>
  <Paragraphs>108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Bauhaus 93</vt:lpstr>
      <vt:lpstr>Calibri</vt:lpstr>
      <vt:lpstr>Helvetica</vt:lpstr>
      <vt:lpstr>MV Boli</vt:lpstr>
      <vt:lpstr>Times New Roman</vt:lpstr>
      <vt:lpstr>Transformers Movie</vt:lpstr>
      <vt:lpstr>Office 主题</vt:lpstr>
      <vt:lpstr> Smart Retrofitting of Legacy Machines:  Towards Industry 4.0</vt:lpstr>
      <vt:lpstr>Retrofitting </vt:lpstr>
      <vt:lpstr>Factors of Retrofitting</vt:lpstr>
      <vt:lpstr>Methodology</vt:lpstr>
      <vt:lpstr>Methodology</vt:lpstr>
      <vt:lpstr>Communication strategy in CPPS Retrofitting </vt:lpstr>
      <vt:lpstr>Challenges in Implementing CPPS Retrofitting: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Electronic Applications Research Lab</dc:title>
  <dc:creator>Mehdi</dc:creator>
  <cp:lastModifiedBy>Arghya Biswas</cp:lastModifiedBy>
  <cp:revision>17</cp:revision>
  <dcterms:created xsi:type="dcterms:W3CDTF">2022-03-27T15:25:23Z</dcterms:created>
  <dcterms:modified xsi:type="dcterms:W3CDTF">2022-03-30T17:00:54Z</dcterms:modified>
</cp:coreProperties>
</file>