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58" r:id="rId5"/>
    <p:sldId id="259" r:id="rId6"/>
  </p:sldIdLst>
  <p:sldSz cx="10972800" cy="73152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304">
          <p15:clr>
            <a:srgbClr val="A4A3A4"/>
          </p15:clr>
        </p15:guide>
        <p15:guide id="2" pos="3456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ixAdcAtUEfbHjQdANld9SkHXc5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1" d="100"/>
          <a:sy n="71" d="100"/>
        </p:scale>
        <p:origin x="-948" y="198"/>
      </p:cViewPr>
      <p:guideLst>
        <p:guide orient="horz" pos="2304"/>
        <p:guide pos="34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192356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8" name="Google Shape;6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4" name="Google Shape;7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" name="Google Shape;8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6" descr="SYLLOGISTEK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357530"/>
            <a:ext cx="10972799" cy="492953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6"/>
          <p:cNvSpPr txBox="1">
            <a:spLocks noGrp="1"/>
          </p:cNvSpPr>
          <p:nvPr>
            <p:ph type="ctrTitle"/>
          </p:nvPr>
        </p:nvSpPr>
        <p:spPr>
          <a:xfrm>
            <a:off x="822960" y="4146973"/>
            <a:ext cx="9326880" cy="1568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75" tIns="52225" rIns="104475" bIns="522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A00"/>
              </a:buClr>
              <a:buSzPts val="5000"/>
              <a:buFont typeface="Cinzel"/>
              <a:buNone/>
              <a:defRPr>
                <a:solidFill>
                  <a:srgbClr val="007A00"/>
                </a:solidFill>
                <a:latin typeface="Cinzel"/>
                <a:ea typeface="Cinzel"/>
                <a:cs typeface="Cinzel"/>
                <a:sym typeface="Cinze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subTitle" idx="1"/>
          </p:nvPr>
        </p:nvSpPr>
        <p:spPr>
          <a:xfrm>
            <a:off x="1645920" y="5902960"/>
            <a:ext cx="7680960" cy="9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75" tIns="52225" rIns="104475" bIns="522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A00"/>
              </a:buClr>
              <a:buSzPts val="3000"/>
              <a:buNone/>
              <a:defRPr sz="3000">
                <a:solidFill>
                  <a:srgbClr val="007A00"/>
                </a:solidFill>
                <a:latin typeface="Cinzel"/>
                <a:ea typeface="Cinzel"/>
                <a:cs typeface="Cinzel"/>
                <a:sym typeface="Cinzel"/>
              </a:defRPr>
            </a:lvl1pPr>
            <a:lvl2pPr lvl="1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rgbClr val="888888"/>
              </a:buClr>
              <a:buSzPts val="23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rgbClr val="888888"/>
              </a:buClr>
              <a:buSzPts val="23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rgbClr val="888888"/>
              </a:buClr>
              <a:buSzPts val="23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rgbClr val="888888"/>
              </a:buClr>
              <a:buSzPts val="23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rgbClr val="888888"/>
              </a:buClr>
              <a:buSzPts val="23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rgbClr val="888888"/>
              </a:buClr>
              <a:buSzPts val="23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548640" y="292947"/>
            <a:ext cx="987552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75" tIns="52225" rIns="104475" bIns="522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 rot="5400000">
            <a:off x="3072553" y="-817033"/>
            <a:ext cx="4827694" cy="987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75" tIns="52225" rIns="104475" bIns="52225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ftr" idx="11"/>
          </p:nvPr>
        </p:nvSpPr>
        <p:spPr>
          <a:xfrm>
            <a:off x="2895600" y="6849533"/>
            <a:ext cx="525780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Cinzel"/>
                <a:ea typeface="Cinzel"/>
                <a:cs typeface="Cinzel"/>
                <a:sym typeface="Cinze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 rot="5400000">
            <a:off x="6068907" y="2179321"/>
            <a:ext cx="6241627" cy="246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75" tIns="52225" rIns="104475" bIns="522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 rot="5400000">
            <a:off x="1039707" y="-198118"/>
            <a:ext cx="6241627" cy="7223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75" tIns="52225" rIns="104475" bIns="52225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ftr" idx="11"/>
          </p:nvPr>
        </p:nvSpPr>
        <p:spPr>
          <a:xfrm>
            <a:off x="2895600" y="6849533"/>
            <a:ext cx="525780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Cinzel"/>
                <a:ea typeface="Cinzel"/>
                <a:cs typeface="Cinzel"/>
                <a:sym typeface="Cinze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>
            <a:spLocks noGrp="1"/>
          </p:cNvSpPr>
          <p:nvPr>
            <p:ph type="title"/>
          </p:nvPr>
        </p:nvSpPr>
        <p:spPr>
          <a:xfrm>
            <a:off x="2514600" y="0"/>
            <a:ext cx="84582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75" tIns="52225" rIns="104475" bIns="522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body" idx="1"/>
          </p:nvPr>
        </p:nvSpPr>
        <p:spPr>
          <a:xfrm>
            <a:off x="0" y="990600"/>
            <a:ext cx="109728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75" tIns="52225" rIns="104475" bIns="52225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0" name="Google Shape;20;p7" descr="SYLLOGISTEK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28487" y="-152400"/>
            <a:ext cx="2742973" cy="1232382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7"/>
          <p:cNvSpPr/>
          <p:nvPr/>
        </p:nvSpPr>
        <p:spPr>
          <a:xfrm>
            <a:off x="2532667" y="838200"/>
            <a:ext cx="6154133" cy="152400"/>
          </a:xfrm>
          <a:custGeom>
            <a:avLst/>
            <a:gdLst/>
            <a:ahLst/>
            <a:cxnLst/>
            <a:rect l="l" t="t" r="r" b="b"/>
            <a:pathLst>
              <a:path w="6812" h="300" extrusionOk="0">
                <a:moveTo>
                  <a:pt x="6301" y="0"/>
                </a:moveTo>
                <a:lnTo>
                  <a:pt x="0" y="0"/>
                </a:lnTo>
                <a:lnTo>
                  <a:pt x="0" y="300"/>
                </a:lnTo>
                <a:lnTo>
                  <a:pt x="6812" y="300"/>
                </a:lnTo>
                <a:lnTo>
                  <a:pt x="6301" y="0"/>
                </a:lnTo>
                <a:close/>
              </a:path>
            </a:pathLst>
          </a:custGeom>
          <a:solidFill>
            <a:srgbClr val="63FF73">
              <a:alpha val="23529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7"/>
          <p:cNvSpPr/>
          <p:nvPr/>
        </p:nvSpPr>
        <p:spPr>
          <a:xfrm>
            <a:off x="2514600" y="838200"/>
            <a:ext cx="2807188" cy="152400"/>
          </a:xfrm>
          <a:custGeom>
            <a:avLst/>
            <a:gdLst/>
            <a:ahLst/>
            <a:cxnLst/>
            <a:rect l="l" t="t" r="r" b="b"/>
            <a:pathLst>
              <a:path w="3107" h="300" extrusionOk="0">
                <a:moveTo>
                  <a:pt x="2874" y="0"/>
                </a:moveTo>
                <a:lnTo>
                  <a:pt x="0" y="0"/>
                </a:lnTo>
                <a:lnTo>
                  <a:pt x="0" y="300"/>
                </a:lnTo>
                <a:lnTo>
                  <a:pt x="3107" y="300"/>
                </a:lnTo>
                <a:lnTo>
                  <a:pt x="2874" y="0"/>
                </a:lnTo>
                <a:close/>
              </a:path>
            </a:pathLst>
          </a:custGeom>
          <a:solidFill>
            <a:srgbClr val="58865E">
              <a:alpha val="23529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" name="Google Shape;23;p7" descr="Picture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0" y="6888515"/>
            <a:ext cx="5321368" cy="42668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7"/>
          <p:cNvSpPr/>
          <p:nvPr/>
        </p:nvSpPr>
        <p:spPr>
          <a:xfrm rot="-2158721">
            <a:off x="7488877" y="5511449"/>
            <a:ext cx="358142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accent3"/>
                </a:solidFill>
                <a:latin typeface="Cinzel"/>
                <a:ea typeface="Cinzel"/>
                <a:cs typeface="Cinzel"/>
                <a:sym typeface="Cinzel"/>
              </a:rPr>
              <a:t>Copyright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accent3"/>
                </a:solidFill>
                <a:latin typeface="Cinzel"/>
                <a:ea typeface="Cinzel"/>
                <a:cs typeface="Cinzel"/>
                <a:sym typeface="Cinzel"/>
              </a:rPr>
              <a:t>Syllogistek Systems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8" descr="SYLLOGISTEK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0" y="937870"/>
            <a:ext cx="10971899" cy="492953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8"/>
          <p:cNvSpPr txBox="1">
            <a:spLocks noGrp="1"/>
          </p:cNvSpPr>
          <p:nvPr>
            <p:ph type="title"/>
          </p:nvPr>
        </p:nvSpPr>
        <p:spPr>
          <a:xfrm>
            <a:off x="838200" y="1295400"/>
            <a:ext cx="9326880" cy="145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75" tIns="52225" rIns="104475" bIns="522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inzel Black"/>
              <a:buNone/>
              <a:defRPr sz="5400" b="1" cap="none">
                <a:latin typeface="Cinzel Black"/>
                <a:ea typeface="Cinzel Black"/>
                <a:cs typeface="Cinzel Black"/>
                <a:sym typeface="Cinze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548640" y="292947"/>
            <a:ext cx="987552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75" tIns="52225" rIns="104475" bIns="522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body" idx="1"/>
          </p:nvPr>
        </p:nvSpPr>
        <p:spPr>
          <a:xfrm>
            <a:off x="548640" y="1706880"/>
            <a:ext cx="4846320" cy="4827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75" tIns="52225" rIns="104475" bIns="52225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005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 sz="2700"/>
            </a:lvl2pPr>
            <a:lvl3pPr marL="1371600" lvl="2" indent="-37465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3pPr>
            <a:lvl4pPr marL="1828800" lvl="3" indent="-36195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4pPr>
            <a:lvl5pPr marL="2286000" lvl="4" indent="-36195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»"/>
              <a:defRPr sz="2100"/>
            </a:lvl5pPr>
            <a:lvl6pPr marL="2743200" lvl="5" indent="-36195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6pPr>
            <a:lvl7pPr marL="3200400" lvl="6" indent="-36195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7pPr>
            <a:lvl8pPr marL="3657600" lvl="7" indent="-36195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8pPr>
            <a:lvl9pPr marL="4114800" lvl="8" indent="-36195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5577840" y="1706880"/>
            <a:ext cx="4846320" cy="4827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75" tIns="52225" rIns="104475" bIns="52225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005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 sz="2700"/>
            </a:lvl2pPr>
            <a:lvl3pPr marL="1371600" lvl="2" indent="-37465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3pPr>
            <a:lvl4pPr marL="1828800" lvl="3" indent="-36195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4pPr>
            <a:lvl5pPr marL="2286000" lvl="4" indent="-36195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»"/>
              <a:defRPr sz="2100"/>
            </a:lvl5pPr>
            <a:lvl6pPr marL="2743200" lvl="5" indent="-36195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6pPr>
            <a:lvl7pPr marL="3200400" lvl="6" indent="-36195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7pPr>
            <a:lvl8pPr marL="3657600" lvl="7" indent="-36195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8pPr>
            <a:lvl9pPr marL="4114800" lvl="8" indent="-36195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ftr" idx="11"/>
          </p:nvPr>
        </p:nvSpPr>
        <p:spPr>
          <a:xfrm>
            <a:off x="2895600" y="6849533"/>
            <a:ext cx="525780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Cinzel"/>
                <a:ea typeface="Cinzel"/>
                <a:cs typeface="Cinzel"/>
                <a:sym typeface="Cinze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548640" y="292947"/>
            <a:ext cx="987552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75" tIns="52225" rIns="104475" bIns="522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548640" y="1637454"/>
            <a:ext cx="4848226" cy="682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75" tIns="52225" rIns="104475" bIns="52225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 b="1"/>
            </a:lvl1pPr>
            <a:lvl2pPr marL="914400" lvl="1" indent="-22860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/>
            </a:lvl2pPr>
            <a:lvl3pPr marL="1371600" lvl="2" indent="-2286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5pPr>
            <a:lvl6pPr marL="2743200" lvl="5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6pPr>
            <a:lvl7pPr marL="3200400" lvl="6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7pPr>
            <a:lvl8pPr marL="3657600" lvl="7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8pPr>
            <a:lvl9pPr marL="411480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body" idx="2"/>
          </p:nvPr>
        </p:nvSpPr>
        <p:spPr>
          <a:xfrm>
            <a:off x="548640" y="2319867"/>
            <a:ext cx="4848226" cy="4214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75" tIns="52225" rIns="104475" bIns="52225" anchor="t" anchorCtr="0">
            <a:normAutofit/>
          </a:bodyPr>
          <a:lstStyle>
            <a:lvl1pPr marL="457200" lvl="0" indent="-40005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1pPr>
            <a:lvl2pPr marL="914400" lvl="1" indent="-37465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Char char="–"/>
              <a:defRPr sz="2300"/>
            </a:lvl2pPr>
            <a:lvl3pPr marL="1371600" lvl="2" indent="-36195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body" idx="3"/>
          </p:nvPr>
        </p:nvSpPr>
        <p:spPr>
          <a:xfrm>
            <a:off x="5574031" y="1637454"/>
            <a:ext cx="4850130" cy="682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75" tIns="52225" rIns="104475" bIns="52225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 b="1"/>
            </a:lvl1pPr>
            <a:lvl2pPr marL="914400" lvl="1" indent="-22860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/>
            </a:lvl2pPr>
            <a:lvl3pPr marL="1371600" lvl="2" indent="-2286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5pPr>
            <a:lvl6pPr marL="2743200" lvl="5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6pPr>
            <a:lvl7pPr marL="3200400" lvl="6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7pPr>
            <a:lvl8pPr marL="3657600" lvl="7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8pPr>
            <a:lvl9pPr marL="411480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body" idx="4"/>
          </p:nvPr>
        </p:nvSpPr>
        <p:spPr>
          <a:xfrm>
            <a:off x="5574031" y="2319867"/>
            <a:ext cx="4850130" cy="4214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75" tIns="52225" rIns="104475" bIns="52225" anchor="t" anchorCtr="0">
            <a:normAutofit/>
          </a:bodyPr>
          <a:lstStyle>
            <a:lvl1pPr marL="457200" lvl="0" indent="-40005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1pPr>
            <a:lvl2pPr marL="914400" lvl="1" indent="-37465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Char char="–"/>
              <a:defRPr sz="2300"/>
            </a:lvl2pPr>
            <a:lvl3pPr marL="1371600" lvl="2" indent="-36195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ftr" idx="11"/>
          </p:nvPr>
        </p:nvSpPr>
        <p:spPr>
          <a:xfrm>
            <a:off x="2895600" y="6849533"/>
            <a:ext cx="525780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Cinzel"/>
                <a:ea typeface="Cinzel"/>
                <a:cs typeface="Cinzel"/>
                <a:sym typeface="Cinze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ftr" idx="11"/>
          </p:nvPr>
        </p:nvSpPr>
        <p:spPr>
          <a:xfrm>
            <a:off x="2895600" y="6849533"/>
            <a:ext cx="525780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Cinzel"/>
                <a:ea typeface="Cinzel"/>
                <a:cs typeface="Cinzel"/>
                <a:sym typeface="Cinze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title"/>
          </p:nvPr>
        </p:nvSpPr>
        <p:spPr>
          <a:xfrm>
            <a:off x="2514600" y="0"/>
            <a:ext cx="84582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75" tIns="52225" rIns="104475" bIns="522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/>
          <p:nvPr/>
        </p:nvSpPr>
        <p:spPr>
          <a:xfrm>
            <a:off x="2532667" y="838200"/>
            <a:ext cx="6154133" cy="152400"/>
          </a:xfrm>
          <a:custGeom>
            <a:avLst/>
            <a:gdLst/>
            <a:ahLst/>
            <a:cxnLst/>
            <a:rect l="l" t="t" r="r" b="b"/>
            <a:pathLst>
              <a:path w="6812" h="300" extrusionOk="0">
                <a:moveTo>
                  <a:pt x="6301" y="0"/>
                </a:moveTo>
                <a:lnTo>
                  <a:pt x="0" y="0"/>
                </a:lnTo>
                <a:lnTo>
                  <a:pt x="0" y="300"/>
                </a:lnTo>
                <a:lnTo>
                  <a:pt x="6812" y="300"/>
                </a:lnTo>
                <a:lnTo>
                  <a:pt x="6301" y="0"/>
                </a:lnTo>
                <a:close/>
              </a:path>
            </a:pathLst>
          </a:custGeom>
          <a:solidFill>
            <a:srgbClr val="63FF73">
              <a:alpha val="23529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11"/>
          <p:cNvSpPr/>
          <p:nvPr/>
        </p:nvSpPr>
        <p:spPr>
          <a:xfrm>
            <a:off x="2514600" y="838200"/>
            <a:ext cx="2807188" cy="152400"/>
          </a:xfrm>
          <a:custGeom>
            <a:avLst/>
            <a:gdLst/>
            <a:ahLst/>
            <a:cxnLst/>
            <a:rect l="l" t="t" r="r" b="b"/>
            <a:pathLst>
              <a:path w="3107" h="300" extrusionOk="0">
                <a:moveTo>
                  <a:pt x="2874" y="0"/>
                </a:moveTo>
                <a:lnTo>
                  <a:pt x="0" y="0"/>
                </a:lnTo>
                <a:lnTo>
                  <a:pt x="0" y="300"/>
                </a:lnTo>
                <a:lnTo>
                  <a:pt x="3107" y="300"/>
                </a:lnTo>
                <a:lnTo>
                  <a:pt x="2874" y="0"/>
                </a:lnTo>
                <a:close/>
              </a:path>
            </a:pathLst>
          </a:custGeom>
          <a:solidFill>
            <a:srgbClr val="58865E">
              <a:alpha val="23529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" name="Google Shape;45;p11" descr="SYLLOGISTEK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28487" y="-152400"/>
            <a:ext cx="2742973" cy="1232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ftr" idx="11"/>
          </p:nvPr>
        </p:nvSpPr>
        <p:spPr>
          <a:xfrm>
            <a:off x="2895600" y="6849533"/>
            <a:ext cx="525780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Cinzel"/>
                <a:ea typeface="Cinzel"/>
                <a:cs typeface="Cinzel"/>
                <a:sym typeface="Cinze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>
            <a:spLocks noGrp="1"/>
          </p:cNvSpPr>
          <p:nvPr>
            <p:ph type="title"/>
          </p:nvPr>
        </p:nvSpPr>
        <p:spPr>
          <a:xfrm>
            <a:off x="548640" y="291253"/>
            <a:ext cx="3609976" cy="1239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75" tIns="52225" rIns="104475" bIns="522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None/>
              <a:defRPr sz="23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body" idx="1"/>
          </p:nvPr>
        </p:nvSpPr>
        <p:spPr>
          <a:xfrm>
            <a:off x="4290060" y="291254"/>
            <a:ext cx="6134100" cy="6243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75" tIns="52225" rIns="104475" bIns="52225" anchor="t" anchorCtr="0">
            <a:normAutofit/>
          </a:bodyPr>
          <a:lstStyle>
            <a:lvl1pPr marL="457200" lvl="0" indent="-463550" algn="l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  <a:defRPr sz="3700"/>
            </a:lvl1pPr>
            <a:lvl2pPr marL="914400" lvl="1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  <a:defRPr sz="3200"/>
            </a:lvl2pPr>
            <a:lvl3pPr marL="1371600" lvl="2" indent="-40005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3pPr>
            <a:lvl4pPr marL="1828800" lvl="3" indent="-37465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Char char="–"/>
              <a:defRPr sz="2300"/>
            </a:lvl4pPr>
            <a:lvl5pPr marL="2286000" lvl="4" indent="-37465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Char char="»"/>
              <a:defRPr sz="2300"/>
            </a:lvl5pPr>
            <a:lvl6pPr marL="2743200" lvl="5" indent="-37465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6pPr>
            <a:lvl7pPr marL="3200400" lvl="6" indent="-37465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7pPr>
            <a:lvl8pPr marL="3657600" lvl="7" indent="-37465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8pPr>
            <a:lvl9pPr marL="4114800" lvl="8" indent="-37465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2"/>
          </p:nvPr>
        </p:nvSpPr>
        <p:spPr>
          <a:xfrm>
            <a:off x="548640" y="1530774"/>
            <a:ext cx="3609976" cy="5003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75" tIns="52225" rIns="104475" bIns="5222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2895600" y="6849533"/>
            <a:ext cx="525780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Cinzel"/>
                <a:ea typeface="Cinzel"/>
                <a:cs typeface="Cinzel"/>
                <a:sym typeface="Cinze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2150746" y="5120640"/>
            <a:ext cx="6583680" cy="604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75" tIns="52225" rIns="104475" bIns="522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None/>
              <a:defRPr sz="23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>
            <a:spLocks noGrp="1"/>
          </p:cNvSpPr>
          <p:nvPr>
            <p:ph type="pic" idx="2"/>
          </p:nvPr>
        </p:nvSpPr>
        <p:spPr>
          <a:xfrm>
            <a:off x="2150746" y="653627"/>
            <a:ext cx="658368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75" tIns="52225" rIns="104475" bIns="522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2150746" y="5725161"/>
            <a:ext cx="6583680" cy="858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75" tIns="52225" rIns="104475" bIns="5222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ftr" idx="11"/>
          </p:nvPr>
        </p:nvSpPr>
        <p:spPr>
          <a:xfrm>
            <a:off x="2895600" y="6849533"/>
            <a:ext cx="525780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Cinzel"/>
                <a:ea typeface="Cinzel"/>
                <a:cs typeface="Cinzel"/>
                <a:sym typeface="Cinze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548640" y="292947"/>
            <a:ext cx="987552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75" tIns="52225" rIns="104475" bIns="52225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  <a:defRPr sz="5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548640" y="1706880"/>
            <a:ext cx="9875520" cy="4827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75" tIns="52225" rIns="104475" bIns="52225" anchor="t" anchorCtr="0">
            <a:normAutofit/>
          </a:bodyPr>
          <a:lstStyle>
            <a:lvl1pPr marL="457200" marR="0" lvl="0" indent="-463550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•"/>
              <a:defRPr sz="3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005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–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»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74650" algn="l" rtl="0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74650" algn="l" rtl="0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74650" algn="l" rtl="0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74650" algn="l" rtl="0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ftr" idx="11"/>
          </p:nvPr>
        </p:nvSpPr>
        <p:spPr>
          <a:xfrm>
            <a:off x="2895600" y="6849533"/>
            <a:ext cx="525780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27A617"/>
                </a:solidFill>
                <a:latin typeface="Cinzel"/>
                <a:ea typeface="Cinzel"/>
                <a:cs typeface="Cinzel"/>
                <a:sym typeface="Cinz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"/>
          <p:cNvSpPr txBox="1">
            <a:spLocks noGrp="1"/>
          </p:cNvSpPr>
          <p:nvPr>
            <p:ph type="ctrTitle"/>
          </p:nvPr>
        </p:nvSpPr>
        <p:spPr>
          <a:xfrm>
            <a:off x="822960" y="4146973"/>
            <a:ext cx="9326880" cy="1568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75" tIns="52225" rIns="104475" bIns="522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A00"/>
              </a:buClr>
              <a:buSzPts val="4400"/>
              <a:buFont typeface="Cinzel"/>
              <a:buNone/>
            </a:pPr>
            <a:r>
              <a:rPr lang="en-US" sz="4400"/>
              <a:t>.NET Tutorial</a:t>
            </a:r>
            <a:endParaRPr sz="4400"/>
          </a:p>
        </p:txBody>
      </p:sp>
      <p:sp>
        <p:nvSpPr>
          <p:cNvPr id="71" name="Google Shape;71;p1"/>
          <p:cNvSpPr txBox="1">
            <a:spLocks noGrp="1"/>
          </p:cNvSpPr>
          <p:nvPr>
            <p:ph type="subTitle" idx="1"/>
          </p:nvPr>
        </p:nvSpPr>
        <p:spPr>
          <a:xfrm>
            <a:off x="1645920" y="5902960"/>
            <a:ext cx="7680960" cy="9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75" tIns="52225" rIns="104475" bIns="522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A00"/>
              </a:buClr>
              <a:buSzPts val="3000"/>
              <a:buNone/>
            </a:pPr>
            <a:r>
              <a:rPr lang="en-US"/>
              <a:t>ASP.NET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"/>
          <p:cNvSpPr txBox="1">
            <a:spLocks noGrp="1"/>
          </p:cNvSpPr>
          <p:nvPr>
            <p:ph type="title"/>
          </p:nvPr>
        </p:nvSpPr>
        <p:spPr>
          <a:xfrm>
            <a:off x="2514600" y="0"/>
            <a:ext cx="84582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75" tIns="52225" rIns="104475" bIns="522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-US"/>
              <a:t>Recap…</a:t>
            </a:r>
            <a:endParaRPr/>
          </a:p>
        </p:txBody>
      </p:sp>
      <p:sp>
        <p:nvSpPr>
          <p:cNvPr id="77" name="Google Shape;77;p2"/>
          <p:cNvSpPr txBox="1">
            <a:spLocks noGrp="1"/>
          </p:cNvSpPr>
          <p:nvPr>
            <p:ph type="body" idx="1"/>
          </p:nvPr>
        </p:nvSpPr>
        <p:spPr>
          <a:xfrm>
            <a:off x="0" y="990600"/>
            <a:ext cx="109728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75" tIns="52225" rIns="104475" bIns="52225" anchor="t" anchorCtr="0">
            <a:normAutofit/>
          </a:bodyPr>
          <a:lstStyle/>
          <a:p>
            <a:pPr marL="391866" lvl="0" indent="-391866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Usage of Web.Config</a:t>
            </a:r>
            <a:endParaRPr sz="3200"/>
          </a:p>
          <a:p>
            <a:pPr marL="391866" lvl="0" indent="-391866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Applying common Web Form controls</a:t>
            </a:r>
            <a:endParaRPr sz="3200"/>
          </a:p>
          <a:p>
            <a:pPr marL="457200" marR="0" lvl="0" indent="-40005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lang="en-US" sz="3200"/>
              <a:t>Page redirection</a:t>
            </a:r>
            <a:endParaRPr sz="3200"/>
          </a:p>
          <a:p>
            <a:pPr marL="457200" lvl="0" indent="-4318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Creating consistent layouts with Master Pages</a:t>
            </a:r>
            <a:endParaRPr sz="3200"/>
          </a:p>
          <a:p>
            <a:pPr marL="457200" lvl="0" indent="-4318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Page Lifecycle</a:t>
            </a:r>
            <a:endParaRPr sz="3200"/>
          </a:p>
          <a:p>
            <a:pPr marL="391866" lvl="0" indent="-391866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</a:pPr>
            <a:r>
              <a:rPr lang="en-US" sz="3200"/>
              <a:t>State Management</a:t>
            </a:r>
            <a:endParaRPr sz="3200"/>
          </a:p>
          <a:p>
            <a:pPr marL="391866" lvl="0" indent="-391866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</a:pPr>
            <a:r>
              <a:rPr lang="en-US"/>
              <a:t>&amp; Sample example</a:t>
            </a:r>
            <a:endParaRPr/>
          </a:p>
          <a:p>
            <a:pPr marL="849043" lvl="1" indent="-32655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</a:pPr>
            <a:r>
              <a:rPr lang="en-US"/>
              <a:t>? Questions</a:t>
            </a:r>
            <a:endParaRPr/>
          </a:p>
          <a:p>
            <a:pPr marL="849043" lvl="1" indent="-12335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91866" lvl="0" indent="-156916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u="sng" dirty="0" err="1" smtClean="0"/>
              <a:t>GridView</a:t>
            </a:r>
            <a:r>
              <a:rPr lang="en-US" u="sng" dirty="0" smtClean="0"/>
              <a:t> </a:t>
            </a:r>
            <a:endParaRPr lang="en-IN" b="1" u="sng" dirty="0"/>
          </a:p>
          <a:p>
            <a:r>
              <a:rPr lang="en-IN" dirty="0"/>
              <a:t>The </a:t>
            </a:r>
            <a:r>
              <a:rPr lang="en-IN" dirty="0" err="1"/>
              <a:t>GridView</a:t>
            </a:r>
            <a:r>
              <a:rPr lang="en-IN" dirty="0"/>
              <a:t> control is a commonly used control in </a:t>
            </a:r>
            <a:r>
              <a:rPr lang="en-IN" dirty="0" err="1"/>
              <a:t>ASP.Net</a:t>
            </a:r>
            <a:r>
              <a:rPr lang="en-IN" dirty="0"/>
              <a:t> web applications to display tabular data on a web page. </a:t>
            </a:r>
            <a:endParaRPr lang="en-IN" dirty="0" smtClean="0"/>
          </a:p>
          <a:p>
            <a:r>
              <a:rPr lang="en-IN" dirty="0" smtClean="0"/>
              <a:t>It </a:t>
            </a:r>
            <a:r>
              <a:rPr lang="en-IN" dirty="0"/>
              <a:t>is used to display, and </a:t>
            </a:r>
            <a:r>
              <a:rPr lang="en-IN" dirty="0" smtClean="0"/>
              <a:t>inline edit </a:t>
            </a:r>
            <a:r>
              <a:rPr lang="en-IN" dirty="0"/>
              <a:t>data on a web page. </a:t>
            </a:r>
            <a:br>
              <a:rPr lang="en-IN" dirty="0"/>
            </a:br>
            <a:endParaRPr lang="en-IN" dirty="0" smtClean="0"/>
          </a:p>
          <a:p>
            <a:r>
              <a:rPr lang="en-IN" dirty="0" smtClean="0"/>
              <a:t>Each </a:t>
            </a:r>
            <a:r>
              <a:rPr lang="en-IN" dirty="0"/>
              <a:t>column of a </a:t>
            </a:r>
            <a:r>
              <a:rPr lang="en-IN" dirty="0" err="1"/>
              <a:t>GridView</a:t>
            </a:r>
            <a:r>
              <a:rPr lang="en-IN" dirty="0"/>
              <a:t> represents a field, while each row represents a record. </a:t>
            </a:r>
          </a:p>
          <a:p>
            <a:r>
              <a:rPr lang="en-IN" dirty="0"/>
              <a:t>The </a:t>
            </a:r>
            <a:r>
              <a:rPr lang="en-IN" dirty="0" err="1"/>
              <a:t>GridView</a:t>
            </a:r>
            <a:r>
              <a:rPr lang="en-IN" dirty="0"/>
              <a:t> control supports the following features:</a:t>
            </a:r>
          </a:p>
          <a:p>
            <a:pPr lvl="1"/>
            <a:r>
              <a:rPr lang="en-IN" dirty="0"/>
              <a:t>Binding to data source controls</a:t>
            </a:r>
          </a:p>
          <a:p>
            <a:pPr lvl="1"/>
            <a:r>
              <a:rPr lang="en-IN" dirty="0"/>
              <a:t>Built-in paging capabilities.</a:t>
            </a:r>
          </a:p>
          <a:p>
            <a:pPr lvl="1"/>
            <a:r>
              <a:rPr lang="en-IN" dirty="0"/>
              <a:t>Built-in sort capabilities.</a:t>
            </a:r>
          </a:p>
          <a:p>
            <a:pPr lvl="1"/>
            <a:r>
              <a:rPr lang="en-IN" dirty="0"/>
              <a:t>Built-in update and delete capabilities.</a:t>
            </a:r>
          </a:p>
          <a:p>
            <a:pPr lvl="1"/>
            <a:r>
              <a:rPr lang="en-IN" dirty="0"/>
              <a:t>Built-in row selection capabilities.</a:t>
            </a:r>
          </a:p>
          <a:p>
            <a:pPr lvl="1"/>
            <a:r>
              <a:rPr lang="en-IN" dirty="0"/>
              <a:t>Multiple data fields for the hyperlink columns.</a:t>
            </a:r>
          </a:p>
          <a:p>
            <a:pPr lvl="1"/>
            <a:r>
              <a:rPr lang="en-IN" dirty="0"/>
              <a:t>Customizable appearance through themes and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9008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2514600" y="0"/>
            <a:ext cx="84582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75" tIns="52225" rIns="104475" bIns="522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None/>
            </a:pPr>
            <a:r>
              <a:rPr lang="en-US" sz="2900"/>
              <a:t>Overview</a:t>
            </a:r>
            <a:endParaRPr sz="2900"/>
          </a:p>
        </p:txBody>
      </p:sp>
      <p:sp>
        <p:nvSpPr>
          <p:cNvPr id="83" name="Google Shape;83;p3"/>
          <p:cNvSpPr txBox="1"/>
          <p:nvPr/>
        </p:nvSpPr>
        <p:spPr>
          <a:xfrm>
            <a:off x="9372600" y="6477000"/>
            <a:ext cx="28886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3"/>
          <p:cNvSpPr txBox="1">
            <a:spLocks noGrp="1"/>
          </p:cNvSpPr>
          <p:nvPr>
            <p:ph type="body" idx="1"/>
          </p:nvPr>
        </p:nvSpPr>
        <p:spPr>
          <a:xfrm>
            <a:off x="0" y="990600"/>
            <a:ext cx="109728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75" tIns="52225" rIns="104475" bIns="52225" anchor="t" anchorCtr="0">
            <a:normAutofit/>
          </a:bodyPr>
          <a:lstStyle/>
          <a:p>
            <a:pPr marL="391866" lvl="0" indent="-39186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</a:pPr>
            <a:r>
              <a:rPr lang="en-US" dirty="0"/>
              <a:t>In this tutorial we are going to cover the following</a:t>
            </a:r>
            <a:endParaRPr dirty="0"/>
          </a:p>
          <a:p>
            <a:pPr marL="849043" lvl="1" indent="-326555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</a:pPr>
            <a:r>
              <a:rPr lang="en-US" dirty="0" err="1" smtClean="0"/>
              <a:t>GridView</a:t>
            </a:r>
            <a:endParaRPr dirty="0" smtClean="0"/>
          </a:p>
          <a:p>
            <a:pPr marL="1371600" lvl="2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1800"/>
              <a:buChar char="•"/>
            </a:pPr>
            <a:r>
              <a:rPr lang="en-US" dirty="0" smtClean="0"/>
              <a:t>Data Binding</a:t>
            </a:r>
            <a:endParaRPr dirty="0" smtClean="0"/>
          </a:p>
          <a:p>
            <a:pPr marL="1371600" marR="0" lvl="2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dirty="0" smtClean="0"/>
              <a:t>Paging</a:t>
            </a:r>
            <a:endParaRPr dirty="0" smtClean="0"/>
          </a:p>
          <a:p>
            <a:pPr marL="1371600" marR="0" lvl="2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dirty="0" smtClean="0"/>
              <a:t>Sorting</a:t>
            </a:r>
            <a:endParaRPr dirty="0" smtClean="0"/>
          </a:p>
          <a:p>
            <a:pPr marL="1371600" marR="0" lvl="2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</a:pPr>
            <a:r>
              <a:rPr lang="en-US" dirty="0" smtClean="0"/>
              <a:t>Edit &amp; Delete row</a:t>
            </a:r>
            <a:endParaRPr dirty="0" smtClean="0"/>
          </a:p>
          <a:p>
            <a:pPr marL="1371600" marR="0" lvl="0" indent="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None/>
            </a:pPr>
            <a:endParaRPr dirty="0"/>
          </a:p>
          <a:p>
            <a:pPr marL="914400" marR="0" lvl="1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dirty="0"/>
              <a:t>Samples with example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 txBox="1">
            <a:spLocks noGrp="1"/>
          </p:cNvSpPr>
          <p:nvPr>
            <p:ph type="title"/>
          </p:nvPr>
        </p:nvSpPr>
        <p:spPr>
          <a:xfrm>
            <a:off x="838200" y="1295400"/>
            <a:ext cx="9326880" cy="145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75" tIns="52225" rIns="104475" bIns="522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inzel Black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</Words>
  <Application>Microsoft Office PowerPoint</Application>
  <PresentationFormat>Custom</PresentationFormat>
  <Paragraphs>34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.NET Tutorial</vt:lpstr>
      <vt:lpstr>Recap…</vt:lpstr>
      <vt:lpstr>PowerPoint Presentation</vt:lpstr>
      <vt:lpstr>Overview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Tutorial</dc:title>
  <dc:creator>DELL</dc:creator>
  <cp:lastModifiedBy>Arghya Biswas</cp:lastModifiedBy>
  <cp:revision>2</cp:revision>
  <dcterms:created xsi:type="dcterms:W3CDTF">2006-08-16T00:00:00Z</dcterms:created>
  <dcterms:modified xsi:type="dcterms:W3CDTF">2019-08-04T17:09:55Z</dcterms:modified>
</cp:coreProperties>
</file>