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7" r:id="rId2"/>
    <p:sldId id="326" r:id="rId3"/>
    <p:sldId id="327" r:id="rId4"/>
    <p:sldId id="333" r:id="rId5"/>
    <p:sldId id="335" r:id="rId6"/>
    <p:sldId id="338" r:id="rId7"/>
    <p:sldId id="341" r:id="rId8"/>
    <p:sldId id="339" r:id="rId9"/>
    <p:sldId id="340" r:id="rId10"/>
    <p:sldId id="342" r:id="rId11"/>
    <p:sldId id="325" r:id="rId12"/>
  </p:sldIdLst>
  <p:sldSz cx="109728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60" autoAdjust="0"/>
  </p:normalViewPr>
  <p:slideViewPr>
    <p:cSldViewPr>
      <p:cViewPr>
        <p:scale>
          <a:sx n="64" d="100"/>
          <a:sy n="64" d="100"/>
        </p:scale>
        <p:origin x="-1200" y="-132"/>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525DA16-A662-4B40-A7D1-84738FA7B2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51CDE38F-397B-459E-94C9-AA9DB23529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BF2E1-EF55-48DA-844B-6722C497CAF4}" type="datetimeFigureOut">
              <a:rPr lang="en-IN" smtClean="0"/>
              <a:t>15-07-2019</a:t>
            </a:fld>
            <a:endParaRPr lang="en-IN"/>
          </a:p>
        </p:txBody>
      </p:sp>
      <p:sp>
        <p:nvSpPr>
          <p:cNvPr id="4" name="Footer Placeholder 3">
            <a:extLst>
              <a:ext uri="{FF2B5EF4-FFF2-40B4-BE49-F238E27FC236}">
                <a16:creationId xmlns:a16="http://schemas.microsoft.com/office/drawing/2014/main" xmlns="" id="{18997E4A-415D-4D1B-8A8F-C2352EB288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D9FC56FB-CE1D-4B6F-BBDA-0910B2B293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780662-BF90-4689-9F29-E23F8B33EE0D}" type="slidenum">
              <a:rPr lang="en-IN" smtClean="0"/>
              <a:t>‹#›</a:t>
            </a:fld>
            <a:endParaRPr lang="en-IN"/>
          </a:p>
        </p:txBody>
      </p:sp>
    </p:spTree>
    <p:extLst>
      <p:ext uri="{BB962C8B-B14F-4D97-AF65-F5344CB8AC3E}">
        <p14:creationId xmlns:p14="http://schemas.microsoft.com/office/powerpoint/2010/main" val="26286367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D935E-986D-42B9-84A5-B0949C969892}" type="datetimeFigureOut">
              <a:rPr lang="en-US" smtClean="0"/>
              <a:pPr/>
              <a:t>7/15/2019</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9BA84-BBE6-41C5-BD66-BB40A9764DA9}" type="slidenum">
              <a:rPr lang="en-US" smtClean="0"/>
              <a:pPr/>
              <a:t>‹#›</a:t>
            </a:fld>
            <a:endParaRPr lang="en-US"/>
          </a:p>
        </p:txBody>
      </p:sp>
    </p:spTree>
    <p:extLst>
      <p:ext uri="{BB962C8B-B14F-4D97-AF65-F5344CB8AC3E}">
        <p14:creationId xmlns:p14="http://schemas.microsoft.com/office/powerpoint/2010/main" val="2398536511"/>
      </p:ext>
    </p:extLst>
  </p:cSld>
  <p:clrMap bg1="lt1" tx1="dk1" bg2="lt2" tx2="dk2" accent1="accent1" accent2="accent2" accent3="accent3" accent4="accent4" accent5="accent5" accent6="accent6" hlink="hlink" folHlink="folHlink"/>
  <p:hf hd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YLLOGISTEK1.png"/>
          <p:cNvPicPr>
            <a:picLocks noChangeAspect="1"/>
          </p:cNvPicPr>
          <p:nvPr userDrawn="1"/>
        </p:nvPicPr>
        <p:blipFill>
          <a:blip r:embed="rId2" cstate="print"/>
          <a:stretch>
            <a:fillRect/>
          </a:stretch>
        </p:blipFill>
        <p:spPr>
          <a:xfrm>
            <a:off x="0" y="-357530"/>
            <a:ext cx="10972799" cy="4929530"/>
          </a:xfrm>
          <a:prstGeom prst="rect">
            <a:avLst/>
          </a:prstGeom>
        </p:spPr>
      </p:pic>
      <p:sp>
        <p:nvSpPr>
          <p:cNvPr id="2" name="Title 1"/>
          <p:cNvSpPr>
            <a:spLocks noGrp="1"/>
          </p:cNvSpPr>
          <p:nvPr>
            <p:ph type="ctrTitle"/>
          </p:nvPr>
        </p:nvSpPr>
        <p:spPr>
          <a:xfrm>
            <a:off x="822960" y="4146973"/>
            <a:ext cx="9326880" cy="1568027"/>
          </a:xfrm>
        </p:spPr>
        <p:txBody>
          <a:bodyPr/>
          <a:lstStyle>
            <a:lvl1pPr>
              <a:defRPr baseline="0">
                <a:solidFill>
                  <a:srgbClr val="007A00"/>
                </a:solidFill>
                <a:latin typeface="Cinzel" pitchFamily="2" charset="0"/>
              </a:defRPr>
            </a:lvl1pPr>
          </a:lstStyle>
          <a:p>
            <a:r>
              <a:rPr lang="en-US" dirty="0"/>
              <a:t>Click to edit Master title style</a:t>
            </a:r>
          </a:p>
        </p:txBody>
      </p:sp>
      <p:sp>
        <p:nvSpPr>
          <p:cNvPr id="3" name="Subtitle 2"/>
          <p:cNvSpPr>
            <a:spLocks noGrp="1"/>
          </p:cNvSpPr>
          <p:nvPr>
            <p:ph type="subTitle" idx="1"/>
          </p:nvPr>
        </p:nvSpPr>
        <p:spPr>
          <a:xfrm>
            <a:off x="1645920" y="5902960"/>
            <a:ext cx="7680960" cy="955040"/>
          </a:xfrm>
        </p:spPr>
        <p:txBody>
          <a:bodyPr>
            <a:noAutofit/>
          </a:bodyPr>
          <a:lstStyle>
            <a:lvl1pPr marL="0" indent="0" algn="ctr">
              <a:buNone/>
              <a:defRPr sz="3000" baseline="0">
                <a:solidFill>
                  <a:srgbClr val="007A00"/>
                </a:solidFill>
                <a:latin typeface="Cinzel" pitchFamily="2" charset="0"/>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8"/>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8"/>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8458200" cy="838200"/>
          </a:xfrm>
        </p:spPr>
        <p:txBody>
          <a:bodyPr>
            <a:normAutofit/>
          </a:bodyPr>
          <a:lstStyle>
            <a:lvl1pPr>
              <a:defRPr sz="4500" baseline="0"/>
            </a:lvl1pPr>
          </a:lstStyle>
          <a:p>
            <a:r>
              <a:rPr lang="en-US" dirty="0"/>
              <a:t>Click to edit Master title style</a:t>
            </a:r>
          </a:p>
        </p:txBody>
      </p:sp>
      <p:sp>
        <p:nvSpPr>
          <p:cNvPr id="3" name="Content Placeholder 2"/>
          <p:cNvSpPr>
            <a:spLocks noGrp="1"/>
          </p:cNvSpPr>
          <p:nvPr>
            <p:ph idx="1"/>
          </p:nvPr>
        </p:nvSpPr>
        <p:spPr>
          <a:xfrm>
            <a:off x="0" y="990600"/>
            <a:ext cx="10972800" cy="5715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SYLLOGISTEK1.png"/>
          <p:cNvPicPr>
            <a:picLocks noChangeAspect="1"/>
          </p:cNvPicPr>
          <p:nvPr userDrawn="1"/>
        </p:nvPicPr>
        <p:blipFill>
          <a:blip r:embed="rId2" cstate="print"/>
          <a:stretch>
            <a:fillRect/>
          </a:stretch>
        </p:blipFill>
        <p:spPr>
          <a:xfrm>
            <a:off x="-228487" y="-152400"/>
            <a:ext cx="2742973" cy="1232382"/>
          </a:xfrm>
          <a:prstGeom prst="rect">
            <a:avLst/>
          </a:prstGeom>
        </p:spPr>
      </p:pic>
      <p:sp>
        <p:nvSpPr>
          <p:cNvPr id="1026" name="Freeform 5"/>
          <p:cNvSpPr>
            <a:spLocks/>
          </p:cNvSpPr>
          <p:nvPr userDrawn="1"/>
        </p:nvSpPr>
        <p:spPr bwMode="auto">
          <a:xfrm>
            <a:off x="2532667" y="838200"/>
            <a:ext cx="6154133" cy="152400"/>
          </a:xfrm>
          <a:custGeom>
            <a:avLst/>
            <a:gdLst>
              <a:gd name="T0" fmla="*/ 6301 w 6812"/>
              <a:gd name="T1" fmla="*/ 1381 h 300"/>
              <a:gd name="T2" fmla="*/ 0 w 6812"/>
              <a:gd name="T3" fmla="*/ 1381 h 300"/>
              <a:gd name="T4" fmla="*/ 0 w 6812"/>
              <a:gd name="T5" fmla="*/ 1681 h 300"/>
              <a:gd name="T6" fmla="*/ 6812 w 6812"/>
              <a:gd name="T7" fmla="*/ 1681 h 300"/>
              <a:gd name="T8" fmla="*/ 6301 w 6812"/>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2" h="300">
                <a:moveTo>
                  <a:pt x="6301" y="0"/>
                </a:moveTo>
                <a:lnTo>
                  <a:pt x="0" y="0"/>
                </a:lnTo>
                <a:lnTo>
                  <a:pt x="0" y="300"/>
                </a:lnTo>
                <a:lnTo>
                  <a:pt x="6812" y="300"/>
                </a:lnTo>
                <a:lnTo>
                  <a:pt x="6301" y="0"/>
                </a:lnTo>
                <a:close/>
              </a:path>
            </a:pathLst>
          </a:custGeom>
          <a:solidFill>
            <a:srgbClr val="63FF73">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7" name="Freeform 4"/>
          <p:cNvSpPr>
            <a:spLocks/>
          </p:cNvSpPr>
          <p:nvPr userDrawn="1"/>
        </p:nvSpPr>
        <p:spPr bwMode="auto">
          <a:xfrm>
            <a:off x="2514600" y="838200"/>
            <a:ext cx="2807188" cy="152400"/>
          </a:xfrm>
          <a:custGeom>
            <a:avLst/>
            <a:gdLst>
              <a:gd name="T0" fmla="*/ 2874 w 3107"/>
              <a:gd name="T1" fmla="*/ 1381 h 300"/>
              <a:gd name="T2" fmla="*/ 0 w 3107"/>
              <a:gd name="T3" fmla="*/ 1381 h 300"/>
              <a:gd name="T4" fmla="*/ 0 w 3107"/>
              <a:gd name="T5" fmla="*/ 1681 h 300"/>
              <a:gd name="T6" fmla="*/ 3107 w 3107"/>
              <a:gd name="T7" fmla="*/ 1681 h 300"/>
              <a:gd name="T8" fmla="*/ 2874 w 3107"/>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07" h="300">
                <a:moveTo>
                  <a:pt x="2874" y="0"/>
                </a:moveTo>
                <a:lnTo>
                  <a:pt x="0" y="0"/>
                </a:lnTo>
                <a:lnTo>
                  <a:pt x="0" y="300"/>
                </a:lnTo>
                <a:lnTo>
                  <a:pt x="3107" y="300"/>
                </a:lnTo>
                <a:lnTo>
                  <a:pt x="2874" y="0"/>
                </a:lnTo>
                <a:close/>
              </a:path>
            </a:pathLst>
          </a:custGeom>
          <a:solidFill>
            <a:srgbClr val="58865E">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 name="Picture 8" descr="Picture1.png"/>
          <p:cNvPicPr>
            <a:picLocks noChangeAspect="1"/>
          </p:cNvPicPr>
          <p:nvPr userDrawn="1"/>
        </p:nvPicPr>
        <p:blipFill>
          <a:blip r:embed="rId3" cstate="print"/>
          <a:stretch>
            <a:fillRect/>
          </a:stretch>
        </p:blipFill>
        <p:spPr>
          <a:xfrm>
            <a:off x="3048000" y="6888515"/>
            <a:ext cx="5321368" cy="426685"/>
          </a:xfrm>
          <a:prstGeom prst="rect">
            <a:avLst/>
          </a:prstGeom>
        </p:spPr>
      </p:pic>
      <p:sp>
        <p:nvSpPr>
          <p:cNvPr id="13" name="Rectangle 12"/>
          <p:cNvSpPr/>
          <p:nvPr userDrawn="1"/>
        </p:nvSpPr>
        <p:spPr>
          <a:xfrm rot="19441279">
            <a:off x="7488877" y="5511449"/>
            <a:ext cx="3581429" cy="830997"/>
          </a:xfrm>
          <a:prstGeom prst="rect">
            <a:avLst/>
          </a:prstGeom>
          <a:noFill/>
        </p:spPr>
        <p:txBody>
          <a:bodyPr wrap="none" lIns="91440" tIns="45720" rIns="91440" bIns="45720">
            <a:spAutoFit/>
          </a:bodyPr>
          <a:lstStyle/>
          <a:p>
            <a:pPr algn="ctr"/>
            <a:r>
              <a:rPr lang="en-US" sz="2400" b="1" cap="none" spc="0" dirty="0">
                <a:ln w="19050">
                  <a:solidFill>
                    <a:schemeClr val="tx2">
                      <a:tint val="1000"/>
                      <a:alpha val="75000"/>
                    </a:schemeClr>
                  </a:solidFill>
                  <a:prstDash val="solid"/>
                </a:ln>
                <a:solidFill>
                  <a:schemeClr val="accent3">
                    <a:alpha val="75000"/>
                  </a:schemeClr>
                </a:solidFill>
                <a:effectLst>
                  <a:outerShdw blurRad="50000" dist="50800" dir="7500000" algn="tl">
                    <a:srgbClr val="000000">
                      <a:shade val="5000"/>
                      <a:alpha val="25000"/>
                    </a:srgbClr>
                  </a:outerShdw>
                </a:effectLst>
                <a:latin typeface="Cinzel" pitchFamily="2" charset="0"/>
              </a:rPr>
              <a:t>Copyright</a:t>
            </a:r>
          </a:p>
          <a:p>
            <a:pPr algn="ctr"/>
            <a:r>
              <a:rPr lang="en-US" sz="2400" b="1" cap="none" spc="0" dirty="0">
                <a:ln w="19050">
                  <a:solidFill>
                    <a:schemeClr val="tx2">
                      <a:tint val="1000"/>
                      <a:alpha val="75000"/>
                    </a:schemeClr>
                  </a:solidFill>
                  <a:prstDash val="solid"/>
                </a:ln>
                <a:solidFill>
                  <a:schemeClr val="accent3">
                    <a:alpha val="75000"/>
                  </a:schemeClr>
                </a:solidFill>
                <a:effectLst>
                  <a:outerShdw blurRad="50000" dist="50800" dir="7500000" algn="tl">
                    <a:srgbClr val="000000">
                      <a:shade val="5000"/>
                      <a:alpha val="25000"/>
                    </a:srgbClr>
                  </a:outerShdw>
                </a:effectLst>
                <a:latin typeface="Cinzel" pitchFamily="2" charset="0"/>
              </a:rPr>
              <a:t>Syllogistek Systems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SYLLOGISTEK1.png"/>
          <p:cNvPicPr>
            <a:picLocks noChangeAspect="1"/>
          </p:cNvPicPr>
          <p:nvPr userDrawn="1"/>
        </p:nvPicPr>
        <p:blipFill>
          <a:blip r:embed="rId2" cstate="print"/>
          <a:stretch>
            <a:fillRect/>
          </a:stretch>
        </p:blipFill>
        <p:spPr>
          <a:xfrm>
            <a:off x="450" y="937870"/>
            <a:ext cx="10971899" cy="4929530"/>
          </a:xfrm>
          <a:prstGeom prst="rect">
            <a:avLst/>
          </a:prstGeom>
        </p:spPr>
      </p:pic>
      <p:sp>
        <p:nvSpPr>
          <p:cNvPr id="2" name="Title 1"/>
          <p:cNvSpPr>
            <a:spLocks noGrp="1"/>
          </p:cNvSpPr>
          <p:nvPr>
            <p:ph type="title"/>
          </p:nvPr>
        </p:nvSpPr>
        <p:spPr>
          <a:xfrm>
            <a:off x="838200" y="1295400"/>
            <a:ext cx="9326880" cy="1452880"/>
          </a:xfrm>
          <a:ln>
            <a:noFill/>
          </a:ln>
        </p:spPr>
        <p:txBody>
          <a:bodyPr anchor="t">
            <a:normAutofit/>
          </a:bodyPr>
          <a:lstStyle>
            <a:lvl1pPr algn="ctr">
              <a:defRPr sz="5400" b="1" cap="all" baseline="0">
                <a:latin typeface="Cinzel Black" pitchFamily="2" charset="0"/>
              </a:defRPr>
            </a:lvl1p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
        <p:nvSpPr>
          <p:cNvPr id="4" name="Title 1"/>
          <p:cNvSpPr>
            <a:spLocks noGrp="1"/>
          </p:cNvSpPr>
          <p:nvPr>
            <p:ph type="title"/>
          </p:nvPr>
        </p:nvSpPr>
        <p:spPr>
          <a:xfrm>
            <a:off x="2514600" y="0"/>
            <a:ext cx="8458200" cy="838200"/>
          </a:xfrm>
        </p:spPr>
        <p:txBody>
          <a:bodyPr>
            <a:normAutofit/>
          </a:bodyPr>
          <a:lstStyle>
            <a:lvl1pPr>
              <a:defRPr sz="4500" baseline="0"/>
            </a:lvl1pPr>
          </a:lstStyle>
          <a:p>
            <a:r>
              <a:rPr lang="en-US" dirty="0"/>
              <a:t>Click to edit Master title style</a:t>
            </a:r>
          </a:p>
        </p:txBody>
      </p:sp>
      <p:sp>
        <p:nvSpPr>
          <p:cNvPr id="5" name="Freeform 5"/>
          <p:cNvSpPr>
            <a:spLocks/>
          </p:cNvSpPr>
          <p:nvPr userDrawn="1"/>
        </p:nvSpPr>
        <p:spPr bwMode="auto">
          <a:xfrm>
            <a:off x="2532667" y="838200"/>
            <a:ext cx="6154133" cy="152400"/>
          </a:xfrm>
          <a:custGeom>
            <a:avLst/>
            <a:gdLst>
              <a:gd name="T0" fmla="*/ 6301 w 6812"/>
              <a:gd name="T1" fmla="*/ 1381 h 300"/>
              <a:gd name="T2" fmla="*/ 0 w 6812"/>
              <a:gd name="T3" fmla="*/ 1381 h 300"/>
              <a:gd name="T4" fmla="*/ 0 w 6812"/>
              <a:gd name="T5" fmla="*/ 1681 h 300"/>
              <a:gd name="T6" fmla="*/ 6812 w 6812"/>
              <a:gd name="T7" fmla="*/ 1681 h 300"/>
              <a:gd name="T8" fmla="*/ 6301 w 6812"/>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2" h="300">
                <a:moveTo>
                  <a:pt x="6301" y="0"/>
                </a:moveTo>
                <a:lnTo>
                  <a:pt x="0" y="0"/>
                </a:lnTo>
                <a:lnTo>
                  <a:pt x="0" y="300"/>
                </a:lnTo>
                <a:lnTo>
                  <a:pt x="6812" y="300"/>
                </a:lnTo>
                <a:lnTo>
                  <a:pt x="6301" y="0"/>
                </a:lnTo>
                <a:close/>
              </a:path>
            </a:pathLst>
          </a:custGeom>
          <a:solidFill>
            <a:srgbClr val="63FF73">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4"/>
          <p:cNvSpPr>
            <a:spLocks/>
          </p:cNvSpPr>
          <p:nvPr userDrawn="1"/>
        </p:nvSpPr>
        <p:spPr bwMode="auto">
          <a:xfrm>
            <a:off x="2514600" y="838200"/>
            <a:ext cx="2807188" cy="152400"/>
          </a:xfrm>
          <a:custGeom>
            <a:avLst/>
            <a:gdLst>
              <a:gd name="T0" fmla="*/ 2874 w 3107"/>
              <a:gd name="T1" fmla="*/ 1381 h 300"/>
              <a:gd name="T2" fmla="*/ 0 w 3107"/>
              <a:gd name="T3" fmla="*/ 1381 h 300"/>
              <a:gd name="T4" fmla="*/ 0 w 3107"/>
              <a:gd name="T5" fmla="*/ 1681 h 300"/>
              <a:gd name="T6" fmla="*/ 3107 w 3107"/>
              <a:gd name="T7" fmla="*/ 1681 h 300"/>
              <a:gd name="T8" fmla="*/ 2874 w 3107"/>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07" h="300">
                <a:moveTo>
                  <a:pt x="2874" y="0"/>
                </a:moveTo>
                <a:lnTo>
                  <a:pt x="0" y="0"/>
                </a:lnTo>
                <a:lnTo>
                  <a:pt x="0" y="300"/>
                </a:lnTo>
                <a:lnTo>
                  <a:pt x="3107" y="300"/>
                </a:lnTo>
                <a:lnTo>
                  <a:pt x="2874" y="0"/>
                </a:lnTo>
                <a:close/>
              </a:path>
            </a:pathLst>
          </a:custGeom>
          <a:solidFill>
            <a:srgbClr val="58865E">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8" name="Picture 7" descr="SYLLOGISTEK1.png"/>
          <p:cNvPicPr>
            <a:picLocks noChangeAspect="1"/>
          </p:cNvPicPr>
          <p:nvPr userDrawn="1"/>
        </p:nvPicPr>
        <p:blipFill>
          <a:blip r:embed="rId2" cstate="print"/>
          <a:stretch>
            <a:fillRect/>
          </a:stretch>
        </p:blipFill>
        <p:spPr>
          <a:xfrm>
            <a:off x="-228487" y="-152400"/>
            <a:ext cx="2742973" cy="1232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8" tIns="52249" rIns="104498" bIns="52249"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8" tIns="52249" rIns="104498" bIns="522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2895600" y="6849533"/>
            <a:ext cx="5257800" cy="389467"/>
          </a:xfrm>
          <a:prstGeom prst="rect">
            <a:avLst/>
          </a:prstGeom>
        </p:spPr>
        <p:txBody>
          <a:bodyPr/>
          <a:lstStyle>
            <a:lvl1pPr>
              <a:defRPr sz="1800" baseline="0">
                <a:solidFill>
                  <a:srgbClr val="27A617"/>
                </a:solidFill>
                <a:latin typeface="Cinzel" pitchFamily="2"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.NET Tutorial</a:t>
            </a:r>
            <a:endParaRPr lang="en-US" sz="4400" dirty="0"/>
          </a:p>
        </p:txBody>
      </p:sp>
      <p:sp>
        <p:nvSpPr>
          <p:cNvPr id="3" name="Subtitle 2"/>
          <p:cNvSpPr>
            <a:spLocks noGrp="1"/>
          </p:cNvSpPr>
          <p:nvPr>
            <p:ph type="subTitle" idx="1"/>
          </p:nvPr>
        </p:nvSpPr>
        <p:spPr/>
        <p:txBody>
          <a:bodyPr/>
          <a:lstStyle/>
          <a:p>
            <a:r>
              <a:rPr lang="en-US" dirty="0" smtClean="0"/>
              <a:t>OOP using 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a:t>
            </a:r>
            <a:endParaRPr lang="en-IN" dirty="0"/>
          </a:p>
        </p:txBody>
      </p:sp>
      <p:sp>
        <p:nvSpPr>
          <p:cNvPr id="5" name="Content Placeholder 4"/>
          <p:cNvSpPr>
            <a:spLocks noGrp="1"/>
          </p:cNvSpPr>
          <p:nvPr>
            <p:ph idx="1"/>
          </p:nvPr>
        </p:nvSpPr>
        <p:spPr/>
        <p:txBody>
          <a:bodyPr/>
          <a:lstStyle/>
          <a:p>
            <a:pPr lvl="0"/>
            <a:r>
              <a:rPr lang="en-US" dirty="0"/>
              <a:t>A</a:t>
            </a:r>
            <a:r>
              <a:rPr lang="en-US" dirty="0" smtClean="0"/>
              <a:t>ny </a:t>
            </a:r>
            <a:r>
              <a:rPr lang="en-US" dirty="0"/>
              <a:t>object can </a:t>
            </a:r>
            <a:r>
              <a:rPr lang="en-US" i="1" dirty="0"/>
              <a:t>publish</a:t>
            </a:r>
            <a:r>
              <a:rPr lang="en-US" dirty="0"/>
              <a:t> a set of events to which other </a:t>
            </a:r>
            <a:r>
              <a:rPr lang="en-US" dirty="0" smtClean="0"/>
              <a:t>object can</a:t>
            </a:r>
            <a:r>
              <a:rPr lang="en-US" dirty="0"/>
              <a:t> </a:t>
            </a:r>
            <a:r>
              <a:rPr lang="en-US" i="1" dirty="0"/>
              <a:t>subscribe</a:t>
            </a:r>
            <a:r>
              <a:rPr lang="en-US" dirty="0"/>
              <a:t>. When the publishing class raises an event, all the subscribed </a:t>
            </a:r>
            <a:r>
              <a:rPr lang="en-US" dirty="0" smtClean="0"/>
              <a:t>object are </a:t>
            </a:r>
            <a:r>
              <a:rPr lang="en-US" dirty="0"/>
              <a:t>notified.</a:t>
            </a:r>
            <a:endParaRPr lang="en-US" dirty="0" smtClean="0"/>
          </a:p>
          <a:p>
            <a:pPr lvl="0"/>
            <a:r>
              <a:rPr lang="en-US" dirty="0" smtClean="0"/>
              <a:t>Event </a:t>
            </a:r>
            <a:r>
              <a:rPr lang="en-US" dirty="0"/>
              <a:t>Handlers </a:t>
            </a:r>
            <a:r>
              <a:rPr lang="en-US" dirty="0" smtClean="0"/>
              <a:t>return </a:t>
            </a:r>
            <a:r>
              <a:rPr lang="en-US" dirty="0"/>
              <a:t>void and take two parameters.</a:t>
            </a:r>
            <a:endParaRPr lang="en-IN" dirty="0"/>
          </a:p>
          <a:p>
            <a:pPr lvl="0"/>
            <a:r>
              <a:rPr lang="en-US" dirty="0"/>
              <a:t>The first </a:t>
            </a:r>
            <a:r>
              <a:rPr lang="en-US" dirty="0" smtClean="0"/>
              <a:t>parameter </a:t>
            </a:r>
            <a:r>
              <a:rPr lang="en-US" dirty="0"/>
              <a:t>is the source of the event; that is the publishing object.</a:t>
            </a:r>
            <a:endParaRPr lang="en-IN" dirty="0"/>
          </a:p>
          <a:p>
            <a:pPr lvl="0"/>
            <a:r>
              <a:rPr lang="en-US" dirty="0"/>
              <a:t>The second parameter is an object derived from </a:t>
            </a:r>
            <a:r>
              <a:rPr lang="en-US" dirty="0" err="1"/>
              <a:t>EventArgs</a:t>
            </a:r>
            <a:r>
              <a:rPr lang="en-US" dirty="0"/>
              <a:t>.</a:t>
            </a:r>
            <a:endParaRPr lang="en-IN" dirty="0"/>
          </a:p>
          <a:p>
            <a:endParaRPr lang="en-IN" dirty="0"/>
          </a:p>
        </p:txBody>
      </p:sp>
    </p:spTree>
    <p:extLst>
      <p:ext uri="{BB962C8B-B14F-4D97-AF65-F5344CB8AC3E}">
        <p14:creationId xmlns:p14="http://schemas.microsoft.com/office/powerpoint/2010/main" val="81853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70143F-C677-444B-80CA-21A7AB6AD737}"/>
              </a:ext>
            </a:extLst>
          </p:cNvPr>
          <p:cNvSpPr>
            <a:spLocks noGrp="1"/>
          </p:cNvSpPr>
          <p:nvPr>
            <p:ph type="title"/>
          </p:nvPr>
        </p:nvSpPr>
        <p:spPr/>
        <p:txBody>
          <a:bodyPr>
            <a:normAutofit/>
          </a:bodyPr>
          <a:lstStyle/>
          <a:p>
            <a:r>
              <a:rPr lang="en-IN" sz="2900" dirty="0" smtClean="0"/>
              <a:t>Overview</a:t>
            </a:r>
            <a:endParaRPr lang="en-IN" sz="2900" dirty="0"/>
          </a:p>
        </p:txBody>
      </p:sp>
      <p:sp>
        <p:nvSpPr>
          <p:cNvPr id="5" name="TextBox 4">
            <a:extLst>
              <a:ext uri="{FF2B5EF4-FFF2-40B4-BE49-F238E27FC236}">
                <a16:creationId xmlns:a16="http://schemas.microsoft.com/office/drawing/2014/main" xmlns="" id="{95F8BEE3-9508-4FA0-B8D8-5A727A97DF5D}"/>
              </a:ext>
            </a:extLst>
          </p:cNvPr>
          <p:cNvSpPr txBox="1"/>
          <p:nvPr/>
        </p:nvSpPr>
        <p:spPr>
          <a:xfrm>
            <a:off x="9372600" y="6477000"/>
            <a:ext cx="288862" cy="584775"/>
          </a:xfrm>
          <a:prstGeom prst="rect">
            <a:avLst/>
          </a:prstGeom>
          <a:noFill/>
        </p:spPr>
        <p:txBody>
          <a:bodyPr wrap="none" rtlCol="0">
            <a:spAutoFit/>
          </a:bodyPr>
          <a:lstStyle/>
          <a:p>
            <a:r>
              <a:rPr lang="en-IN" sz="1600" dirty="0"/>
              <a:t>2</a:t>
            </a:r>
          </a:p>
          <a:p>
            <a:endParaRPr lang="en-IN" sz="1600" dirty="0"/>
          </a:p>
        </p:txBody>
      </p:sp>
      <p:sp>
        <p:nvSpPr>
          <p:cNvPr id="6" name="Content Placeholder 5">
            <a:extLst>
              <a:ext uri="{FF2B5EF4-FFF2-40B4-BE49-F238E27FC236}">
                <a16:creationId xmlns:a16="http://schemas.microsoft.com/office/drawing/2014/main" xmlns="" id="{912C6183-4375-455B-B1DA-8224D19657A5}"/>
              </a:ext>
            </a:extLst>
          </p:cNvPr>
          <p:cNvSpPr>
            <a:spLocks noGrp="1"/>
          </p:cNvSpPr>
          <p:nvPr>
            <p:ph idx="1"/>
          </p:nvPr>
        </p:nvSpPr>
        <p:spPr/>
        <p:txBody>
          <a:bodyPr/>
          <a:lstStyle/>
          <a:p>
            <a:r>
              <a:rPr lang="en-US" dirty="0" smtClean="0"/>
              <a:t>In this tutorial we are going to cover the following</a:t>
            </a:r>
          </a:p>
          <a:p>
            <a:pPr lvl="1"/>
            <a:r>
              <a:rPr lang="en-US" dirty="0" smtClean="0"/>
              <a:t>Structure</a:t>
            </a:r>
            <a:endParaRPr lang="en-US" dirty="0"/>
          </a:p>
          <a:p>
            <a:pPr lvl="1"/>
            <a:r>
              <a:rPr lang="en-US" dirty="0" smtClean="0"/>
              <a:t>Interface</a:t>
            </a:r>
          </a:p>
          <a:p>
            <a:pPr lvl="1"/>
            <a:r>
              <a:rPr lang="en-US" dirty="0" smtClean="0"/>
              <a:t>Ref and Out parameter</a:t>
            </a:r>
            <a:endParaRPr lang="en-US" dirty="0" smtClean="0"/>
          </a:p>
          <a:p>
            <a:pPr lvl="1"/>
            <a:r>
              <a:rPr lang="en-US" dirty="0" smtClean="0"/>
              <a:t>Delegate</a:t>
            </a:r>
          </a:p>
          <a:p>
            <a:pPr lvl="1"/>
            <a:r>
              <a:rPr lang="en-US" dirty="0" smtClean="0"/>
              <a:t>Event</a:t>
            </a:r>
          </a:p>
        </p:txBody>
      </p:sp>
    </p:spTree>
    <p:extLst>
      <p:ext uri="{BB962C8B-B14F-4D97-AF65-F5344CB8AC3E}">
        <p14:creationId xmlns:p14="http://schemas.microsoft.com/office/powerpoint/2010/main" val="1448343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a:t>
            </a:r>
            <a:endParaRPr lang="en-IN" dirty="0"/>
          </a:p>
        </p:txBody>
      </p:sp>
      <p:sp>
        <p:nvSpPr>
          <p:cNvPr id="3" name="Content Placeholder 2"/>
          <p:cNvSpPr>
            <a:spLocks noGrp="1"/>
          </p:cNvSpPr>
          <p:nvPr>
            <p:ph idx="1"/>
          </p:nvPr>
        </p:nvSpPr>
        <p:spPr/>
        <p:txBody>
          <a:bodyPr>
            <a:normAutofit/>
          </a:bodyPr>
          <a:lstStyle/>
          <a:p>
            <a:r>
              <a:rPr lang="en-US" dirty="0"/>
              <a:t>Inheritance</a:t>
            </a:r>
          </a:p>
          <a:p>
            <a:r>
              <a:rPr lang="en-US" dirty="0"/>
              <a:t>Method hiding</a:t>
            </a:r>
          </a:p>
          <a:p>
            <a:r>
              <a:rPr lang="en-US" dirty="0"/>
              <a:t>Overriding</a:t>
            </a:r>
          </a:p>
          <a:p>
            <a:r>
              <a:rPr lang="en-US" dirty="0"/>
              <a:t>Properties</a:t>
            </a:r>
          </a:p>
          <a:p>
            <a:r>
              <a:rPr lang="en-US" dirty="0" smtClean="0"/>
              <a:t>Abstract </a:t>
            </a:r>
            <a:r>
              <a:rPr lang="en-US" dirty="0"/>
              <a:t>Class</a:t>
            </a:r>
          </a:p>
          <a:p>
            <a:r>
              <a:rPr lang="en-IN" dirty="0" smtClean="0"/>
              <a:t>&amp; </a:t>
            </a:r>
            <a:r>
              <a:rPr lang="en-IN" dirty="0" smtClean="0"/>
              <a:t>Sample example</a:t>
            </a:r>
          </a:p>
          <a:p>
            <a:pPr lvl="1"/>
            <a:r>
              <a:rPr lang="en-IN" dirty="0" smtClean="0"/>
              <a:t>? Questions</a:t>
            </a:r>
          </a:p>
          <a:p>
            <a:pPr lvl="1"/>
            <a:endParaRPr lang="en-IN" dirty="0" smtClean="0"/>
          </a:p>
          <a:p>
            <a:endParaRPr lang="en-IN" dirty="0"/>
          </a:p>
        </p:txBody>
      </p:sp>
    </p:spTree>
    <p:extLst>
      <p:ext uri="{BB962C8B-B14F-4D97-AF65-F5344CB8AC3E}">
        <p14:creationId xmlns:p14="http://schemas.microsoft.com/office/powerpoint/2010/main" val="3637778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a:t>
            </a:r>
          </a:p>
        </p:txBody>
      </p:sp>
      <p:sp>
        <p:nvSpPr>
          <p:cNvPr id="3" name="Content Placeholder 2"/>
          <p:cNvSpPr>
            <a:spLocks noGrp="1"/>
          </p:cNvSpPr>
          <p:nvPr>
            <p:ph idx="1"/>
          </p:nvPr>
        </p:nvSpPr>
        <p:spPr/>
        <p:txBody>
          <a:bodyPr>
            <a:normAutofit fontScale="70000" lnSpcReduction="20000"/>
          </a:bodyPr>
          <a:lstStyle/>
          <a:p>
            <a:r>
              <a:rPr lang="en-US" dirty="0"/>
              <a:t>Just like the class, structure can have</a:t>
            </a:r>
          </a:p>
          <a:p>
            <a:pPr lvl="1"/>
            <a:r>
              <a:rPr lang="en-US" dirty="0" smtClean="0"/>
              <a:t>Private </a:t>
            </a:r>
            <a:r>
              <a:rPr lang="en-US" dirty="0"/>
              <a:t>Field</a:t>
            </a:r>
          </a:p>
          <a:p>
            <a:pPr lvl="1"/>
            <a:r>
              <a:rPr lang="en-US" dirty="0" smtClean="0"/>
              <a:t>Public </a:t>
            </a:r>
            <a:r>
              <a:rPr lang="en-US" dirty="0"/>
              <a:t>Property</a:t>
            </a:r>
          </a:p>
          <a:p>
            <a:pPr lvl="1"/>
            <a:r>
              <a:rPr lang="en-US" dirty="0" smtClean="0"/>
              <a:t>Constructor</a:t>
            </a:r>
            <a:endParaRPr lang="en-US" dirty="0"/>
          </a:p>
          <a:p>
            <a:pPr lvl="1"/>
            <a:r>
              <a:rPr lang="en-US" dirty="0" smtClean="0"/>
              <a:t>Method</a:t>
            </a:r>
          </a:p>
          <a:p>
            <a:r>
              <a:rPr lang="en-IN" dirty="0"/>
              <a:t>Difference with </a:t>
            </a:r>
            <a:r>
              <a:rPr lang="en-IN" dirty="0" smtClean="0"/>
              <a:t>class</a:t>
            </a:r>
          </a:p>
          <a:p>
            <a:pPr lvl="1"/>
            <a:r>
              <a:rPr lang="en-US" dirty="0" smtClean="0"/>
              <a:t>Structure </a:t>
            </a:r>
            <a:r>
              <a:rPr lang="en-US" dirty="0"/>
              <a:t>is value type </a:t>
            </a:r>
          </a:p>
          <a:p>
            <a:pPr lvl="1"/>
            <a:r>
              <a:rPr lang="en-US" dirty="0" smtClean="0"/>
              <a:t>Structure </a:t>
            </a:r>
            <a:r>
              <a:rPr lang="en-US" dirty="0"/>
              <a:t>stored in Stack</a:t>
            </a:r>
          </a:p>
          <a:p>
            <a:pPr lvl="1"/>
            <a:r>
              <a:rPr lang="en-US" dirty="0" smtClean="0"/>
              <a:t>Value </a:t>
            </a:r>
            <a:r>
              <a:rPr lang="en-US" dirty="0"/>
              <a:t>type </a:t>
            </a:r>
            <a:r>
              <a:rPr lang="en-US" dirty="0" smtClean="0"/>
              <a:t>destroyed </a:t>
            </a:r>
            <a:r>
              <a:rPr lang="en-US" dirty="0"/>
              <a:t>after </a:t>
            </a:r>
            <a:r>
              <a:rPr lang="en-US" dirty="0" smtClean="0"/>
              <a:t>immediately </a:t>
            </a:r>
            <a:r>
              <a:rPr lang="en-US" dirty="0"/>
              <a:t>the scope is lost, but for </a:t>
            </a:r>
            <a:r>
              <a:rPr lang="en-US" dirty="0" smtClean="0"/>
              <a:t>reference </a:t>
            </a:r>
            <a:r>
              <a:rPr lang="en-US" dirty="0"/>
              <a:t>type the </a:t>
            </a:r>
            <a:r>
              <a:rPr lang="en-US" dirty="0" smtClean="0"/>
              <a:t>reference </a:t>
            </a:r>
            <a:r>
              <a:rPr lang="en-US" dirty="0"/>
              <a:t>pointer is destroyed after the scope is over, and the </a:t>
            </a:r>
            <a:r>
              <a:rPr lang="en-US" dirty="0" smtClean="0"/>
              <a:t>object </a:t>
            </a:r>
            <a:r>
              <a:rPr lang="en-US" dirty="0"/>
              <a:t>cleaned by Garbage Collector </a:t>
            </a:r>
          </a:p>
          <a:p>
            <a:pPr lvl="1"/>
            <a:r>
              <a:rPr lang="en-US" dirty="0" smtClean="0"/>
              <a:t>Structure don’t </a:t>
            </a:r>
            <a:r>
              <a:rPr lang="en-US" dirty="0"/>
              <a:t>have </a:t>
            </a:r>
            <a:r>
              <a:rPr lang="en-US" dirty="0" smtClean="0"/>
              <a:t>destructor</a:t>
            </a:r>
            <a:endParaRPr lang="en-US" dirty="0"/>
          </a:p>
          <a:p>
            <a:pPr lvl="1"/>
            <a:r>
              <a:rPr lang="en-US" dirty="0" smtClean="0"/>
              <a:t>Structure </a:t>
            </a:r>
            <a:r>
              <a:rPr lang="en-US" dirty="0"/>
              <a:t>don't have explicit </a:t>
            </a:r>
            <a:r>
              <a:rPr lang="en-US" dirty="0" smtClean="0"/>
              <a:t>parameter less constrictor </a:t>
            </a:r>
            <a:r>
              <a:rPr lang="en-US" dirty="0"/>
              <a:t>like class</a:t>
            </a:r>
          </a:p>
          <a:p>
            <a:pPr lvl="1"/>
            <a:r>
              <a:rPr lang="en-US" dirty="0" smtClean="0"/>
              <a:t>Structure </a:t>
            </a:r>
            <a:r>
              <a:rPr lang="en-US" dirty="0"/>
              <a:t>can not be </a:t>
            </a:r>
            <a:r>
              <a:rPr lang="en-US" dirty="0" smtClean="0"/>
              <a:t>inherited by </a:t>
            </a:r>
            <a:r>
              <a:rPr lang="en-US" dirty="0"/>
              <a:t>another Structure or class</a:t>
            </a:r>
          </a:p>
          <a:p>
            <a:pPr lvl="1"/>
            <a:r>
              <a:rPr lang="en-US" dirty="0" smtClean="0"/>
              <a:t>Class </a:t>
            </a:r>
            <a:r>
              <a:rPr lang="en-US" dirty="0"/>
              <a:t>can not inherited </a:t>
            </a:r>
            <a:r>
              <a:rPr lang="en-US" dirty="0" smtClean="0"/>
              <a:t>a structure</a:t>
            </a:r>
          </a:p>
          <a:p>
            <a:pPr lvl="1"/>
            <a:r>
              <a:rPr lang="en-US" dirty="0" smtClean="0"/>
              <a:t>Structure is sealed – ref Sealed Class</a:t>
            </a:r>
            <a:endParaRPr lang="en-IN" dirty="0"/>
          </a:p>
        </p:txBody>
      </p:sp>
    </p:spTree>
    <p:extLst>
      <p:ext uri="{BB962C8B-B14F-4D97-AF65-F5344CB8AC3E}">
        <p14:creationId xmlns:p14="http://schemas.microsoft.com/office/powerpoint/2010/main" val="11394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Interface</a:t>
            </a:r>
          </a:p>
        </p:txBody>
      </p:sp>
      <p:sp>
        <p:nvSpPr>
          <p:cNvPr id="3" name="Content Placeholder 2"/>
          <p:cNvSpPr>
            <a:spLocks noGrp="1"/>
          </p:cNvSpPr>
          <p:nvPr>
            <p:ph idx="1"/>
          </p:nvPr>
        </p:nvSpPr>
        <p:spPr/>
        <p:txBody>
          <a:bodyPr>
            <a:normAutofit fontScale="62500" lnSpcReduction="20000"/>
          </a:bodyPr>
          <a:lstStyle/>
          <a:p>
            <a:r>
              <a:rPr lang="en-US" dirty="0" smtClean="0"/>
              <a:t>Like </a:t>
            </a:r>
            <a:r>
              <a:rPr lang="en-US" dirty="0"/>
              <a:t>classes interfaces </a:t>
            </a:r>
            <a:r>
              <a:rPr lang="en-US" dirty="0" smtClean="0"/>
              <a:t> contains the following, </a:t>
            </a:r>
            <a:r>
              <a:rPr lang="en-US" dirty="0"/>
              <a:t>but only declarations </a:t>
            </a:r>
            <a:r>
              <a:rPr lang="en-US" dirty="0" smtClean="0"/>
              <a:t> are allowed and </a:t>
            </a:r>
            <a:r>
              <a:rPr lang="en-US" dirty="0"/>
              <a:t>no implementations.</a:t>
            </a:r>
          </a:p>
          <a:p>
            <a:pPr lvl="1"/>
            <a:r>
              <a:rPr lang="en-US" dirty="0" smtClean="0"/>
              <a:t>Properties</a:t>
            </a:r>
          </a:p>
          <a:p>
            <a:pPr lvl="1"/>
            <a:r>
              <a:rPr lang="en-US" dirty="0" smtClean="0"/>
              <a:t>methods</a:t>
            </a:r>
          </a:p>
          <a:p>
            <a:pPr lvl="1"/>
            <a:r>
              <a:rPr lang="en-US" dirty="0" smtClean="0"/>
              <a:t>delegates </a:t>
            </a:r>
            <a:r>
              <a:rPr lang="en-US" dirty="0"/>
              <a:t>or events, </a:t>
            </a:r>
            <a:endParaRPr lang="en-US" dirty="0" smtClean="0"/>
          </a:p>
          <a:p>
            <a:r>
              <a:rPr lang="en-US" dirty="0" smtClean="0"/>
              <a:t>Interface </a:t>
            </a:r>
            <a:r>
              <a:rPr lang="en-US" dirty="0"/>
              <a:t>members are public by default, and they don't allow explicit access modifiers.</a:t>
            </a:r>
          </a:p>
          <a:p>
            <a:r>
              <a:rPr lang="en-US" dirty="0" smtClean="0"/>
              <a:t>Interfaces </a:t>
            </a:r>
            <a:r>
              <a:rPr lang="en-US" dirty="0"/>
              <a:t>cannot contain fields.</a:t>
            </a:r>
          </a:p>
          <a:p>
            <a:r>
              <a:rPr lang="en-US" dirty="0" smtClean="0"/>
              <a:t>If </a:t>
            </a:r>
            <a:r>
              <a:rPr lang="en-US" dirty="0"/>
              <a:t>a class or a </a:t>
            </a:r>
            <a:r>
              <a:rPr lang="en-US" dirty="0" smtClean="0"/>
              <a:t>structure </a:t>
            </a:r>
            <a:r>
              <a:rPr lang="en-US" dirty="0"/>
              <a:t>inherits from an interface, it must provide implementation for all </a:t>
            </a:r>
            <a:r>
              <a:rPr lang="en-US" dirty="0" smtClean="0"/>
              <a:t>interface members</a:t>
            </a:r>
            <a:r>
              <a:rPr lang="en-US" dirty="0"/>
              <a:t>. Otherwise, we get a compiler error.</a:t>
            </a:r>
          </a:p>
          <a:p>
            <a:r>
              <a:rPr lang="en-US" dirty="0" smtClean="0"/>
              <a:t>A </a:t>
            </a:r>
            <a:r>
              <a:rPr lang="en-US" dirty="0"/>
              <a:t>class or a </a:t>
            </a:r>
            <a:r>
              <a:rPr lang="en-US" dirty="0" smtClean="0"/>
              <a:t>structure </a:t>
            </a:r>
            <a:r>
              <a:rPr lang="en-US" dirty="0"/>
              <a:t>can inherit from more than one interface at the same time, but where as, a </a:t>
            </a:r>
            <a:r>
              <a:rPr lang="en-US" dirty="0" smtClean="0"/>
              <a:t>class cannot </a:t>
            </a:r>
            <a:r>
              <a:rPr lang="en-US" dirty="0"/>
              <a:t>inherit from more than once class at the same time.</a:t>
            </a:r>
          </a:p>
          <a:p>
            <a:r>
              <a:rPr lang="en-US" dirty="0" smtClean="0"/>
              <a:t>Interfaces </a:t>
            </a:r>
            <a:r>
              <a:rPr lang="en-US" dirty="0"/>
              <a:t>can inherit from other interfaces. </a:t>
            </a:r>
            <a:endParaRPr lang="en-US" dirty="0" smtClean="0"/>
          </a:p>
          <a:p>
            <a:r>
              <a:rPr lang="en-US" dirty="0" smtClean="0"/>
              <a:t>We </a:t>
            </a:r>
            <a:r>
              <a:rPr lang="en-US" dirty="0"/>
              <a:t>cannot create an instance of an interface, but an interface reference variable can point to a</a:t>
            </a:r>
          </a:p>
          <a:p>
            <a:pPr marL="0" indent="0">
              <a:buNone/>
            </a:pPr>
            <a:endParaRPr lang="en-IN" dirty="0"/>
          </a:p>
        </p:txBody>
      </p:sp>
    </p:spTree>
    <p:extLst>
      <p:ext uri="{BB962C8B-B14F-4D97-AF65-F5344CB8AC3E}">
        <p14:creationId xmlns:p14="http://schemas.microsoft.com/office/powerpoint/2010/main" val="320817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Vs Interfaces</a:t>
            </a:r>
          </a:p>
        </p:txBody>
      </p:sp>
      <p:sp>
        <p:nvSpPr>
          <p:cNvPr id="3" name="Content Placeholder 2"/>
          <p:cNvSpPr>
            <a:spLocks noGrp="1"/>
          </p:cNvSpPr>
          <p:nvPr>
            <p:ph idx="1"/>
          </p:nvPr>
        </p:nvSpPr>
        <p:spPr/>
        <p:txBody>
          <a:bodyPr>
            <a:normAutofit fontScale="70000" lnSpcReduction="20000"/>
          </a:bodyPr>
          <a:lstStyle/>
          <a:p>
            <a:r>
              <a:rPr lang="en-US" dirty="0"/>
              <a:t>Abstract classes can have implementations for some of its members (Methods), but </a:t>
            </a:r>
            <a:r>
              <a:rPr lang="en-US" dirty="0" smtClean="0"/>
              <a:t>the interface </a:t>
            </a:r>
            <a:r>
              <a:rPr lang="en-US" dirty="0"/>
              <a:t>can't have implementation for any of its members.</a:t>
            </a:r>
          </a:p>
          <a:p>
            <a:endParaRPr lang="en-US" dirty="0"/>
          </a:p>
          <a:p>
            <a:r>
              <a:rPr lang="en-US" dirty="0" smtClean="0"/>
              <a:t>Interfaces </a:t>
            </a:r>
            <a:r>
              <a:rPr lang="en-US" dirty="0"/>
              <a:t>cannot have fields where as an abstract class can have fields.</a:t>
            </a:r>
          </a:p>
          <a:p>
            <a:r>
              <a:rPr lang="en-US" dirty="0" smtClean="0"/>
              <a:t>An </a:t>
            </a:r>
            <a:r>
              <a:rPr lang="en-US" dirty="0"/>
              <a:t>interface can inherit from another interface only and cannot inherit from an </a:t>
            </a:r>
            <a:r>
              <a:rPr lang="en-US" dirty="0" smtClean="0"/>
              <a:t>abstract class</a:t>
            </a:r>
            <a:r>
              <a:rPr lang="en-US" dirty="0"/>
              <a:t>, where as an abstract class can </a:t>
            </a:r>
            <a:r>
              <a:rPr lang="en-US" dirty="0" smtClean="0"/>
              <a:t>inherit from </a:t>
            </a:r>
            <a:r>
              <a:rPr lang="en-US" dirty="0"/>
              <a:t>another abstract class or </a:t>
            </a:r>
            <a:r>
              <a:rPr lang="en-US" dirty="0" smtClean="0"/>
              <a:t>another interface</a:t>
            </a:r>
            <a:r>
              <a:rPr lang="en-US" dirty="0"/>
              <a:t>.</a:t>
            </a:r>
          </a:p>
          <a:p>
            <a:endParaRPr lang="en-US" dirty="0"/>
          </a:p>
          <a:p>
            <a:r>
              <a:rPr lang="en-US" dirty="0" smtClean="0"/>
              <a:t>A </a:t>
            </a:r>
            <a:r>
              <a:rPr lang="en-US" dirty="0"/>
              <a:t>class can </a:t>
            </a:r>
            <a:r>
              <a:rPr lang="en-US" dirty="0" smtClean="0"/>
              <a:t>inherit from </a:t>
            </a:r>
            <a:r>
              <a:rPr lang="en-US" dirty="0"/>
              <a:t>multiple interfaces at the same time, where as a class </a:t>
            </a:r>
            <a:r>
              <a:rPr lang="en-US" dirty="0" smtClean="0"/>
              <a:t>can’t inherit </a:t>
            </a:r>
            <a:r>
              <a:rPr lang="en-US" dirty="0"/>
              <a:t>from multiple classes at the same time.</a:t>
            </a:r>
          </a:p>
          <a:p>
            <a:endParaRPr lang="en-US" dirty="0"/>
          </a:p>
          <a:p>
            <a:r>
              <a:rPr lang="en-US" dirty="0" smtClean="0"/>
              <a:t>Abstract </a:t>
            </a:r>
            <a:r>
              <a:rPr lang="en-US" dirty="0"/>
              <a:t>class members can have access modifiers where as interface members </a:t>
            </a:r>
            <a:r>
              <a:rPr lang="en-US" dirty="0" smtClean="0"/>
              <a:t>cannot have access modifiers</a:t>
            </a:r>
            <a:r>
              <a:rPr lang="en-US" dirty="0"/>
              <a:t>.	</a:t>
            </a:r>
            <a:endParaRPr lang="en-IN" dirty="0"/>
          </a:p>
        </p:txBody>
      </p:sp>
    </p:spTree>
    <p:extLst>
      <p:ext uri="{BB962C8B-B14F-4D97-AF65-F5344CB8AC3E}">
        <p14:creationId xmlns:p14="http://schemas.microsoft.com/office/powerpoint/2010/main" val="81551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 and Out Parameter</a:t>
            </a:r>
            <a:endParaRPr lang="en-IN" dirty="0"/>
          </a:p>
        </p:txBody>
      </p:sp>
      <p:sp>
        <p:nvSpPr>
          <p:cNvPr id="3" name="Content Placeholder 2"/>
          <p:cNvSpPr>
            <a:spLocks noGrp="1"/>
          </p:cNvSpPr>
          <p:nvPr>
            <p:ph idx="1"/>
          </p:nvPr>
        </p:nvSpPr>
        <p:spPr/>
        <p:txBody>
          <a:bodyPr>
            <a:normAutofit/>
          </a:bodyPr>
          <a:lstStyle/>
          <a:p>
            <a:r>
              <a:rPr lang="en-US" dirty="0" smtClean="0"/>
              <a:t>Both </a:t>
            </a:r>
            <a:r>
              <a:rPr lang="en-US" b="1" dirty="0"/>
              <a:t>ref</a:t>
            </a:r>
            <a:r>
              <a:rPr lang="en-US" dirty="0"/>
              <a:t> and </a:t>
            </a:r>
            <a:r>
              <a:rPr lang="en-US" b="1" dirty="0"/>
              <a:t>out</a:t>
            </a:r>
            <a:r>
              <a:rPr lang="en-US" dirty="0"/>
              <a:t> parameters are used to pass arguments through a method</a:t>
            </a:r>
            <a:endParaRPr lang="en-US" b="1" dirty="0" smtClean="0"/>
          </a:p>
          <a:p>
            <a:r>
              <a:rPr lang="en-US" b="1" dirty="0" smtClean="0"/>
              <a:t>Ref</a:t>
            </a:r>
            <a:r>
              <a:rPr lang="en-US" dirty="0"/>
              <a:t> </a:t>
            </a:r>
            <a:r>
              <a:rPr lang="en-US" dirty="0" smtClean="0"/>
              <a:t>- when </a:t>
            </a:r>
            <a:r>
              <a:rPr lang="en-US" dirty="0"/>
              <a:t>the value of that parameter changes after being passed through the method, the new value is reflected in the calling method</a:t>
            </a:r>
            <a:r>
              <a:rPr lang="en-US" dirty="0" smtClean="0"/>
              <a:t>.</a:t>
            </a:r>
          </a:p>
          <a:p>
            <a:r>
              <a:rPr lang="en-US" b="1" dirty="0" smtClean="0"/>
              <a:t>Out</a:t>
            </a:r>
            <a:r>
              <a:rPr lang="en-US" dirty="0"/>
              <a:t> </a:t>
            </a:r>
            <a:r>
              <a:rPr lang="en-US" dirty="0" smtClean="0"/>
              <a:t>- keywords </a:t>
            </a:r>
            <a:r>
              <a:rPr lang="en-US" dirty="0"/>
              <a:t>similar to ref keywords in that, they are used to pass an </a:t>
            </a:r>
            <a:r>
              <a:rPr lang="en-US" dirty="0" smtClean="0"/>
              <a:t>argument, but out </a:t>
            </a:r>
            <a:r>
              <a:rPr lang="en-US" dirty="0"/>
              <a:t>keywords can be passed without any value </a:t>
            </a:r>
            <a:r>
              <a:rPr lang="en-US" dirty="0" smtClean="0"/>
              <a:t>assigned </a:t>
            </a:r>
            <a:r>
              <a:rPr lang="en-US" dirty="0"/>
              <a:t>to it. </a:t>
            </a:r>
          </a:p>
          <a:p>
            <a:endParaRPr lang="en-IN" dirty="0"/>
          </a:p>
        </p:txBody>
      </p:sp>
    </p:spTree>
    <p:extLst>
      <p:ext uri="{BB962C8B-B14F-4D97-AF65-F5344CB8AC3E}">
        <p14:creationId xmlns:p14="http://schemas.microsoft.com/office/powerpoint/2010/main" val="128212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Delegate</a:t>
            </a:r>
            <a:endParaRPr lang="en-IN" dirty="0"/>
          </a:p>
        </p:txBody>
      </p:sp>
      <p:sp>
        <p:nvSpPr>
          <p:cNvPr id="3" name="Content Placeholder 2"/>
          <p:cNvSpPr>
            <a:spLocks noGrp="1"/>
          </p:cNvSpPr>
          <p:nvPr>
            <p:ph idx="1"/>
          </p:nvPr>
        </p:nvSpPr>
        <p:spPr/>
        <p:txBody>
          <a:bodyPr>
            <a:normAutofit/>
          </a:bodyPr>
          <a:lstStyle/>
          <a:p>
            <a:r>
              <a:rPr lang="en-US" dirty="0"/>
              <a:t>What is a delegate</a:t>
            </a:r>
          </a:p>
          <a:p>
            <a:pPr lvl="1"/>
            <a:r>
              <a:rPr lang="en-US" dirty="0" smtClean="0"/>
              <a:t>A </a:t>
            </a:r>
            <a:r>
              <a:rPr lang="en-US" dirty="0"/>
              <a:t>delegate is a type safe function pointer. That is, it holds a reference (Pointer) to a function.</a:t>
            </a:r>
          </a:p>
          <a:p>
            <a:pPr lvl="1"/>
            <a:r>
              <a:rPr lang="en-US" dirty="0" smtClean="0"/>
              <a:t>The </a:t>
            </a:r>
            <a:r>
              <a:rPr lang="en-US" dirty="0"/>
              <a:t>signature of the delegate must match the signature of the function</a:t>
            </a:r>
            <a:r>
              <a:rPr lang="en-US" dirty="0" smtClean="0"/>
              <a:t>, the </a:t>
            </a:r>
            <a:r>
              <a:rPr lang="en-US" dirty="0"/>
              <a:t>delegate points to, otherwise you get a compiler error</a:t>
            </a:r>
            <a:r>
              <a:rPr lang="en-US" dirty="0" smtClean="0"/>
              <a:t>.</a:t>
            </a:r>
            <a:endParaRPr lang="en-US" dirty="0"/>
          </a:p>
          <a:p>
            <a:pPr lvl="1"/>
            <a:r>
              <a:rPr lang="en-US" dirty="0" smtClean="0"/>
              <a:t>A </a:t>
            </a:r>
            <a:r>
              <a:rPr lang="en-US" dirty="0"/>
              <a:t>Delegate is similar to a class. You can create an instance of it, and when you do so, you pass in the function name as a parameter to the delegate constructor, and it is to this function the delegate will point to.</a:t>
            </a:r>
          </a:p>
          <a:p>
            <a:endParaRPr lang="en-IN" dirty="0"/>
          </a:p>
        </p:txBody>
      </p:sp>
    </p:spTree>
    <p:extLst>
      <p:ext uri="{BB962C8B-B14F-4D97-AF65-F5344CB8AC3E}">
        <p14:creationId xmlns:p14="http://schemas.microsoft.com/office/powerpoint/2010/main" val="87532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Multicast Delegates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Multicast delegate is a delegate that has references to more than one function. When you invoke a multicast delegate, all the functions the delegate is pointing to, are invoked.</a:t>
            </a:r>
          </a:p>
          <a:p>
            <a:endParaRPr lang="en-US" dirty="0"/>
          </a:p>
          <a:p>
            <a:r>
              <a:rPr lang="en-US" dirty="0"/>
              <a:t>There are 2 approaches to create a multicast delegate. Depending on the approach you use</a:t>
            </a:r>
          </a:p>
          <a:p>
            <a:pPr lvl="2"/>
            <a:r>
              <a:rPr lang="en-US" dirty="0"/>
              <a:t>+ or += to register a method with the delegate</a:t>
            </a:r>
          </a:p>
          <a:p>
            <a:pPr lvl="2"/>
            <a:r>
              <a:rPr lang="en-US" dirty="0"/>
              <a:t>- or -= to un-register a method with the delegate</a:t>
            </a:r>
          </a:p>
          <a:p>
            <a:r>
              <a:rPr lang="en-US" dirty="0" smtClean="0"/>
              <a:t>A </a:t>
            </a:r>
            <a:r>
              <a:rPr lang="en-US" dirty="0"/>
              <a:t>multicast delegate, invokes the methods in the invocation list, in the same order in which they are added.</a:t>
            </a:r>
          </a:p>
          <a:p>
            <a:r>
              <a:rPr lang="en-US" dirty="0" smtClean="0"/>
              <a:t>If </a:t>
            </a:r>
            <a:r>
              <a:rPr lang="en-US" dirty="0"/>
              <a:t>the delegate has a return type other than void and if the delegate is a multicast delegate, only the value of the last invoked method will be returned. Along the same lines, if the delegate has an out parameter, the value of the output parameter, will be the value assigned by the last method.</a:t>
            </a:r>
          </a:p>
          <a:p>
            <a:endParaRPr lang="en-IN" dirty="0"/>
          </a:p>
        </p:txBody>
      </p:sp>
    </p:spTree>
    <p:extLst>
      <p:ext uri="{BB962C8B-B14F-4D97-AF65-F5344CB8AC3E}">
        <p14:creationId xmlns:p14="http://schemas.microsoft.com/office/powerpoint/2010/main" val="2056468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661</Words>
  <Application>Microsoft Office PowerPoint</Application>
  <PresentationFormat>Custom</PresentationFormat>
  <Paragraphs>76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.NET Tutorial</vt:lpstr>
      <vt:lpstr>Overview</vt:lpstr>
      <vt:lpstr>Recap…</vt:lpstr>
      <vt:lpstr>Structure</vt:lpstr>
      <vt:lpstr>Interface</vt:lpstr>
      <vt:lpstr>Abstract classes Vs Interfaces</vt:lpstr>
      <vt:lpstr>Ref and Out Parameter</vt:lpstr>
      <vt:lpstr>Delegate</vt:lpstr>
      <vt:lpstr>Multicast Delegates</vt:lpstr>
      <vt:lpstr>Event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Arghya Biswas</cp:lastModifiedBy>
  <cp:revision>75</cp:revision>
  <dcterms:created xsi:type="dcterms:W3CDTF">2006-08-16T00:00:00Z</dcterms:created>
  <dcterms:modified xsi:type="dcterms:W3CDTF">2019-07-15T14:34:20Z</dcterms:modified>
</cp:coreProperties>
</file>