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7" r:id="rId2"/>
    <p:sldId id="327" r:id="rId3"/>
    <p:sldId id="326" r:id="rId4"/>
    <p:sldId id="339" r:id="rId5"/>
    <p:sldId id="340" r:id="rId6"/>
    <p:sldId id="342" r:id="rId7"/>
    <p:sldId id="343" r:id="rId8"/>
    <p:sldId id="344" r:id="rId9"/>
    <p:sldId id="325" r:id="rId10"/>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60" autoAdjust="0"/>
  </p:normalViewPr>
  <p:slideViewPr>
    <p:cSldViewPr>
      <p:cViewPr>
        <p:scale>
          <a:sx n="64" d="100"/>
          <a:sy n="64" d="100"/>
        </p:scale>
        <p:origin x="-1200" y="-72"/>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525DA16-A662-4B40-A7D1-84738FA7B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51CDE38F-397B-459E-94C9-AA9DB23529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BF2E1-EF55-48DA-844B-6722C497CAF4}" type="datetimeFigureOut">
              <a:rPr lang="en-IN" smtClean="0"/>
              <a:t>22-07-2019</a:t>
            </a:fld>
            <a:endParaRPr lang="en-IN"/>
          </a:p>
        </p:txBody>
      </p:sp>
      <p:sp>
        <p:nvSpPr>
          <p:cNvPr id="4" name="Footer Placeholder 3">
            <a:extLst>
              <a:ext uri="{FF2B5EF4-FFF2-40B4-BE49-F238E27FC236}">
                <a16:creationId xmlns="" xmlns:a16="http://schemas.microsoft.com/office/drawing/2014/main" id="{18997E4A-415D-4D1B-8A8F-C2352EB288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D9FC56FB-CE1D-4B6F-BBDA-0910B2B293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780662-BF90-4689-9F29-E23F8B33EE0D}" type="slidenum">
              <a:rPr lang="en-IN" smtClean="0"/>
              <a:t>‹#›</a:t>
            </a:fld>
            <a:endParaRPr lang="en-IN"/>
          </a:p>
        </p:txBody>
      </p:sp>
    </p:spTree>
    <p:extLst>
      <p:ext uri="{BB962C8B-B14F-4D97-AF65-F5344CB8AC3E}">
        <p14:creationId xmlns:p14="http://schemas.microsoft.com/office/powerpoint/2010/main" val="26286367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D935E-986D-42B9-84A5-B0949C969892}" type="datetimeFigureOut">
              <a:rPr lang="en-US" smtClean="0"/>
              <a:pPr/>
              <a:t>7/22/2019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9BA84-BBE6-41C5-BD66-BB40A9764DA9}" type="slidenum">
              <a:rPr lang="en-US" smtClean="0"/>
              <a:pPr/>
              <a:t>‹#›</a:t>
            </a:fld>
            <a:endParaRPr lang="en-US"/>
          </a:p>
        </p:txBody>
      </p:sp>
    </p:spTree>
    <p:extLst>
      <p:ext uri="{BB962C8B-B14F-4D97-AF65-F5344CB8AC3E}">
        <p14:creationId xmlns:p14="http://schemas.microsoft.com/office/powerpoint/2010/main" val="2398536511"/>
      </p:ext>
    </p:extLst>
  </p:cSld>
  <p:clrMap bg1="lt1" tx1="dk1" bg2="lt2" tx2="dk2" accent1="accent1" accent2="accent2" accent3="accent3" accent4="accent4" accent5="accent5" accent6="accent6" hlink="hlink" folHlink="folHlink"/>
  <p:hf hd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0" y="-357530"/>
            <a:ext cx="10972799" cy="4929530"/>
          </a:xfrm>
          <a:prstGeom prst="rect">
            <a:avLst/>
          </a:prstGeom>
        </p:spPr>
      </p:pic>
      <p:sp>
        <p:nvSpPr>
          <p:cNvPr id="2" name="Title 1"/>
          <p:cNvSpPr>
            <a:spLocks noGrp="1"/>
          </p:cNvSpPr>
          <p:nvPr>
            <p:ph type="ctrTitle"/>
          </p:nvPr>
        </p:nvSpPr>
        <p:spPr>
          <a:xfrm>
            <a:off x="822960" y="4146973"/>
            <a:ext cx="9326880" cy="1568027"/>
          </a:xfrm>
        </p:spPr>
        <p:txBody>
          <a:bodyPr/>
          <a:lstStyle>
            <a:lvl1pPr>
              <a:defRPr baseline="0">
                <a:solidFill>
                  <a:srgbClr val="007A00"/>
                </a:solidFill>
                <a:latin typeface="Cinzel" pitchFamily="2" charset="0"/>
              </a:defRPr>
            </a:lvl1pPr>
          </a:lstStyle>
          <a:p>
            <a:r>
              <a:rPr lang="en-US" dirty="0"/>
              <a:t>Click to edit Master title style</a:t>
            </a:r>
          </a:p>
        </p:txBody>
      </p:sp>
      <p:sp>
        <p:nvSpPr>
          <p:cNvPr id="3" name="Subtitle 2"/>
          <p:cNvSpPr>
            <a:spLocks noGrp="1"/>
          </p:cNvSpPr>
          <p:nvPr>
            <p:ph type="subTitle" idx="1"/>
          </p:nvPr>
        </p:nvSpPr>
        <p:spPr>
          <a:xfrm>
            <a:off x="1645920" y="5902960"/>
            <a:ext cx="7680960" cy="955040"/>
          </a:xfrm>
        </p:spPr>
        <p:txBody>
          <a:bodyPr>
            <a:noAutofit/>
          </a:bodyPr>
          <a:lstStyle>
            <a:lvl1pPr marL="0" indent="0" algn="ctr">
              <a:buNone/>
              <a:defRPr sz="3000" baseline="0">
                <a:solidFill>
                  <a:srgbClr val="007A00"/>
                </a:solidFill>
                <a:latin typeface="Cinzel" pitchFamily="2" charset="0"/>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8"/>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8"/>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3" name="Content Placeholder 2"/>
          <p:cNvSpPr>
            <a:spLocks noGrp="1"/>
          </p:cNvSpPr>
          <p:nvPr>
            <p:ph idx="1"/>
          </p:nvPr>
        </p:nvSpPr>
        <p:spPr>
          <a:xfrm>
            <a:off x="0" y="990600"/>
            <a:ext cx="109728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
        <p:nvSpPr>
          <p:cNvPr id="1026"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 name="Picture 8" descr="Picture1.png"/>
          <p:cNvPicPr>
            <a:picLocks noChangeAspect="1"/>
          </p:cNvPicPr>
          <p:nvPr userDrawn="1"/>
        </p:nvPicPr>
        <p:blipFill>
          <a:blip r:embed="rId3" cstate="print"/>
          <a:stretch>
            <a:fillRect/>
          </a:stretch>
        </p:blipFill>
        <p:spPr>
          <a:xfrm>
            <a:off x="3048000" y="6888515"/>
            <a:ext cx="5321368" cy="426685"/>
          </a:xfrm>
          <a:prstGeom prst="rect">
            <a:avLst/>
          </a:prstGeom>
        </p:spPr>
      </p:pic>
      <p:sp>
        <p:nvSpPr>
          <p:cNvPr id="13" name="Rectangle 12"/>
          <p:cNvSpPr/>
          <p:nvPr userDrawn="1"/>
        </p:nvSpPr>
        <p:spPr>
          <a:xfrm rot="19441279">
            <a:off x="7488877" y="5511449"/>
            <a:ext cx="3581429" cy="830997"/>
          </a:xfrm>
          <a:prstGeom prst="rect">
            <a:avLst/>
          </a:prstGeom>
          <a:noFill/>
        </p:spPr>
        <p:txBody>
          <a:bodyPr wrap="none" lIns="91440" tIns="45720" rIns="91440" bIns="45720">
            <a:spAutoFit/>
          </a:bodyPr>
          <a:lstStyle/>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Copyright</a:t>
            </a:r>
          </a:p>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Syllogistek Systems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450" y="937870"/>
            <a:ext cx="10971899" cy="4929530"/>
          </a:xfrm>
          <a:prstGeom prst="rect">
            <a:avLst/>
          </a:prstGeom>
        </p:spPr>
      </p:pic>
      <p:sp>
        <p:nvSpPr>
          <p:cNvPr id="2" name="Title 1"/>
          <p:cNvSpPr>
            <a:spLocks noGrp="1"/>
          </p:cNvSpPr>
          <p:nvPr>
            <p:ph type="title"/>
          </p:nvPr>
        </p:nvSpPr>
        <p:spPr>
          <a:xfrm>
            <a:off x="838200" y="1295400"/>
            <a:ext cx="9326880" cy="1452880"/>
          </a:xfrm>
          <a:ln>
            <a:noFill/>
          </a:ln>
        </p:spPr>
        <p:txBody>
          <a:bodyPr anchor="t">
            <a:normAutofit/>
          </a:bodyPr>
          <a:lstStyle>
            <a:lvl1pPr algn="ctr">
              <a:defRPr sz="5400" b="1" cap="all" baseline="0">
                <a:latin typeface="Cinzel Black" pitchFamily="2" charset="0"/>
              </a:defRPr>
            </a:lvl1p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
        <p:nvSpPr>
          <p:cNvPr id="4"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5"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8" name="Picture 7"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2895600" y="6849533"/>
            <a:ext cx="5257800" cy="389467"/>
          </a:xfrm>
          <a:prstGeom prst="rect">
            <a:avLst/>
          </a:prstGeom>
        </p:spPr>
        <p:txBody>
          <a:bodyPr/>
          <a:lstStyle>
            <a:lvl1pPr>
              <a:defRPr sz="1800" baseline="0">
                <a:solidFill>
                  <a:srgbClr val="27A617"/>
                </a:solidFill>
                <a:latin typeface="Cinzel" pitchFamily="2"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.NET Tutorial</a:t>
            </a:r>
            <a:endParaRPr lang="en-US" sz="4400" dirty="0"/>
          </a:p>
        </p:txBody>
      </p:sp>
      <p:sp>
        <p:nvSpPr>
          <p:cNvPr id="3" name="Subtitle 2"/>
          <p:cNvSpPr>
            <a:spLocks noGrp="1"/>
          </p:cNvSpPr>
          <p:nvPr>
            <p:ph type="subTitle" idx="1"/>
          </p:nvPr>
        </p:nvSpPr>
        <p:spPr/>
        <p:txBody>
          <a:bodyPr/>
          <a:lstStyle/>
          <a:p>
            <a:r>
              <a:rPr lang="en-US" dirty="0" smtClean="0"/>
              <a:t>OOP using 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endParaRPr lang="en-IN" dirty="0"/>
          </a:p>
        </p:txBody>
      </p:sp>
      <p:sp>
        <p:nvSpPr>
          <p:cNvPr id="3" name="Content Placeholder 2"/>
          <p:cNvSpPr>
            <a:spLocks noGrp="1"/>
          </p:cNvSpPr>
          <p:nvPr>
            <p:ph idx="1"/>
          </p:nvPr>
        </p:nvSpPr>
        <p:spPr/>
        <p:txBody>
          <a:bodyPr>
            <a:normAutofit fontScale="55000" lnSpcReduction="20000"/>
          </a:bodyPr>
          <a:lstStyle/>
          <a:p>
            <a:r>
              <a:rPr lang="en-IN" dirty="0"/>
              <a:t>Class &amp; Object</a:t>
            </a:r>
          </a:p>
          <a:p>
            <a:r>
              <a:rPr lang="en-IN" dirty="0"/>
              <a:t>Encapsulation</a:t>
            </a:r>
          </a:p>
          <a:p>
            <a:r>
              <a:rPr lang="en-IN" dirty="0"/>
              <a:t>Method Overloading</a:t>
            </a:r>
          </a:p>
          <a:p>
            <a:r>
              <a:rPr lang="en-IN" dirty="0"/>
              <a:t>Constructor &amp; Destructor</a:t>
            </a:r>
          </a:p>
          <a:p>
            <a:pPr lvl="1"/>
            <a:r>
              <a:rPr lang="en-IN" dirty="0"/>
              <a:t>Constructor Overloading</a:t>
            </a:r>
          </a:p>
          <a:p>
            <a:r>
              <a:rPr lang="en-IN" dirty="0"/>
              <a:t>Static Constructor and usage of it</a:t>
            </a:r>
          </a:p>
          <a:p>
            <a:r>
              <a:rPr lang="en-US" dirty="0" smtClean="0"/>
              <a:t>Inheritance</a:t>
            </a:r>
            <a:endParaRPr lang="en-US" dirty="0"/>
          </a:p>
          <a:p>
            <a:r>
              <a:rPr lang="en-US" dirty="0"/>
              <a:t>Method hiding</a:t>
            </a:r>
          </a:p>
          <a:p>
            <a:r>
              <a:rPr lang="en-US" dirty="0"/>
              <a:t>Overriding</a:t>
            </a:r>
          </a:p>
          <a:p>
            <a:r>
              <a:rPr lang="en-US" dirty="0"/>
              <a:t>Properties</a:t>
            </a:r>
          </a:p>
          <a:p>
            <a:r>
              <a:rPr lang="en-US" dirty="0"/>
              <a:t>Abstract Class</a:t>
            </a:r>
          </a:p>
          <a:p>
            <a:r>
              <a:rPr lang="en-US" dirty="0" smtClean="0"/>
              <a:t>Structure</a:t>
            </a:r>
            <a:endParaRPr lang="en-US" dirty="0"/>
          </a:p>
          <a:p>
            <a:r>
              <a:rPr lang="en-US" dirty="0"/>
              <a:t>Interface</a:t>
            </a:r>
          </a:p>
          <a:p>
            <a:r>
              <a:rPr lang="en-IN" dirty="0" err="1"/>
              <a:t>readonly</a:t>
            </a:r>
            <a:r>
              <a:rPr lang="en-IN" dirty="0"/>
              <a:t> </a:t>
            </a:r>
            <a:r>
              <a:rPr lang="en-US" dirty="0"/>
              <a:t>&amp; </a:t>
            </a:r>
            <a:r>
              <a:rPr lang="en-IN" dirty="0" err="1"/>
              <a:t>const</a:t>
            </a:r>
            <a:r>
              <a:rPr lang="en-IN" dirty="0"/>
              <a:t> keyword</a:t>
            </a:r>
            <a:endParaRPr lang="en-US" dirty="0"/>
          </a:p>
          <a:p>
            <a:r>
              <a:rPr lang="en-US" dirty="0"/>
              <a:t>Ref &amp; Out parameter</a:t>
            </a:r>
          </a:p>
          <a:p>
            <a:r>
              <a:rPr lang="en-US" dirty="0"/>
              <a:t>Partial class</a:t>
            </a:r>
          </a:p>
          <a:p>
            <a:r>
              <a:rPr lang="en-IN" dirty="0" smtClean="0"/>
              <a:t>&amp; Sample example</a:t>
            </a:r>
          </a:p>
          <a:p>
            <a:pPr lvl="1"/>
            <a:r>
              <a:rPr lang="en-IN" dirty="0" smtClean="0"/>
              <a:t>? Questions</a:t>
            </a:r>
          </a:p>
          <a:p>
            <a:pPr lvl="1"/>
            <a:endParaRPr lang="en-IN" dirty="0" smtClean="0"/>
          </a:p>
          <a:p>
            <a:endParaRPr lang="en-IN" dirty="0"/>
          </a:p>
        </p:txBody>
      </p:sp>
    </p:spTree>
    <p:extLst>
      <p:ext uri="{BB962C8B-B14F-4D97-AF65-F5344CB8AC3E}">
        <p14:creationId xmlns:p14="http://schemas.microsoft.com/office/powerpoint/2010/main" val="3637778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70143F-C677-444B-80CA-21A7AB6AD737}"/>
              </a:ext>
            </a:extLst>
          </p:cNvPr>
          <p:cNvSpPr>
            <a:spLocks noGrp="1"/>
          </p:cNvSpPr>
          <p:nvPr>
            <p:ph type="title"/>
          </p:nvPr>
        </p:nvSpPr>
        <p:spPr/>
        <p:txBody>
          <a:bodyPr>
            <a:normAutofit/>
          </a:bodyPr>
          <a:lstStyle/>
          <a:p>
            <a:r>
              <a:rPr lang="en-IN" sz="2900" dirty="0" smtClean="0"/>
              <a:t>Overview</a:t>
            </a:r>
            <a:endParaRPr lang="en-IN" sz="2900" dirty="0"/>
          </a:p>
        </p:txBody>
      </p:sp>
      <p:sp>
        <p:nvSpPr>
          <p:cNvPr id="5" name="TextBox 4">
            <a:extLst>
              <a:ext uri="{FF2B5EF4-FFF2-40B4-BE49-F238E27FC236}">
                <a16:creationId xmlns="" xmlns:a16="http://schemas.microsoft.com/office/drawing/2014/main" id="{95F8BEE3-9508-4FA0-B8D8-5A727A97DF5D}"/>
              </a:ext>
            </a:extLst>
          </p:cNvPr>
          <p:cNvSpPr txBox="1"/>
          <p:nvPr/>
        </p:nvSpPr>
        <p:spPr>
          <a:xfrm>
            <a:off x="9372600" y="6477000"/>
            <a:ext cx="288862" cy="584775"/>
          </a:xfrm>
          <a:prstGeom prst="rect">
            <a:avLst/>
          </a:prstGeom>
          <a:noFill/>
        </p:spPr>
        <p:txBody>
          <a:bodyPr wrap="none" rtlCol="0">
            <a:spAutoFit/>
          </a:bodyPr>
          <a:lstStyle/>
          <a:p>
            <a:r>
              <a:rPr lang="en-IN" sz="1600" dirty="0"/>
              <a:t>2</a:t>
            </a:r>
          </a:p>
          <a:p>
            <a:endParaRPr lang="en-IN" sz="1600" dirty="0"/>
          </a:p>
        </p:txBody>
      </p:sp>
      <p:sp>
        <p:nvSpPr>
          <p:cNvPr id="6" name="Content Placeholder 5">
            <a:extLst>
              <a:ext uri="{FF2B5EF4-FFF2-40B4-BE49-F238E27FC236}">
                <a16:creationId xmlns="" xmlns:a16="http://schemas.microsoft.com/office/drawing/2014/main" id="{912C6183-4375-455B-B1DA-8224D19657A5}"/>
              </a:ext>
            </a:extLst>
          </p:cNvPr>
          <p:cNvSpPr>
            <a:spLocks noGrp="1"/>
          </p:cNvSpPr>
          <p:nvPr>
            <p:ph idx="1"/>
          </p:nvPr>
        </p:nvSpPr>
        <p:spPr/>
        <p:txBody>
          <a:bodyPr/>
          <a:lstStyle/>
          <a:p>
            <a:r>
              <a:rPr lang="en-US" dirty="0" smtClean="0"/>
              <a:t>In this tutorial we are going to cover the following</a:t>
            </a:r>
          </a:p>
          <a:p>
            <a:pPr lvl="1"/>
            <a:r>
              <a:rPr lang="en-US" dirty="0" smtClean="0"/>
              <a:t>Discussion on Assessment 1</a:t>
            </a:r>
          </a:p>
          <a:p>
            <a:pPr lvl="1"/>
            <a:r>
              <a:rPr lang="en-US" dirty="0" smtClean="0"/>
              <a:t>Delegate</a:t>
            </a:r>
          </a:p>
          <a:p>
            <a:pPr lvl="1"/>
            <a:r>
              <a:rPr lang="en-US" dirty="0" smtClean="0"/>
              <a:t>Event</a:t>
            </a:r>
          </a:p>
          <a:p>
            <a:pPr lvl="1"/>
            <a:r>
              <a:rPr lang="en-US" dirty="0" smtClean="0"/>
              <a:t>Extension </a:t>
            </a:r>
            <a:r>
              <a:rPr lang="en-US" dirty="0" smtClean="0"/>
              <a:t>Methods</a:t>
            </a:r>
            <a:endParaRPr lang="en-US" dirty="0" smtClean="0"/>
          </a:p>
        </p:txBody>
      </p:sp>
    </p:spTree>
    <p:extLst>
      <p:ext uri="{BB962C8B-B14F-4D97-AF65-F5344CB8AC3E}">
        <p14:creationId xmlns:p14="http://schemas.microsoft.com/office/powerpoint/2010/main" val="1448343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Delegate</a:t>
            </a:r>
            <a:endParaRPr lang="en-IN" dirty="0"/>
          </a:p>
        </p:txBody>
      </p:sp>
      <p:sp>
        <p:nvSpPr>
          <p:cNvPr id="3" name="Content Placeholder 2"/>
          <p:cNvSpPr>
            <a:spLocks noGrp="1"/>
          </p:cNvSpPr>
          <p:nvPr>
            <p:ph idx="1"/>
          </p:nvPr>
        </p:nvSpPr>
        <p:spPr/>
        <p:txBody>
          <a:bodyPr>
            <a:normAutofit/>
          </a:bodyPr>
          <a:lstStyle/>
          <a:p>
            <a:r>
              <a:rPr lang="en-US" dirty="0"/>
              <a:t>What is a delegate</a:t>
            </a:r>
          </a:p>
          <a:p>
            <a:pPr lvl="1"/>
            <a:r>
              <a:rPr lang="en-US" dirty="0" smtClean="0"/>
              <a:t>A </a:t>
            </a:r>
            <a:r>
              <a:rPr lang="en-US" dirty="0"/>
              <a:t>delegate is a type safe function pointer. That is, it holds a reference (Pointer) to a function.</a:t>
            </a:r>
          </a:p>
          <a:p>
            <a:pPr lvl="1"/>
            <a:r>
              <a:rPr lang="en-US" dirty="0" smtClean="0"/>
              <a:t>The </a:t>
            </a:r>
            <a:r>
              <a:rPr lang="en-US" dirty="0"/>
              <a:t>signature of the delegate must match the signature of the function</a:t>
            </a:r>
            <a:r>
              <a:rPr lang="en-US" dirty="0" smtClean="0"/>
              <a:t>, the </a:t>
            </a:r>
            <a:r>
              <a:rPr lang="en-US" dirty="0"/>
              <a:t>delegate points to, otherwise you get a compiler error</a:t>
            </a:r>
            <a:r>
              <a:rPr lang="en-US" dirty="0" smtClean="0"/>
              <a:t>.</a:t>
            </a:r>
            <a:endParaRPr lang="en-US" dirty="0"/>
          </a:p>
          <a:p>
            <a:pPr lvl="1"/>
            <a:r>
              <a:rPr lang="en-US" dirty="0" smtClean="0"/>
              <a:t>A </a:t>
            </a:r>
            <a:r>
              <a:rPr lang="en-US" dirty="0"/>
              <a:t>Delegate is similar to a class. You can create an instance of it, and when you do so, you pass in the function name as a parameter to the delegate constructor, and it is to this function the delegate will point to.</a:t>
            </a:r>
          </a:p>
          <a:p>
            <a:endParaRPr lang="en-IN" dirty="0"/>
          </a:p>
        </p:txBody>
      </p:sp>
    </p:spTree>
    <p:extLst>
      <p:ext uri="{BB962C8B-B14F-4D97-AF65-F5344CB8AC3E}">
        <p14:creationId xmlns:p14="http://schemas.microsoft.com/office/powerpoint/2010/main" val="87532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Delegates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Multicast delegate is a delegate that has references to more than one function. When you invoke a multicast delegate, all the functions the delegate is pointing to, are invoked.</a:t>
            </a:r>
          </a:p>
          <a:p>
            <a:endParaRPr lang="en-US" dirty="0"/>
          </a:p>
          <a:p>
            <a:r>
              <a:rPr lang="en-US" dirty="0"/>
              <a:t>There are 2 approaches to create a multicast delegate. Depending on the approach you use</a:t>
            </a:r>
          </a:p>
          <a:p>
            <a:pPr lvl="2"/>
            <a:r>
              <a:rPr lang="en-US" dirty="0"/>
              <a:t>+ or += to register a method with the delegate</a:t>
            </a:r>
          </a:p>
          <a:p>
            <a:pPr lvl="2"/>
            <a:r>
              <a:rPr lang="en-US" dirty="0"/>
              <a:t>- or -= to un-register a method with the delegate</a:t>
            </a:r>
          </a:p>
          <a:p>
            <a:r>
              <a:rPr lang="en-US" dirty="0" smtClean="0"/>
              <a:t>A </a:t>
            </a:r>
            <a:r>
              <a:rPr lang="en-US" dirty="0"/>
              <a:t>multicast delegate, invokes the methods in the invocation list, in the same order in which they are added.</a:t>
            </a:r>
          </a:p>
          <a:p>
            <a:r>
              <a:rPr lang="en-US" dirty="0" smtClean="0"/>
              <a:t>If </a:t>
            </a:r>
            <a:r>
              <a:rPr lang="en-US" dirty="0"/>
              <a:t>the delegate has a return type other than void and if the delegate is a multicast delegate, only the value of the last invoked method will be returned. Along the same lines, if the delegate has an out parameter, the value of the output parameter, will be the value assigned by the last method.</a:t>
            </a:r>
          </a:p>
          <a:p>
            <a:endParaRPr lang="en-IN" dirty="0"/>
          </a:p>
        </p:txBody>
      </p:sp>
    </p:spTree>
    <p:extLst>
      <p:ext uri="{BB962C8B-B14F-4D97-AF65-F5344CB8AC3E}">
        <p14:creationId xmlns:p14="http://schemas.microsoft.com/office/powerpoint/2010/main" val="205646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a:t>
            </a:r>
            <a:endParaRPr lang="en-IN" dirty="0"/>
          </a:p>
        </p:txBody>
      </p:sp>
      <p:sp>
        <p:nvSpPr>
          <p:cNvPr id="5" name="Content Placeholder 4"/>
          <p:cNvSpPr>
            <a:spLocks noGrp="1"/>
          </p:cNvSpPr>
          <p:nvPr>
            <p:ph idx="1"/>
          </p:nvPr>
        </p:nvSpPr>
        <p:spPr/>
        <p:txBody>
          <a:bodyPr/>
          <a:lstStyle/>
          <a:p>
            <a:pPr lvl="0"/>
            <a:r>
              <a:rPr lang="en-US" dirty="0"/>
              <a:t>A</a:t>
            </a:r>
            <a:r>
              <a:rPr lang="en-US" dirty="0" smtClean="0"/>
              <a:t>ny </a:t>
            </a:r>
            <a:r>
              <a:rPr lang="en-US" dirty="0"/>
              <a:t>object can </a:t>
            </a:r>
            <a:r>
              <a:rPr lang="en-US" i="1" dirty="0"/>
              <a:t>publish</a:t>
            </a:r>
            <a:r>
              <a:rPr lang="en-US" dirty="0"/>
              <a:t> a set of events to which other </a:t>
            </a:r>
            <a:r>
              <a:rPr lang="en-US" dirty="0" smtClean="0"/>
              <a:t>object can</a:t>
            </a:r>
            <a:r>
              <a:rPr lang="en-US" dirty="0"/>
              <a:t> </a:t>
            </a:r>
            <a:r>
              <a:rPr lang="en-US" i="1" dirty="0"/>
              <a:t>subscribe</a:t>
            </a:r>
            <a:r>
              <a:rPr lang="en-US" dirty="0"/>
              <a:t>. When the publishing class raises an event, all the subscribed </a:t>
            </a:r>
            <a:r>
              <a:rPr lang="en-US" dirty="0" smtClean="0"/>
              <a:t>object are </a:t>
            </a:r>
            <a:r>
              <a:rPr lang="en-US" dirty="0"/>
              <a:t>notified.</a:t>
            </a:r>
            <a:endParaRPr lang="en-US" dirty="0" smtClean="0"/>
          </a:p>
          <a:p>
            <a:pPr lvl="0"/>
            <a:r>
              <a:rPr lang="en-US" dirty="0" smtClean="0"/>
              <a:t>Event </a:t>
            </a:r>
            <a:r>
              <a:rPr lang="en-US" dirty="0"/>
              <a:t>Handlers </a:t>
            </a:r>
            <a:r>
              <a:rPr lang="en-US" dirty="0" smtClean="0"/>
              <a:t>return </a:t>
            </a:r>
            <a:r>
              <a:rPr lang="en-US" dirty="0"/>
              <a:t>void and take two parameters.</a:t>
            </a:r>
            <a:endParaRPr lang="en-IN" dirty="0"/>
          </a:p>
          <a:p>
            <a:pPr lvl="0"/>
            <a:r>
              <a:rPr lang="en-US" dirty="0"/>
              <a:t>The first </a:t>
            </a:r>
            <a:r>
              <a:rPr lang="en-US" dirty="0" smtClean="0"/>
              <a:t>parameter </a:t>
            </a:r>
            <a:r>
              <a:rPr lang="en-US" dirty="0"/>
              <a:t>is the source of the event; that is the publishing object.</a:t>
            </a:r>
            <a:endParaRPr lang="en-IN" dirty="0"/>
          </a:p>
          <a:p>
            <a:pPr lvl="0"/>
            <a:r>
              <a:rPr lang="en-US" dirty="0"/>
              <a:t>The second parameter is an object derived from </a:t>
            </a:r>
            <a:r>
              <a:rPr lang="en-US" dirty="0" err="1"/>
              <a:t>EventArgs</a:t>
            </a:r>
            <a:r>
              <a:rPr lang="en-US" dirty="0"/>
              <a:t>.</a:t>
            </a:r>
            <a:endParaRPr lang="en-IN" dirty="0"/>
          </a:p>
          <a:p>
            <a:endParaRPr lang="en-IN" dirty="0"/>
          </a:p>
        </p:txBody>
      </p:sp>
    </p:spTree>
    <p:extLst>
      <p:ext uri="{BB962C8B-B14F-4D97-AF65-F5344CB8AC3E}">
        <p14:creationId xmlns:p14="http://schemas.microsoft.com/office/powerpoint/2010/main" val="81853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Continue…</a:t>
            </a:r>
            <a:endParaRPr lang="en-IN" dirty="0"/>
          </a:p>
        </p:txBody>
      </p:sp>
      <p:pic>
        <p:nvPicPr>
          <p:cNvPr id="4" name="Content Placeholder 3" descr="https://www.akadia.com/img/dotnet_user_control_1.gif"/>
          <p:cNvPicPr>
            <a:picLocks noGrp="1"/>
          </p:cNvPicPr>
          <p:nvPr>
            <p:ph idx="1"/>
          </p:nvPr>
        </p:nvPicPr>
        <p:blipFill>
          <a:blip r:embed="rId2"/>
          <a:srcRect/>
          <a:stretch>
            <a:fillRect/>
          </a:stretch>
        </p:blipFill>
        <p:spPr bwMode="auto">
          <a:xfrm>
            <a:off x="381000" y="1371600"/>
            <a:ext cx="7848600" cy="486727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95658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Extension Method</a:t>
            </a:r>
            <a:endParaRPr lang="en-IN" dirty="0"/>
          </a:p>
        </p:txBody>
      </p:sp>
      <p:sp>
        <p:nvSpPr>
          <p:cNvPr id="3" name="Content Placeholder 2"/>
          <p:cNvSpPr>
            <a:spLocks noGrp="1"/>
          </p:cNvSpPr>
          <p:nvPr>
            <p:ph idx="1"/>
          </p:nvPr>
        </p:nvSpPr>
        <p:spPr/>
        <p:txBody>
          <a:bodyPr/>
          <a:lstStyle/>
          <a:p>
            <a:r>
              <a:rPr lang="en-US" dirty="0"/>
              <a:t>Extension methods allow </a:t>
            </a:r>
            <a:r>
              <a:rPr lang="en-US" dirty="0" smtClean="0"/>
              <a:t>us to </a:t>
            </a:r>
            <a:r>
              <a:rPr lang="en-US" dirty="0"/>
              <a:t>inject additional methods without modifying, deriving or recompiling the original </a:t>
            </a:r>
            <a:r>
              <a:rPr lang="en-US" dirty="0" smtClean="0"/>
              <a:t>class.</a:t>
            </a:r>
          </a:p>
          <a:p>
            <a:r>
              <a:rPr lang="en-US" dirty="0" smtClean="0"/>
              <a:t>Extension methods is applicable on</a:t>
            </a:r>
          </a:p>
          <a:p>
            <a:pPr lvl="1"/>
            <a:r>
              <a:rPr lang="en-US" dirty="0" smtClean="0"/>
              <a:t>class </a:t>
            </a:r>
          </a:p>
          <a:p>
            <a:pPr lvl="1"/>
            <a:r>
              <a:rPr lang="en-US" dirty="0" err="1" smtClean="0"/>
              <a:t>struct</a:t>
            </a:r>
            <a:r>
              <a:rPr lang="en-US" dirty="0" smtClean="0"/>
              <a:t> </a:t>
            </a:r>
          </a:p>
          <a:p>
            <a:pPr lvl="1"/>
            <a:r>
              <a:rPr lang="en-US" dirty="0" smtClean="0"/>
              <a:t>interface</a:t>
            </a:r>
            <a:endParaRPr lang="en-IN" dirty="0"/>
          </a:p>
        </p:txBody>
      </p:sp>
    </p:spTree>
    <p:extLst>
      <p:ext uri="{BB962C8B-B14F-4D97-AF65-F5344CB8AC3E}">
        <p14:creationId xmlns:p14="http://schemas.microsoft.com/office/powerpoint/2010/main" val="199629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363</Words>
  <Application>Microsoft Office PowerPoint</Application>
  <PresentationFormat>Custom</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.NET Tutorial</vt:lpstr>
      <vt:lpstr>Recap…</vt:lpstr>
      <vt:lpstr>Overview</vt:lpstr>
      <vt:lpstr>Delegate</vt:lpstr>
      <vt:lpstr>Multicast Delegates</vt:lpstr>
      <vt:lpstr>Event</vt:lpstr>
      <vt:lpstr>Event Continue…</vt:lpstr>
      <vt:lpstr>Extension Method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Arghya Biswas</cp:lastModifiedBy>
  <cp:revision>93</cp:revision>
  <dcterms:created xsi:type="dcterms:W3CDTF">2006-08-16T00:00:00Z</dcterms:created>
  <dcterms:modified xsi:type="dcterms:W3CDTF">2019-07-22T06:43:09Z</dcterms:modified>
</cp:coreProperties>
</file>