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0972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8O6oithHTE+x/xBRw08C38W0L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948" y="-138"/>
      </p:cViewPr>
      <p:guideLst>
        <p:guide orient="horz" pos="230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7259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6" descr="SYLLOGISTEK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57530"/>
            <a:ext cx="10972799" cy="4929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5000"/>
              <a:buFont typeface="Cinzel"/>
              <a:buNone/>
              <a:defRPr>
                <a:solidFill>
                  <a:srgbClr val="007A0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007A00"/>
              </a:buClr>
              <a:buSzPts val="3000"/>
              <a:buNone/>
              <a:defRPr sz="3000">
                <a:solidFill>
                  <a:srgbClr val="007A0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 rot="5400000">
            <a:off x="3072553" y="-817033"/>
            <a:ext cx="4827694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 rot="5400000">
            <a:off x="6068907" y="2179321"/>
            <a:ext cx="6241627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 rot="5400000">
            <a:off x="1039707" y="-198118"/>
            <a:ext cx="6241627" cy="722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7" descr="SYLLOGISTEK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8487" y="-152400"/>
            <a:ext cx="2742973" cy="123238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/>
          <p:nvPr/>
        </p:nvSpPr>
        <p:spPr>
          <a:xfrm>
            <a:off x="2532667" y="838200"/>
            <a:ext cx="6154133" cy="152400"/>
          </a:xfrm>
          <a:custGeom>
            <a:avLst/>
            <a:gdLst/>
            <a:ahLst/>
            <a:cxnLst/>
            <a:rect l="l" t="t" r="r" b="b"/>
            <a:pathLst>
              <a:path w="6812" h="300" extrusionOk="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2514600" y="838200"/>
            <a:ext cx="2807188" cy="152400"/>
          </a:xfrm>
          <a:custGeom>
            <a:avLst/>
            <a:gdLst/>
            <a:ahLst/>
            <a:cxnLst/>
            <a:rect l="l" t="t" r="r" b="b"/>
            <a:pathLst>
              <a:path w="3107" h="300" extrusionOk="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7" descr="Pic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6888515"/>
            <a:ext cx="5321368" cy="42668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/>
          <p:nvPr/>
        </p:nvSpPr>
        <p:spPr>
          <a:xfrm rot="-2158721">
            <a:off x="7488877" y="5511449"/>
            <a:ext cx="358142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rPr>
              <a:t>Copyright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rPr>
              <a:t>Syllogistek Systems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descr="SYLLOGISTEK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" y="937870"/>
            <a:ext cx="10971899" cy="492953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inzel Black"/>
              <a:buNone/>
              <a:defRPr sz="5400" b="1" cap="none">
                <a:latin typeface="Cinzel Black"/>
                <a:ea typeface="Cinzel Black"/>
                <a:cs typeface="Cinzel Black"/>
                <a:sym typeface="Cinze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548640" y="1706880"/>
            <a:ext cx="484632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5577840" y="1706880"/>
            <a:ext cx="484632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548640" y="1637454"/>
            <a:ext cx="4848226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b" anchorCtr="0">
            <a:normAutofit/>
          </a:bodyPr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1pPr>
            <a:lvl2pPr marL="914400" lvl="1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548640" y="2319867"/>
            <a:ext cx="4848226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marL="1371600" lvl="2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5574031" y="1637454"/>
            <a:ext cx="4850130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b" anchorCtr="0">
            <a:normAutofit/>
          </a:bodyPr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1pPr>
            <a:lvl2pPr marL="914400" lvl="1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4"/>
          </p:nvPr>
        </p:nvSpPr>
        <p:spPr>
          <a:xfrm>
            <a:off x="5574031" y="2319867"/>
            <a:ext cx="4850130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marL="1371600" lvl="2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/>
          <p:nvPr/>
        </p:nvSpPr>
        <p:spPr>
          <a:xfrm>
            <a:off x="2532667" y="838200"/>
            <a:ext cx="6154133" cy="152400"/>
          </a:xfrm>
          <a:custGeom>
            <a:avLst/>
            <a:gdLst/>
            <a:ahLst/>
            <a:cxnLst/>
            <a:rect l="l" t="t" r="r" b="b"/>
            <a:pathLst>
              <a:path w="6812" h="300" extrusionOk="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514600" y="838200"/>
            <a:ext cx="2807188" cy="152400"/>
          </a:xfrm>
          <a:custGeom>
            <a:avLst/>
            <a:gdLst/>
            <a:ahLst/>
            <a:cxnLst/>
            <a:rect l="l" t="t" r="r" b="b"/>
            <a:pathLst>
              <a:path w="3107" h="300" extrusionOk="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1" descr="SYLLOGISTEK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8487" y="-152400"/>
            <a:ext cx="2742973" cy="1232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290060" y="291254"/>
            <a:ext cx="6134100" cy="624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marL="2286000" lvl="4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marL="2743200" lvl="5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marL="3200400" lvl="6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marL="3657600" lvl="7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marL="4114800" lvl="8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548640" y="1530774"/>
            <a:ext cx="3609976" cy="500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>
            <a:spLocks noGrp="1"/>
          </p:cNvSpPr>
          <p:nvPr>
            <p:ph type="pic" idx="2"/>
          </p:nvPr>
        </p:nvSpPr>
        <p:spPr>
          <a:xfrm>
            <a:off x="2150746" y="653627"/>
            <a:ext cx="658368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R="0" lvl="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2150746" y="5725161"/>
            <a:ext cx="6583680" cy="85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marR="0" lvl="0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27A617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4400"/>
              <a:buFont typeface="Cinzel"/>
              <a:buNone/>
            </a:pPr>
            <a:r>
              <a:rPr lang="en-US" sz="4400"/>
              <a:t>.NET Tutorial</a:t>
            </a:r>
            <a:endParaRPr sz="4400"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3000"/>
              <a:buNone/>
            </a:pPr>
            <a:r>
              <a:rPr lang="en-US"/>
              <a:t>ASP.NET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Recap…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/>
          <a:p>
            <a:pPr marL="391866" lvl="0" indent="-480766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dirty="0" smtClean="0"/>
              <a:t>OOPS</a:t>
            </a:r>
          </a:p>
          <a:p>
            <a:pPr marL="391866" lvl="0" indent="-480766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dirty="0" smtClean="0"/>
              <a:t>ASP.NET</a:t>
            </a:r>
          </a:p>
          <a:p>
            <a:pPr marL="849066" lvl="1" indent="-480766">
              <a:lnSpc>
                <a:spcPct val="90000"/>
              </a:lnSpc>
              <a:spcBef>
                <a:spcPts val="640"/>
              </a:spcBef>
              <a:buSzPts val="3200"/>
              <a:buChar char="•"/>
            </a:pPr>
            <a:r>
              <a:rPr lang="en-IN" dirty="0" smtClean="0"/>
              <a:t>User Control &amp; Custom Control</a:t>
            </a:r>
          </a:p>
          <a:p>
            <a:pPr marL="849066" lvl="1" indent="-480766">
              <a:lnSpc>
                <a:spcPct val="90000"/>
              </a:lnSpc>
              <a:spcBef>
                <a:spcPts val="640"/>
              </a:spcBef>
              <a:buSzPts val="3200"/>
              <a:buChar char="•"/>
            </a:pPr>
            <a:r>
              <a:rPr lang="en-IN" dirty="0" smtClean="0"/>
              <a:t>Authentication &amp; Authorization</a:t>
            </a:r>
            <a:endParaRPr dirty="0"/>
          </a:p>
          <a:p>
            <a:pPr marL="849043" lvl="1" indent="-32655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dirty="0"/>
              <a:t>? Questions</a:t>
            </a:r>
            <a:endParaRPr dirty="0"/>
          </a:p>
          <a:p>
            <a:pPr marL="849043" lvl="1" indent="-12335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91866" lvl="0" indent="-156916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2900" dirty="0"/>
              <a:t>Overview</a:t>
            </a:r>
            <a:endParaRPr sz="2900" dirty="0"/>
          </a:p>
        </p:txBody>
      </p:sp>
      <p:sp>
        <p:nvSpPr>
          <p:cNvPr id="83" name="Google Shape;83;p3"/>
          <p:cNvSpPr txBox="1"/>
          <p:nvPr/>
        </p:nvSpPr>
        <p:spPr>
          <a:xfrm>
            <a:off x="9372600" y="6477000"/>
            <a:ext cx="2888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/>
          <a:p>
            <a:pPr marL="391866" lvl="0" indent="-39186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dirty="0"/>
              <a:t>In this tutorial we are going to cover the following</a:t>
            </a:r>
            <a:endParaRPr dirty="0"/>
          </a:p>
          <a:p>
            <a:pPr marL="849043" lvl="1" indent="-32655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IN" dirty="0" smtClean="0"/>
              <a:t>AJAX</a:t>
            </a:r>
          </a:p>
          <a:p>
            <a:pPr marL="849043" lvl="1" indent="-32655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IN" dirty="0" smtClean="0"/>
              <a:t>Update Panel Control</a:t>
            </a:r>
          </a:p>
          <a:p>
            <a:pPr marL="1306243" lvl="2" indent="-326555">
              <a:lnSpc>
                <a:spcPct val="90000"/>
              </a:lnSpc>
              <a:spcBef>
                <a:spcPts val="640"/>
              </a:spcBef>
              <a:buSzPts val="3200"/>
              <a:buChar char="–"/>
            </a:pPr>
            <a:r>
              <a:rPr lang="en-IN" dirty="0" smtClean="0"/>
              <a:t>Trigger</a:t>
            </a:r>
          </a:p>
          <a:p>
            <a:pPr marL="849043" lvl="1" indent="-32655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IN" dirty="0" smtClean="0"/>
              <a:t>Update Progress Control</a:t>
            </a:r>
            <a:endParaRPr dirty="0"/>
          </a:p>
          <a:p>
            <a:pPr marL="849043" lvl="1" indent="-32655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dirty="0"/>
              <a:t>Samples with example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AJAX stands for Asynchronous JavaScript and </a:t>
            </a:r>
            <a:r>
              <a:rPr lang="en-IN" dirty="0" smtClean="0"/>
              <a:t>XML</a:t>
            </a:r>
          </a:p>
          <a:p>
            <a:pPr lvl="1"/>
            <a:r>
              <a:rPr lang="en-IN" dirty="0" smtClean="0"/>
              <a:t>Ajax allows web pages to change content dynamically without reloading the entire page</a:t>
            </a:r>
          </a:p>
          <a:p>
            <a:pPr lvl="1"/>
            <a:r>
              <a:rPr lang="en-IN" sz="3500" dirty="0" smtClean="0"/>
              <a:t>Send </a:t>
            </a:r>
            <a:r>
              <a:rPr lang="en-IN" sz="3500" dirty="0"/>
              <a:t>data to a server - in the background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07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AJAX-Advantages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Reduces </a:t>
            </a:r>
            <a:r>
              <a:rPr lang="en-IN" dirty="0"/>
              <a:t>the traffic travels between the client and the server. </a:t>
            </a:r>
          </a:p>
          <a:p>
            <a:pPr lvl="1"/>
            <a:r>
              <a:rPr lang="en-IN" dirty="0"/>
              <a:t>No cross browser pain.</a:t>
            </a:r>
          </a:p>
          <a:p>
            <a:pPr lvl="1"/>
            <a:r>
              <a:rPr lang="en-IN" dirty="0"/>
              <a:t>Better interactivity and responsiveness.</a:t>
            </a:r>
          </a:p>
          <a:p>
            <a:pPr lvl="1"/>
            <a:r>
              <a:rPr lang="en-IN" dirty="0"/>
              <a:t>With AJAX, several multipurpose applications and features can be handled using a single web page(SPA).</a:t>
            </a:r>
          </a:p>
          <a:p>
            <a:pPr lvl="1"/>
            <a:r>
              <a:rPr lang="en-IN" dirty="0"/>
              <a:t>API's are good because those work with HTTP method and </a:t>
            </a:r>
            <a:r>
              <a:rPr lang="en-IN" dirty="0" err="1"/>
              <a:t>JavaScrtipt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3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 - Disadvantages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Disadvantages</a:t>
            </a:r>
          </a:p>
          <a:p>
            <a:pPr lvl="1"/>
            <a:r>
              <a:rPr lang="en-IN" sz="3500" dirty="0"/>
              <a:t>Search engines like Google would not be able to index an AJAX application. </a:t>
            </a:r>
            <a:endParaRPr lang="en-IN" sz="3100" dirty="0"/>
          </a:p>
          <a:p>
            <a:pPr lvl="1"/>
            <a:r>
              <a:rPr lang="en-IN" sz="3500" dirty="0"/>
              <a:t>It is totally built-in JavaScript code. If any user disables JS in the browser, it won't work.</a:t>
            </a:r>
            <a:endParaRPr lang="en-IN" sz="3100" dirty="0"/>
          </a:p>
          <a:p>
            <a:pPr lvl="1"/>
            <a:r>
              <a:rPr lang="en-IN" sz="3500" dirty="0"/>
              <a:t>The server information cannot be accessed within AJAX.</a:t>
            </a:r>
            <a:endParaRPr lang="en-IN" sz="3100" dirty="0"/>
          </a:p>
          <a:p>
            <a:pPr lvl="1"/>
            <a:r>
              <a:rPr lang="en-IN" sz="3500" dirty="0"/>
              <a:t>Security is less in AJAX applications as all the files are downloaded at client side.</a:t>
            </a:r>
            <a:endParaRPr lang="en-IN" sz="3100" dirty="0"/>
          </a:p>
          <a:p>
            <a:pPr lvl="1"/>
            <a:r>
              <a:rPr lang="en-IN" sz="3500" dirty="0"/>
              <a:t>The data of all requests is URL-encoded, which increases the size of the request.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08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Control - Update Panel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An </a:t>
            </a:r>
            <a:r>
              <a:rPr lang="en-IN" b="1" dirty="0" err="1"/>
              <a:t>UpdatePanel</a:t>
            </a:r>
            <a:r>
              <a:rPr lang="en-IN" dirty="0"/>
              <a:t> </a:t>
            </a:r>
            <a:r>
              <a:rPr lang="en-IN" dirty="0" smtClean="0"/>
              <a:t>Control is </a:t>
            </a:r>
            <a:r>
              <a:rPr lang="en-IN" dirty="0"/>
              <a:t>a set of components that </a:t>
            </a:r>
            <a:r>
              <a:rPr lang="en-IN" dirty="0" smtClean="0"/>
              <a:t>can be used to make a page AJAX enabled with the help of </a:t>
            </a:r>
            <a:r>
              <a:rPr lang="en-IN" b="1" dirty="0" err="1" smtClean="0"/>
              <a:t>ScriptManager</a:t>
            </a:r>
            <a:r>
              <a:rPr lang="en-IN" dirty="0" smtClean="0"/>
              <a:t> Control </a:t>
            </a:r>
          </a:p>
          <a:p>
            <a:pPr lvl="1"/>
            <a:r>
              <a:rPr lang="en-IN" dirty="0" err="1" smtClean="0"/>
              <a:t>UpdatePanel</a:t>
            </a:r>
            <a:r>
              <a:rPr lang="en-IN" dirty="0" smtClean="0"/>
              <a:t> is server side ASP.NET control</a:t>
            </a:r>
          </a:p>
          <a:p>
            <a:pPr lvl="1"/>
            <a:r>
              <a:rPr lang="en-IN" dirty="0" smtClean="0"/>
              <a:t>Developer can work on </a:t>
            </a:r>
            <a:r>
              <a:rPr lang="en-IN" dirty="0" err="1" smtClean="0"/>
              <a:t>UpdatePanel</a:t>
            </a:r>
            <a:r>
              <a:rPr lang="en-IN" dirty="0" smtClean="0"/>
              <a:t> without knowing JavaScript</a:t>
            </a:r>
          </a:p>
          <a:p>
            <a:pPr lvl="1"/>
            <a:r>
              <a:rPr lang="en-IN" dirty="0" err="1" smtClean="0"/>
              <a:t>UpdatePanel</a:t>
            </a:r>
            <a:r>
              <a:rPr lang="en-IN" dirty="0" smtClean="0"/>
              <a:t> generates client side script at runtime</a:t>
            </a:r>
          </a:p>
          <a:p>
            <a:pPr lvl="1"/>
            <a:r>
              <a:rPr lang="en-IN" dirty="0" err="1" smtClean="0"/>
              <a:t>UpdatePanel</a:t>
            </a:r>
            <a:r>
              <a:rPr lang="en-IN" dirty="0" smtClean="0"/>
              <a:t> support for all type of browser </a:t>
            </a:r>
          </a:p>
          <a:p>
            <a:pPr lvl="2"/>
            <a:r>
              <a:rPr lang="en-IN" dirty="0" smtClean="0"/>
              <a:t>Internet Explorer</a:t>
            </a:r>
          </a:p>
          <a:p>
            <a:pPr lvl="2"/>
            <a:r>
              <a:rPr lang="en-IN" dirty="0" smtClean="0"/>
              <a:t>Google Chrome</a:t>
            </a:r>
          </a:p>
          <a:p>
            <a:pPr lvl="2"/>
            <a:r>
              <a:rPr lang="en-IN" dirty="0" smtClean="0"/>
              <a:t>Mozilla Firefox</a:t>
            </a:r>
          </a:p>
          <a:p>
            <a:pPr lvl="2"/>
            <a:r>
              <a:rPr lang="en-IN" dirty="0" err="1" smtClean="0"/>
              <a:t>Etc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4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? Questions</a:t>
            </a:r>
          </a:p>
          <a:p>
            <a:r>
              <a:rPr lang="en-IN" smtClean="0"/>
              <a:t>Sample &amp;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2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inzel Black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115</Words>
  <Application>Microsoft Office PowerPoint</Application>
  <PresentationFormat>Custom</PresentationFormat>
  <Paragraphs>47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.NET Tutorial</vt:lpstr>
      <vt:lpstr>Recap…</vt:lpstr>
      <vt:lpstr>Overview</vt:lpstr>
      <vt:lpstr>AJAX</vt:lpstr>
      <vt:lpstr>AJAX-Advantages</vt:lpstr>
      <vt:lpstr>AJAX - Disadvantages</vt:lpstr>
      <vt:lpstr>ASP.NET Control - Update Panel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Tutorial</dc:title>
  <dc:creator>DELL</dc:creator>
  <cp:lastModifiedBy>Arghya Biswas</cp:lastModifiedBy>
  <cp:revision>4</cp:revision>
  <dcterms:created xsi:type="dcterms:W3CDTF">2006-08-16T00:00:00Z</dcterms:created>
  <dcterms:modified xsi:type="dcterms:W3CDTF">2019-08-07T16:17:58Z</dcterms:modified>
</cp:coreProperties>
</file>