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7" r:id="rId2"/>
    <p:sldId id="327" r:id="rId3"/>
    <p:sldId id="326" r:id="rId4"/>
    <p:sldId id="347" r:id="rId5"/>
    <p:sldId id="346" r:id="rId6"/>
    <p:sldId id="345" r:id="rId7"/>
    <p:sldId id="325" r:id="rId8"/>
  </p:sldIdLst>
  <p:sldSz cx="10972800" cy="7315200"/>
  <p:notesSz cx="6858000" cy="9144000"/>
  <p:defaultTextStyle>
    <a:defPPr>
      <a:defRPr lang="en-US"/>
    </a:defPPr>
    <a:lvl1pPr marL="0" algn="l" defTabSz="10449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2488" algn="l" defTabSz="10449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4976" algn="l" defTabSz="10449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7464" algn="l" defTabSz="10449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9953" algn="l" defTabSz="10449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12441" algn="l" defTabSz="10449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34929" algn="l" defTabSz="10449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7417" algn="l" defTabSz="10449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9905" algn="l" defTabSz="10449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04">
          <p15:clr>
            <a:srgbClr val="A4A3A4"/>
          </p15:clr>
        </p15:guide>
        <p15:guide id="2" pos="3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260" autoAdjust="0"/>
  </p:normalViewPr>
  <p:slideViewPr>
    <p:cSldViewPr>
      <p:cViewPr>
        <p:scale>
          <a:sx n="64" d="100"/>
          <a:sy n="64" d="100"/>
        </p:scale>
        <p:origin x="-1200" y="-72"/>
      </p:cViewPr>
      <p:guideLst>
        <p:guide orient="horz" pos="2304"/>
        <p:guide pos="3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7525DA16-A662-4B40-A7D1-84738FA7B2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1CDE38F-397B-459E-94C9-AA9DB23529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BF2E1-EF55-48DA-844B-6722C497CAF4}" type="datetimeFigureOut">
              <a:rPr lang="en-IN" smtClean="0"/>
              <a:t>23-07-2019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8997E4A-415D-4D1B-8A8F-C2352EB2889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9FC56FB-CE1D-4B6F-BBDA-0910B2B2939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780662-BF90-4689-9F29-E23F8B33E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63678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D935E-986D-42B9-84A5-B0949C969892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9BA84-BBE6-41C5-BD66-BB40A9764D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3651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0449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2488" algn="l" defTabSz="10449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4976" algn="l" defTabSz="10449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7464" algn="l" defTabSz="10449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9953" algn="l" defTabSz="10449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12441" algn="l" defTabSz="10449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34929" algn="l" defTabSz="10449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7417" algn="l" defTabSz="10449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9905" algn="l" defTabSz="10449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YLLOGISTEK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357530"/>
            <a:ext cx="10972799" cy="49295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4146973"/>
            <a:ext cx="9326880" cy="1568027"/>
          </a:xfrm>
        </p:spPr>
        <p:txBody>
          <a:bodyPr/>
          <a:lstStyle>
            <a:lvl1pPr>
              <a:defRPr baseline="0">
                <a:solidFill>
                  <a:srgbClr val="007A00"/>
                </a:solidFill>
                <a:latin typeface="Cinzel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0" y="5902960"/>
            <a:ext cx="7680960" cy="955040"/>
          </a:xfrm>
        </p:spPr>
        <p:txBody>
          <a:bodyPr>
            <a:noAutofit/>
          </a:bodyPr>
          <a:lstStyle>
            <a:lvl1pPr marL="0" indent="0" algn="ctr">
              <a:buNone/>
              <a:defRPr sz="3000" baseline="0">
                <a:solidFill>
                  <a:srgbClr val="007A00"/>
                </a:solidFill>
                <a:latin typeface="Cinzel" pitchFamily="2" charset="0"/>
              </a:defRPr>
            </a:lvl1pPr>
            <a:lvl2pPr marL="522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4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99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12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34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7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9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Cinzel" pitchFamily="2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5280" y="292948"/>
            <a:ext cx="2468880" cy="624162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640" y="292948"/>
            <a:ext cx="7223760" cy="6241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Cinzel" pitchFamily="2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0"/>
            <a:ext cx="8458200" cy="838200"/>
          </a:xfrm>
        </p:spPr>
        <p:txBody>
          <a:bodyPr>
            <a:normAutofit/>
          </a:bodyPr>
          <a:lstStyle>
            <a:lvl1pPr>
              <a:defRPr sz="45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10972800" cy="5715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 descr="SYLLOGISTEK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228487" y="-152400"/>
            <a:ext cx="2742973" cy="1232382"/>
          </a:xfrm>
          <a:prstGeom prst="rect">
            <a:avLst/>
          </a:prstGeom>
        </p:spPr>
      </p:pic>
      <p:sp>
        <p:nvSpPr>
          <p:cNvPr id="1026" name="Freeform 5"/>
          <p:cNvSpPr>
            <a:spLocks/>
          </p:cNvSpPr>
          <p:nvPr userDrawn="1"/>
        </p:nvSpPr>
        <p:spPr bwMode="auto">
          <a:xfrm>
            <a:off x="2532667" y="838200"/>
            <a:ext cx="6154133" cy="152400"/>
          </a:xfrm>
          <a:custGeom>
            <a:avLst/>
            <a:gdLst>
              <a:gd name="T0" fmla="*/ 6301 w 6812"/>
              <a:gd name="T1" fmla="*/ 1381 h 300"/>
              <a:gd name="T2" fmla="*/ 0 w 6812"/>
              <a:gd name="T3" fmla="*/ 1381 h 300"/>
              <a:gd name="T4" fmla="*/ 0 w 6812"/>
              <a:gd name="T5" fmla="*/ 1681 h 300"/>
              <a:gd name="T6" fmla="*/ 6812 w 6812"/>
              <a:gd name="T7" fmla="*/ 1681 h 300"/>
              <a:gd name="T8" fmla="*/ 6301 w 6812"/>
              <a:gd name="T9" fmla="*/ 1381 h 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12" h="300">
                <a:moveTo>
                  <a:pt x="6301" y="0"/>
                </a:moveTo>
                <a:lnTo>
                  <a:pt x="0" y="0"/>
                </a:lnTo>
                <a:lnTo>
                  <a:pt x="0" y="300"/>
                </a:lnTo>
                <a:lnTo>
                  <a:pt x="6812" y="300"/>
                </a:lnTo>
                <a:lnTo>
                  <a:pt x="6301" y="0"/>
                </a:lnTo>
                <a:close/>
              </a:path>
            </a:pathLst>
          </a:custGeom>
          <a:solidFill>
            <a:srgbClr val="63FF73">
              <a:alpha val="25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7" name="Freeform 4"/>
          <p:cNvSpPr>
            <a:spLocks/>
          </p:cNvSpPr>
          <p:nvPr userDrawn="1"/>
        </p:nvSpPr>
        <p:spPr bwMode="auto">
          <a:xfrm>
            <a:off x="2514600" y="838200"/>
            <a:ext cx="2807188" cy="152400"/>
          </a:xfrm>
          <a:custGeom>
            <a:avLst/>
            <a:gdLst>
              <a:gd name="T0" fmla="*/ 2874 w 3107"/>
              <a:gd name="T1" fmla="*/ 1381 h 300"/>
              <a:gd name="T2" fmla="*/ 0 w 3107"/>
              <a:gd name="T3" fmla="*/ 1381 h 300"/>
              <a:gd name="T4" fmla="*/ 0 w 3107"/>
              <a:gd name="T5" fmla="*/ 1681 h 300"/>
              <a:gd name="T6" fmla="*/ 3107 w 3107"/>
              <a:gd name="T7" fmla="*/ 1681 h 300"/>
              <a:gd name="T8" fmla="*/ 2874 w 3107"/>
              <a:gd name="T9" fmla="*/ 1381 h 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07" h="300">
                <a:moveTo>
                  <a:pt x="2874" y="0"/>
                </a:moveTo>
                <a:lnTo>
                  <a:pt x="0" y="0"/>
                </a:lnTo>
                <a:lnTo>
                  <a:pt x="0" y="300"/>
                </a:lnTo>
                <a:lnTo>
                  <a:pt x="3107" y="300"/>
                </a:lnTo>
                <a:lnTo>
                  <a:pt x="2874" y="0"/>
                </a:lnTo>
                <a:close/>
              </a:path>
            </a:pathLst>
          </a:custGeom>
          <a:solidFill>
            <a:srgbClr val="58865E">
              <a:alpha val="25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 descr="Picture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048000" y="6888515"/>
            <a:ext cx="5321368" cy="426685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 rot="19441279">
            <a:off x="7488877" y="5511449"/>
            <a:ext cx="358142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9050">
                  <a:solidFill>
                    <a:schemeClr val="tx2">
                      <a:tint val="1000"/>
                      <a:alpha val="75000"/>
                    </a:schemeClr>
                  </a:solidFill>
                  <a:prstDash val="solid"/>
                </a:ln>
                <a:solidFill>
                  <a:schemeClr val="accent3">
                    <a:alpha val="7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25000"/>
                    </a:srgbClr>
                  </a:outerShdw>
                </a:effectLst>
                <a:latin typeface="Cinzel" pitchFamily="2" charset="0"/>
              </a:rPr>
              <a:t>Copyright</a:t>
            </a:r>
          </a:p>
          <a:p>
            <a:pPr algn="ctr"/>
            <a:r>
              <a:rPr lang="en-US" sz="2400" b="1" cap="none" spc="0" dirty="0">
                <a:ln w="19050">
                  <a:solidFill>
                    <a:schemeClr val="tx2">
                      <a:tint val="1000"/>
                      <a:alpha val="75000"/>
                    </a:schemeClr>
                  </a:solidFill>
                  <a:prstDash val="solid"/>
                </a:ln>
                <a:solidFill>
                  <a:schemeClr val="accent3">
                    <a:alpha val="7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25000"/>
                    </a:srgbClr>
                  </a:outerShdw>
                </a:effectLst>
                <a:latin typeface="Cinzel" pitchFamily="2" charset="0"/>
              </a:rPr>
              <a:t>Syllogistek Systems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YLLOGISTEK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50" y="937870"/>
            <a:ext cx="10971899" cy="49295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95400"/>
            <a:ext cx="9326880" cy="1452880"/>
          </a:xfrm>
          <a:ln>
            <a:noFill/>
          </a:ln>
        </p:spPr>
        <p:txBody>
          <a:bodyPr anchor="t">
            <a:normAutofit/>
          </a:bodyPr>
          <a:lstStyle>
            <a:lvl1pPr algn="ctr">
              <a:defRPr sz="5400" b="1" cap="all" baseline="0">
                <a:latin typeface="Cinzel Black" pitchFamily="2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706880"/>
            <a:ext cx="4846320" cy="482769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7840" y="1706880"/>
            <a:ext cx="4846320" cy="482769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Cinzel" pitchFamily="2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637454"/>
            <a:ext cx="4848226" cy="68241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2488" indent="0">
              <a:buNone/>
              <a:defRPr sz="2300" b="1"/>
            </a:lvl2pPr>
            <a:lvl3pPr marL="1044976" indent="0">
              <a:buNone/>
              <a:defRPr sz="2100" b="1"/>
            </a:lvl3pPr>
            <a:lvl4pPr marL="1567464" indent="0">
              <a:buNone/>
              <a:defRPr sz="1800" b="1"/>
            </a:lvl4pPr>
            <a:lvl5pPr marL="2089953" indent="0">
              <a:buNone/>
              <a:defRPr sz="1800" b="1"/>
            </a:lvl5pPr>
            <a:lvl6pPr marL="2612441" indent="0">
              <a:buNone/>
              <a:defRPr sz="1800" b="1"/>
            </a:lvl6pPr>
            <a:lvl7pPr marL="3134929" indent="0">
              <a:buNone/>
              <a:defRPr sz="1800" b="1"/>
            </a:lvl7pPr>
            <a:lvl8pPr marL="3657417" indent="0">
              <a:buNone/>
              <a:defRPr sz="1800" b="1"/>
            </a:lvl8pPr>
            <a:lvl9pPr marL="4179905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" y="2319867"/>
            <a:ext cx="4848226" cy="4214707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74031" y="1637454"/>
            <a:ext cx="4850130" cy="68241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2488" indent="0">
              <a:buNone/>
              <a:defRPr sz="2300" b="1"/>
            </a:lvl2pPr>
            <a:lvl3pPr marL="1044976" indent="0">
              <a:buNone/>
              <a:defRPr sz="2100" b="1"/>
            </a:lvl3pPr>
            <a:lvl4pPr marL="1567464" indent="0">
              <a:buNone/>
              <a:defRPr sz="1800" b="1"/>
            </a:lvl4pPr>
            <a:lvl5pPr marL="2089953" indent="0">
              <a:buNone/>
              <a:defRPr sz="1800" b="1"/>
            </a:lvl5pPr>
            <a:lvl6pPr marL="2612441" indent="0">
              <a:buNone/>
              <a:defRPr sz="1800" b="1"/>
            </a:lvl6pPr>
            <a:lvl7pPr marL="3134929" indent="0">
              <a:buNone/>
              <a:defRPr sz="1800" b="1"/>
            </a:lvl7pPr>
            <a:lvl8pPr marL="3657417" indent="0">
              <a:buNone/>
              <a:defRPr sz="1800" b="1"/>
            </a:lvl8pPr>
            <a:lvl9pPr marL="4179905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4031" y="2319867"/>
            <a:ext cx="4850130" cy="4214707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Cinzel" pitchFamily="2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Cinzel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14600" y="0"/>
            <a:ext cx="8458200" cy="838200"/>
          </a:xfrm>
        </p:spPr>
        <p:txBody>
          <a:bodyPr>
            <a:normAutofit/>
          </a:bodyPr>
          <a:lstStyle>
            <a:lvl1pPr>
              <a:defRPr sz="45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reeform 5"/>
          <p:cNvSpPr>
            <a:spLocks/>
          </p:cNvSpPr>
          <p:nvPr userDrawn="1"/>
        </p:nvSpPr>
        <p:spPr bwMode="auto">
          <a:xfrm>
            <a:off x="2532667" y="838200"/>
            <a:ext cx="6154133" cy="152400"/>
          </a:xfrm>
          <a:custGeom>
            <a:avLst/>
            <a:gdLst>
              <a:gd name="T0" fmla="*/ 6301 w 6812"/>
              <a:gd name="T1" fmla="*/ 1381 h 300"/>
              <a:gd name="T2" fmla="*/ 0 w 6812"/>
              <a:gd name="T3" fmla="*/ 1381 h 300"/>
              <a:gd name="T4" fmla="*/ 0 w 6812"/>
              <a:gd name="T5" fmla="*/ 1681 h 300"/>
              <a:gd name="T6" fmla="*/ 6812 w 6812"/>
              <a:gd name="T7" fmla="*/ 1681 h 300"/>
              <a:gd name="T8" fmla="*/ 6301 w 6812"/>
              <a:gd name="T9" fmla="*/ 1381 h 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12" h="300">
                <a:moveTo>
                  <a:pt x="6301" y="0"/>
                </a:moveTo>
                <a:lnTo>
                  <a:pt x="0" y="0"/>
                </a:lnTo>
                <a:lnTo>
                  <a:pt x="0" y="300"/>
                </a:lnTo>
                <a:lnTo>
                  <a:pt x="6812" y="300"/>
                </a:lnTo>
                <a:lnTo>
                  <a:pt x="6301" y="0"/>
                </a:lnTo>
                <a:close/>
              </a:path>
            </a:pathLst>
          </a:custGeom>
          <a:solidFill>
            <a:srgbClr val="63FF73">
              <a:alpha val="25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4"/>
          <p:cNvSpPr>
            <a:spLocks/>
          </p:cNvSpPr>
          <p:nvPr userDrawn="1"/>
        </p:nvSpPr>
        <p:spPr bwMode="auto">
          <a:xfrm>
            <a:off x="2514600" y="838200"/>
            <a:ext cx="2807188" cy="152400"/>
          </a:xfrm>
          <a:custGeom>
            <a:avLst/>
            <a:gdLst>
              <a:gd name="T0" fmla="*/ 2874 w 3107"/>
              <a:gd name="T1" fmla="*/ 1381 h 300"/>
              <a:gd name="T2" fmla="*/ 0 w 3107"/>
              <a:gd name="T3" fmla="*/ 1381 h 300"/>
              <a:gd name="T4" fmla="*/ 0 w 3107"/>
              <a:gd name="T5" fmla="*/ 1681 h 300"/>
              <a:gd name="T6" fmla="*/ 3107 w 3107"/>
              <a:gd name="T7" fmla="*/ 1681 h 300"/>
              <a:gd name="T8" fmla="*/ 2874 w 3107"/>
              <a:gd name="T9" fmla="*/ 1381 h 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07" h="300">
                <a:moveTo>
                  <a:pt x="2874" y="0"/>
                </a:moveTo>
                <a:lnTo>
                  <a:pt x="0" y="0"/>
                </a:lnTo>
                <a:lnTo>
                  <a:pt x="0" y="300"/>
                </a:lnTo>
                <a:lnTo>
                  <a:pt x="3107" y="300"/>
                </a:lnTo>
                <a:lnTo>
                  <a:pt x="2874" y="0"/>
                </a:lnTo>
                <a:close/>
              </a:path>
            </a:pathLst>
          </a:custGeom>
          <a:solidFill>
            <a:srgbClr val="58865E">
              <a:alpha val="25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SYLLOGISTEK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228487" y="-152400"/>
            <a:ext cx="2742973" cy="1232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Cinzel" pitchFamily="2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91253"/>
            <a:ext cx="3609976" cy="123952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060" y="291254"/>
            <a:ext cx="6134100" cy="624332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" y="1530774"/>
            <a:ext cx="3609976" cy="5003801"/>
          </a:xfrm>
        </p:spPr>
        <p:txBody>
          <a:bodyPr/>
          <a:lstStyle>
            <a:lvl1pPr marL="0" indent="0">
              <a:buNone/>
              <a:defRPr sz="1600"/>
            </a:lvl1pPr>
            <a:lvl2pPr marL="522488" indent="0">
              <a:buNone/>
              <a:defRPr sz="1400"/>
            </a:lvl2pPr>
            <a:lvl3pPr marL="1044976" indent="0">
              <a:buNone/>
              <a:defRPr sz="1100"/>
            </a:lvl3pPr>
            <a:lvl4pPr marL="1567464" indent="0">
              <a:buNone/>
              <a:defRPr sz="1000"/>
            </a:lvl4pPr>
            <a:lvl5pPr marL="2089953" indent="0">
              <a:buNone/>
              <a:defRPr sz="1000"/>
            </a:lvl5pPr>
            <a:lvl6pPr marL="2612441" indent="0">
              <a:buNone/>
              <a:defRPr sz="1000"/>
            </a:lvl6pPr>
            <a:lvl7pPr marL="3134929" indent="0">
              <a:buNone/>
              <a:defRPr sz="1000"/>
            </a:lvl7pPr>
            <a:lvl8pPr marL="3657417" indent="0">
              <a:buNone/>
              <a:defRPr sz="1000"/>
            </a:lvl8pPr>
            <a:lvl9pPr marL="417990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Cinzel" pitchFamily="2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746" y="5120640"/>
            <a:ext cx="6583680" cy="604521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50746" y="653627"/>
            <a:ext cx="6583680" cy="4389120"/>
          </a:xfrm>
        </p:spPr>
        <p:txBody>
          <a:bodyPr/>
          <a:lstStyle>
            <a:lvl1pPr marL="0" indent="0">
              <a:buNone/>
              <a:defRPr sz="3700"/>
            </a:lvl1pPr>
            <a:lvl2pPr marL="522488" indent="0">
              <a:buNone/>
              <a:defRPr sz="3200"/>
            </a:lvl2pPr>
            <a:lvl3pPr marL="1044976" indent="0">
              <a:buNone/>
              <a:defRPr sz="2700"/>
            </a:lvl3pPr>
            <a:lvl4pPr marL="1567464" indent="0">
              <a:buNone/>
              <a:defRPr sz="2300"/>
            </a:lvl4pPr>
            <a:lvl5pPr marL="2089953" indent="0">
              <a:buNone/>
              <a:defRPr sz="2300"/>
            </a:lvl5pPr>
            <a:lvl6pPr marL="2612441" indent="0">
              <a:buNone/>
              <a:defRPr sz="2300"/>
            </a:lvl6pPr>
            <a:lvl7pPr marL="3134929" indent="0">
              <a:buNone/>
              <a:defRPr sz="2300"/>
            </a:lvl7pPr>
            <a:lvl8pPr marL="3657417" indent="0">
              <a:buNone/>
              <a:defRPr sz="2300"/>
            </a:lvl8pPr>
            <a:lvl9pPr marL="4179905" indent="0">
              <a:buNone/>
              <a:defRPr sz="2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0746" y="5725161"/>
            <a:ext cx="6583680" cy="858519"/>
          </a:xfrm>
        </p:spPr>
        <p:txBody>
          <a:bodyPr/>
          <a:lstStyle>
            <a:lvl1pPr marL="0" indent="0">
              <a:buNone/>
              <a:defRPr sz="1600"/>
            </a:lvl1pPr>
            <a:lvl2pPr marL="522488" indent="0">
              <a:buNone/>
              <a:defRPr sz="1400"/>
            </a:lvl2pPr>
            <a:lvl3pPr marL="1044976" indent="0">
              <a:buNone/>
              <a:defRPr sz="1100"/>
            </a:lvl3pPr>
            <a:lvl4pPr marL="1567464" indent="0">
              <a:buNone/>
              <a:defRPr sz="1000"/>
            </a:lvl4pPr>
            <a:lvl5pPr marL="2089953" indent="0">
              <a:buNone/>
              <a:defRPr sz="1000"/>
            </a:lvl5pPr>
            <a:lvl6pPr marL="2612441" indent="0">
              <a:buNone/>
              <a:defRPr sz="1000"/>
            </a:lvl6pPr>
            <a:lvl7pPr marL="3134929" indent="0">
              <a:buNone/>
              <a:defRPr sz="1000"/>
            </a:lvl7pPr>
            <a:lvl8pPr marL="3657417" indent="0">
              <a:buNone/>
              <a:defRPr sz="1000"/>
            </a:lvl8pPr>
            <a:lvl9pPr marL="417990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Cinzel" pitchFamily="2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292947"/>
            <a:ext cx="9875520" cy="1219200"/>
          </a:xfrm>
          <a:prstGeom prst="rect">
            <a:avLst/>
          </a:prstGeom>
        </p:spPr>
        <p:txBody>
          <a:bodyPr vert="horz" lIns="104498" tIns="52249" rIns="104498" bIns="522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706880"/>
            <a:ext cx="9875520" cy="4827694"/>
          </a:xfrm>
          <a:prstGeom prst="rect">
            <a:avLst/>
          </a:prstGeom>
        </p:spPr>
        <p:txBody>
          <a:bodyPr vert="horz" lIns="104498" tIns="52249" rIns="104498" bIns="522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</p:spPr>
        <p:txBody>
          <a:bodyPr/>
          <a:lstStyle>
            <a:lvl1pPr>
              <a:defRPr sz="1800" baseline="0">
                <a:solidFill>
                  <a:srgbClr val="27A617"/>
                </a:solidFill>
                <a:latin typeface="Cinzel" pitchFamily="2" charset="0"/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104497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866" indent="-391866" algn="l" defTabSz="104497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9043" indent="-326555" algn="l" defTabSz="104497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indent="-261244" algn="l" defTabSz="104497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indent="-261244" algn="l" defTabSz="104497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51197" indent="-261244" algn="l" defTabSz="104497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73685" indent="-261244" algn="l" defTabSz="104497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96173" indent="-261244" algn="l" defTabSz="104497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8661" indent="-261244" algn="l" defTabSz="104497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41149" indent="-261244" algn="l" defTabSz="104497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2488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4976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7464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9953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12441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34929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417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9905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.NET Tutorial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OOP using C#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Recap…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OOP using c#</a:t>
            </a:r>
          </a:p>
          <a:p>
            <a:r>
              <a:rPr lang="en-IN" dirty="0" smtClean="0"/>
              <a:t>&amp; </a:t>
            </a:r>
            <a:r>
              <a:rPr lang="en-IN" dirty="0" smtClean="0"/>
              <a:t>Sample example</a:t>
            </a:r>
          </a:p>
          <a:p>
            <a:pPr lvl="1"/>
            <a:r>
              <a:rPr lang="en-IN" dirty="0" smtClean="0"/>
              <a:t>? Questions</a:t>
            </a:r>
          </a:p>
          <a:p>
            <a:pPr lvl="1"/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777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70143F-C677-444B-80CA-21A7AB6AD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900" dirty="0" smtClean="0"/>
              <a:t>Overview</a:t>
            </a:r>
            <a:endParaRPr lang="en-IN" sz="2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5F8BEE3-9508-4FA0-B8D8-5A727A97DF5D}"/>
              </a:ext>
            </a:extLst>
          </p:cNvPr>
          <p:cNvSpPr txBox="1"/>
          <p:nvPr/>
        </p:nvSpPr>
        <p:spPr>
          <a:xfrm>
            <a:off x="9372600" y="6477000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2</a:t>
            </a:r>
          </a:p>
          <a:p>
            <a:endParaRPr lang="en-IN" sz="1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12C6183-4375-455B-B1DA-8224D1965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this tutorial we are going to cover the following</a:t>
            </a:r>
          </a:p>
          <a:p>
            <a:pPr lvl="1"/>
            <a:r>
              <a:rPr lang="en-US" dirty="0" smtClean="0"/>
              <a:t>Discussion on </a:t>
            </a:r>
            <a:r>
              <a:rPr lang="en-US" smtClean="0"/>
              <a:t>assessment 1</a:t>
            </a:r>
          </a:p>
          <a:p>
            <a:pPr lvl="1"/>
            <a:r>
              <a:rPr lang="en-US" dirty="0" smtClean="0"/>
              <a:t>Collections </a:t>
            </a:r>
          </a:p>
          <a:p>
            <a:pPr lvl="2"/>
            <a:r>
              <a:rPr lang="en-US" dirty="0" err="1" smtClean="0"/>
              <a:t>ArrayList</a:t>
            </a:r>
            <a:endParaRPr lang="en-US" dirty="0" smtClean="0"/>
          </a:p>
          <a:p>
            <a:pPr lvl="2"/>
            <a:r>
              <a:rPr lang="en-US" dirty="0" err="1" smtClean="0"/>
              <a:t>HashTable</a:t>
            </a:r>
            <a:endParaRPr lang="en-US" dirty="0" smtClean="0"/>
          </a:p>
          <a:p>
            <a:pPr lvl="2"/>
            <a:r>
              <a:rPr lang="en-US" dirty="0" err="1" smtClean="0"/>
              <a:t>SortedList</a:t>
            </a:r>
            <a:endParaRPr lang="en-US" dirty="0" smtClean="0"/>
          </a:p>
          <a:p>
            <a:pPr lvl="2"/>
            <a:r>
              <a:rPr lang="en-US" dirty="0" smtClean="0"/>
              <a:t>Stack</a:t>
            </a:r>
          </a:p>
          <a:p>
            <a:pPr lvl="2"/>
            <a:r>
              <a:rPr lang="en-US" dirty="0" smtClean="0"/>
              <a:t>Queue</a:t>
            </a:r>
          </a:p>
          <a:p>
            <a:pPr lvl="2"/>
            <a:r>
              <a:rPr lang="en-US" dirty="0" smtClean="0"/>
              <a:t>List</a:t>
            </a:r>
          </a:p>
          <a:p>
            <a:pPr lvl="2"/>
            <a:r>
              <a:rPr lang="en-US" dirty="0" smtClean="0"/>
              <a:t>Dictionary</a:t>
            </a:r>
          </a:p>
          <a:p>
            <a:pPr lvl="1"/>
            <a:r>
              <a:rPr lang="en-US" dirty="0" smtClean="0"/>
              <a:t>LINQ and Expression Methods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834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Modelling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Seperating</a:t>
            </a: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2692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Collections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collection types are designed to store, manage and manipulate similar data more efficiently. Data manipulation includes adding, removing, finding, and inserting </a:t>
            </a:r>
            <a:r>
              <a:rPr lang="en-IN" dirty="0" smtClean="0"/>
              <a:t>data </a:t>
            </a:r>
            <a:r>
              <a:rPr lang="en-IN" dirty="0"/>
              <a:t>in the </a:t>
            </a:r>
            <a:r>
              <a:rPr lang="en-IN" dirty="0" smtClean="0"/>
              <a:t>collection</a:t>
            </a:r>
          </a:p>
          <a:p>
            <a:pPr lvl="1"/>
            <a:r>
              <a:rPr lang="en-IN" sz="3500" dirty="0"/>
              <a:t>Adding and inserting items to a collection</a:t>
            </a:r>
          </a:p>
          <a:p>
            <a:pPr lvl="1"/>
            <a:r>
              <a:rPr lang="en-IN" sz="3500" dirty="0"/>
              <a:t>Removing items from a collection</a:t>
            </a:r>
          </a:p>
          <a:p>
            <a:pPr lvl="1"/>
            <a:r>
              <a:rPr lang="en-IN" sz="3500" dirty="0"/>
              <a:t>Finding, sorting, searching items</a:t>
            </a:r>
          </a:p>
          <a:p>
            <a:pPr lvl="1"/>
            <a:r>
              <a:rPr lang="en-IN" sz="3500" dirty="0"/>
              <a:t>Replacing items</a:t>
            </a:r>
          </a:p>
          <a:p>
            <a:pPr lvl="1"/>
            <a:r>
              <a:rPr lang="en-IN" sz="3500" dirty="0"/>
              <a:t>Copy and clone collections and items</a:t>
            </a:r>
          </a:p>
          <a:p>
            <a:pPr lvl="1"/>
            <a:r>
              <a:rPr lang="en-IN" sz="3500" dirty="0"/>
              <a:t>Capacity and Count properties to find the capacity of the collection and number of items in the collection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4423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Generics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Generics allow us to define a class with placeholders for the type of its fields, methods, parameters, etc. </a:t>
            </a:r>
            <a:endParaRPr lang="en-IN" dirty="0" smtClean="0"/>
          </a:p>
          <a:p>
            <a:r>
              <a:rPr lang="en-IN" dirty="0" smtClean="0"/>
              <a:t>Generics </a:t>
            </a:r>
            <a:r>
              <a:rPr lang="en-IN" dirty="0"/>
              <a:t>replace these placeholders with some specific type at compile time.</a:t>
            </a:r>
          </a:p>
          <a:p>
            <a:r>
              <a:rPr lang="en-IN" dirty="0"/>
              <a:t>A generic class can be defined using angle brackets </a:t>
            </a:r>
            <a:r>
              <a:rPr lang="en-IN" dirty="0" smtClean="0"/>
              <a:t>&lt;&gt;.</a:t>
            </a:r>
          </a:p>
          <a:p>
            <a:r>
              <a:rPr lang="en-IN" dirty="0" smtClean="0"/>
              <a:t>Advantage</a:t>
            </a:r>
          </a:p>
          <a:p>
            <a:pPr lvl="1"/>
            <a:r>
              <a:rPr lang="en-IN" sz="3500" dirty="0"/>
              <a:t>Increases the reusability of the code.</a:t>
            </a:r>
          </a:p>
          <a:p>
            <a:pPr lvl="1"/>
            <a:r>
              <a:rPr lang="en-IN" sz="3500" dirty="0"/>
              <a:t>Generic are type safe. Us get compile time errors if us try to use a different type of data than the one specified in the definition.</a:t>
            </a:r>
          </a:p>
          <a:p>
            <a:pPr lvl="1"/>
            <a:r>
              <a:rPr lang="en-IN" sz="3500" dirty="0"/>
              <a:t>Generic has a performance advantage because it removes the possibilities of boxing and unboxing</a:t>
            </a: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1093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2831</TotalTime>
  <Words>221</Words>
  <Application>Microsoft Office PowerPoint</Application>
  <PresentationFormat>Custom</PresentationFormat>
  <Paragraphs>38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.NET Tutorial</vt:lpstr>
      <vt:lpstr>Recap…</vt:lpstr>
      <vt:lpstr>Overview</vt:lpstr>
      <vt:lpstr>Data Modelling</vt:lpstr>
      <vt:lpstr>Collections</vt:lpstr>
      <vt:lpstr>Generics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Arghya Biswas</cp:lastModifiedBy>
  <cp:revision>94</cp:revision>
  <dcterms:created xsi:type="dcterms:W3CDTF">2006-08-16T00:00:00Z</dcterms:created>
  <dcterms:modified xsi:type="dcterms:W3CDTF">2019-07-22T20:50:06Z</dcterms:modified>
</cp:coreProperties>
</file>