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7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7" r:id="rId11"/>
    <p:sldId id="334" r:id="rId12"/>
    <p:sldId id="325" r:id="rId13"/>
  </p:sldIdLst>
  <p:sldSz cx="10972800" cy="7315200"/>
  <p:notesSz cx="6858000" cy="9144000"/>
  <p:defaultTextStyle>
    <a:defPPr>
      <a:defRPr lang="en-US"/>
    </a:defPPr>
    <a:lvl1pPr marL="0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2488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4976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7464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9953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12441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34929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7417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9905" algn="l" defTabSz="10449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04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60" autoAdjust="0"/>
  </p:normalViewPr>
  <p:slideViewPr>
    <p:cSldViewPr>
      <p:cViewPr>
        <p:scale>
          <a:sx n="64" d="100"/>
          <a:sy n="64" d="100"/>
        </p:scale>
        <p:origin x="-1200" y="-72"/>
      </p:cViewPr>
      <p:guideLst>
        <p:guide orient="horz" pos="2304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525DA16-A662-4B40-A7D1-84738FA7B2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1CDE38F-397B-459E-94C9-AA9DB23529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BF2E1-EF55-48DA-844B-6722C497CAF4}" type="datetimeFigureOut">
              <a:rPr lang="en-IN" smtClean="0"/>
              <a:t>15-07-2019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8997E4A-415D-4D1B-8A8F-C2352EB288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9FC56FB-CE1D-4B6F-BBDA-0910B2B293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80662-BF90-4689-9F29-E23F8B33E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6367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D935E-986D-42B9-84A5-B0949C969892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9BA84-BBE6-41C5-BD66-BB40A9764D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365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2488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4976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7464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9953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12441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34929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7417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9905" algn="l" defTabSz="10449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YLLOGISTEK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357530"/>
            <a:ext cx="10972799" cy="49295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4146973"/>
            <a:ext cx="9326880" cy="1568027"/>
          </a:xfrm>
        </p:spPr>
        <p:txBody>
          <a:bodyPr/>
          <a:lstStyle>
            <a:lvl1pPr>
              <a:defRPr baseline="0">
                <a:solidFill>
                  <a:srgbClr val="007A00"/>
                </a:solidFill>
                <a:latin typeface="Cinzel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5902960"/>
            <a:ext cx="7680960" cy="955040"/>
          </a:xfrm>
        </p:spPr>
        <p:txBody>
          <a:bodyPr>
            <a:noAutofit/>
          </a:bodyPr>
          <a:lstStyle>
            <a:lvl1pPr marL="0" indent="0" algn="ctr">
              <a:buNone/>
              <a:defRPr sz="3000" baseline="0">
                <a:solidFill>
                  <a:srgbClr val="007A00"/>
                </a:solidFill>
                <a:latin typeface="Cinzel" pitchFamily="2" charset="0"/>
              </a:defRPr>
            </a:lvl1pPr>
            <a:lvl2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9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92948"/>
            <a:ext cx="2468880" cy="62416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92948"/>
            <a:ext cx="7223760" cy="6241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0"/>
            <a:ext cx="8458200" cy="838200"/>
          </a:xfrm>
        </p:spPr>
        <p:txBody>
          <a:bodyPr>
            <a:normAutofit/>
          </a:bodyPr>
          <a:lstStyle>
            <a:lvl1pPr>
              <a:defRPr sz="45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10972800" cy="5715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SYLLOGISTEK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28487" y="-152400"/>
            <a:ext cx="2742973" cy="1232382"/>
          </a:xfrm>
          <a:prstGeom prst="rect">
            <a:avLst/>
          </a:prstGeom>
        </p:spPr>
      </p:pic>
      <p:sp>
        <p:nvSpPr>
          <p:cNvPr id="1026" name="Freeform 5"/>
          <p:cNvSpPr>
            <a:spLocks/>
          </p:cNvSpPr>
          <p:nvPr userDrawn="1"/>
        </p:nvSpPr>
        <p:spPr bwMode="auto">
          <a:xfrm>
            <a:off x="2532667" y="838200"/>
            <a:ext cx="6154133" cy="152400"/>
          </a:xfrm>
          <a:custGeom>
            <a:avLst/>
            <a:gdLst>
              <a:gd name="T0" fmla="*/ 6301 w 6812"/>
              <a:gd name="T1" fmla="*/ 1381 h 300"/>
              <a:gd name="T2" fmla="*/ 0 w 6812"/>
              <a:gd name="T3" fmla="*/ 1381 h 300"/>
              <a:gd name="T4" fmla="*/ 0 w 6812"/>
              <a:gd name="T5" fmla="*/ 1681 h 300"/>
              <a:gd name="T6" fmla="*/ 6812 w 6812"/>
              <a:gd name="T7" fmla="*/ 1681 h 300"/>
              <a:gd name="T8" fmla="*/ 6301 w 6812"/>
              <a:gd name="T9" fmla="*/ 1381 h 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12" h="300">
                <a:moveTo>
                  <a:pt x="6301" y="0"/>
                </a:moveTo>
                <a:lnTo>
                  <a:pt x="0" y="0"/>
                </a:lnTo>
                <a:lnTo>
                  <a:pt x="0" y="300"/>
                </a:lnTo>
                <a:lnTo>
                  <a:pt x="6812" y="300"/>
                </a:lnTo>
                <a:lnTo>
                  <a:pt x="6301" y="0"/>
                </a:lnTo>
                <a:close/>
              </a:path>
            </a:pathLst>
          </a:custGeom>
          <a:solidFill>
            <a:srgbClr val="63FF73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Freeform 4"/>
          <p:cNvSpPr>
            <a:spLocks/>
          </p:cNvSpPr>
          <p:nvPr userDrawn="1"/>
        </p:nvSpPr>
        <p:spPr bwMode="auto">
          <a:xfrm>
            <a:off x="2514600" y="838200"/>
            <a:ext cx="2807188" cy="152400"/>
          </a:xfrm>
          <a:custGeom>
            <a:avLst/>
            <a:gdLst>
              <a:gd name="T0" fmla="*/ 2874 w 3107"/>
              <a:gd name="T1" fmla="*/ 1381 h 300"/>
              <a:gd name="T2" fmla="*/ 0 w 3107"/>
              <a:gd name="T3" fmla="*/ 1381 h 300"/>
              <a:gd name="T4" fmla="*/ 0 w 3107"/>
              <a:gd name="T5" fmla="*/ 1681 h 300"/>
              <a:gd name="T6" fmla="*/ 3107 w 3107"/>
              <a:gd name="T7" fmla="*/ 1681 h 300"/>
              <a:gd name="T8" fmla="*/ 2874 w 3107"/>
              <a:gd name="T9" fmla="*/ 1381 h 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07" h="300">
                <a:moveTo>
                  <a:pt x="2874" y="0"/>
                </a:moveTo>
                <a:lnTo>
                  <a:pt x="0" y="0"/>
                </a:lnTo>
                <a:lnTo>
                  <a:pt x="0" y="300"/>
                </a:lnTo>
                <a:lnTo>
                  <a:pt x="3107" y="300"/>
                </a:lnTo>
                <a:lnTo>
                  <a:pt x="2874" y="0"/>
                </a:lnTo>
                <a:close/>
              </a:path>
            </a:pathLst>
          </a:custGeom>
          <a:solidFill>
            <a:srgbClr val="58865E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048000" y="6888515"/>
            <a:ext cx="5321368" cy="42668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 rot="19441279">
            <a:off x="7488877" y="5511449"/>
            <a:ext cx="3581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9050">
                  <a:solidFill>
                    <a:schemeClr val="tx2">
                      <a:tint val="1000"/>
                      <a:alpha val="75000"/>
                    </a:schemeClr>
                  </a:solidFill>
                  <a:prstDash val="solid"/>
                </a:ln>
                <a:solidFill>
                  <a:schemeClr val="accent3">
                    <a:alpha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25000"/>
                    </a:srgbClr>
                  </a:outerShdw>
                </a:effectLst>
                <a:latin typeface="Cinzel" pitchFamily="2" charset="0"/>
              </a:rPr>
              <a:t>Copyright</a:t>
            </a:r>
          </a:p>
          <a:p>
            <a:pPr algn="ctr"/>
            <a:r>
              <a:rPr lang="en-US" sz="2400" b="1" cap="none" spc="0" dirty="0">
                <a:ln w="19050">
                  <a:solidFill>
                    <a:schemeClr val="tx2">
                      <a:tint val="1000"/>
                      <a:alpha val="75000"/>
                    </a:schemeClr>
                  </a:solidFill>
                  <a:prstDash val="solid"/>
                </a:ln>
                <a:solidFill>
                  <a:schemeClr val="accent3">
                    <a:alpha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25000"/>
                    </a:srgbClr>
                  </a:outerShdw>
                </a:effectLst>
                <a:latin typeface="Cinzel" pitchFamily="2" charset="0"/>
              </a:rPr>
              <a:t>Syllogistek Systems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YLLOGISTEK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0" y="937870"/>
            <a:ext cx="10971899" cy="49295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5400"/>
            <a:ext cx="9326880" cy="1452880"/>
          </a:xfrm>
          <a:ln>
            <a:noFill/>
          </a:ln>
        </p:spPr>
        <p:txBody>
          <a:bodyPr anchor="t">
            <a:normAutofit/>
          </a:bodyPr>
          <a:lstStyle>
            <a:lvl1pPr algn="ctr">
              <a:defRPr sz="5400" b="1" cap="all" baseline="0">
                <a:latin typeface="Cinzel Black" pitchFamily="2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706880"/>
            <a:ext cx="4846320" cy="482769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706880"/>
            <a:ext cx="4846320" cy="482769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37454"/>
            <a:ext cx="4848226" cy="68241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488" indent="0">
              <a:buNone/>
              <a:defRPr sz="2300" b="1"/>
            </a:lvl2pPr>
            <a:lvl3pPr marL="1044976" indent="0">
              <a:buNone/>
              <a:defRPr sz="2100" b="1"/>
            </a:lvl3pPr>
            <a:lvl4pPr marL="1567464" indent="0">
              <a:buNone/>
              <a:defRPr sz="1800" b="1"/>
            </a:lvl4pPr>
            <a:lvl5pPr marL="2089953" indent="0">
              <a:buNone/>
              <a:defRPr sz="1800" b="1"/>
            </a:lvl5pPr>
            <a:lvl6pPr marL="2612441" indent="0">
              <a:buNone/>
              <a:defRPr sz="1800" b="1"/>
            </a:lvl6pPr>
            <a:lvl7pPr marL="3134929" indent="0">
              <a:buNone/>
              <a:defRPr sz="1800" b="1"/>
            </a:lvl7pPr>
            <a:lvl8pPr marL="3657417" indent="0">
              <a:buNone/>
              <a:defRPr sz="1800" b="1"/>
            </a:lvl8pPr>
            <a:lvl9pPr marL="4179905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319867"/>
            <a:ext cx="4848226" cy="421470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637454"/>
            <a:ext cx="4850130" cy="68241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2488" indent="0">
              <a:buNone/>
              <a:defRPr sz="2300" b="1"/>
            </a:lvl2pPr>
            <a:lvl3pPr marL="1044976" indent="0">
              <a:buNone/>
              <a:defRPr sz="2100" b="1"/>
            </a:lvl3pPr>
            <a:lvl4pPr marL="1567464" indent="0">
              <a:buNone/>
              <a:defRPr sz="1800" b="1"/>
            </a:lvl4pPr>
            <a:lvl5pPr marL="2089953" indent="0">
              <a:buNone/>
              <a:defRPr sz="1800" b="1"/>
            </a:lvl5pPr>
            <a:lvl6pPr marL="2612441" indent="0">
              <a:buNone/>
              <a:defRPr sz="1800" b="1"/>
            </a:lvl6pPr>
            <a:lvl7pPr marL="3134929" indent="0">
              <a:buNone/>
              <a:defRPr sz="1800" b="1"/>
            </a:lvl7pPr>
            <a:lvl8pPr marL="3657417" indent="0">
              <a:buNone/>
              <a:defRPr sz="1800" b="1"/>
            </a:lvl8pPr>
            <a:lvl9pPr marL="4179905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2319867"/>
            <a:ext cx="4850130" cy="4214707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14600" y="0"/>
            <a:ext cx="8458200" cy="838200"/>
          </a:xfrm>
        </p:spPr>
        <p:txBody>
          <a:bodyPr>
            <a:normAutofit/>
          </a:bodyPr>
          <a:lstStyle>
            <a:lvl1pPr>
              <a:defRPr sz="45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reeform 5"/>
          <p:cNvSpPr>
            <a:spLocks/>
          </p:cNvSpPr>
          <p:nvPr userDrawn="1"/>
        </p:nvSpPr>
        <p:spPr bwMode="auto">
          <a:xfrm>
            <a:off x="2532667" y="838200"/>
            <a:ext cx="6154133" cy="152400"/>
          </a:xfrm>
          <a:custGeom>
            <a:avLst/>
            <a:gdLst>
              <a:gd name="T0" fmla="*/ 6301 w 6812"/>
              <a:gd name="T1" fmla="*/ 1381 h 300"/>
              <a:gd name="T2" fmla="*/ 0 w 6812"/>
              <a:gd name="T3" fmla="*/ 1381 h 300"/>
              <a:gd name="T4" fmla="*/ 0 w 6812"/>
              <a:gd name="T5" fmla="*/ 1681 h 300"/>
              <a:gd name="T6" fmla="*/ 6812 w 6812"/>
              <a:gd name="T7" fmla="*/ 1681 h 300"/>
              <a:gd name="T8" fmla="*/ 6301 w 6812"/>
              <a:gd name="T9" fmla="*/ 1381 h 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12" h="300">
                <a:moveTo>
                  <a:pt x="6301" y="0"/>
                </a:moveTo>
                <a:lnTo>
                  <a:pt x="0" y="0"/>
                </a:lnTo>
                <a:lnTo>
                  <a:pt x="0" y="300"/>
                </a:lnTo>
                <a:lnTo>
                  <a:pt x="6812" y="300"/>
                </a:lnTo>
                <a:lnTo>
                  <a:pt x="6301" y="0"/>
                </a:lnTo>
                <a:close/>
              </a:path>
            </a:pathLst>
          </a:custGeom>
          <a:solidFill>
            <a:srgbClr val="63FF73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"/>
          <p:cNvSpPr>
            <a:spLocks/>
          </p:cNvSpPr>
          <p:nvPr userDrawn="1"/>
        </p:nvSpPr>
        <p:spPr bwMode="auto">
          <a:xfrm>
            <a:off x="2514600" y="838200"/>
            <a:ext cx="2807188" cy="152400"/>
          </a:xfrm>
          <a:custGeom>
            <a:avLst/>
            <a:gdLst>
              <a:gd name="T0" fmla="*/ 2874 w 3107"/>
              <a:gd name="T1" fmla="*/ 1381 h 300"/>
              <a:gd name="T2" fmla="*/ 0 w 3107"/>
              <a:gd name="T3" fmla="*/ 1381 h 300"/>
              <a:gd name="T4" fmla="*/ 0 w 3107"/>
              <a:gd name="T5" fmla="*/ 1681 h 300"/>
              <a:gd name="T6" fmla="*/ 3107 w 3107"/>
              <a:gd name="T7" fmla="*/ 1681 h 300"/>
              <a:gd name="T8" fmla="*/ 2874 w 3107"/>
              <a:gd name="T9" fmla="*/ 1381 h 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07" h="300">
                <a:moveTo>
                  <a:pt x="2874" y="0"/>
                </a:moveTo>
                <a:lnTo>
                  <a:pt x="0" y="0"/>
                </a:lnTo>
                <a:lnTo>
                  <a:pt x="0" y="300"/>
                </a:lnTo>
                <a:lnTo>
                  <a:pt x="3107" y="300"/>
                </a:lnTo>
                <a:lnTo>
                  <a:pt x="2874" y="0"/>
                </a:lnTo>
                <a:close/>
              </a:path>
            </a:pathLst>
          </a:custGeom>
          <a:solidFill>
            <a:srgbClr val="58865E">
              <a:alpha val="25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SYLLOGISTEK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28487" y="-152400"/>
            <a:ext cx="2742973" cy="1232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91253"/>
            <a:ext cx="3609976" cy="12395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91254"/>
            <a:ext cx="6134100" cy="624332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530774"/>
            <a:ext cx="3609976" cy="5003801"/>
          </a:xfrm>
        </p:spPr>
        <p:txBody>
          <a:bodyPr/>
          <a:lstStyle>
            <a:lvl1pPr marL="0" indent="0">
              <a:buNone/>
              <a:defRPr sz="1600"/>
            </a:lvl1pPr>
            <a:lvl2pPr marL="522488" indent="0">
              <a:buNone/>
              <a:defRPr sz="1400"/>
            </a:lvl2pPr>
            <a:lvl3pPr marL="1044976" indent="0">
              <a:buNone/>
              <a:defRPr sz="1100"/>
            </a:lvl3pPr>
            <a:lvl4pPr marL="1567464" indent="0">
              <a:buNone/>
              <a:defRPr sz="1000"/>
            </a:lvl4pPr>
            <a:lvl5pPr marL="2089953" indent="0">
              <a:buNone/>
              <a:defRPr sz="1000"/>
            </a:lvl5pPr>
            <a:lvl6pPr marL="2612441" indent="0">
              <a:buNone/>
              <a:defRPr sz="1000"/>
            </a:lvl6pPr>
            <a:lvl7pPr marL="3134929" indent="0">
              <a:buNone/>
              <a:defRPr sz="1000"/>
            </a:lvl7pPr>
            <a:lvl8pPr marL="3657417" indent="0">
              <a:buNone/>
              <a:defRPr sz="1000"/>
            </a:lvl8pPr>
            <a:lvl9pPr marL="417990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5120640"/>
            <a:ext cx="6583680" cy="60452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53627"/>
            <a:ext cx="6583680" cy="4389120"/>
          </a:xfrm>
        </p:spPr>
        <p:txBody>
          <a:bodyPr/>
          <a:lstStyle>
            <a:lvl1pPr marL="0" indent="0">
              <a:buNone/>
              <a:defRPr sz="3700"/>
            </a:lvl1pPr>
            <a:lvl2pPr marL="522488" indent="0">
              <a:buNone/>
              <a:defRPr sz="3200"/>
            </a:lvl2pPr>
            <a:lvl3pPr marL="1044976" indent="0">
              <a:buNone/>
              <a:defRPr sz="2700"/>
            </a:lvl3pPr>
            <a:lvl4pPr marL="1567464" indent="0">
              <a:buNone/>
              <a:defRPr sz="2300"/>
            </a:lvl4pPr>
            <a:lvl5pPr marL="2089953" indent="0">
              <a:buNone/>
              <a:defRPr sz="2300"/>
            </a:lvl5pPr>
            <a:lvl6pPr marL="2612441" indent="0">
              <a:buNone/>
              <a:defRPr sz="2300"/>
            </a:lvl6pPr>
            <a:lvl7pPr marL="3134929" indent="0">
              <a:buNone/>
              <a:defRPr sz="2300"/>
            </a:lvl7pPr>
            <a:lvl8pPr marL="3657417" indent="0">
              <a:buNone/>
              <a:defRPr sz="2300"/>
            </a:lvl8pPr>
            <a:lvl9pPr marL="4179905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725161"/>
            <a:ext cx="6583680" cy="858519"/>
          </a:xfrm>
        </p:spPr>
        <p:txBody>
          <a:bodyPr/>
          <a:lstStyle>
            <a:lvl1pPr marL="0" indent="0">
              <a:buNone/>
              <a:defRPr sz="1600"/>
            </a:lvl1pPr>
            <a:lvl2pPr marL="522488" indent="0">
              <a:buNone/>
              <a:defRPr sz="1400"/>
            </a:lvl2pPr>
            <a:lvl3pPr marL="1044976" indent="0">
              <a:buNone/>
              <a:defRPr sz="1100"/>
            </a:lvl3pPr>
            <a:lvl4pPr marL="1567464" indent="0">
              <a:buNone/>
              <a:defRPr sz="1000"/>
            </a:lvl4pPr>
            <a:lvl5pPr marL="2089953" indent="0">
              <a:buNone/>
              <a:defRPr sz="1000"/>
            </a:lvl5pPr>
            <a:lvl6pPr marL="2612441" indent="0">
              <a:buNone/>
              <a:defRPr sz="1000"/>
            </a:lvl6pPr>
            <a:lvl7pPr marL="3134929" indent="0">
              <a:buNone/>
              <a:defRPr sz="1000"/>
            </a:lvl7pPr>
            <a:lvl8pPr marL="3657417" indent="0">
              <a:buNone/>
              <a:defRPr sz="1000"/>
            </a:lvl8pPr>
            <a:lvl9pPr marL="417990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92947"/>
            <a:ext cx="9875520" cy="1219200"/>
          </a:xfrm>
          <a:prstGeom prst="rect">
            <a:avLst/>
          </a:prstGeom>
        </p:spPr>
        <p:txBody>
          <a:bodyPr vert="horz" lIns="104498" tIns="52249" rIns="104498" bIns="522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706880"/>
            <a:ext cx="9875520" cy="4827694"/>
          </a:xfrm>
          <a:prstGeom prst="rect">
            <a:avLst/>
          </a:prstGeom>
        </p:spPr>
        <p:txBody>
          <a:bodyPr vert="horz" lIns="104498" tIns="52249" rIns="104498" bIns="522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849533"/>
            <a:ext cx="5257800" cy="389467"/>
          </a:xfrm>
          <a:prstGeom prst="rect">
            <a:avLst/>
          </a:prstGeom>
        </p:spPr>
        <p:txBody>
          <a:bodyPr/>
          <a:lstStyle>
            <a:lvl1pPr>
              <a:defRPr sz="1800" baseline="0">
                <a:solidFill>
                  <a:srgbClr val="27A617"/>
                </a:solidFill>
                <a:latin typeface="Cinzel" pitchFamily="2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104497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866" indent="-391866" algn="l" defTabSz="104497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9043" indent="-326555" algn="l" defTabSz="104497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indent="-261244" algn="l" defTabSz="104497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197" indent="-261244" algn="l" defTabSz="104497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3685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96173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8661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41149" indent="-261244" algn="l" defTabSz="104497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2488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976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7464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9953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12441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929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417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9905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.NET Tutorial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OOP using C#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abstract keyword is used to create abstract classes.</a:t>
            </a:r>
          </a:p>
          <a:p>
            <a:r>
              <a:rPr lang="en-US" dirty="0" smtClean="0"/>
              <a:t>An </a:t>
            </a:r>
            <a:r>
              <a:rPr lang="en-US" dirty="0"/>
              <a:t>abstract class is incomplete and hence cannot be instantiated.</a:t>
            </a:r>
          </a:p>
          <a:p>
            <a:r>
              <a:rPr lang="en-US" dirty="0" smtClean="0"/>
              <a:t>An </a:t>
            </a:r>
            <a:r>
              <a:rPr lang="en-US" dirty="0"/>
              <a:t>abstract class can only be used as base class.</a:t>
            </a:r>
          </a:p>
          <a:p>
            <a:r>
              <a:rPr lang="en-US" dirty="0" smtClean="0"/>
              <a:t>An </a:t>
            </a:r>
            <a:r>
              <a:rPr lang="en-US" dirty="0"/>
              <a:t>abstract class </a:t>
            </a:r>
            <a:r>
              <a:rPr lang="en-US" dirty="0" smtClean="0"/>
              <a:t>can’t be sealed at the same time .</a:t>
            </a:r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abstract class may contain abstract members(methods, properties, indexers, and events), but </a:t>
            </a:r>
            <a:r>
              <a:rPr lang="en-US" dirty="0" smtClean="0"/>
              <a:t>not mandatory</a:t>
            </a:r>
            <a:r>
              <a:rPr lang="en-US" dirty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non-abstract class derived from an abstract class must provide implementations for all </a:t>
            </a:r>
            <a:r>
              <a:rPr lang="en-US" dirty="0" smtClean="0"/>
              <a:t>inherited abstract </a:t>
            </a:r>
            <a:r>
              <a:rPr lang="en-US" dirty="0"/>
              <a:t>members.</a:t>
            </a:r>
          </a:p>
          <a:p>
            <a:r>
              <a:rPr lang="en-US" dirty="0" smtClean="0"/>
              <a:t>If </a:t>
            </a:r>
            <a:r>
              <a:rPr lang="en-US" dirty="0"/>
              <a:t>a class inherits an abstract class, there are 2 options available for that class</a:t>
            </a:r>
          </a:p>
          <a:p>
            <a:pPr lvl="1"/>
            <a:r>
              <a:rPr lang="en-US" dirty="0" smtClean="0"/>
              <a:t>Option </a:t>
            </a:r>
            <a:r>
              <a:rPr lang="en-US" dirty="0"/>
              <a:t>1: Provide Implementation for all the abstract members inherited from the base </a:t>
            </a:r>
            <a:r>
              <a:rPr lang="en-US" dirty="0" smtClean="0"/>
              <a:t>abstract class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Option </a:t>
            </a:r>
            <a:r>
              <a:rPr lang="en-US" dirty="0"/>
              <a:t>2: If the class does not wish to provide Implementation for all the abstract </a:t>
            </a:r>
            <a:r>
              <a:rPr lang="en-US" dirty="0" smtClean="0"/>
              <a:t>members</a:t>
            </a:r>
            <a:r>
              <a:rPr lang="en-US" dirty="0"/>
              <a:t>	inherited from the abstract class, then the class has to be marked as abstract.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060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Sealed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Sealed classes are used to restrict the inheritance feature of object oriented programming. </a:t>
            </a:r>
          </a:p>
          <a:p>
            <a:r>
              <a:rPr lang="en-US" dirty="0" smtClean="0"/>
              <a:t>Once </a:t>
            </a:r>
            <a:r>
              <a:rPr lang="en-US" dirty="0"/>
              <a:t>a class is defined as a sealed class, this class cannot be inherited. </a:t>
            </a:r>
          </a:p>
          <a:p>
            <a:r>
              <a:rPr lang="en-US" dirty="0" smtClean="0"/>
              <a:t>In </a:t>
            </a:r>
            <a:r>
              <a:rPr lang="en-US" dirty="0"/>
              <a:t>C#, the sealed modifier is used to declare a class as sealed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72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70143F-C677-444B-80CA-21A7AB6A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900" dirty="0" smtClean="0"/>
              <a:t>Overview</a:t>
            </a:r>
            <a:endParaRPr lang="en-IN" sz="29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5F8BEE3-9508-4FA0-B8D8-5A727A97DF5D}"/>
              </a:ext>
            </a:extLst>
          </p:cNvPr>
          <p:cNvSpPr txBox="1"/>
          <p:nvPr/>
        </p:nvSpPr>
        <p:spPr>
          <a:xfrm>
            <a:off x="9372600" y="6477000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2</a:t>
            </a:r>
          </a:p>
          <a:p>
            <a:endParaRPr lang="en-IN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12C6183-4375-455B-B1DA-8224D196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tutorial we are going to cover the following</a:t>
            </a:r>
          </a:p>
          <a:p>
            <a:pPr lvl="1"/>
            <a:r>
              <a:rPr lang="en-US" dirty="0" smtClean="0"/>
              <a:t>Inheritance</a:t>
            </a:r>
            <a:endParaRPr lang="en-US" dirty="0"/>
          </a:p>
          <a:p>
            <a:pPr lvl="1"/>
            <a:r>
              <a:rPr lang="en-US" dirty="0" smtClean="0"/>
              <a:t>Method </a:t>
            </a:r>
            <a:r>
              <a:rPr lang="en-US" dirty="0"/>
              <a:t>hiding</a:t>
            </a:r>
          </a:p>
          <a:p>
            <a:pPr lvl="1"/>
            <a:r>
              <a:rPr lang="en-US" dirty="0" smtClean="0"/>
              <a:t>Overriding</a:t>
            </a:r>
            <a:endParaRPr lang="en-US" dirty="0"/>
          </a:p>
          <a:p>
            <a:pPr lvl="1"/>
            <a:r>
              <a:rPr lang="en-US" dirty="0" smtClean="0"/>
              <a:t>Properties</a:t>
            </a:r>
            <a:endParaRPr lang="en-US" dirty="0"/>
          </a:p>
          <a:p>
            <a:pPr lvl="1"/>
            <a:r>
              <a:rPr lang="en-US" smtClean="0"/>
              <a:t>Abstract </a:t>
            </a:r>
            <a:r>
              <a:rPr lang="en-US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44834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Recap…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Class &amp; Object</a:t>
            </a:r>
          </a:p>
          <a:p>
            <a:r>
              <a:rPr lang="en-IN" dirty="0" smtClean="0"/>
              <a:t>Encapsulation</a:t>
            </a:r>
          </a:p>
          <a:p>
            <a:r>
              <a:rPr lang="en-IN" dirty="0" smtClean="0"/>
              <a:t>Method Overloading</a:t>
            </a:r>
          </a:p>
          <a:p>
            <a:r>
              <a:rPr lang="en-IN" dirty="0" smtClean="0"/>
              <a:t>Constructor &amp; Destructor</a:t>
            </a:r>
          </a:p>
          <a:p>
            <a:pPr lvl="1"/>
            <a:r>
              <a:rPr lang="en-IN" dirty="0" smtClean="0"/>
              <a:t>Constructor Overloading</a:t>
            </a:r>
          </a:p>
          <a:p>
            <a:r>
              <a:rPr lang="en-IN" dirty="0" smtClean="0"/>
              <a:t>Static Constructor and usage of it</a:t>
            </a:r>
          </a:p>
          <a:p>
            <a:r>
              <a:rPr lang="en-IN" dirty="0" smtClean="0"/>
              <a:t>&amp; Sample example</a:t>
            </a:r>
          </a:p>
          <a:p>
            <a:pPr lvl="1"/>
            <a:r>
              <a:rPr lang="en-IN" dirty="0" smtClean="0"/>
              <a:t>? Questions</a:t>
            </a:r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77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What it is ?</a:t>
            </a:r>
          </a:p>
          <a:p>
            <a:pPr lvl="1"/>
            <a:r>
              <a:rPr lang="en-US" dirty="0"/>
              <a:t>Inheritance is the process by which one object can acquire the properties of another </a:t>
            </a:r>
            <a:r>
              <a:rPr lang="en-US" dirty="0" smtClean="0"/>
              <a:t>object</a:t>
            </a:r>
          </a:p>
          <a:p>
            <a:r>
              <a:rPr lang="en-IN" dirty="0" smtClean="0"/>
              <a:t>Advantage</a:t>
            </a:r>
          </a:p>
          <a:p>
            <a:pPr lvl="1"/>
            <a:r>
              <a:rPr lang="en-US" dirty="0" smtClean="0"/>
              <a:t>Re-Usage of code</a:t>
            </a:r>
            <a:endParaRPr lang="en-US" dirty="0"/>
          </a:p>
          <a:p>
            <a:pPr lvl="1"/>
            <a:r>
              <a:rPr lang="en-US" dirty="0" smtClean="0"/>
              <a:t>Minimization </a:t>
            </a:r>
            <a:r>
              <a:rPr lang="en-US" dirty="0"/>
              <a:t>possibility of </a:t>
            </a:r>
            <a:r>
              <a:rPr lang="en-US" dirty="0" smtClean="0"/>
              <a:t>error occurring</a:t>
            </a:r>
          </a:p>
          <a:p>
            <a:r>
              <a:rPr lang="en-IN" dirty="0" smtClean="0"/>
              <a:t>Behaviour</a:t>
            </a:r>
          </a:p>
          <a:p>
            <a:pPr lvl="1"/>
            <a:r>
              <a:rPr lang="en-US" dirty="0"/>
              <a:t>C# support only single class inheritance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# </a:t>
            </a:r>
            <a:r>
              <a:rPr lang="en-US" dirty="0"/>
              <a:t>support </a:t>
            </a:r>
            <a:r>
              <a:rPr lang="en-US" dirty="0" smtClean="0"/>
              <a:t>multi </a:t>
            </a:r>
            <a:r>
              <a:rPr lang="en-US" dirty="0"/>
              <a:t>layer inheritance</a:t>
            </a:r>
          </a:p>
          <a:p>
            <a:pPr lvl="1"/>
            <a:r>
              <a:rPr lang="en-US" dirty="0" smtClean="0"/>
              <a:t>Child </a:t>
            </a:r>
            <a:r>
              <a:rPr lang="en-US" dirty="0"/>
              <a:t>class is a specialization of base class</a:t>
            </a:r>
          </a:p>
          <a:p>
            <a:pPr lvl="1"/>
            <a:r>
              <a:rPr lang="en-US" dirty="0" smtClean="0"/>
              <a:t>Base </a:t>
            </a:r>
            <a:r>
              <a:rPr lang="en-US" dirty="0"/>
              <a:t>class </a:t>
            </a:r>
            <a:r>
              <a:rPr lang="en-US" dirty="0" smtClean="0"/>
              <a:t>instantiated </a:t>
            </a:r>
            <a:r>
              <a:rPr lang="en-US" dirty="0"/>
              <a:t>before derived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Hide base class method using </a:t>
            </a:r>
            <a:r>
              <a:rPr lang="en-US" dirty="0" smtClean="0"/>
              <a:t>keyword - </a:t>
            </a:r>
            <a:r>
              <a:rPr lang="en-US" dirty="0"/>
              <a:t>new </a:t>
            </a:r>
            <a:endParaRPr lang="en-US" dirty="0" smtClean="0"/>
          </a:p>
          <a:p>
            <a:r>
              <a:rPr lang="en-US" dirty="0" smtClean="0"/>
              <a:t>How to implement</a:t>
            </a:r>
          </a:p>
          <a:p>
            <a:pPr lvl="1"/>
            <a:r>
              <a:rPr lang="en-IN" dirty="0" smtClean="0"/>
              <a:t>Using </a:t>
            </a:r>
            <a:r>
              <a:rPr lang="en-IN" dirty="0"/>
              <a:t>the </a:t>
            </a:r>
            <a:r>
              <a:rPr lang="en-IN" dirty="0" smtClean="0"/>
              <a:t>keyword - </a:t>
            </a:r>
            <a:r>
              <a:rPr lang="en-IN" dirty="0"/>
              <a:t>base </a:t>
            </a:r>
            <a:endParaRPr lang="en-IN" dirty="0" smtClean="0"/>
          </a:p>
          <a:p>
            <a:pPr lvl="1"/>
            <a:r>
              <a:rPr lang="en-US" dirty="0"/>
              <a:t>Cast child type to parent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94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Overriding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override method is a new implementation of a member that is inherited from a base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Base class method must be  declared as </a:t>
            </a:r>
          </a:p>
          <a:p>
            <a:pPr lvl="2"/>
            <a:r>
              <a:rPr lang="en-US" dirty="0" smtClean="0"/>
              <a:t>Virtual </a:t>
            </a:r>
          </a:p>
          <a:p>
            <a:pPr lvl="2"/>
            <a:r>
              <a:rPr lang="en-US" dirty="0" smtClean="0"/>
              <a:t>Abstract</a:t>
            </a:r>
          </a:p>
          <a:p>
            <a:pPr lvl="1"/>
            <a:r>
              <a:rPr lang="en-US" dirty="0" smtClean="0"/>
              <a:t>Under Child class method, to overrode the method use the keyword</a:t>
            </a:r>
          </a:p>
          <a:p>
            <a:pPr lvl="2"/>
            <a:r>
              <a:rPr lang="en-US" dirty="0" smtClean="0"/>
              <a:t>Override</a:t>
            </a:r>
          </a:p>
          <a:p>
            <a:pPr lvl="1"/>
            <a:r>
              <a:rPr lang="en-IN" dirty="0" smtClean="0"/>
              <a:t>Abstract method don’t have implementation under base class</a:t>
            </a:r>
          </a:p>
          <a:p>
            <a:pPr lvl="1"/>
            <a:r>
              <a:rPr lang="en-IN" dirty="0" smtClean="0"/>
              <a:t>Virtual method will have its implementation under base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24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Method Overriding Vs Method Hiding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method </a:t>
            </a:r>
            <a:r>
              <a:rPr lang="en-US" dirty="0" smtClean="0"/>
              <a:t>overriding, overridden </a:t>
            </a:r>
            <a:r>
              <a:rPr lang="en-US" dirty="0"/>
              <a:t>method under child will be called</a:t>
            </a:r>
          </a:p>
          <a:p>
            <a:r>
              <a:rPr lang="en-US" dirty="0" smtClean="0"/>
              <a:t>In </a:t>
            </a:r>
            <a:r>
              <a:rPr lang="en-US" dirty="0"/>
              <a:t>Method hiding hidden method under Base class will be called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96" y="1219200"/>
            <a:ext cx="8265641" cy="1752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0568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property is a member that provides a flexible mechanism to read, write, or compute the value of a private field</a:t>
            </a:r>
            <a:r>
              <a:rPr lang="en-US" dirty="0" smtClean="0"/>
              <a:t>.</a:t>
            </a:r>
          </a:p>
          <a:p>
            <a:r>
              <a:rPr lang="en-IN" dirty="0"/>
              <a:t>Problem with public </a:t>
            </a:r>
            <a:r>
              <a:rPr lang="en-IN" dirty="0" smtClean="0"/>
              <a:t>fields</a:t>
            </a:r>
          </a:p>
          <a:p>
            <a:pPr lvl="1"/>
            <a:r>
              <a:rPr lang="en-IN" dirty="0" smtClean="0"/>
              <a:t>Inline validation not possible for public field</a:t>
            </a:r>
          </a:p>
          <a:p>
            <a:pPr lvl="2"/>
            <a:r>
              <a:rPr lang="en-US" dirty="0" smtClean="0"/>
              <a:t>Suppose - integer: </a:t>
            </a:r>
            <a:r>
              <a:rPr lang="en-US" dirty="0"/>
              <a:t>age negative number will </a:t>
            </a:r>
            <a:r>
              <a:rPr lang="en-US" dirty="0" smtClean="0"/>
              <a:t>not be allowed</a:t>
            </a:r>
            <a:endParaRPr lang="en-US" dirty="0"/>
          </a:p>
          <a:p>
            <a:pPr lvl="2"/>
            <a:r>
              <a:rPr lang="en-US" dirty="0" smtClean="0"/>
              <a:t>Suppose - string: </a:t>
            </a:r>
            <a:r>
              <a:rPr lang="en-US" dirty="0"/>
              <a:t>name null/empty value will </a:t>
            </a:r>
            <a:r>
              <a:rPr lang="en-US" dirty="0" smtClean="0"/>
              <a:t>not be </a:t>
            </a:r>
            <a:r>
              <a:rPr lang="en-US" dirty="0"/>
              <a:t>allowed</a:t>
            </a:r>
          </a:p>
          <a:p>
            <a:pPr lvl="2"/>
            <a:r>
              <a:rPr lang="en-US" dirty="0" smtClean="0"/>
              <a:t>Suppose – double: salary </a:t>
            </a:r>
            <a:r>
              <a:rPr lang="en-US" dirty="0"/>
              <a:t>it should be </a:t>
            </a:r>
            <a:r>
              <a:rPr lang="en-US" dirty="0" smtClean="0"/>
              <a:t>read-only</a:t>
            </a:r>
          </a:p>
          <a:p>
            <a:r>
              <a:rPr lang="en-IN" dirty="0"/>
              <a:t>Getter and Setter </a:t>
            </a:r>
            <a:r>
              <a:rPr lang="en-IN" dirty="0" smtClean="0"/>
              <a:t>Methods of Property</a:t>
            </a:r>
          </a:p>
          <a:p>
            <a:pPr lvl="1"/>
            <a:r>
              <a:rPr lang="en-US" dirty="0" smtClean="0"/>
              <a:t>Read &amp; Write </a:t>
            </a:r>
            <a:r>
              <a:rPr lang="en-US" dirty="0"/>
              <a:t>Property</a:t>
            </a:r>
          </a:p>
          <a:p>
            <a:pPr lvl="1"/>
            <a:r>
              <a:rPr lang="en-US" dirty="0" smtClean="0"/>
              <a:t>Read-only </a:t>
            </a:r>
            <a:r>
              <a:rPr lang="en-US" dirty="0"/>
              <a:t>Property</a:t>
            </a:r>
          </a:p>
          <a:p>
            <a:pPr lvl="1"/>
            <a:r>
              <a:rPr lang="en-US" dirty="0" smtClean="0"/>
              <a:t>Write only </a:t>
            </a:r>
            <a:r>
              <a:rPr lang="en-US" dirty="0"/>
              <a:t>Property</a:t>
            </a:r>
          </a:p>
          <a:p>
            <a:pPr lvl="1"/>
            <a:r>
              <a:rPr lang="en-US" dirty="0" smtClean="0"/>
              <a:t>Auto Implemented </a:t>
            </a:r>
            <a:r>
              <a:rPr lang="en-US" dirty="0"/>
              <a:t>Property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84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Just like the class, structure can have</a:t>
            </a:r>
          </a:p>
          <a:p>
            <a:pPr lvl="1"/>
            <a:r>
              <a:rPr lang="en-US" dirty="0" smtClean="0"/>
              <a:t>Private </a:t>
            </a:r>
            <a:r>
              <a:rPr lang="en-US" dirty="0"/>
              <a:t>Field</a:t>
            </a:r>
          </a:p>
          <a:p>
            <a:pPr lvl="1"/>
            <a:r>
              <a:rPr lang="en-US" dirty="0" smtClean="0"/>
              <a:t>Public </a:t>
            </a:r>
            <a:r>
              <a:rPr lang="en-US" dirty="0"/>
              <a:t>Property</a:t>
            </a:r>
          </a:p>
          <a:p>
            <a:pPr lvl="1"/>
            <a:r>
              <a:rPr lang="en-US" dirty="0" smtClean="0"/>
              <a:t>Constructor</a:t>
            </a:r>
            <a:endParaRPr lang="en-US" dirty="0"/>
          </a:p>
          <a:p>
            <a:pPr lvl="1"/>
            <a:r>
              <a:rPr lang="en-US" dirty="0" smtClean="0"/>
              <a:t>Method</a:t>
            </a:r>
          </a:p>
          <a:p>
            <a:r>
              <a:rPr lang="en-IN" dirty="0"/>
              <a:t>Difference with </a:t>
            </a:r>
            <a:r>
              <a:rPr lang="en-IN" dirty="0" smtClean="0"/>
              <a:t>class</a:t>
            </a:r>
          </a:p>
          <a:p>
            <a:pPr lvl="1"/>
            <a:r>
              <a:rPr lang="en-US" dirty="0" smtClean="0"/>
              <a:t>Structure </a:t>
            </a:r>
            <a:r>
              <a:rPr lang="en-US" dirty="0"/>
              <a:t>is value type </a:t>
            </a:r>
          </a:p>
          <a:p>
            <a:pPr lvl="1"/>
            <a:r>
              <a:rPr lang="en-US" dirty="0" smtClean="0"/>
              <a:t>Structure </a:t>
            </a:r>
            <a:r>
              <a:rPr lang="en-US" dirty="0"/>
              <a:t>stored in Stack</a:t>
            </a:r>
          </a:p>
          <a:p>
            <a:pPr lvl="1"/>
            <a:r>
              <a:rPr lang="en-US" dirty="0" smtClean="0"/>
              <a:t>Value </a:t>
            </a:r>
            <a:r>
              <a:rPr lang="en-US" dirty="0"/>
              <a:t>type </a:t>
            </a:r>
            <a:r>
              <a:rPr lang="en-US" dirty="0" smtClean="0"/>
              <a:t>destroyed </a:t>
            </a:r>
            <a:r>
              <a:rPr lang="en-US" dirty="0"/>
              <a:t>after </a:t>
            </a:r>
            <a:r>
              <a:rPr lang="en-US" dirty="0" smtClean="0"/>
              <a:t>immediately </a:t>
            </a:r>
            <a:r>
              <a:rPr lang="en-US" dirty="0"/>
              <a:t>the scope is lost, but for </a:t>
            </a:r>
            <a:r>
              <a:rPr lang="en-US" dirty="0" smtClean="0"/>
              <a:t>reference </a:t>
            </a:r>
            <a:r>
              <a:rPr lang="en-US" dirty="0"/>
              <a:t>type the </a:t>
            </a:r>
            <a:r>
              <a:rPr lang="en-US" dirty="0" smtClean="0"/>
              <a:t>reference </a:t>
            </a:r>
            <a:r>
              <a:rPr lang="en-US" dirty="0"/>
              <a:t>pointer is destroyed after the scope is over, and the </a:t>
            </a:r>
            <a:r>
              <a:rPr lang="en-US" dirty="0" smtClean="0"/>
              <a:t>object </a:t>
            </a:r>
            <a:r>
              <a:rPr lang="en-US" dirty="0"/>
              <a:t>cleaned by Garbage Collector </a:t>
            </a:r>
          </a:p>
          <a:p>
            <a:pPr lvl="1"/>
            <a:r>
              <a:rPr lang="en-US" dirty="0" smtClean="0"/>
              <a:t>Structure don’t </a:t>
            </a:r>
            <a:r>
              <a:rPr lang="en-US" dirty="0"/>
              <a:t>have </a:t>
            </a:r>
            <a:r>
              <a:rPr lang="en-US" dirty="0" smtClean="0"/>
              <a:t>destructor</a:t>
            </a:r>
            <a:endParaRPr lang="en-US" dirty="0"/>
          </a:p>
          <a:p>
            <a:pPr lvl="1"/>
            <a:r>
              <a:rPr lang="en-US" dirty="0" smtClean="0"/>
              <a:t>Structure </a:t>
            </a:r>
            <a:r>
              <a:rPr lang="en-US" dirty="0"/>
              <a:t>don't have explicit </a:t>
            </a:r>
            <a:r>
              <a:rPr lang="en-US" dirty="0" smtClean="0"/>
              <a:t>parameter less constrictor </a:t>
            </a:r>
            <a:r>
              <a:rPr lang="en-US" dirty="0"/>
              <a:t>like class</a:t>
            </a:r>
          </a:p>
          <a:p>
            <a:pPr lvl="1"/>
            <a:r>
              <a:rPr lang="en-US" dirty="0" smtClean="0"/>
              <a:t>Structure </a:t>
            </a:r>
            <a:r>
              <a:rPr lang="en-US" dirty="0"/>
              <a:t>can not be </a:t>
            </a:r>
            <a:r>
              <a:rPr lang="en-US" dirty="0" smtClean="0"/>
              <a:t>inherited by </a:t>
            </a:r>
            <a:r>
              <a:rPr lang="en-US" dirty="0"/>
              <a:t>another Structure or class</a:t>
            </a:r>
          </a:p>
          <a:p>
            <a:pPr lvl="1"/>
            <a:r>
              <a:rPr lang="en-US" dirty="0" smtClean="0"/>
              <a:t>Class </a:t>
            </a:r>
            <a:r>
              <a:rPr lang="en-US" dirty="0"/>
              <a:t>can not inherited </a:t>
            </a:r>
            <a:r>
              <a:rPr lang="en-US" dirty="0" smtClean="0"/>
              <a:t>a structure</a:t>
            </a:r>
          </a:p>
          <a:p>
            <a:pPr lvl="1"/>
            <a:r>
              <a:rPr lang="en-US" dirty="0" smtClean="0"/>
              <a:t>Structure is sealed – ref Sealed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4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573</Words>
  <Application>Microsoft Office PowerPoint</Application>
  <PresentationFormat>Custom</PresentationFormat>
  <Paragraphs>92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.NET Tutorial</vt:lpstr>
      <vt:lpstr>Overview</vt:lpstr>
      <vt:lpstr>Recap…</vt:lpstr>
      <vt:lpstr>Inheritance</vt:lpstr>
      <vt:lpstr>Method hiding</vt:lpstr>
      <vt:lpstr>Overriding</vt:lpstr>
      <vt:lpstr>Method Overriding Vs Method Hiding</vt:lpstr>
      <vt:lpstr>Properties</vt:lpstr>
      <vt:lpstr>Structure</vt:lpstr>
      <vt:lpstr>Abstract Class</vt:lpstr>
      <vt:lpstr>Sealed Class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Arghya Biswas</cp:lastModifiedBy>
  <cp:revision>71</cp:revision>
  <dcterms:created xsi:type="dcterms:W3CDTF">2006-08-16T00:00:00Z</dcterms:created>
  <dcterms:modified xsi:type="dcterms:W3CDTF">2019-07-15T17:50:58Z</dcterms:modified>
</cp:coreProperties>
</file>