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7" r:id="rId2"/>
    <p:sldId id="357" r:id="rId3"/>
    <p:sldId id="349" r:id="rId4"/>
    <p:sldId id="348" r:id="rId5"/>
    <p:sldId id="350" r:id="rId6"/>
    <p:sldId id="356" r:id="rId7"/>
    <p:sldId id="354" r:id="rId8"/>
    <p:sldId id="352" r:id="rId9"/>
    <p:sldId id="353" r:id="rId10"/>
    <p:sldId id="325" r:id="rId11"/>
  </p:sldIdLst>
  <p:sldSz cx="10972800" cy="7315200"/>
  <p:notesSz cx="6858000" cy="9144000"/>
  <p:defaultTextStyle>
    <a:defPPr>
      <a:defRPr lang="en-US"/>
    </a:defPPr>
    <a:lvl1pPr marL="0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2488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4976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7464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9953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12441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34929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7417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9905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04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60" autoAdjust="0"/>
  </p:normalViewPr>
  <p:slideViewPr>
    <p:cSldViewPr>
      <p:cViewPr>
        <p:scale>
          <a:sx n="64" d="100"/>
          <a:sy n="64" d="100"/>
        </p:scale>
        <p:origin x="-1200" y="-72"/>
      </p:cViewPr>
      <p:guideLst>
        <p:guide orient="horz" pos="2304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525DA16-A662-4B40-A7D1-84738FA7B2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1CDE38F-397B-459E-94C9-AA9DB23529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BF2E1-EF55-48DA-844B-6722C497CAF4}" type="datetimeFigureOut">
              <a:rPr lang="en-IN" smtClean="0"/>
              <a:t>05-07-2019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8997E4A-415D-4D1B-8A8F-C2352EB288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9FC56FB-CE1D-4B6F-BBDA-0910B2B293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80662-BF90-4689-9F29-E23F8B33E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63678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D935E-986D-42B9-84A5-B0949C969892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9BA84-BBE6-41C5-BD66-BB40A9764D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371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2488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4976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7464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9953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12441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34929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7417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9905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YLLOGISTEK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357530"/>
            <a:ext cx="10972799" cy="49295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4146973"/>
            <a:ext cx="9326880" cy="1568027"/>
          </a:xfrm>
        </p:spPr>
        <p:txBody>
          <a:bodyPr/>
          <a:lstStyle>
            <a:lvl1pPr>
              <a:defRPr baseline="0">
                <a:solidFill>
                  <a:srgbClr val="007A00"/>
                </a:solidFill>
                <a:latin typeface="Cinzel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5902960"/>
            <a:ext cx="7680960" cy="955040"/>
          </a:xfrm>
        </p:spPr>
        <p:txBody>
          <a:bodyPr>
            <a:noAutofit/>
          </a:bodyPr>
          <a:lstStyle>
            <a:lvl1pPr marL="0" indent="0" algn="ctr">
              <a:buNone/>
              <a:defRPr sz="3000" baseline="0">
                <a:solidFill>
                  <a:srgbClr val="007A00"/>
                </a:solidFill>
                <a:latin typeface="Cinzel" pitchFamily="2" charset="0"/>
              </a:defRPr>
            </a:lvl1pPr>
            <a:lvl2pPr marL="52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9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9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92948"/>
            <a:ext cx="2468880" cy="62416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92948"/>
            <a:ext cx="7223760" cy="6241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0"/>
            <a:ext cx="8458200" cy="838200"/>
          </a:xfrm>
        </p:spPr>
        <p:txBody>
          <a:bodyPr>
            <a:normAutofit/>
          </a:bodyPr>
          <a:lstStyle>
            <a:lvl1pPr>
              <a:defRPr sz="45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10972800" cy="5715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SYLLOGISTEK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28487" y="-152400"/>
            <a:ext cx="2742973" cy="1232382"/>
          </a:xfrm>
          <a:prstGeom prst="rect">
            <a:avLst/>
          </a:prstGeom>
        </p:spPr>
      </p:pic>
      <p:sp>
        <p:nvSpPr>
          <p:cNvPr id="1026" name="Freeform 5"/>
          <p:cNvSpPr>
            <a:spLocks/>
          </p:cNvSpPr>
          <p:nvPr userDrawn="1"/>
        </p:nvSpPr>
        <p:spPr bwMode="auto">
          <a:xfrm>
            <a:off x="2532667" y="838200"/>
            <a:ext cx="6154133" cy="152400"/>
          </a:xfrm>
          <a:custGeom>
            <a:avLst/>
            <a:gdLst>
              <a:gd name="T0" fmla="*/ 6301 w 6812"/>
              <a:gd name="T1" fmla="*/ 1381 h 300"/>
              <a:gd name="T2" fmla="*/ 0 w 6812"/>
              <a:gd name="T3" fmla="*/ 1381 h 300"/>
              <a:gd name="T4" fmla="*/ 0 w 6812"/>
              <a:gd name="T5" fmla="*/ 1681 h 300"/>
              <a:gd name="T6" fmla="*/ 6812 w 6812"/>
              <a:gd name="T7" fmla="*/ 1681 h 300"/>
              <a:gd name="T8" fmla="*/ 6301 w 6812"/>
              <a:gd name="T9" fmla="*/ 1381 h 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12" h="300">
                <a:moveTo>
                  <a:pt x="6301" y="0"/>
                </a:moveTo>
                <a:lnTo>
                  <a:pt x="0" y="0"/>
                </a:lnTo>
                <a:lnTo>
                  <a:pt x="0" y="300"/>
                </a:lnTo>
                <a:lnTo>
                  <a:pt x="6812" y="300"/>
                </a:lnTo>
                <a:lnTo>
                  <a:pt x="6301" y="0"/>
                </a:lnTo>
                <a:close/>
              </a:path>
            </a:pathLst>
          </a:custGeom>
          <a:solidFill>
            <a:srgbClr val="63FF73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Freeform 4"/>
          <p:cNvSpPr>
            <a:spLocks/>
          </p:cNvSpPr>
          <p:nvPr userDrawn="1"/>
        </p:nvSpPr>
        <p:spPr bwMode="auto">
          <a:xfrm>
            <a:off x="2514600" y="838200"/>
            <a:ext cx="2807188" cy="152400"/>
          </a:xfrm>
          <a:custGeom>
            <a:avLst/>
            <a:gdLst>
              <a:gd name="T0" fmla="*/ 2874 w 3107"/>
              <a:gd name="T1" fmla="*/ 1381 h 300"/>
              <a:gd name="T2" fmla="*/ 0 w 3107"/>
              <a:gd name="T3" fmla="*/ 1381 h 300"/>
              <a:gd name="T4" fmla="*/ 0 w 3107"/>
              <a:gd name="T5" fmla="*/ 1681 h 300"/>
              <a:gd name="T6" fmla="*/ 3107 w 3107"/>
              <a:gd name="T7" fmla="*/ 1681 h 300"/>
              <a:gd name="T8" fmla="*/ 2874 w 3107"/>
              <a:gd name="T9" fmla="*/ 1381 h 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07" h="300">
                <a:moveTo>
                  <a:pt x="2874" y="0"/>
                </a:moveTo>
                <a:lnTo>
                  <a:pt x="0" y="0"/>
                </a:lnTo>
                <a:lnTo>
                  <a:pt x="0" y="300"/>
                </a:lnTo>
                <a:lnTo>
                  <a:pt x="3107" y="300"/>
                </a:lnTo>
                <a:lnTo>
                  <a:pt x="2874" y="0"/>
                </a:lnTo>
                <a:close/>
              </a:path>
            </a:pathLst>
          </a:custGeom>
          <a:solidFill>
            <a:srgbClr val="58865E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048000" y="6888515"/>
            <a:ext cx="5321368" cy="42668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 rot="19441279">
            <a:off x="7488877" y="5511449"/>
            <a:ext cx="35814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9050">
                  <a:solidFill>
                    <a:schemeClr val="tx2">
                      <a:tint val="1000"/>
                      <a:alpha val="75000"/>
                    </a:schemeClr>
                  </a:solidFill>
                  <a:prstDash val="solid"/>
                </a:ln>
                <a:solidFill>
                  <a:schemeClr val="accent3">
                    <a:alpha val="7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25000"/>
                    </a:srgbClr>
                  </a:outerShdw>
                </a:effectLst>
                <a:latin typeface="Cinzel" pitchFamily="2" charset="0"/>
              </a:rPr>
              <a:t>Copyright</a:t>
            </a:r>
          </a:p>
          <a:p>
            <a:pPr algn="ctr"/>
            <a:r>
              <a:rPr lang="en-US" sz="2400" b="1" cap="none" spc="0" dirty="0">
                <a:ln w="19050">
                  <a:solidFill>
                    <a:schemeClr val="tx2">
                      <a:tint val="1000"/>
                      <a:alpha val="75000"/>
                    </a:schemeClr>
                  </a:solidFill>
                  <a:prstDash val="solid"/>
                </a:ln>
                <a:solidFill>
                  <a:schemeClr val="accent3">
                    <a:alpha val="7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25000"/>
                    </a:srgbClr>
                  </a:outerShdw>
                </a:effectLst>
                <a:latin typeface="Cinzel" pitchFamily="2" charset="0"/>
              </a:rPr>
              <a:t>Syllogistek Systems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YLLOGISTEK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0" y="937870"/>
            <a:ext cx="10971899" cy="49295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5400"/>
            <a:ext cx="9326880" cy="1452880"/>
          </a:xfrm>
          <a:ln>
            <a:noFill/>
          </a:ln>
        </p:spPr>
        <p:txBody>
          <a:bodyPr anchor="t">
            <a:normAutofit/>
          </a:bodyPr>
          <a:lstStyle>
            <a:lvl1pPr algn="ctr">
              <a:defRPr sz="5400" b="1" cap="all" baseline="0">
                <a:latin typeface="Cinzel Black" pitchFamily="2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706880"/>
            <a:ext cx="4846320" cy="482769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706880"/>
            <a:ext cx="4846320" cy="482769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637454"/>
            <a:ext cx="4848226" cy="68241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2488" indent="0">
              <a:buNone/>
              <a:defRPr sz="2300" b="1"/>
            </a:lvl2pPr>
            <a:lvl3pPr marL="1044976" indent="0">
              <a:buNone/>
              <a:defRPr sz="2100" b="1"/>
            </a:lvl3pPr>
            <a:lvl4pPr marL="1567464" indent="0">
              <a:buNone/>
              <a:defRPr sz="1800" b="1"/>
            </a:lvl4pPr>
            <a:lvl5pPr marL="2089953" indent="0">
              <a:buNone/>
              <a:defRPr sz="1800" b="1"/>
            </a:lvl5pPr>
            <a:lvl6pPr marL="2612441" indent="0">
              <a:buNone/>
              <a:defRPr sz="1800" b="1"/>
            </a:lvl6pPr>
            <a:lvl7pPr marL="3134929" indent="0">
              <a:buNone/>
              <a:defRPr sz="1800" b="1"/>
            </a:lvl7pPr>
            <a:lvl8pPr marL="3657417" indent="0">
              <a:buNone/>
              <a:defRPr sz="1800" b="1"/>
            </a:lvl8pPr>
            <a:lvl9pPr marL="4179905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319867"/>
            <a:ext cx="4848226" cy="421470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1" y="1637454"/>
            <a:ext cx="4850130" cy="68241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2488" indent="0">
              <a:buNone/>
              <a:defRPr sz="2300" b="1"/>
            </a:lvl2pPr>
            <a:lvl3pPr marL="1044976" indent="0">
              <a:buNone/>
              <a:defRPr sz="2100" b="1"/>
            </a:lvl3pPr>
            <a:lvl4pPr marL="1567464" indent="0">
              <a:buNone/>
              <a:defRPr sz="1800" b="1"/>
            </a:lvl4pPr>
            <a:lvl5pPr marL="2089953" indent="0">
              <a:buNone/>
              <a:defRPr sz="1800" b="1"/>
            </a:lvl5pPr>
            <a:lvl6pPr marL="2612441" indent="0">
              <a:buNone/>
              <a:defRPr sz="1800" b="1"/>
            </a:lvl6pPr>
            <a:lvl7pPr marL="3134929" indent="0">
              <a:buNone/>
              <a:defRPr sz="1800" b="1"/>
            </a:lvl7pPr>
            <a:lvl8pPr marL="3657417" indent="0">
              <a:buNone/>
              <a:defRPr sz="1800" b="1"/>
            </a:lvl8pPr>
            <a:lvl9pPr marL="4179905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1" y="2319867"/>
            <a:ext cx="4850130" cy="421470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14600" y="0"/>
            <a:ext cx="8458200" cy="838200"/>
          </a:xfrm>
        </p:spPr>
        <p:txBody>
          <a:bodyPr>
            <a:normAutofit/>
          </a:bodyPr>
          <a:lstStyle>
            <a:lvl1pPr>
              <a:defRPr sz="45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reeform 5"/>
          <p:cNvSpPr>
            <a:spLocks/>
          </p:cNvSpPr>
          <p:nvPr userDrawn="1"/>
        </p:nvSpPr>
        <p:spPr bwMode="auto">
          <a:xfrm>
            <a:off x="2532667" y="838200"/>
            <a:ext cx="6154133" cy="152400"/>
          </a:xfrm>
          <a:custGeom>
            <a:avLst/>
            <a:gdLst>
              <a:gd name="T0" fmla="*/ 6301 w 6812"/>
              <a:gd name="T1" fmla="*/ 1381 h 300"/>
              <a:gd name="T2" fmla="*/ 0 w 6812"/>
              <a:gd name="T3" fmla="*/ 1381 h 300"/>
              <a:gd name="T4" fmla="*/ 0 w 6812"/>
              <a:gd name="T5" fmla="*/ 1681 h 300"/>
              <a:gd name="T6" fmla="*/ 6812 w 6812"/>
              <a:gd name="T7" fmla="*/ 1681 h 300"/>
              <a:gd name="T8" fmla="*/ 6301 w 6812"/>
              <a:gd name="T9" fmla="*/ 1381 h 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12" h="300">
                <a:moveTo>
                  <a:pt x="6301" y="0"/>
                </a:moveTo>
                <a:lnTo>
                  <a:pt x="0" y="0"/>
                </a:lnTo>
                <a:lnTo>
                  <a:pt x="0" y="300"/>
                </a:lnTo>
                <a:lnTo>
                  <a:pt x="6812" y="300"/>
                </a:lnTo>
                <a:lnTo>
                  <a:pt x="6301" y="0"/>
                </a:lnTo>
                <a:close/>
              </a:path>
            </a:pathLst>
          </a:custGeom>
          <a:solidFill>
            <a:srgbClr val="63FF73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4"/>
          <p:cNvSpPr>
            <a:spLocks/>
          </p:cNvSpPr>
          <p:nvPr userDrawn="1"/>
        </p:nvSpPr>
        <p:spPr bwMode="auto">
          <a:xfrm>
            <a:off x="2514600" y="838200"/>
            <a:ext cx="2807188" cy="152400"/>
          </a:xfrm>
          <a:custGeom>
            <a:avLst/>
            <a:gdLst>
              <a:gd name="T0" fmla="*/ 2874 w 3107"/>
              <a:gd name="T1" fmla="*/ 1381 h 300"/>
              <a:gd name="T2" fmla="*/ 0 w 3107"/>
              <a:gd name="T3" fmla="*/ 1381 h 300"/>
              <a:gd name="T4" fmla="*/ 0 w 3107"/>
              <a:gd name="T5" fmla="*/ 1681 h 300"/>
              <a:gd name="T6" fmla="*/ 3107 w 3107"/>
              <a:gd name="T7" fmla="*/ 1681 h 300"/>
              <a:gd name="T8" fmla="*/ 2874 w 3107"/>
              <a:gd name="T9" fmla="*/ 1381 h 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07" h="300">
                <a:moveTo>
                  <a:pt x="2874" y="0"/>
                </a:moveTo>
                <a:lnTo>
                  <a:pt x="0" y="0"/>
                </a:lnTo>
                <a:lnTo>
                  <a:pt x="0" y="300"/>
                </a:lnTo>
                <a:lnTo>
                  <a:pt x="3107" y="300"/>
                </a:lnTo>
                <a:lnTo>
                  <a:pt x="2874" y="0"/>
                </a:lnTo>
                <a:close/>
              </a:path>
            </a:pathLst>
          </a:custGeom>
          <a:solidFill>
            <a:srgbClr val="58865E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SYLLOGISTEK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28487" y="-152400"/>
            <a:ext cx="2742973" cy="1232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91253"/>
            <a:ext cx="3609976" cy="12395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91254"/>
            <a:ext cx="6134100" cy="624332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1530774"/>
            <a:ext cx="3609976" cy="5003801"/>
          </a:xfrm>
        </p:spPr>
        <p:txBody>
          <a:bodyPr/>
          <a:lstStyle>
            <a:lvl1pPr marL="0" indent="0">
              <a:buNone/>
              <a:defRPr sz="1600"/>
            </a:lvl1pPr>
            <a:lvl2pPr marL="522488" indent="0">
              <a:buNone/>
              <a:defRPr sz="1400"/>
            </a:lvl2pPr>
            <a:lvl3pPr marL="1044976" indent="0">
              <a:buNone/>
              <a:defRPr sz="1100"/>
            </a:lvl3pPr>
            <a:lvl4pPr marL="1567464" indent="0">
              <a:buNone/>
              <a:defRPr sz="1000"/>
            </a:lvl4pPr>
            <a:lvl5pPr marL="2089953" indent="0">
              <a:buNone/>
              <a:defRPr sz="1000"/>
            </a:lvl5pPr>
            <a:lvl6pPr marL="2612441" indent="0">
              <a:buNone/>
              <a:defRPr sz="1000"/>
            </a:lvl6pPr>
            <a:lvl7pPr marL="3134929" indent="0">
              <a:buNone/>
              <a:defRPr sz="1000"/>
            </a:lvl7pPr>
            <a:lvl8pPr marL="3657417" indent="0">
              <a:buNone/>
              <a:defRPr sz="1000"/>
            </a:lvl8pPr>
            <a:lvl9pPr marL="417990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5120640"/>
            <a:ext cx="6583680" cy="60452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53627"/>
            <a:ext cx="6583680" cy="4389120"/>
          </a:xfrm>
        </p:spPr>
        <p:txBody>
          <a:bodyPr/>
          <a:lstStyle>
            <a:lvl1pPr marL="0" indent="0">
              <a:buNone/>
              <a:defRPr sz="3700"/>
            </a:lvl1pPr>
            <a:lvl2pPr marL="522488" indent="0">
              <a:buNone/>
              <a:defRPr sz="3200"/>
            </a:lvl2pPr>
            <a:lvl3pPr marL="1044976" indent="0">
              <a:buNone/>
              <a:defRPr sz="2700"/>
            </a:lvl3pPr>
            <a:lvl4pPr marL="1567464" indent="0">
              <a:buNone/>
              <a:defRPr sz="2300"/>
            </a:lvl4pPr>
            <a:lvl5pPr marL="2089953" indent="0">
              <a:buNone/>
              <a:defRPr sz="2300"/>
            </a:lvl5pPr>
            <a:lvl6pPr marL="2612441" indent="0">
              <a:buNone/>
              <a:defRPr sz="2300"/>
            </a:lvl6pPr>
            <a:lvl7pPr marL="3134929" indent="0">
              <a:buNone/>
              <a:defRPr sz="2300"/>
            </a:lvl7pPr>
            <a:lvl8pPr marL="3657417" indent="0">
              <a:buNone/>
              <a:defRPr sz="2300"/>
            </a:lvl8pPr>
            <a:lvl9pPr marL="4179905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725161"/>
            <a:ext cx="6583680" cy="858519"/>
          </a:xfrm>
        </p:spPr>
        <p:txBody>
          <a:bodyPr/>
          <a:lstStyle>
            <a:lvl1pPr marL="0" indent="0">
              <a:buNone/>
              <a:defRPr sz="1600"/>
            </a:lvl1pPr>
            <a:lvl2pPr marL="522488" indent="0">
              <a:buNone/>
              <a:defRPr sz="1400"/>
            </a:lvl2pPr>
            <a:lvl3pPr marL="1044976" indent="0">
              <a:buNone/>
              <a:defRPr sz="1100"/>
            </a:lvl3pPr>
            <a:lvl4pPr marL="1567464" indent="0">
              <a:buNone/>
              <a:defRPr sz="1000"/>
            </a:lvl4pPr>
            <a:lvl5pPr marL="2089953" indent="0">
              <a:buNone/>
              <a:defRPr sz="1000"/>
            </a:lvl5pPr>
            <a:lvl6pPr marL="2612441" indent="0">
              <a:buNone/>
              <a:defRPr sz="1000"/>
            </a:lvl6pPr>
            <a:lvl7pPr marL="3134929" indent="0">
              <a:buNone/>
              <a:defRPr sz="1000"/>
            </a:lvl7pPr>
            <a:lvl8pPr marL="3657417" indent="0">
              <a:buNone/>
              <a:defRPr sz="1000"/>
            </a:lvl8pPr>
            <a:lvl9pPr marL="417990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92947"/>
            <a:ext cx="9875520" cy="1219200"/>
          </a:xfrm>
          <a:prstGeom prst="rect">
            <a:avLst/>
          </a:prstGeom>
        </p:spPr>
        <p:txBody>
          <a:bodyPr vert="horz" lIns="104498" tIns="52249" rIns="104498" bIns="522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706880"/>
            <a:ext cx="9875520" cy="4827694"/>
          </a:xfrm>
          <a:prstGeom prst="rect">
            <a:avLst/>
          </a:prstGeom>
        </p:spPr>
        <p:txBody>
          <a:bodyPr vert="horz" lIns="104498" tIns="52249" rIns="104498" bIns="522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 baseline="0">
                <a:solidFill>
                  <a:srgbClr val="27A617"/>
                </a:solidFill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104497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866" indent="-391866" algn="l" defTabSz="104497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9043" indent="-326555" algn="l" defTabSz="104497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indent="-261244" algn="l" defTabSz="104497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197" indent="-261244" algn="l" defTabSz="104497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3685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96173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8661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41149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2488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4976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7464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9953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12441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929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417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9905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.NET Technology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@</a:t>
            </a:r>
            <a:r>
              <a:rPr lang="en-US" dirty="0" err="1" smtClean="0"/>
              <a:t>Arghya</a:t>
            </a:r>
            <a:r>
              <a:rPr lang="en-US" dirty="0" smtClean="0"/>
              <a:t> Biswas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Goal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Our objective to understand the following:</a:t>
            </a:r>
          </a:p>
          <a:p>
            <a:pPr lvl="1"/>
            <a:r>
              <a:rPr lang="en-IN" dirty="0" smtClean="0"/>
              <a:t>Visual Studio</a:t>
            </a:r>
          </a:p>
          <a:p>
            <a:pPr lvl="1"/>
            <a:r>
              <a:rPr lang="en-IN" dirty="0" smtClean="0"/>
              <a:t>CLR</a:t>
            </a:r>
          </a:p>
          <a:p>
            <a:pPr lvl="1"/>
            <a:r>
              <a:rPr lang="en-IN" dirty="0" smtClean="0"/>
              <a:t>.NET Assemblies</a:t>
            </a:r>
          </a:p>
          <a:p>
            <a:pPr lvl="1"/>
            <a:r>
              <a:rPr lang="en-IN" dirty="0" smtClean="0"/>
              <a:t>OOP using C#</a:t>
            </a:r>
          </a:p>
          <a:p>
            <a:pPr lvl="1"/>
            <a:r>
              <a:rPr lang="en-IN" dirty="0" smtClean="0"/>
              <a:t>Version Controlling</a:t>
            </a:r>
          </a:p>
          <a:p>
            <a:pPr lvl="1"/>
            <a:r>
              <a:rPr lang="en-IN" dirty="0"/>
              <a:t>ADO .</a:t>
            </a:r>
            <a:r>
              <a:rPr lang="en-IN" dirty="0" smtClean="0"/>
              <a:t>NET</a:t>
            </a:r>
          </a:p>
          <a:p>
            <a:pPr lvl="1"/>
            <a:r>
              <a:rPr lang="en-IN" dirty="0" smtClean="0"/>
              <a:t>TDD</a:t>
            </a:r>
          </a:p>
          <a:p>
            <a:pPr lvl="1"/>
            <a:r>
              <a:rPr lang="en-IN" dirty="0" smtClean="0"/>
              <a:t>Asp .NET Web Forms Application</a:t>
            </a:r>
          </a:p>
          <a:p>
            <a:pPr lvl="1"/>
            <a:endParaRPr lang="en-IN" dirty="0" smtClean="0"/>
          </a:p>
          <a:p>
            <a:endParaRPr lang="en-IN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76400"/>
            <a:ext cx="498263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875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.NET - What it is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/>
              <a:t>.</a:t>
            </a:r>
            <a:r>
              <a:rPr lang="en-US" b="1" dirty="0" smtClean="0"/>
              <a:t>NET </a:t>
            </a:r>
            <a:r>
              <a:rPr lang="en-US" dirty="0"/>
              <a:t>framework is a software development platform developed by Microsoft. The framework was meant to create applications, which would run on the Windows Platform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.NET </a:t>
            </a:r>
            <a:r>
              <a:rPr lang="en-US" dirty="0"/>
              <a:t>framework </a:t>
            </a:r>
            <a:r>
              <a:rPr lang="en-US" dirty="0" smtClean="0"/>
              <a:t>supports </a:t>
            </a:r>
            <a:r>
              <a:rPr lang="en-US" dirty="0"/>
              <a:t>various programming languages such as Visual Basic and C#. So developers can choose and select the language to develop the required application.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4496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Generations of .NET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748701"/>
              </p:ext>
            </p:extLst>
          </p:nvPr>
        </p:nvGraphicFramePr>
        <p:xfrm>
          <a:off x="228600" y="1219200"/>
          <a:ext cx="8305800" cy="5181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7898"/>
                <a:gridCol w="2376319"/>
                <a:gridCol w="3281583"/>
              </a:tblGrid>
              <a:tr h="877877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IN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Framework Version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IN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Release Date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IN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Development tool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282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900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13-02-2002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900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Visual Studio .NET</a:t>
                      </a:r>
                      <a:endParaRPr lang="en-IN" sz="1600" b="0" i="0" u="none" strike="noStrike">
                        <a:solidFill>
                          <a:srgbClr val="0B008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282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1.1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900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24-04-2003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900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Visual Studio .NET 2003</a:t>
                      </a:r>
                      <a:endParaRPr lang="en-IN" sz="1600" b="0" i="0" u="none" strike="noStrike">
                        <a:solidFill>
                          <a:srgbClr val="0B008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282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900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07-11-2005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900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Visual Studio 2005</a:t>
                      </a:r>
                      <a:endParaRPr lang="en-IN" sz="1600" b="0" i="0" u="none" strike="noStrike" dirty="0">
                        <a:solidFill>
                          <a:srgbClr val="0B008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282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900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06-11-2006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900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Expression Blend</a:t>
                      </a:r>
                      <a:endParaRPr lang="en-IN" sz="1600" b="0" i="0" u="none" strike="noStrike">
                        <a:solidFill>
                          <a:srgbClr val="0B008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282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3.5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900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19-11-2007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900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Visual Studio 2008</a:t>
                      </a:r>
                      <a:endParaRPr lang="en-IN" sz="1600" b="0" i="0" u="none" strike="noStrike" dirty="0">
                        <a:solidFill>
                          <a:srgbClr val="0B008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282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900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12-04-2010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900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Visual Studio 2010</a:t>
                      </a:r>
                      <a:endParaRPr lang="en-IN" sz="1600" b="0" i="0" u="none" strike="noStrike">
                        <a:solidFill>
                          <a:srgbClr val="0B008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282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4.5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900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15-08-2012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900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Visual Studio </a:t>
                      </a:r>
                      <a:r>
                        <a:rPr lang="en-IN" sz="1600" u="none" strike="noStrike" dirty="0" smtClean="0">
                          <a:effectLst/>
                        </a:rPr>
                        <a:t>2012/2013</a:t>
                      </a:r>
                      <a:endParaRPr lang="en-IN" sz="1600" b="0" i="0" u="none" strike="noStrike" dirty="0">
                        <a:solidFill>
                          <a:srgbClr val="0B008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282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4.6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900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44976" rtl="0" eaLnBrk="1" fontAlgn="ctr" latinLnBrk="0" hangingPunct="1"/>
                      <a:r>
                        <a:rPr lang="en-I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20-07-2015</a:t>
                      </a:r>
                    </a:p>
                  </a:txBody>
                  <a:tcPr marL="342900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Visual Studio 2015</a:t>
                      </a:r>
                      <a:endParaRPr lang="en-IN" sz="1600" b="0" i="0" u="none" strike="noStrike" dirty="0">
                        <a:solidFill>
                          <a:srgbClr val="0B008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496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4.7</a:t>
                      </a:r>
                      <a:endParaRPr lang="en-IN" sz="1600" b="1" i="0" u="none" strike="noStrike" dirty="0">
                        <a:solidFill>
                          <a:schemeClr val="accent6"/>
                        </a:solidFill>
                        <a:effectLst/>
                        <a:latin typeface="Calibri"/>
                      </a:endParaRPr>
                    </a:p>
                  </a:txBody>
                  <a:tcPr marL="342900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solidFill>
                            <a:schemeClr val="accent6"/>
                          </a:solidFill>
                          <a:effectLst/>
                        </a:rPr>
                        <a:t>05-04-2017</a:t>
                      </a:r>
                      <a:endParaRPr lang="en-IN" sz="1600" b="1" i="0" u="none" strike="noStrike">
                        <a:solidFill>
                          <a:schemeClr val="accent6"/>
                        </a:solidFill>
                        <a:effectLst/>
                        <a:latin typeface="Calibri"/>
                      </a:endParaRPr>
                    </a:p>
                  </a:txBody>
                  <a:tcPr marL="342900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Visual Studio 2017</a:t>
                      </a:r>
                      <a:endParaRPr lang="en-IN" sz="1600" b="1" i="0" u="none" strike="noStrike" dirty="0">
                        <a:solidFill>
                          <a:schemeClr val="accent6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282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4.8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900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18-04-2019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900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Visual Studio 2019</a:t>
                      </a:r>
                      <a:endParaRPr lang="en-IN" sz="1600" b="0" i="0" u="none" strike="noStrike" dirty="0">
                        <a:solidFill>
                          <a:srgbClr val="0B008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46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</a:t>
            </a:r>
            <a:r>
              <a:rPr lang="en-US" dirty="0"/>
              <a:t>of the .</a:t>
            </a:r>
            <a:r>
              <a:rPr lang="en-US" dirty="0" smtClean="0"/>
              <a:t>NET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4267200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85" y="1219200"/>
            <a:ext cx="498263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518" y="2430567"/>
            <a:ext cx="5029200" cy="8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33881.jpg (640Ã249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56482"/>
            <a:ext cx="4876800" cy="172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92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Metadata in Assembly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8560" y="1175544"/>
            <a:ext cx="8153400" cy="5301456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eaLnBrk="0" hangingPunct="0"/>
            <a:endParaRPr lang="bg-BG" altLang="en-US" sz="1600" b="1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255587" y="1254919"/>
            <a:ext cx="29232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5CD97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GB" alt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Type Descriptions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3399" y="1648619"/>
            <a:ext cx="7239001" cy="1692333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GB" alt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Classes</a:t>
            </a:r>
          </a:p>
          <a:p>
            <a:pPr eaLnBrk="0" hangingPunct="0"/>
            <a:r>
              <a:rPr lang="en-GB" alt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Base classes</a:t>
            </a:r>
          </a:p>
          <a:p>
            <a:pPr eaLnBrk="0" hangingPunct="0"/>
            <a:r>
              <a:rPr lang="en-GB" alt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Implemented interfaces</a:t>
            </a:r>
          </a:p>
          <a:p>
            <a:pPr eaLnBrk="0" hangingPunct="0"/>
            <a:r>
              <a:rPr lang="en-GB" alt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Data members</a:t>
            </a:r>
          </a:p>
          <a:p>
            <a:pPr eaLnBrk="0" hangingPunct="0"/>
            <a:r>
              <a:rPr lang="en-GB" alt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Methods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3400" y="3982956"/>
            <a:ext cx="7239000" cy="2232098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GB" alt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Name</a:t>
            </a:r>
          </a:p>
          <a:p>
            <a:pPr eaLnBrk="0" hangingPunct="0"/>
            <a:r>
              <a:rPr lang="en-GB" alt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Version</a:t>
            </a:r>
          </a:p>
          <a:p>
            <a:pPr eaLnBrk="0" hangingPunct="0"/>
            <a:r>
              <a:rPr lang="en-GB" alt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Culture</a:t>
            </a: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244475" y="3419198"/>
            <a:ext cx="34890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5CD97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GB" altLang="en-US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Assembly Description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36522" y="4953000"/>
            <a:ext cx="6654878" cy="1049246"/>
          </a:xfrm>
          <a:prstGeom prst="rect">
            <a:avLst/>
          </a:prstGeom>
          <a:ln/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GB" alt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Other assemblies</a:t>
            </a:r>
          </a:p>
          <a:p>
            <a:pPr eaLnBrk="0" hangingPunct="0"/>
            <a:r>
              <a:rPr lang="en-GB" alt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Security Permissions</a:t>
            </a:r>
          </a:p>
          <a:p>
            <a:pPr eaLnBrk="0" hangingPunct="0"/>
            <a:r>
              <a:rPr lang="en-GB" alt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Exported Types</a:t>
            </a:r>
          </a:p>
        </p:txBody>
      </p:sp>
    </p:spTree>
    <p:extLst>
      <p:ext uri="{BB962C8B-B14F-4D97-AF65-F5344CB8AC3E}">
        <p14:creationId xmlns:p14="http://schemas.microsoft.com/office/powerpoint/2010/main" val="5554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Programming Language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6762" y="5992734"/>
            <a:ext cx="8153400" cy="511175"/>
          </a:xfrm>
          <a:prstGeom prst="rect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flatTx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altLang="en-US" sz="2000" b="1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Operating System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8600" y="5181600"/>
            <a:ext cx="8153400" cy="511175"/>
          </a:xfrm>
          <a:prstGeom prst="rect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>
            <a:flatTx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altLang="en-US" sz="2000" b="1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Common Language Runtime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228600" y="3060492"/>
            <a:ext cx="8153400" cy="1905000"/>
            <a:chOff x="576" y="1709"/>
            <a:chExt cx="3814" cy="998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 flipV="1">
              <a:off x="576" y="2291"/>
              <a:ext cx="3814" cy="416"/>
            </a:xfrm>
            <a:prstGeom prst="rect">
              <a:avLst/>
            </a:prstGeom>
            <a:ln>
              <a:headEnd type="none" w="sm" len="sm"/>
              <a:tailEnd type="none" w="sm" len="sm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flatTx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en-US" sz="2000" b="1" dirty="0">
                  <a:solidFill>
                    <a:srgbClr val="ECEC6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.NET Framework (Base Class Library)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76" y="2332"/>
              <a:ext cx="3814" cy="333"/>
            </a:xfrm>
            <a:prstGeom prst="rect">
              <a:avLst/>
            </a:prstGeom>
            <a:ln>
              <a:headEnd type="none" w="sm" len="sm"/>
              <a:tailEnd type="none" w="sm" len="sm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flatTx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en-US" sz="2000" b="1">
                  <a:solidFill>
                    <a:srgbClr val="ECEC6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ADO .NET and XML</a:t>
              </a:r>
            </a:p>
          </p:txBody>
        </p:sp>
        <p:grpSp>
          <p:nvGrpSpPr>
            <p:cNvPr id="23" name="Group 22"/>
            <p:cNvGrpSpPr>
              <a:grpSpLocks/>
            </p:cNvGrpSpPr>
            <p:nvPr/>
          </p:nvGrpSpPr>
          <p:grpSpPr bwMode="auto">
            <a:xfrm>
              <a:off x="576" y="1709"/>
              <a:ext cx="3813" cy="582"/>
              <a:chOff x="288" y="1680"/>
              <a:chExt cx="3504" cy="672"/>
            </a:xfrm>
          </p:grpSpPr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288" y="1680"/>
                <a:ext cx="2208" cy="672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  <a:ex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>
                <a:flatTx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0" hangingPunct="0"/>
                <a:r>
                  <a:rPr lang="en-US" altLang="en-US" sz="2000" b="1">
                    <a:solidFill>
                      <a:srgbClr val="ECEC6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ASP .NET</a:t>
                </a:r>
              </a:p>
              <a:p>
                <a:pPr algn="ctr" eaLnBrk="0" hangingPunct="0"/>
                <a:r>
                  <a:rPr lang="en-US" altLang="en-US" sz="1800" b="1" i="1">
                    <a:solidFill>
                      <a:srgbClr val="ECEC6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Web Forms   Web Services</a:t>
                </a:r>
              </a:p>
              <a:p>
                <a:pPr algn="ctr" eaLnBrk="0" hangingPunct="0"/>
                <a:r>
                  <a:rPr lang="en-US" altLang="en-US" sz="1800" b="1" i="1">
                    <a:solidFill>
                      <a:srgbClr val="ECEC6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Mobile Internet Toolkit</a:t>
                </a:r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2544" y="1680"/>
                <a:ext cx="1248" cy="672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  <a:ex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>
                <a:flatTx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 eaLnBrk="0" hangingPunct="0"/>
                <a:r>
                  <a:rPr lang="en-US" altLang="en-US" sz="2000" b="1">
                    <a:solidFill>
                      <a:srgbClr val="ECEC6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Windows</a:t>
                </a:r>
              </a:p>
              <a:p>
                <a:pPr algn="ctr" eaLnBrk="0" hangingPunct="0"/>
                <a:r>
                  <a:rPr lang="en-US" altLang="en-US" sz="2000" b="1">
                    <a:solidFill>
                      <a:srgbClr val="ECEC6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Forms</a:t>
                </a:r>
              </a:p>
            </p:txBody>
          </p:sp>
        </p:grpSp>
      </p:grp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187960" y="1657556"/>
            <a:ext cx="1038139" cy="1085797"/>
          </a:xfrm>
          <a:prstGeom prst="rect">
            <a:avLst/>
          </a:prstGeom>
          <a:ln>
            <a:headEnd type="none" w="sm" len="sm"/>
            <a:tailEnd type="none" w="sm" len="sm"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>
            <a:flatTx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altLang="en-US" sz="2000" b="1" dirty="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C++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26762" y="1657557"/>
            <a:ext cx="941070" cy="1085797"/>
          </a:xfrm>
          <a:prstGeom prst="rect">
            <a:avLst/>
          </a:prstGeom>
          <a:ln>
            <a:headEnd type="none" w="sm" len="sm"/>
            <a:tailEnd type="none" w="sm" len="sm"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>
            <a:flatTx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altLang="en-US" sz="2000" b="1" dirty="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C#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226100" y="1670050"/>
            <a:ext cx="1216640" cy="1085797"/>
          </a:xfrm>
          <a:prstGeom prst="rect">
            <a:avLst/>
          </a:prstGeom>
          <a:ln>
            <a:headEnd type="none" w="sm" len="sm"/>
            <a:tailEnd type="none" w="sm" len="sm"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>
            <a:flatTx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altLang="en-US" sz="1800" b="1" dirty="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VB.NET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442740" y="1670050"/>
            <a:ext cx="1149511" cy="1085797"/>
          </a:xfrm>
          <a:prstGeom prst="rect">
            <a:avLst/>
          </a:prstGeom>
          <a:ln>
            <a:headEnd type="none" w="sm" len="sm"/>
            <a:tailEnd type="none" w="sm" len="sm"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>
            <a:flatTx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altLang="en-US" sz="2000" b="1" dirty="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Perl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592252" y="1670049"/>
            <a:ext cx="1425410" cy="1085797"/>
          </a:xfrm>
          <a:prstGeom prst="rect">
            <a:avLst/>
          </a:prstGeom>
          <a:ln>
            <a:headEnd type="none" w="sm" len="sm"/>
            <a:tailEnd type="none" w="sm" len="sm"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>
            <a:flatTx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altLang="en-US" sz="2000" b="1" dirty="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J#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017662" y="1670050"/>
            <a:ext cx="2362200" cy="1085797"/>
          </a:xfrm>
          <a:prstGeom prst="rect">
            <a:avLst/>
          </a:prstGeom>
          <a:ln>
            <a:headEnd type="none" w="sm" len="sm"/>
            <a:tailEnd type="none" w="sm" len="sm"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>
            <a:flatTx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altLang="en-US" sz="2000" b="1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7084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.NET Framework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46870" y="1180939"/>
            <a:ext cx="3804239" cy="167002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Ctr="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6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Windows Forms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8708" y="1180940"/>
            <a:ext cx="4080763" cy="167002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Ctr="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6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ASP.NET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71395" y="1662462"/>
            <a:ext cx="1714605" cy="502529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200">
                <a:latin typeface="Verdana" pitchFamily="34" charset="0"/>
              </a:rPr>
              <a:t>Web Services</a:t>
            </a:r>
            <a:endParaRPr lang="en-US" altLang="en-US" sz="280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81258" y="2255655"/>
            <a:ext cx="3533541" cy="502529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200">
                <a:latin typeface="Verdana" pitchFamily="34" charset="0"/>
              </a:rPr>
              <a:t>ASP.NET Application Services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729023" y="1662462"/>
            <a:ext cx="1385777" cy="502529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200" dirty="0">
                <a:latin typeface="Verdana" pitchFamily="34" charset="0"/>
              </a:rPr>
              <a:t>Web Forms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875308" y="1662103"/>
            <a:ext cx="1749837" cy="502529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20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Controls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980821" y="1662103"/>
            <a:ext cx="1233106" cy="502529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200" dirty="0">
                <a:latin typeface="Verdana" pitchFamily="34" charset="0"/>
              </a:rPr>
              <a:t>Drawing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872810" y="2255654"/>
            <a:ext cx="3356790" cy="502529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200">
                <a:latin typeface="Verdana" pitchFamily="34" charset="0"/>
              </a:rPr>
              <a:t>Windows Application Services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98709" y="2971800"/>
            <a:ext cx="8161525" cy="1828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Ctr="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Framework Class Library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94883" y="3355006"/>
            <a:ext cx="1691117" cy="502529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tx2"/>
                </a:solidFill>
                <a:latin typeface="Verdana" pitchFamily="34" charset="0"/>
              </a:rPr>
              <a:t>ADO.NET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94883" y="4084887"/>
            <a:ext cx="1691117" cy="502529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200">
                <a:solidFill>
                  <a:schemeClr val="tx2"/>
                </a:solidFill>
                <a:latin typeface="Verdana" pitchFamily="34" charset="0"/>
              </a:rPr>
              <a:t>Network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652283" y="3356694"/>
            <a:ext cx="1691117" cy="502529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200">
                <a:latin typeface="Verdana" pitchFamily="34" charset="0"/>
              </a:rPr>
              <a:t>XML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652283" y="4104801"/>
            <a:ext cx="1691117" cy="502529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200">
                <a:latin typeface="Verdana" pitchFamily="34" charset="0"/>
              </a:rPr>
              <a:t>Security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557283" y="3356693"/>
            <a:ext cx="1691117" cy="502529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200">
                <a:latin typeface="Verdana" pitchFamily="34" charset="0"/>
              </a:rPr>
              <a:t>Threading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557283" y="4090960"/>
            <a:ext cx="1691117" cy="507504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200">
                <a:latin typeface="Verdana" pitchFamily="34" charset="0"/>
              </a:rPr>
              <a:t>Diagnostics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462283" y="3356694"/>
            <a:ext cx="1691117" cy="502529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200">
                <a:latin typeface="Verdana" pitchFamily="34" charset="0"/>
              </a:rPr>
              <a:t>IO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462283" y="4090960"/>
            <a:ext cx="1691117" cy="502529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200" dirty="0">
                <a:latin typeface="Verdana" pitchFamily="34" charset="0"/>
              </a:rPr>
              <a:t>Etc.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98709" y="4953000"/>
            <a:ext cx="8159491" cy="15239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Ctr="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Common Language Runtime</a:t>
            </a:r>
            <a:endParaRPr lang="en-US" altLang="en-US" sz="280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10797" y="5370330"/>
            <a:ext cx="2254823" cy="507504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200">
                <a:solidFill>
                  <a:schemeClr val="tx2"/>
                </a:solidFill>
                <a:latin typeface="Verdana" pitchFamily="34" charset="0"/>
              </a:rPr>
              <a:t>Memory Management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231577" y="5375305"/>
            <a:ext cx="2254823" cy="502529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200">
                <a:solidFill>
                  <a:schemeClr val="tx2"/>
                </a:solidFill>
                <a:latin typeface="Verdana" pitchFamily="34" charset="0"/>
              </a:rPr>
              <a:t>Common Type System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898577" y="5360805"/>
            <a:ext cx="2254823" cy="502529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tx2"/>
                </a:solidFill>
                <a:latin typeface="Verdana" pitchFamily="34" charset="0"/>
              </a:rPr>
              <a:t>Lifecycle Monitoring</a:t>
            </a:r>
          </a:p>
        </p:txBody>
      </p:sp>
    </p:spTree>
    <p:extLst>
      <p:ext uri="{BB962C8B-B14F-4D97-AF65-F5344CB8AC3E}">
        <p14:creationId xmlns:p14="http://schemas.microsoft.com/office/powerpoint/2010/main" val="30693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Asp .NET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0450"/>
            <a:ext cx="10972800" cy="564514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1" name="Line 41"/>
          <p:cNvSpPr>
            <a:spLocks noChangeShapeType="1"/>
          </p:cNvSpPr>
          <p:nvPr/>
        </p:nvSpPr>
        <p:spPr bwMode="auto">
          <a:xfrm flipH="1">
            <a:off x="3465174" y="1724026"/>
            <a:ext cx="938213" cy="941388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92" name="Line 28"/>
          <p:cNvSpPr>
            <a:spLocks noChangeShapeType="1"/>
          </p:cNvSpPr>
          <p:nvPr/>
        </p:nvSpPr>
        <p:spPr bwMode="auto">
          <a:xfrm flipH="1">
            <a:off x="1928474" y="2838451"/>
            <a:ext cx="1092200" cy="841375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93" name="Line 29"/>
          <p:cNvSpPr>
            <a:spLocks noChangeShapeType="1"/>
          </p:cNvSpPr>
          <p:nvPr/>
        </p:nvSpPr>
        <p:spPr bwMode="auto">
          <a:xfrm flipH="1">
            <a:off x="2679362" y="2835276"/>
            <a:ext cx="523875" cy="661988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94" name="Line 30"/>
          <p:cNvSpPr>
            <a:spLocks noChangeShapeType="1"/>
          </p:cNvSpPr>
          <p:nvPr/>
        </p:nvSpPr>
        <p:spPr bwMode="auto">
          <a:xfrm>
            <a:off x="3414374" y="2932114"/>
            <a:ext cx="990600" cy="762000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95" name="Line 32"/>
          <p:cNvSpPr>
            <a:spLocks noChangeShapeType="1"/>
          </p:cNvSpPr>
          <p:nvPr/>
        </p:nvSpPr>
        <p:spPr bwMode="auto">
          <a:xfrm>
            <a:off x="3338173" y="3059113"/>
            <a:ext cx="200025" cy="960437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96" name="Line 33"/>
          <p:cNvSpPr>
            <a:spLocks noChangeShapeType="1"/>
          </p:cNvSpPr>
          <p:nvPr/>
        </p:nvSpPr>
        <p:spPr bwMode="auto">
          <a:xfrm>
            <a:off x="3546137" y="4076701"/>
            <a:ext cx="203200" cy="1149350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97" name="Line 34"/>
          <p:cNvSpPr>
            <a:spLocks noChangeShapeType="1"/>
          </p:cNvSpPr>
          <p:nvPr/>
        </p:nvSpPr>
        <p:spPr bwMode="auto">
          <a:xfrm>
            <a:off x="5359062" y="3863976"/>
            <a:ext cx="809625" cy="1222375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98" name="Line 35"/>
          <p:cNvSpPr>
            <a:spLocks noChangeShapeType="1"/>
          </p:cNvSpPr>
          <p:nvPr/>
        </p:nvSpPr>
        <p:spPr bwMode="auto">
          <a:xfrm>
            <a:off x="2788899" y="3829051"/>
            <a:ext cx="442913" cy="1438275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99" name="Line 36"/>
          <p:cNvSpPr>
            <a:spLocks noChangeShapeType="1"/>
          </p:cNvSpPr>
          <p:nvPr/>
        </p:nvSpPr>
        <p:spPr bwMode="auto">
          <a:xfrm flipH="1">
            <a:off x="3809662" y="3975101"/>
            <a:ext cx="619125" cy="1176338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00" name="Line 37"/>
          <p:cNvSpPr>
            <a:spLocks noChangeShapeType="1"/>
          </p:cNvSpPr>
          <p:nvPr/>
        </p:nvSpPr>
        <p:spPr bwMode="auto">
          <a:xfrm flipH="1">
            <a:off x="1636374" y="4398964"/>
            <a:ext cx="460375" cy="1079500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02" name="Line 39"/>
          <p:cNvSpPr>
            <a:spLocks noChangeShapeType="1"/>
          </p:cNvSpPr>
          <p:nvPr/>
        </p:nvSpPr>
        <p:spPr bwMode="auto">
          <a:xfrm flipH="1">
            <a:off x="1782424" y="3922714"/>
            <a:ext cx="31750" cy="1258887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03" name="Line 40"/>
          <p:cNvSpPr>
            <a:spLocks noChangeShapeType="1"/>
          </p:cNvSpPr>
          <p:nvPr/>
        </p:nvSpPr>
        <p:spPr bwMode="auto">
          <a:xfrm>
            <a:off x="4562137" y="3965576"/>
            <a:ext cx="1290637" cy="992188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04" name="Line 42"/>
          <p:cNvSpPr>
            <a:spLocks noChangeShapeType="1"/>
          </p:cNvSpPr>
          <p:nvPr/>
        </p:nvSpPr>
        <p:spPr bwMode="auto">
          <a:xfrm>
            <a:off x="3619162" y="2879726"/>
            <a:ext cx="1700212" cy="698500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grpSp>
        <p:nvGrpSpPr>
          <p:cNvPr id="105" name="Group 104"/>
          <p:cNvGrpSpPr>
            <a:grpSpLocks/>
          </p:cNvGrpSpPr>
          <p:nvPr/>
        </p:nvGrpSpPr>
        <p:grpSpPr bwMode="auto">
          <a:xfrm>
            <a:off x="4191000" y="5622925"/>
            <a:ext cx="846138" cy="854075"/>
            <a:chOff x="2400" y="1103"/>
            <a:chExt cx="1200" cy="965"/>
          </a:xfrm>
        </p:grpSpPr>
        <p:sp>
          <p:nvSpPr>
            <p:cNvPr id="173" name="Oval 172"/>
            <p:cNvSpPr>
              <a:spLocks noChangeArrowheads="1"/>
            </p:cNvSpPr>
            <p:nvPr/>
          </p:nvSpPr>
          <p:spPr bwMode="auto">
            <a:xfrm>
              <a:off x="2400" y="1451"/>
              <a:ext cx="1200" cy="390"/>
            </a:xfrm>
            <a:prstGeom prst="ellipse">
              <a:avLst/>
            </a:prstGeom>
            <a:ln/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pic>
          <p:nvPicPr>
            <p:cNvPr id="174" name="Picture 173" descr="dell poweredge 630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49" t="7732" r="6834" b="10420"/>
            <a:stretch>
              <a:fillRect/>
            </a:stretch>
          </p:blipFill>
          <p:spPr bwMode="auto">
            <a:xfrm>
              <a:off x="2730" y="1217"/>
              <a:ext cx="408" cy="390"/>
            </a:xfrm>
            <a:prstGeom prst="rect">
              <a:avLst/>
            </a:prstGeom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pic>
        <p:sp>
          <p:nvSpPr>
            <p:cNvPr id="175" name="AutoShape 46"/>
            <p:cNvSpPr>
              <a:spLocks noChangeArrowheads="1"/>
            </p:cNvSpPr>
            <p:nvPr/>
          </p:nvSpPr>
          <p:spPr bwMode="auto">
            <a:xfrm>
              <a:off x="3034" y="1103"/>
              <a:ext cx="262" cy="698"/>
            </a:xfrm>
            <a:prstGeom prst="can">
              <a:avLst>
                <a:gd name="adj" fmla="val 53603"/>
              </a:avLst>
            </a:prstGeom>
            <a:ln/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spcBef>
                  <a:spcPct val="3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</a:pPr>
              <a:endParaRPr lang="bg-BG" altLang="en-US">
                <a:latin typeface="Tahoma" pitchFamily="34" charset="0"/>
              </a:endParaRPr>
            </a:p>
          </p:txBody>
        </p:sp>
        <p:sp>
          <p:nvSpPr>
            <p:cNvPr id="176" name="AutoShape 47"/>
            <p:cNvSpPr>
              <a:spLocks noChangeArrowheads="1"/>
            </p:cNvSpPr>
            <p:nvPr/>
          </p:nvSpPr>
          <p:spPr bwMode="auto">
            <a:xfrm>
              <a:off x="3124" y="1157"/>
              <a:ext cx="262" cy="698"/>
            </a:xfrm>
            <a:prstGeom prst="can">
              <a:avLst>
                <a:gd name="adj" fmla="val 53603"/>
              </a:avLst>
            </a:prstGeom>
            <a:ln/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spcBef>
                  <a:spcPct val="3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</a:pPr>
              <a:endParaRPr lang="bg-BG" altLang="en-US">
                <a:latin typeface="Tahoma" pitchFamily="34" charset="0"/>
              </a:endParaRPr>
            </a:p>
          </p:txBody>
        </p:sp>
        <p:sp>
          <p:nvSpPr>
            <p:cNvPr id="177" name="Text Box 48"/>
            <p:cNvSpPr txBox="1">
              <a:spLocks noChangeArrowheads="1"/>
            </p:cNvSpPr>
            <p:nvPr/>
          </p:nvSpPr>
          <p:spPr bwMode="auto">
            <a:xfrm>
              <a:off x="2858" y="1654"/>
              <a:ext cx="260" cy="414"/>
            </a:xfrm>
            <a:prstGeom prst="rect">
              <a:avLst/>
            </a:prstGeom>
            <a:ln/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spcBef>
                  <a:spcPct val="3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</a:pPr>
              <a:endParaRPr lang="bg-BG" altLang="en-US" sz="1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78" name="Text Box 49"/>
            <p:cNvSpPr txBox="1">
              <a:spLocks noChangeArrowheads="1"/>
            </p:cNvSpPr>
            <p:nvPr/>
          </p:nvSpPr>
          <p:spPr bwMode="auto">
            <a:xfrm>
              <a:off x="2724" y="1601"/>
              <a:ext cx="261" cy="415"/>
            </a:xfrm>
            <a:prstGeom prst="rect">
              <a:avLst/>
            </a:prstGeom>
            <a:ln/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spcBef>
                  <a:spcPct val="3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</a:pPr>
              <a:endParaRPr lang="bg-BG" altLang="en-US" sz="1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106" name="Group 105"/>
          <p:cNvGrpSpPr>
            <a:grpSpLocks/>
          </p:cNvGrpSpPr>
          <p:nvPr/>
        </p:nvGrpSpPr>
        <p:grpSpPr bwMode="auto">
          <a:xfrm>
            <a:off x="5707062" y="5581650"/>
            <a:ext cx="846138" cy="854075"/>
            <a:chOff x="2400" y="1101"/>
            <a:chExt cx="1200" cy="967"/>
          </a:xfrm>
        </p:grpSpPr>
        <p:sp>
          <p:nvSpPr>
            <p:cNvPr id="167" name="Oval 166"/>
            <p:cNvSpPr>
              <a:spLocks noChangeArrowheads="1"/>
            </p:cNvSpPr>
            <p:nvPr/>
          </p:nvSpPr>
          <p:spPr bwMode="auto">
            <a:xfrm>
              <a:off x="2400" y="1451"/>
              <a:ext cx="1200" cy="390"/>
            </a:xfrm>
            <a:prstGeom prst="ellipse">
              <a:avLst/>
            </a:prstGeom>
            <a:ln/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pic>
          <p:nvPicPr>
            <p:cNvPr id="168" name="Picture 167" descr="dell poweredge 630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49" t="7732" r="6834" b="10420"/>
            <a:stretch>
              <a:fillRect/>
            </a:stretch>
          </p:blipFill>
          <p:spPr bwMode="auto">
            <a:xfrm>
              <a:off x="2730" y="1217"/>
              <a:ext cx="408" cy="390"/>
            </a:xfrm>
            <a:prstGeom prst="rect">
              <a:avLst/>
            </a:prstGeom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pic>
        <p:sp>
          <p:nvSpPr>
            <p:cNvPr id="169" name="AutoShape 53"/>
            <p:cNvSpPr>
              <a:spLocks noChangeArrowheads="1"/>
            </p:cNvSpPr>
            <p:nvPr/>
          </p:nvSpPr>
          <p:spPr bwMode="auto">
            <a:xfrm>
              <a:off x="3032" y="1101"/>
              <a:ext cx="262" cy="699"/>
            </a:xfrm>
            <a:prstGeom prst="can">
              <a:avLst>
                <a:gd name="adj" fmla="val 53680"/>
              </a:avLst>
            </a:prstGeom>
            <a:ln/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spcBef>
                  <a:spcPct val="3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</a:pPr>
              <a:endParaRPr lang="bg-BG" altLang="en-US">
                <a:latin typeface="Tahoma" pitchFamily="34" charset="0"/>
              </a:endParaRPr>
            </a:p>
          </p:txBody>
        </p:sp>
        <p:sp>
          <p:nvSpPr>
            <p:cNvPr id="170" name="AutoShape 54"/>
            <p:cNvSpPr>
              <a:spLocks noChangeArrowheads="1"/>
            </p:cNvSpPr>
            <p:nvPr/>
          </p:nvSpPr>
          <p:spPr bwMode="auto">
            <a:xfrm>
              <a:off x="3122" y="1155"/>
              <a:ext cx="262" cy="699"/>
            </a:xfrm>
            <a:prstGeom prst="can">
              <a:avLst>
                <a:gd name="adj" fmla="val 53680"/>
              </a:avLst>
            </a:prstGeom>
            <a:ln/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spcBef>
                  <a:spcPct val="3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</a:pPr>
              <a:endParaRPr lang="bg-BG" altLang="en-US">
                <a:latin typeface="Tahoma" pitchFamily="34" charset="0"/>
              </a:endParaRPr>
            </a:p>
          </p:txBody>
        </p:sp>
        <p:sp>
          <p:nvSpPr>
            <p:cNvPr id="171" name="Text Box 55"/>
            <p:cNvSpPr txBox="1">
              <a:spLocks noChangeArrowheads="1"/>
            </p:cNvSpPr>
            <p:nvPr/>
          </p:nvSpPr>
          <p:spPr bwMode="auto">
            <a:xfrm>
              <a:off x="2857" y="1653"/>
              <a:ext cx="261" cy="415"/>
            </a:xfrm>
            <a:prstGeom prst="rect">
              <a:avLst/>
            </a:prstGeom>
            <a:ln/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spcBef>
                  <a:spcPct val="3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</a:pPr>
              <a:endParaRPr lang="bg-BG" altLang="en-US" sz="1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72" name="Text Box 56"/>
            <p:cNvSpPr txBox="1">
              <a:spLocks noChangeArrowheads="1"/>
            </p:cNvSpPr>
            <p:nvPr/>
          </p:nvSpPr>
          <p:spPr bwMode="auto">
            <a:xfrm>
              <a:off x="2725" y="1603"/>
              <a:ext cx="260" cy="415"/>
            </a:xfrm>
            <a:prstGeom prst="rect">
              <a:avLst/>
            </a:prstGeom>
            <a:ln/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spcBef>
                  <a:spcPct val="3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</a:pPr>
              <a:endParaRPr lang="bg-BG" altLang="en-US" sz="1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107" name="Oval 106"/>
          <p:cNvSpPr>
            <a:spLocks noChangeArrowheads="1"/>
          </p:cNvSpPr>
          <p:nvPr/>
        </p:nvSpPr>
        <p:spPr bwMode="auto">
          <a:xfrm>
            <a:off x="907712" y="5153026"/>
            <a:ext cx="1333500" cy="476250"/>
          </a:xfrm>
          <a:prstGeom prst="ellipse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pic>
        <p:nvPicPr>
          <p:cNvPr id="108" name="Picture 107" descr="dell poweredge 6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9" t="7732" r="6834" b="10420"/>
          <a:stretch>
            <a:fillRect/>
          </a:stretch>
        </p:blipFill>
        <p:spPr bwMode="auto">
          <a:xfrm>
            <a:off x="1274424" y="4868864"/>
            <a:ext cx="454025" cy="4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AutoShape 63"/>
          <p:cNvSpPr>
            <a:spLocks noChangeArrowheads="1"/>
          </p:cNvSpPr>
          <p:nvPr/>
        </p:nvSpPr>
        <p:spPr bwMode="auto">
          <a:xfrm>
            <a:off x="1741149" y="4919664"/>
            <a:ext cx="233363" cy="617537"/>
          </a:xfrm>
          <a:prstGeom prst="can">
            <a:avLst>
              <a:gd name="adj" fmla="val 53244"/>
            </a:avLst>
          </a:prstGeom>
          <a:gradFill rotWithShape="0">
            <a:gsLst>
              <a:gs pos="0">
                <a:srgbClr val="292929">
                  <a:gamma/>
                  <a:shade val="36078"/>
                  <a:invGamma/>
                </a:srgbClr>
              </a:gs>
              <a:gs pos="50000">
                <a:srgbClr val="292929"/>
              </a:gs>
              <a:gs pos="100000">
                <a:srgbClr val="292929">
                  <a:gamma/>
                  <a:shade val="36078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bg-BG" altLang="en-US">
              <a:latin typeface="Tahoma" pitchFamily="34" charset="0"/>
            </a:endParaRPr>
          </a:p>
        </p:txBody>
      </p:sp>
      <p:sp>
        <p:nvSpPr>
          <p:cNvPr id="110" name="Text Box 65"/>
          <p:cNvSpPr txBox="1">
            <a:spLocks noChangeArrowheads="1"/>
          </p:cNvSpPr>
          <p:nvPr/>
        </p:nvSpPr>
        <p:spPr bwMode="auto">
          <a:xfrm>
            <a:off x="639424" y="6332539"/>
            <a:ext cx="1482725" cy="336550"/>
          </a:xfrm>
          <a:prstGeom prst="rect">
            <a:avLst/>
          </a:prstGeom>
          <a:solidFill>
            <a:srgbClr val="CC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altLang="en-US" sz="1600" b="1">
                <a:solidFill>
                  <a:schemeClr val="bg1"/>
                </a:solidFill>
                <a:latin typeface="Arial" charset="0"/>
              </a:rPr>
              <a:t>ERP &amp; Billing</a:t>
            </a:r>
          </a:p>
        </p:txBody>
      </p:sp>
      <p:grpSp>
        <p:nvGrpSpPr>
          <p:cNvPr id="111" name="Group 110"/>
          <p:cNvGrpSpPr>
            <a:grpSpLocks/>
          </p:cNvGrpSpPr>
          <p:nvPr/>
        </p:nvGrpSpPr>
        <p:grpSpPr bwMode="auto">
          <a:xfrm>
            <a:off x="830263" y="5662613"/>
            <a:ext cx="846137" cy="854075"/>
            <a:chOff x="2400" y="1103"/>
            <a:chExt cx="1200" cy="965"/>
          </a:xfrm>
        </p:grpSpPr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2400" y="1451"/>
              <a:ext cx="1200" cy="390"/>
            </a:xfrm>
            <a:prstGeom prst="ellipse">
              <a:avLst/>
            </a:prstGeom>
            <a:ln/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pic>
          <p:nvPicPr>
            <p:cNvPr id="162" name="Picture 161" descr="dell poweredge 630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49" t="7732" r="6834" b="10420"/>
            <a:stretch>
              <a:fillRect/>
            </a:stretch>
          </p:blipFill>
          <p:spPr bwMode="auto">
            <a:xfrm>
              <a:off x="2730" y="1217"/>
              <a:ext cx="408" cy="390"/>
            </a:xfrm>
            <a:prstGeom prst="rect">
              <a:avLst/>
            </a:prstGeom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pic>
        <p:sp>
          <p:nvSpPr>
            <p:cNvPr id="163" name="AutoShape 69"/>
            <p:cNvSpPr>
              <a:spLocks noChangeArrowheads="1"/>
            </p:cNvSpPr>
            <p:nvPr/>
          </p:nvSpPr>
          <p:spPr bwMode="auto">
            <a:xfrm>
              <a:off x="3034" y="1103"/>
              <a:ext cx="262" cy="698"/>
            </a:xfrm>
            <a:prstGeom prst="can">
              <a:avLst>
                <a:gd name="adj" fmla="val 53603"/>
              </a:avLst>
            </a:prstGeom>
            <a:ln/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spcBef>
                  <a:spcPct val="3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</a:pPr>
              <a:endParaRPr lang="bg-BG" altLang="en-US">
                <a:latin typeface="Tahoma" pitchFamily="34" charset="0"/>
              </a:endParaRPr>
            </a:p>
          </p:txBody>
        </p:sp>
        <p:sp>
          <p:nvSpPr>
            <p:cNvPr id="164" name="AutoShape 70"/>
            <p:cNvSpPr>
              <a:spLocks noChangeArrowheads="1"/>
            </p:cNvSpPr>
            <p:nvPr/>
          </p:nvSpPr>
          <p:spPr bwMode="auto">
            <a:xfrm>
              <a:off x="3124" y="1157"/>
              <a:ext cx="262" cy="698"/>
            </a:xfrm>
            <a:prstGeom prst="can">
              <a:avLst>
                <a:gd name="adj" fmla="val 53603"/>
              </a:avLst>
            </a:prstGeom>
            <a:ln/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spcBef>
                  <a:spcPct val="3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</a:pPr>
              <a:endParaRPr lang="bg-BG" altLang="en-US">
                <a:latin typeface="Tahoma" pitchFamily="34" charset="0"/>
              </a:endParaRPr>
            </a:p>
          </p:txBody>
        </p:sp>
        <p:sp>
          <p:nvSpPr>
            <p:cNvPr id="165" name="Text Box 71"/>
            <p:cNvSpPr txBox="1">
              <a:spLocks noChangeArrowheads="1"/>
            </p:cNvSpPr>
            <p:nvPr/>
          </p:nvSpPr>
          <p:spPr bwMode="auto">
            <a:xfrm>
              <a:off x="2858" y="1654"/>
              <a:ext cx="260" cy="414"/>
            </a:xfrm>
            <a:prstGeom prst="rect">
              <a:avLst/>
            </a:prstGeom>
            <a:ln/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spcBef>
                  <a:spcPct val="3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</a:pPr>
              <a:endParaRPr lang="bg-BG" altLang="en-US" sz="1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66" name="Text Box 72"/>
            <p:cNvSpPr txBox="1">
              <a:spLocks noChangeArrowheads="1"/>
            </p:cNvSpPr>
            <p:nvPr/>
          </p:nvSpPr>
          <p:spPr bwMode="auto">
            <a:xfrm>
              <a:off x="2724" y="1601"/>
              <a:ext cx="261" cy="415"/>
            </a:xfrm>
            <a:prstGeom prst="rect">
              <a:avLst/>
            </a:prstGeom>
            <a:ln/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spcBef>
                  <a:spcPct val="3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</a:pPr>
              <a:endParaRPr lang="bg-BG" altLang="en-US" sz="1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112" name="Group 111"/>
          <p:cNvGrpSpPr>
            <a:grpSpLocks/>
          </p:cNvGrpSpPr>
          <p:nvPr/>
        </p:nvGrpSpPr>
        <p:grpSpPr bwMode="auto">
          <a:xfrm>
            <a:off x="2506663" y="5689600"/>
            <a:ext cx="846137" cy="854075"/>
            <a:chOff x="2400" y="1101"/>
            <a:chExt cx="1200" cy="967"/>
          </a:xfrm>
        </p:grpSpPr>
        <p:sp>
          <p:nvSpPr>
            <p:cNvPr id="155" name="Oval 154"/>
            <p:cNvSpPr>
              <a:spLocks noChangeArrowheads="1"/>
            </p:cNvSpPr>
            <p:nvPr/>
          </p:nvSpPr>
          <p:spPr bwMode="auto">
            <a:xfrm>
              <a:off x="2400" y="1451"/>
              <a:ext cx="1200" cy="390"/>
            </a:xfrm>
            <a:prstGeom prst="ellipse">
              <a:avLst/>
            </a:prstGeom>
            <a:ln/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pic>
          <p:nvPicPr>
            <p:cNvPr id="156" name="Picture 155" descr="dell poweredge 630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49" t="7732" r="6834" b="10420"/>
            <a:stretch>
              <a:fillRect/>
            </a:stretch>
          </p:blipFill>
          <p:spPr bwMode="auto">
            <a:xfrm>
              <a:off x="2730" y="1217"/>
              <a:ext cx="408" cy="390"/>
            </a:xfrm>
            <a:prstGeom prst="rect">
              <a:avLst/>
            </a:prstGeom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pic>
        <p:sp>
          <p:nvSpPr>
            <p:cNvPr id="157" name="AutoShape 76"/>
            <p:cNvSpPr>
              <a:spLocks noChangeArrowheads="1"/>
            </p:cNvSpPr>
            <p:nvPr/>
          </p:nvSpPr>
          <p:spPr bwMode="auto">
            <a:xfrm>
              <a:off x="3032" y="1101"/>
              <a:ext cx="262" cy="699"/>
            </a:xfrm>
            <a:prstGeom prst="can">
              <a:avLst>
                <a:gd name="adj" fmla="val 53680"/>
              </a:avLst>
            </a:prstGeom>
            <a:ln/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spcBef>
                  <a:spcPct val="3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</a:pPr>
              <a:endParaRPr lang="bg-BG" altLang="en-US">
                <a:latin typeface="Tahoma" pitchFamily="34" charset="0"/>
              </a:endParaRPr>
            </a:p>
          </p:txBody>
        </p:sp>
        <p:sp>
          <p:nvSpPr>
            <p:cNvPr id="158" name="AutoShape 77"/>
            <p:cNvSpPr>
              <a:spLocks noChangeArrowheads="1"/>
            </p:cNvSpPr>
            <p:nvPr/>
          </p:nvSpPr>
          <p:spPr bwMode="auto">
            <a:xfrm>
              <a:off x="3122" y="1155"/>
              <a:ext cx="262" cy="699"/>
            </a:xfrm>
            <a:prstGeom prst="can">
              <a:avLst>
                <a:gd name="adj" fmla="val 53680"/>
              </a:avLst>
            </a:prstGeom>
            <a:ln/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spcBef>
                  <a:spcPct val="3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</a:pPr>
              <a:endParaRPr lang="bg-BG" altLang="en-US">
                <a:latin typeface="Tahoma" pitchFamily="34" charset="0"/>
              </a:endParaRPr>
            </a:p>
          </p:txBody>
        </p:sp>
        <p:sp>
          <p:nvSpPr>
            <p:cNvPr id="159" name="Text Box 78"/>
            <p:cNvSpPr txBox="1">
              <a:spLocks noChangeArrowheads="1"/>
            </p:cNvSpPr>
            <p:nvPr/>
          </p:nvSpPr>
          <p:spPr bwMode="auto">
            <a:xfrm>
              <a:off x="2857" y="1653"/>
              <a:ext cx="261" cy="415"/>
            </a:xfrm>
            <a:prstGeom prst="rect">
              <a:avLst/>
            </a:prstGeom>
            <a:ln/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spcBef>
                  <a:spcPct val="3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</a:pPr>
              <a:endParaRPr lang="bg-BG" altLang="en-US" sz="1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60" name="Text Box 79"/>
            <p:cNvSpPr txBox="1">
              <a:spLocks noChangeArrowheads="1"/>
            </p:cNvSpPr>
            <p:nvPr/>
          </p:nvSpPr>
          <p:spPr bwMode="auto">
            <a:xfrm>
              <a:off x="2725" y="1603"/>
              <a:ext cx="260" cy="415"/>
            </a:xfrm>
            <a:prstGeom prst="rect">
              <a:avLst/>
            </a:prstGeom>
            <a:ln/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spcBef>
                  <a:spcPct val="3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</a:pPr>
              <a:endParaRPr lang="bg-BG" altLang="en-US" sz="1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113" name="Oval 112"/>
          <p:cNvSpPr>
            <a:spLocks noChangeArrowheads="1"/>
          </p:cNvSpPr>
          <p:nvPr/>
        </p:nvSpPr>
        <p:spPr bwMode="auto">
          <a:xfrm>
            <a:off x="2968287" y="5006976"/>
            <a:ext cx="1335087" cy="476250"/>
          </a:xfrm>
          <a:prstGeom prst="ellipse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pic>
        <p:nvPicPr>
          <p:cNvPr id="114" name="Picture 113" descr="dell poweredge 6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9" t="7732" r="6834" b="10420"/>
          <a:stretch>
            <a:fillRect/>
          </a:stretch>
        </p:blipFill>
        <p:spPr bwMode="auto">
          <a:xfrm>
            <a:off x="3336587" y="4722814"/>
            <a:ext cx="452437" cy="4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AutoShape 90"/>
          <p:cNvSpPr>
            <a:spLocks noChangeArrowheads="1"/>
          </p:cNvSpPr>
          <p:nvPr/>
        </p:nvSpPr>
        <p:spPr bwMode="auto">
          <a:xfrm>
            <a:off x="3803312" y="4773614"/>
            <a:ext cx="233362" cy="617537"/>
          </a:xfrm>
          <a:prstGeom prst="can">
            <a:avLst>
              <a:gd name="adj" fmla="val 53244"/>
            </a:avLst>
          </a:prstGeom>
          <a:gradFill rotWithShape="0">
            <a:gsLst>
              <a:gs pos="0">
                <a:srgbClr val="292929">
                  <a:gamma/>
                  <a:shade val="36078"/>
                  <a:invGamma/>
                </a:srgbClr>
              </a:gs>
              <a:gs pos="50000">
                <a:srgbClr val="292929"/>
              </a:gs>
              <a:gs pos="100000">
                <a:srgbClr val="292929">
                  <a:gamma/>
                  <a:shade val="36078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bg-BG" altLang="en-US">
              <a:latin typeface="Tahoma" pitchFamily="34" charset="0"/>
            </a:endParaRPr>
          </a:p>
        </p:txBody>
      </p:sp>
      <p:sp>
        <p:nvSpPr>
          <p:cNvPr id="117" name="Oval 116"/>
          <p:cNvSpPr>
            <a:spLocks noChangeArrowheads="1"/>
          </p:cNvSpPr>
          <p:nvPr/>
        </p:nvSpPr>
        <p:spPr bwMode="auto">
          <a:xfrm>
            <a:off x="5017749" y="4894264"/>
            <a:ext cx="1335088" cy="476250"/>
          </a:xfrm>
          <a:prstGeom prst="ellipse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pic>
        <p:nvPicPr>
          <p:cNvPr id="118" name="Picture 117" descr="dell poweredge 6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9" t="7732" r="6834" b="10420"/>
          <a:stretch>
            <a:fillRect/>
          </a:stretch>
        </p:blipFill>
        <p:spPr bwMode="auto">
          <a:xfrm>
            <a:off x="5384462" y="4610101"/>
            <a:ext cx="454025" cy="47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AutoShape 96"/>
          <p:cNvSpPr>
            <a:spLocks noChangeArrowheads="1"/>
          </p:cNvSpPr>
          <p:nvPr/>
        </p:nvSpPr>
        <p:spPr bwMode="auto">
          <a:xfrm>
            <a:off x="5752762" y="4597401"/>
            <a:ext cx="233362" cy="615950"/>
          </a:xfrm>
          <a:prstGeom prst="can">
            <a:avLst>
              <a:gd name="adj" fmla="val 53107"/>
            </a:avLst>
          </a:prstGeom>
          <a:gradFill rotWithShape="0">
            <a:gsLst>
              <a:gs pos="0">
                <a:srgbClr val="292929">
                  <a:gamma/>
                  <a:shade val="36078"/>
                  <a:invGamma/>
                </a:srgbClr>
              </a:gs>
              <a:gs pos="50000">
                <a:srgbClr val="292929"/>
              </a:gs>
              <a:gs pos="100000">
                <a:srgbClr val="292929">
                  <a:gamma/>
                  <a:shade val="36078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bg-BG" altLang="en-US">
              <a:latin typeface="Tahoma" pitchFamily="34" charset="0"/>
            </a:endParaRPr>
          </a:p>
        </p:txBody>
      </p:sp>
      <p:sp>
        <p:nvSpPr>
          <p:cNvPr id="125" name="Text Box 110"/>
          <p:cNvSpPr txBox="1">
            <a:spLocks noChangeArrowheads="1"/>
          </p:cNvSpPr>
          <p:nvPr/>
        </p:nvSpPr>
        <p:spPr bwMode="auto">
          <a:xfrm>
            <a:off x="5924212" y="591185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bg-BG" altLang="en-US" sz="18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27" name="AutoShape 114"/>
          <p:cNvSpPr>
            <a:spLocks noChangeArrowheads="1"/>
          </p:cNvSpPr>
          <p:nvPr/>
        </p:nvSpPr>
        <p:spPr bwMode="auto">
          <a:xfrm>
            <a:off x="6944974" y="1060451"/>
            <a:ext cx="1633538" cy="969963"/>
          </a:xfrm>
          <a:prstGeom prst="wedgeRectCallout">
            <a:avLst>
              <a:gd name="adj1" fmla="val -80417"/>
              <a:gd name="adj2" fmla="val 9245"/>
            </a:avLst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000" b="1">
                <a:solidFill>
                  <a:schemeClr val="bg1"/>
                </a:solidFill>
                <a:latin typeface="Arial" charset="0"/>
              </a:rPr>
              <a:t>Users</a:t>
            </a:r>
            <a:r>
              <a:rPr lang="en-US" altLang="en-US" sz="1400" b="1">
                <a:solidFill>
                  <a:schemeClr val="bg1"/>
                </a:solidFill>
                <a:latin typeface="Arial" charset="0"/>
              </a:rPr>
              <a:t/>
            </a:r>
            <a:br>
              <a:rPr lang="en-US" altLang="en-US" sz="1400" b="1">
                <a:solidFill>
                  <a:schemeClr val="bg1"/>
                </a:solidFill>
                <a:latin typeface="Arial" charset="0"/>
              </a:rPr>
            </a:br>
            <a:r>
              <a:rPr lang="en-US" altLang="en-US" sz="1400">
                <a:solidFill>
                  <a:schemeClr val="bg1"/>
                </a:solidFill>
                <a:latin typeface="Arial" charset="0"/>
              </a:rPr>
              <a:t>Any device,</a:t>
            </a:r>
            <a:br>
              <a:rPr lang="en-US" altLang="en-US" sz="1400">
                <a:solidFill>
                  <a:schemeClr val="bg1"/>
                </a:solidFill>
                <a:latin typeface="Arial" charset="0"/>
              </a:rPr>
            </a:br>
            <a:r>
              <a:rPr lang="en-US" altLang="en-US" sz="1400">
                <a:solidFill>
                  <a:schemeClr val="bg1"/>
                </a:solidFill>
                <a:latin typeface="Arial" charset="0"/>
              </a:rPr>
              <a:t>Any place,</a:t>
            </a:r>
            <a:br>
              <a:rPr lang="en-US" altLang="en-US" sz="1400">
                <a:solidFill>
                  <a:schemeClr val="bg1"/>
                </a:solidFill>
                <a:latin typeface="Arial" charset="0"/>
              </a:rPr>
            </a:br>
            <a:r>
              <a:rPr lang="en-US" altLang="en-US" sz="1400">
                <a:solidFill>
                  <a:schemeClr val="bg1"/>
                </a:solidFill>
                <a:latin typeface="Arial" charset="0"/>
              </a:rPr>
              <a:t>Any time</a:t>
            </a:r>
          </a:p>
        </p:txBody>
      </p:sp>
      <p:sp>
        <p:nvSpPr>
          <p:cNvPr id="128" name="AutoShape 116"/>
          <p:cNvSpPr>
            <a:spLocks noChangeArrowheads="1"/>
          </p:cNvSpPr>
          <p:nvPr/>
        </p:nvSpPr>
        <p:spPr bwMode="auto">
          <a:xfrm>
            <a:off x="6941799" y="2828926"/>
            <a:ext cx="1685925" cy="1254125"/>
          </a:xfrm>
          <a:prstGeom prst="wedgeRectCallout">
            <a:avLst>
              <a:gd name="adj1" fmla="val -95949"/>
              <a:gd name="adj2" fmla="val 20000"/>
            </a:avLst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000" b="1">
                <a:solidFill>
                  <a:schemeClr val="bg1"/>
                </a:solidFill>
                <a:latin typeface="Arial" charset="0"/>
              </a:rPr>
              <a:t>XML Web Services</a:t>
            </a:r>
            <a:r>
              <a:rPr lang="en-US" altLang="en-US" sz="1600" b="1">
                <a:solidFill>
                  <a:schemeClr val="bg1"/>
                </a:solidFill>
                <a:latin typeface="Arial" charset="0"/>
              </a:rPr>
              <a:t/>
            </a:r>
            <a:br>
              <a:rPr lang="en-US" altLang="en-US" sz="1600" b="1">
                <a:solidFill>
                  <a:schemeClr val="bg1"/>
                </a:solidFill>
                <a:latin typeface="Arial" charset="0"/>
              </a:rPr>
            </a:br>
            <a:r>
              <a:rPr lang="en-US" altLang="en-US" sz="1400">
                <a:solidFill>
                  <a:schemeClr val="bg1"/>
                </a:solidFill>
                <a:latin typeface="Arial" charset="0"/>
              </a:rPr>
              <a:t>Integrate business applications and processes</a:t>
            </a:r>
          </a:p>
        </p:txBody>
      </p:sp>
      <p:sp>
        <p:nvSpPr>
          <p:cNvPr id="129" name="AutoShape 117"/>
          <p:cNvSpPr>
            <a:spLocks noChangeArrowheads="1"/>
          </p:cNvSpPr>
          <p:nvPr/>
        </p:nvSpPr>
        <p:spPr bwMode="auto">
          <a:xfrm>
            <a:off x="6929099" y="4868433"/>
            <a:ext cx="1673225" cy="1166813"/>
          </a:xfrm>
          <a:prstGeom prst="wedgeRectCallout">
            <a:avLst>
              <a:gd name="adj1" fmla="val -83398"/>
              <a:gd name="adj2" fmla="val -8639"/>
            </a:avLst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Arial" charset="0"/>
              </a:rPr>
              <a:t>Back Office</a:t>
            </a:r>
            <a:r>
              <a:rPr lang="en-US" altLang="en-US" sz="1800" b="1" dirty="0">
                <a:solidFill>
                  <a:schemeClr val="bg1"/>
                </a:solidFill>
                <a:latin typeface="Arial" charset="0"/>
              </a:rPr>
              <a:t/>
            </a:r>
            <a:br>
              <a:rPr lang="en-US" altLang="en-US" sz="1800" b="1" dirty="0">
                <a:solidFill>
                  <a:schemeClr val="bg1"/>
                </a:solidFill>
                <a:latin typeface="Arial" charset="0"/>
              </a:rPr>
            </a:br>
            <a:r>
              <a:rPr lang="en-US" altLang="en-US" sz="1400" dirty="0">
                <a:solidFill>
                  <a:schemeClr val="bg1"/>
                </a:solidFill>
                <a:latin typeface="Arial" charset="0"/>
              </a:rPr>
              <a:t>Heterogeneous application and server infrastructure</a:t>
            </a:r>
          </a:p>
        </p:txBody>
      </p:sp>
      <p:sp>
        <p:nvSpPr>
          <p:cNvPr id="130" name="Line 122"/>
          <p:cNvSpPr>
            <a:spLocks noChangeShapeType="1"/>
          </p:cNvSpPr>
          <p:nvPr/>
        </p:nvSpPr>
        <p:spPr bwMode="auto">
          <a:xfrm flipH="1">
            <a:off x="3457237" y="1662114"/>
            <a:ext cx="1393825" cy="1074737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31" name="Line 123"/>
          <p:cNvSpPr>
            <a:spLocks noChangeShapeType="1"/>
          </p:cNvSpPr>
          <p:nvPr/>
        </p:nvSpPr>
        <p:spPr bwMode="auto">
          <a:xfrm flipH="1">
            <a:off x="3528674" y="1558926"/>
            <a:ext cx="1890713" cy="1209675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32" name="Line 124"/>
          <p:cNvSpPr>
            <a:spLocks noChangeShapeType="1"/>
          </p:cNvSpPr>
          <p:nvPr/>
        </p:nvSpPr>
        <p:spPr bwMode="auto">
          <a:xfrm flipH="1">
            <a:off x="3627099" y="1912939"/>
            <a:ext cx="2254250" cy="873125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33" name="Line 125"/>
          <p:cNvSpPr>
            <a:spLocks noChangeShapeType="1"/>
          </p:cNvSpPr>
          <p:nvPr/>
        </p:nvSpPr>
        <p:spPr bwMode="auto">
          <a:xfrm>
            <a:off x="2879387" y="1651001"/>
            <a:ext cx="554037" cy="1022350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34" name="Line 126"/>
          <p:cNvSpPr>
            <a:spLocks noChangeShapeType="1"/>
          </p:cNvSpPr>
          <p:nvPr/>
        </p:nvSpPr>
        <p:spPr bwMode="auto">
          <a:xfrm>
            <a:off x="1512549" y="1695451"/>
            <a:ext cx="1765300" cy="1089025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35" name="Line 127"/>
          <p:cNvSpPr>
            <a:spLocks noChangeShapeType="1"/>
          </p:cNvSpPr>
          <p:nvPr/>
        </p:nvSpPr>
        <p:spPr bwMode="auto">
          <a:xfrm flipH="1">
            <a:off x="3466762" y="1589089"/>
            <a:ext cx="142875" cy="1144587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pic>
        <p:nvPicPr>
          <p:cNvPr id="136" name="Picture 135" descr="Motorola Timeport P8167 cell phone"/>
          <p:cNvPicPr>
            <a:picLocks noChangeAspect="1" noChangeArrowheads="1"/>
          </p:cNvPicPr>
          <p:nvPr/>
        </p:nvPicPr>
        <p:blipFill>
          <a:blip r:embed="rId4" cstate="print">
            <a:lum bright="12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599" y="1243014"/>
            <a:ext cx="619125" cy="85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136" descr="I-Jam MPS player - red"/>
          <p:cNvPicPr>
            <a:picLocks noChangeAspect="1" noChangeArrowheads="1"/>
          </p:cNvPicPr>
          <p:nvPr/>
        </p:nvPicPr>
        <p:blipFill>
          <a:blip r:embed="rId5" cstate="print">
            <a:lum bright="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499" y="1128714"/>
            <a:ext cx="411163" cy="67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137" descr="Panja ViewPort"/>
          <p:cNvPicPr>
            <a:picLocks noChangeAspect="1" noChangeArrowheads="1"/>
          </p:cNvPicPr>
          <p:nvPr/>
        </p:nvPicPr>
        <p:blipFill>
          <a:blip r:embed="rId6">
            <a:lum bright="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26" r="40393" b="6013"/>
          <a:stretch>
            <a:fillRect/>
          </a:stretch>
        </p:blipFill>
        <p:spPr bwMode="auto">
          <a:xfrm>
            <a:off x="5009812" y="1189039"/>
            <a:ext cx="839787" cy="63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138" descr="Compaq ipaq Pocket PC fron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187" y="1181101"/>
            <a:ext cx="506412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139" descr="Satellite 10_99"/>
          <p:cNvPicPr>
            <a:picLocks noChangeAspect="1" noChangeArrowheads="1"/>
          </p:cNvPicPr>
          <p:nvPr/>
        </p:nvPicPr>
        <p:blipFill>
          <a:blip r:embed="rId8" cstate="print">
            <a:lum bright="12000"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87" y="1219201"/>
            <a:ext cx="976312" cy="7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140" descr="ideal cpu Excel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103770"/>
              </a:clrFrom>
              <a:clrTo>
                <a:srgbClr val="10377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449" y="1087439"/>
            <a:ext cx="912813" cy="100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141" descr="Avenger - Stinger - Expedia Home"/>
          <p:cNvPicPr>
            <a:picLocks noChangeAspect="1" noChangeArrowheads="1"/>
          </p:cNvPicPr>
          <p:nvPr/>
        </p:nvPicPr>
        <p:blipFill>
          <a:blip r:embed="rId10" cstate="print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587" y="1141414"/>
            <a:ext cx="500062" cy="81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142" descr="RIM Blackberry Internet pager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299" y="1357314"/>
            <a:ext cx="5619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4" name="Group 143"/>
          <p:cNvGrpSpPr>
            <a:grpSpLocks/>
          </p:cNvGrpSpPr>
          <p:nvPr/>
        </p:nvGrpSpPr>
        <p:grpSpPr bwMode="auto">
          <a:xfrm>
            <a:off x="2566649" y="2174876"/>
            <a:ext cx="1746250" cy="1006475"/>
            <a:chOff x="-1344" y="1488"/>
            <a:chExt cx="993" cy="611"/>
          </a:xfrm>
        </p:grpSpPr>
        <p:sp>
          <p:nvSpPr>
            <p:cNvPr id="153" name="Cloud"/>
            <p:cNvSpPr>
              <a:spLocks noChangeAspect="1" noEditPoints="1" noChangeArrowheads="1"/>
            </p:cNvSpPr>
            <p:nvPr/>
          </p:nvSpPr>
          <p:spPr bwMode="auto">
            <a:xfrm flipH="1">
              <a:off x="-1344" y="1488"/>
              <a:ext cx="993" cy="611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 rotWithShape="0">
              <a:gsLst>
                <a:gs pos="0">
                  <a:srgbClr val="ABABFF">
                    <a:gamma/>
                    <a:tint val="0"/>
                    <a:invGamma/>
                  </a:srgbClr>
                </a:gs>
                <a:gs pos="100000">
                  <a:srgbClr val="ABABFF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bg-BG" altLang="en-US" sz="2000" b="1">
                <a:solidFill>
                  <a:srgbClr val="8181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pic>
          <p:nvPicPr>
            <p:cNvPr id="154" name="Picture 15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00" y="1680"/>
              <a:ext cx="72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5" name="Picture 144" descr="purple_triangle2"/>
          <p:cNvPicPr>
            <a:picLocks noChangeAspect="1" noChangeArrowheads="1"/>
          </p:cNvPicPr>
          <p:nvPr/>
        </p:nvPicPr>
        <p:blipFill>
          <a:blip r:embed="rId13">
            <a:lum bright="18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44" b="26683"/>
          <a:stretch>
            <a:fillRect/>
          </a:stretch>
        </p:blipFill>
        <p:spPr bwMode="auto">
          <a:xfrm>
            <a:off x="1772899" y="3973514"/>
            <a:ext cx="803275" cy="50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145" descr="purple_triangle2"/>
          <p:cNvPicPr>
            <a:picLocks noChangeAspect="1" noChangeArrowheads="1"/>
          </p:cNvPicPr>
          <p:nvPr/>
        </p:nvPicPr>
        <p:blipFill>
          <a:blip r:embed="rId13">
            <a:lum bright="18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44" b="26683"/>
          <a:stretch>
            <a:fillRect/>
          </a:stretch>
        </p:blipFill>
        <p:spPr bwMode="auto">
          <a:xfrm>
            <a:off x="2195174" y="3363914"/>
            <a:ext cx="803275" cy="50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146" descr="purple_triangle2"/>
          <p:cNvPicPr>
            <a:picLocks noChangeAspect="1" noChangeArrowheads="1"/>
          </p:cNvPicPr>
          <p:nvPr/>
        </p:nvPicPr>
        <p:blipFill>
          <a:blip r:embed="rId13">
            <a:lum bright="18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44" b="26683"/>
          <a:stretch>
            <a:fillRect/>
          </a:stretch>
        </p:blipFill>
        <p:spPr bwMode="auto">
          <a:xfrm>
            <a:off x="1503024" y="3508376"/>
            <a:ext cx="762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147" descr="purple_triangle2"/>
          <p:cNvPicPr>
            <a:picLocks noChangeAspect="1" noChangeArrowheads="1"/>
          </p:cNvPicPr>
          <p:nvPr/>
        </p:nvPicPr>
        <p:blipFill>
          <a:blip r:embed="rId13">
            <a:lum bright="18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44" b="26683"/>
          <a:stretch>
            <a:fillRect/>
          </a:stretch>
        </p:blipFill>
        <p:spPr bwMode="auto">
          <a:xfrm>
            <a:off x="4100174" y="3516314"/>
            <a:ext cx="803275" cy="50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Rectangle 149"/>
          <p:cNvSpPr>
            <a:spLocks noChangeArrowheads="1"/>
          </p:cNvSpPr>
          <p:nvPr/>
        </p:nvSpPr>
        <p:spPr bwMode="auto">
          <a:xfrm>
            <a:off x="2947987" y="3962400"/>
            <a:ext cx="1166813" cy="304800"/>
          </a:xfrm>
          <a:prstGeom prst="rect">
            <a:avLst/>
          </a:prstGeom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altLang="en-US" sz="1400" b="1" dirty="0">
                <a:solidFill>
                  <a:schemeClr val="bg2"/>
                </a:solidFill>
                <a:latin typeface="Arial" charset="0"/>
              </a:rPr>
              <a:t>Scheduling</a:t>
            </a:r>
          </a:p>
        </p:txBody>
      </p:sp>
      <p:sp>
        <p:nvSpPr>
          <p:cNvPr id="151" name="Rectangle 150"/>
          <p:cNvSpPr>
            <a:spLocks noChangeArrowheads="1"/>
          </p:cNvSpPr>
          <p:nvPr/>
        </p:nvSpPr>
        <p:spPr bwMode="auto">
          <a:xfrm>
            <a:off x="4826000" y="3505200"/>
            <a:ext cx="1422400" cy="30480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altLang="en-US" sz="1400" b="1" dirty="0">
                <a:solidFill>
                  <a:schemeClr val="bg2"/>
                </a:solidFill>
                <a:latin typeface="Arial" charset="0"/>
              </a:rPr>
              <a:t>Authentication</a:t>
            </a:r>
          </a:p>
        </p:txBody>
      </p:sp>
      <p:sp>
        <p:nvSpPr>
          <p:cNvPr id="152" name="Rectangle 151"/>
          <p:cNvSpPr>
            <a:spLocks noChangeArrowheads="1"/>
          </p:cNvSpPr>
          <p:nvPr/>
        </p:nvSpPr>
        <p:spPr bwMode="auto">
          <a:xfrm>
            <a:off x="533400" y="4052889"/>
            <a:ext cx="1157288" cy="30480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altLang="en-US" sz="1400" b="1" dirty="0">
                <a:solidFill>
                  <a:schemeClr val="bg2"/>
                </a:solidFill>
                <a:latin typeface="Arial" charset="0"/>
              </a:rPr>
              <a:t>Notification</a:t>
            </a:r>
          </a:p>
        </p:txBody>
      </p:sp>
    </p:spTree>
    <p:extLst>
      <p:ext uri="{BB962C8B-B14F-4D97-AF65-F5344CB8AC3E}">
        <p14:creationId xmlns:p14="http://schemas.microsoft.com/office/powerpoint/2010/main" val="416427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291</Words>
  <Application>Microsoft Office PowerPoint</Application>
  <PresentationFormat>Custom</PresentationFormat>
  <Paragraphs>111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.NET Technology</vt:lpstr>
      <vt:lpstr>Our Goal</vt:lpstr>
      <vt:lpstr>.NET - What it is ?</vt:lpstr>
      <vt:lpstr>Generations of .NET</vt:lpstr>
      <vt:lpstr>Features of the .NET</vt:lpstr>
      <vt:lpstr>Metadata in Assembly</vt:lpstr>
      <vt:lpstr>Programming Language</vt:lpstr>
      <vt:lpstr>.NET Framework</vt:lpstr>
      <vt:lpstr>Asp .NET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Arghya Biswas</cp:lastModifiedBy>
  <cp:revision>95</cp:revision>
  <dcterms:created xsi:type="dcterms:W3CDTF">2006-08-16T00:00:00Z</dcterms:created>
  <dcterms:modified xsi:type="dcterms:W3CDTF">2019-07-05T11:32:09Z</dcterms:modified>
</cp:coreProperties>
</file>