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09812F6-373B-4F52-ADCF-90830B98265E}"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0" name="PlaceHolder 2"/>
          <p:cNvSpPr>
            <a:spLocks noGrp="1"/>
          </p:cNvSpPr>
          <p:nvPr>
            <p:ph/>
          </p:nvPr>
        </p:nvSpPr>
        <p:spPr>
          <a:xfrm>
            <a:off x="504000" y="1326600"/>
            <a:ext cx="4426560" cy="747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 name="PlaceHolder 3"/>
          <p:cNvSpPr>
            <a:spLocks noGrp="1"/>
          </p:cNvSpPr>
          <p:nvPr>
            <p:ph/>
          </p:nvPr>
        </p:nvSpPr>
        <p:spPr>
          <a:xfrm>
            <a:off x="504000" y="2145600"/>
            <a:ext cx="4426560" cy="747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F098856-52F3-4017-81A0-CD75555DC82B}"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3" name="PlaceHolder 2"/>
          <p:cNvSpPr>
            <a:spLocks noGrp="1"/>
          </p:cNvSpPr>
          <p:nvPr>
            <p:ph/>
          </p:nvPr>
        </p:nvSpPr>
        <p:spPr>
          <a:xfrm>
            <a:off x="504000" y="1326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34" name="PlaceHolder 3"/>
          <p:cNvSpPr>
            <a:spLocks noGrp="1"/>
          </p:cNvSpPr>
          <p:nvPr>
            <p:ph/>
          </p:nvPr>
        </p:nvSpPr>
        <p:spPr>
          <a:xfrm>
            <a:off x="2772360" y="1326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35" name="PlaceHolder 4"/>
          <p:cNvSpPr>
            <a:spLocks noGrp="1"/>
          </p:cNvSpPr>
          <p:nvPr>
            <p:ph/>
          </p:nvPr>
        </p:nvSpPr>
        <p:spPr>
          <a:xfrm>
            <a:off x="504000" y="2145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36" name="PlaceHolder 5"/>
          <p:cNvSpPr>
            <a:spLocks noGrp="1"/>
          </p:cNvSpPr>
          <p:nvPr>
            <p:ph/>
          </p:nvPr>
        </p:nvSpPr>
        <p:spPr>
          <a:xfrm>
            <a:off x="2772360" y="2145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DEA6DA9-5CBB-4060-A2B0-CC079F44AE39}"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8" name="PlaceHolder 2"/>
          <p:cNvSpPr>
            <a:spLocks noGrp="1"/>
          </p:cNvSpPr>
          <p:nvPr>
            <p:ph/>
          </p:nvPr>
        </p:nvSpPr>
        <p:spPr>
          <a:xfrm>
            <a:off x="504000" y="1326600"/>
            <a:ext cx="1425240" cy="747720"/>
          </a:xfrm>
          <a:prstGeom prst="rect">
            <a:avLst/>
          </a:prstGeom>
          <a:noFill/>
          <a:ln w="0">
            <a:noFill/>
          </a:ln>
        </p:spPr>
        <p:txBody>
          <a:bodyPr lIns="0" rIns="0" tIns="0" bIns="0" anchor="t">
            <a:normAutofit fontScale="68743" lnSpcReduction="20000"/>
          </a:bodyPr>
          <a:p>
            <a:pPr indent="0">
              <a:spcBef>
                <a:spcPts val="1417"/>
              </a:spcBef>
              <a:buNone/>
            </a:pPr>
            <a:endParaRPr b="0" lang="en-GB" sz="3200" spc="-1" strike="noStrike">
              <a:solidFill>
                <a:srgbClr val="000000"/>
              </a:solidFill>
              <a:latin typeface="Arial"/>
            </a:endParaRPr>
          </a:p>
        </p:txBody>
      </p:sp>
      <p:sp>
        <p:nvSpPr>
          <p:cNvPr id="39" name="PlaceHolder 3"/>
          <p:cNvSpPr>
            <a:spLocks noGrp="1"/>
          </p:cNvSpPr>
          <p:nvPr>
            <p:ph/>
          </p:nvPr>
        </p:nvSpPr>
        <p:spPr>
          <a:xfrm>
            <a:off x="2000880" y="1326600"/>
            <a:ext cx="1425240" cy="747720"/>
          </a:xfrm>
          <a:prstGeom prst="rect">
            <a:avLst/>
          </a:prstGeom>
          <a:noFill/>
          <a:ln w="0">
            <a:noFill/>
          </a:ln>
        </p:spPr>
        <p:txBody>
          <a:bodyPr lIns="0" rIns="0" tIns="0" bIns="0" anchor="t">
            <a:normAutofit fontScale="68743" lnSpcReduction="20000"/>
          </a:bodyPr>
          <a:p>
            <a:pPr indent="0">
              <a:spcBef>
                <a:spcPts val="1417"/>
              </a:spcBef>
              <a:buNone/>
            </a:pPr>
            <a:endParaRPr b="0" lang="en-GB" sz="3200" spc="-1" strike="noStrike">
              <a:solidFill>
                <a:srgbClr val="000000"/>
              </a:solidFill>
              <a:latin typeface="Arial"/>
            </a:endParaRPr>
          </a:p>
        </p:txBody>
      </p:sp>
      <p:sp>
        <p:nvSpPr>
          <p:cNvPr id="40" name="PlaceHolder 4"/>
          <p:cNvSpPr>
            <a:spLocks noGrp="1"/>
          </p:cNvSpPr>
          <p:nvPr>
            <p:ph/>
          </p:nvPr>
        </p:nvSpPr>
        <p:spPr>
          <a:xfrm>
            <a:off x="3497760" y="1326600"/>
            <a:ext cx="1425240" cy="747720"/>
          </a:xfrm>
          <a:prstGeom prst="rect">
            <a:avLst/>
          </a:prstGeom>
          <a:noFill/>
          <a:ln w="0">
            <a:noFill/>
          </a:ln>
        </p:spPr>
        <p:txBody>
          <a:bodyPr lIns="0" rIns="0" tIns="0" bIns="0" anchor="t">
            <a:normAutofit fontScale="68743" lnSpcReduction="20000"/>
          </a:bodyPr>
          <a:p>
            <a:pPr indent="0">
              <a:spcBef>
                <a:spcPts val="1417"/>
              </a:spcBef>
              <a:buNone/>
            </a:pPr>
            <a:endParaRPr b="0" lang="en-GB" sz="3200" spc="-1" strike="noStrike">
              <a:solidFill>
                <a:srgbClr val="000000"/>
              </a:solidFill>
              <a:latin typeface="Arial"/>
            </a:endParaRPr>
          </a:p>
        </p:txBody>
      </p:sp>
      <p:sp>
        <p:nvSpPr>
          <p:cNvPr id="41" name="PlaceHolder 5"/>
          <p:cNvSpPr>
            <a:spLocks noGrp="1"/>
          </p:cNvSpPr>
          <p:nvPr>
            <p:ph/>
          </p:nvPr>
        </p:nvSpPr>
        <p:spPr>
          <a:xfrm>
            <a:off x="504000" y="2145600"/>
            <a:ext cx="1425240" cy="747720"/>
          </a:xfrm>
          <a:prstGeom prst="rect">
            <a:avLst/>
          </a:prstGeom>
          <a:noFill/>
          <a:ln w="0">
            <a:noFill/>
          </a:ln>
        </p:spPr>
        <p:txBody>
          <a:bodyPr lIns="0" rIns="0" tIns="0" bIns="0" anchor="t">
            <a:normAutofit fontScale="68743" lnSpcReduction="20000"/>
          </a:bodyPr>
          <a:p>
            <a:pPr indent="0">
              <a:spcBef>
                <a:spcPts val="1417"/>
              </a:spcBef>
              <a:buNone/>
            </a:pPr>
            <a:endParaRPr b="0" lang="en-GB" sz="3200" spc="-1" strike="noStrike">
              <a:solidFill>
                <a:srgbClr val="000000"/>
              </a:solidFill>
              <a:latin typeface="Arial"/>
            </a:endParaRPr>
          </a:p>
        </p:txBody>
      </p:sp>
      <p:sp>
        <p:nvSpPr>
          <p:cNvPr id="42" name="PlaceHolder 6"/>
          <p:cNvSpPr>
            <a:spLocks noGrp="1"/>
          </p:cNvSpPr>
          <p:nvPr>
            <p:ph/>
          </p:nvPr>
        </p:nvSpPr>
        <p:spPr>
          <a:xfrm>
            <a:off x="2000880" y="2145600"/>
            <a:ext cx="1425240" cy="747720"/>
          </a:xfrm>
          <a:prstGeom prst="rect">
            <a:avLst/>
          </a:prstGeom>
          <a:noFill/>
          <a:ln w="0">
            <a:noFill/>
          </a:ln>
        </p:spPr>
        <p:txBody>
          <a:bodyPr lIns="0" rIns="0" tIns="0" bIns="0" anchor="t">
            <a:normAutofit fontScale="68743" lnSpcReduction="20000"/>
          </a:bodyPr>
          <a:p>
            <a:pPr indent="0">
              <a:spcBef>
                <a:spcPts val="1417"/>
              </a:spcBef>
              <a:buNone/>
            </a:pPr>
            <a:endParaRPr b="0" lang="en-GB" sz="3200" spc="-1" strike="noStrike">
              <a:solidFill>
                <a:srgbClr val="000000"/>
              </a:solidFill>
              <a:latin typeface="Arial"/>
            </a:endParaRPr>
          </a:p>
        </p:txBody>
      </p:sp>
      <p:sp>
        <p:nvSpPr>
          <p:cNvPr id="43" name="PlaceHolder 7"/>
          <p:cNvSpPr>
            <a:spLocks noGrp="1"/>
          </p:cNvSpPr>
          <p:nvPr>
            <p:ph/>
          </p:nvPr>
        </p:nvSpPr>
        <p:spPr>
          <a:xfrm>
            <a:off x="3497760" y="2145600"/>
            <a:ext cx="1425240" cy="747720"/>
          </a:xfrm>
          <a:prstGeom prst="rect">
            <a:avLst/>
          </a:prstGeom>
          <a:noFill/>
          <a:ln w="0">
            <a:noFill/>
          </a:ln>
        </p:spPr>
        <p:txBody>
          <a:bodyPr lIns="0" rIns="0" tIns="0" bIns="0" anchor="t">
            <a:normAutofit fontScale="68743" lnSpcReduction="20000"/>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A543395-0724-4AFA-9CC5-EA360A518D08}"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 name="PlaceHolder 2"/>
          <p:cNvSpPr>
            <a:spLocks noGrp="1"/>
          </p:cNvSpPr>
          <p:nvPr>
            <p:ph type="subTitle"/>
          </p:nvPr>
        </p:nvSpPr>
        <p:spPr>
          <a:xfrm>
            <a:off x="504000" y="1326600"/>
            <a:ext cx="4426560" cy="156816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F42F63D-156F-4BD9-A79D-19EEC1D5FF11}"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335A453-D126-4275-8EF5-565704A1BBFE}"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504000" y="1326600"/>
            <a:ext cx="216000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 name="PlaceHolder 3"/>
          <p:cNvSpPr>
            <a:spLocks noGrp="1"/>
          </p:cNvSpPr>
          <p:nvPr>
            <p:ph/>
          </p:nvPr>
        </p:nvSpPr>
        <p:spPr>
          <a:xfrm>
            <a:off x="2772360" y="1326600"/>
            <a:ext cx="216000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C8B891C-1FBA-4353-AEBF-D3A12413B4BA}"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7B35052-E54C-4F5D-BAF2-C4D26A99151D}"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0" y="1620000"/>
            <a:ext cx="8998560" cy="500076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F7BF7C4-E32D-42AB-B504-C4CF54ECC10A}"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8" name="PlaceHolder 2"/>
          <p:cNvSpPr>
            <a:spLocks noGrp="1"/>
          </p:cNvSpPr>
          <p:nvPr>
            <p:ph/>
          </p:nvPr>
        </p:nvSpPr>
        <p:spPr>
          <a:xfrm>
            <a:off x="504000" y="1326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19" name="PlaceHolder 3"/>
          <p:cNvSpPr>
            <a:spLocks noGrp="1"/>
          </p:cNvSpPr>
          <p:nvPr>
            <p:ph/>
          </p:nvPr>
        </p:nvSpPr>
        <p:spPr>
          <a:xfrm>
            <a:off x="2772360" y="1326600"/>
            <a:ext cx="216000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 name="PlaceHolder 4"/>
          <p:cNvSpPr>
            <a:spLocks noGrp="1"/>
          </p:cNvSpPr>
          <p:nvPr>
            <p:ph/>
          </p:nvPr>
        </p:nvSpPr>
        <p:spPr>
          <a:xfrm>
            <a:off x="504000" y="2145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A15F3DE-B703-4D00-9100-0102E0C3DD8F}"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2" name="PlaceHolder 2"/>
          <p:cNvSpPr>
            <a:spLocks noGrp="1"/>
          </p:cNvSpPr>
          <p:nvPr>
            <p:ph/>
          </p:nvPr>
        </p:nvSpPr>
        <p:spPr>
          <a:xfrm>
            <a:off x="504000" y="1326600"/>
            <a:ext cx="216000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 name="PlaceHolder 3"/>
          <p:cNvSpPr>
            <a:spLocks noGrp="1"/>
          </p:cNvSpPr>
          <p:nvPr>
            <p:ph/>
          </p:nvPr>
        </p:nvSpPr>
        <p:spPr>
          <a:xfrm>
            <a:off x="2772360" y="1326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24" name="PlaceHolder 4"/>
          <p:cNvSpPr>
            <a:spLocks noGrp="1"/>
          </p:cNvSpPr>
          <p:nvPr>
            <p:ph/>
          </p:nvPr>
        </p:nvSpPr>
        <p:spPr>
          <a:xfrm>
            <a:off x="2772360" y="2145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5AC5C5F-0FC0-4E70-B23F-3621352F53BA}"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6" name="PlaceHolder 2"/>
          <p:cNvSpPr>
            <a:spLocks noGrp="1"/>
          </p:cNvSpPr>
          <p:nvPr>
            <p:ph/>
          </p:nvPr>
        </p:nvSpPr>
        <p:spPr>
          <a:xfrm>
            <a:off x="504000" y="1326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27" name="PlaceHolder 3"/>
          <p:cNvSpPr>
            <a:spLocks noGrp="1"/>
          </p:cNvSpPr>
          <p:nvPr>
            <p:ph/>
          </p:nvPr>
        </p:nvSpPr>
        <p:spPr>
          <a:xfrm>
            <a:off x="2772360" y="1326600"/>
            <a:ext cx="2160000" cy="747720"/>
          </a:xfrm>
          <a:prstGeom prst="rect">
            <a:avLst/>
          </a:prstGeom>
          <a:noFill/>
          <a:ln w="0">
            <a:noFill/>
          </a:ln>
        </p:spPr>
        <p:txBody>
          <a:bodyPr lIns="0" rIns="0" tIns="0" bIns="0" anchor="t">
            <a:normAutofit fontScale="81242"/>
          </a:bodyPr>
          <a:p>
            <a:pPr indent="0">
              <a:spcBef>
                <a:spcPts val="1417"/>
              </a:spcBef>
              <a:buNone/>
            </a:pPr>
            <a:endParaRPr b="0" lang="en-GB" sz="3200" spc="-1" strike="noStrike">
              <a:solidFill>
                <a:srgbClr val="000000"/>
              </a:solidFill>
              <a:latin typeface="Arial"/>
            </a:endParaRPr>
          </a:p>
        </p:txBody>
      </p:sp>
      <p:sp>
        <p:nvSpPr>
          <p:cNvPr id="28" name="PlaceHolder 4"/>
          <p:cNvSpPr>
            <a:spLocks noGrp="1"/>
          </p:cNvSpPr>
          <p:nvPr>
            <p:ph/>
          </p:nvPr>
        </p:nvSpPr>
        <p:spPr>
          <a:xfrm>
            <a:off x="504000" y="2145600"/>
            <a:ext cx="4426560" cy="747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03B91E7-659C-40E2-926A-C07877925B1D}"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3780000"/>
            <a:ext cx="10078560" cy="1888560"/>
          </a:xfrm>
          <a:prstGeom prst="rect">
            <a:avLst/>
          </a:prstGeom>
          <a:pattFill prst="lgGrid">
            <a:fgClr>
              <a:srgbClr val="3465a4"/>
            </a:fgClr>
            <a:bgClr>
              <a:srgbClr val="009eda"/>
            </a:bgClr>
          </a:pattFill>
          <a:ln w="18000">
            <a:noFill/>
          </a:ln>
          <a:effectLst>
            <a:outerShdw blurRad="0" dir="16200000" dist="360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IN" sz="2200" spc="-1" strike="noStrike">
              <a:solidFill>
                <a:srgbClr val="000000"/>
              </a:solidFill>
              <a:latin typeface="Source Sans Pro"/>
              <a:ea typeface="DejaVu Sans"/>
            </a:endParaRPr>
          </a:p>
        </p:txBody>
      </p:sp>
      <p:sp>
        <p:nvSpPr>
          <p:cNvPr id="1" name="PlaceHolder 1"/>
          <p:cNvSpPr>
            <a:spLocks noGrp="1"/>
          </p:cNvSpPr>
          <p:nvPr>
            <p:ph type="title"/>
          </p:nvPr>
        </p:nvSpPr>
        <p:spPr>
          <a:xfrm>
            <a:off x="0" y="1620000"/>
            <a:ext cx="8998560" cy="107856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 name="PlaceHolder 2"/>
          <p:cNvSpPr>
            <a:spLocks noGrp="1"/>
          </p:cNvSpPr>
          <p:nvPr>
            <p:ph type="body"/>
          </p:nvPr>
        </p:nvSpPr>
        <p:spPr>
          <a:xfrm>
            <a:off x="50400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 name="PlaceHolder 3"/>
          <p:cNvSpPr>
            <a:spLocks noGrp="1"/>
          </p:cNvSpPr>
          <p:nvPr>
            <p:ph type="body"/>
          </p:nvPr>
        </p:nvSpPr>
        <p:spPr>
          <a:xfrm>
            <a:off x="515268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 name="PlaceHolder 4"/>
          <p:cNvSpPr>
            <a:spLocks noGrp="1"/>
          </p:cNvSpPr>
          <p:nvPr>
            <p:ph type="body"/>
          </p:nvPr>
        </p:nvSpPr>
        <p:spPr>
          <a:xfrm>
            <a:off x="504000" y="3044520"/>
            <a:ext cx="9071640" cy="156816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 name="PlaceHolder 5"/>
          <p:cNvSpPr>
            <a:spLocks noGrp="1"/>
          </p:cNvSpPr>
          <p:nvPr>
            <p:ph type="ftr" idx="1"/>
          </p:nvPr>
        </p:nvSpPr>
        <p:spPr>
          <a:xfrm>
            <a:off x="3420000" y="5130000"/>
            <a:ext cx="3238560" cy="448560"/>
          </a:xfrm>
          <a:prstGeom prst="rect">
            <a:avLst/>
          </a:prstGeom>
          <a:noFill/>
          <a:ln w="0">
            <a:solidFill>
              <a:srgbClr val="808080"/>
            </a:solidFill>
          </a:ln>
        </p:spPr>
        <p:txBody>
          <a:bodyPr lIns="0" rIns="0" tIns="0" bIns="0" anchor="t">
            <a:noAutofit/>
          </a:bodyPr>
          <a:lstStyle>
            <a:lvl1pPr indent="0" algn="ctr">
              <a:lnSpc>
                <a:spcPct val="100000"/>
              </a:lnSpc>
              <a:buNone/>
              <a:tabLst>
                <a:tab algn="l" pos="0"/>
              </a:tabLst>
              <a:defRPr b="0" lang="en-IN" sz="2400" spc="-1" strike="noStrike">
                <a:solidFill>
                  <a:srgbClr val="dbf5f9"/>
                </a:solidFill>
                <a:latin typeface="Source Sans Pro"/>
              </a:defRPr>
            </a:lvl1pPr>
          </a:lstStyle>
          <a:p>
            <a:pPr indent="0" algn="ctr">
              <a:lnSpc>
                <a:spcPct val="100000"/>
              </a:lnSpc>
              <a:buNone/>
              <a:tabLst>
                <a:tab algn="l" pos="0"/>
              </a:tabLst>
            </a:pPr>
            <a:r>
              <a:rPr b="0" lang="en-IN" sz="2400" spc="-1" strike="noStrike">
                <a:solidFill>
                  <a:srgbClr val="dbf5f9"/>
                </a:solidFill>
                <a:latin typeface="Source Sans Pro"/>
              </a:rPr>
              <a:t>&lt;footer&gt;</a:t>
            </a:r>
            <a:endParaRPr b="0" lang="en-GB" sz="2400" spc="-1" strike="noStrike">
              <a:solidFill>
                <a:srgbClr val="000000"/>
              </a:solidFill>
              <a:latin typeface="Times New Roman"/>
            </a:endParaRPr>
          </a:p>
        </p:txBody>
      </p:sp>
      <p:sp>
        <p:nvSpPr>
          <p:cNvPr id="6" name="PlaceHolder 6"/>
          <p:cNvSpPr>
            <a:spLocks noGrp="1"/>
          </p:cNvSpPr>
          <p:nvPr>
            <p:ph type="sldNum" idx="2"/>
          </p:nvPr>
        </p:nvSpPr>
        <p:spPr>
          <a:xfrm>
            <a:off x="7200000" y="5130000"/>
            <a:ext cx="2338560" cy="448560"/>
          </a:xfrm>
          <a:prstGeom prst="rect">
            <a:avLst/>
          </a:prstGeom>
          <a:noFill/>
          <a:ln w="0">
            <a:solidFill>
              <a:srgbClr val="808080"/>
            </a:solidFill>
          </a:ln>
        </p:spPr>
        <p:txBody>
          <a:bodyPr lIns="0" rIns="0" tIns="0" bIns="0" anchor="t">
            <a:noAutofit/>
          </a:bodyPr>
          <a:lstStyle>
            <a:lvl1pPr indent="0" algn="r">
              <a:lnSpc>
                <a:spcPct val="100000"/>
              </a:lnSpc>
              <a:buNone/>
              <a:tabLst>
                <a:tab algn="l" pos="0"/>
              </a:tabLst>
              <a:defRPr b="0" lang="en-IN" sz="2400" spc="-1" strike="noStrike">
                <a:solidFill>
                  <a:srgbClr val="dbf5f9"/>
                </a:solidFill>
                <a:latin typeface="Source Sans Pro"/>
              </a:defRPr>
            </a:lvl1pPr>
          </a:lstStyle>
          <a:p>
            <a:pPr indent="0" algn="r">
              <a:lnSpc>
                <a:spcPct val="100000"/>
              </a:lnSpc>
              <a:buNone/>
              <a:tabLst>
                <a:tab algn="l" pos="0"/>
              </a:tabLst>
            </a:pPr>
            <a:fld id="{3630922C-55F3-424B-842C-AAB9F253934A}" type="slidenum">
              <a:rPr b="0" lang="en-IN" sz="2400" spc="-1" strike="noStrike">
                <a:solidFill>
                  <a:srgbClr val="dbf5f9"/>
                </a:solidFill>
                <a:latin typeface="Source Sans Pro"/>
              </a:rPr>
              <a:t>&lt;number&gt;</a:t>
            </a:fld>
            <a:endParaRPr b="0" lang="en-GB" sz="2400" spc="-1" strike="noStrike">
              <a:solidFill>
                <a:srgbClr val="000000"/>
              </a:solidFill>
              <a:latin typeface="Times New Roman"/>
            </a:endParaRPr>
          </a:p>
        </p:txBody>
      </p:sp>
      <p:sp>
        <p:nvSpPr>
          <p:cNvPr id="7" name="PlaceHolder 7"/>
          <p:cNvSpPr>
            <a:spLocks noGrp="1"/>
          </p:cNvSpPr>
          <p:nvPr>
            <p:ph type="dt" idx="3"/>
          </p:nvPr>
        </p:nvSpPr>
        <p:spPr>
          <a:xfrm>
            <a:off x="450000" y="5130000"/>
            <a:ext cx="2338560" cy="448560"/>
          </a:xfrm>
          <a:prstGeom prst="rect">
            <a:avLst/>
          </a:prstGeom>
          <a:noFill/>
          <a:ln w="0">
            <a:solidFill>
              <a:srgbClr val="808080"/>
            </a:solidFill>
          </a:ln>
        </p:spPr>
        <p:txBody>
          <a:bodyPr lIns="0" rIns="0" tIns="0" bIns="0" anchor="t">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450000" y="540720"/>
            <a:ext cx="8998560" cy="3238560"/>
          </a:xfrm>
          <a:prstGeom prst="rect">
            <a:avLst/>
          </a:prstGeom>
          <a:noFill/>
          <a:ln w="0">
            <a:noFill/>
          </a:ln>
        </p:spPr>
        <p:txBody>
          <a:bodyPr lIns="0" rIns="0" tIns="0" bIns="0" anchor="t">
            <a:normAutofit/>
          </a:bodyPr>
          <a:p>
            <a:pPr indent="0" algn="ctr">
              <a:lnSpc>
                <a:spcPct val="100000"/>
              </a:lnSpc>
              <a:buNone/>
              <a:tabLst>
                <a:tab algn="l" pos="0"/>
              </a:tabLst>
            </a:pPr>
            <a:r>
              <a:rPr b="0" lang="en-IN" sz="4800" spc="-1" strike="noStrike">
                <a:solidFill>
                  <a:srgbClr val="04617b"/>
                </a:solidFill>
                <a:latin typeface="Source Sans Pro Light"/>
              </a:rPr>
              <a:t>Introduction to Microsoft Intune</a:t>
            </a:r>
            <a:endParaRPr b="0" lang="en-GB" sz="4800" spc="-1" strike="noStrike">
              <a:solidFill>
                <a:srgbClr val="000000"/>
              </a:solidFill>
              <a:latin typeface="Arial"/>
            </a:endParaRPr>
          </a:p>
        </p:txBody>
      </p:sp>
      <p:sp>
        <p:nvSpPr>
          <p:cNvPr id="45" name="PlaceHolder 2"/>
          <p:cNvSpPr>
            <a:spLocks noGrp="1"/>
          </p:cNvSpPr>
          <p:nvPr>
            <p:ph type="subTitle"/>
          </p:nvPr>
        </p:nvSpPr>
        <p:spPr>
          <a:xfrm>
            <a:off x="450000" y="3870000"/>
            <a:ext cx="8998560" cy="1168560"/>
          </a:xfrm>
          <a:prstGeom prst="rect">
            <a:avLst/>
          </a:prstGeom>
          <a:noFill/>
          <a:ln w="0">
            <a:noFill/>
          </a:ln>
        </p:spPr>
        <p:txBody>
          <a:bodyPr lIns="0" rIns="0" tIns="0" bIns="0" anchor="t">
            <a:noAutofit/>
          </a:bodyPr>
          <a:p>
            <a:pPr indent="0">
              <a:lnSpc>
                <a:spcPct val="100000"/>
              </a:lnSpc>
              <a:buNone/>
              <a:tabLst>
                <a:tab algn="l" pos="0"/>
              </a:tabLst>
            </a:pPr>
            <a:r>
              <a:rPr b="1" lang="en-IN" sz="3200" spc="-1" strike="noStrike">
                <a:solidFill>
                  <a:srgbClr val="383d3c"/>
                </a:solidFill>
                <a:latin typeface="Source Sans Pro"/>
              </a:rPr>
              <a:t>Arghya Biswas</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5" name="PlaceHolder 1"/>
          <p:cNvSpPr>
            <a:spLocks noGrp="1"/>
          </p:cNvSpPr>
          <p:nvPr>
            <p:ph type="subTitle"/>
          </p:nvPr>
        </p:nvSpPr>
        <p:spPr>
          <a:xfrm>
            <a:off x="430920" y="720000"/>
            <a:ext cx="8748360" cy="4679280"/>
          </a:xfrm>
          <a:prstGeom prst="rect">
            <a:avLst/>
          </a:prstGeom>
          <a:noFill/>
          <a:ln w="0">
            <a:noFill/>
          </a:ln>
        </p:spPr>
        <p:txBody>
          <a:bodyPr lIns="0" rIns="0" tIns="0" bIns="0" anchor="t">
            <a:noAutofit/>
          </a:bodyPr>
          <a:p>
            <a:pPr marL="216000" indent="-216000">
              <a:lnSpc>
                <a:spcPct val="100000"/>
              </a:lnSpc>
              <a:spcAft>
                <a:spcPts val="1054"/>
              </a:spcAft>
              <a:buClr>
                <a:srgbClr val="000000"/>
              </a:buClr>
              <a:buFont typeface="OpenSymbol"/>
              <a:buAutoNum type="arabicPeriod" startAt="6"/>
            </a:pPr>
            <a:r>
              <a:rPr b="1" lang="en-IN" sz="1100" spc="-1" strike="noStrike" u="sng">
                <a:solidFill>
                  <a:srgbClr val="000000"/>
                </a:solidFill>
                <a:uFillTx/>
                <a:latin typeface="Arial"/>
              </a:rPr>
              <a:t>Reporting and Monitoring:</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latin typeface="Arial"/>
              </a:rPr>
              <a:t>Dashboard Overview:</a:t>
            </a:r>
            <a:r>
              <a:rPr b="0" lang="en-IN" sz="1100" spc="-1" strike="noStrike">
                <a:solidFill>
                  <a:srgbClr val="000000"/>
                </a:solidFill>
                <a:latin typeface="Arial"/>
              </a:rPr>
              <a:t>The Intune dashboard provides a centralized view of the organization's device landscape. Key metrics such as device compliance, deployment status, and security posture are accessible at a glance.</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latin typeface="Arial"/>
              </a:rPr>
              <a:t>Device Inventory:</a:t>
            </a:r>
            <a:r>
              <a:rPr b="0" lang="en-IN" sz="1100" spc="-1" strike="noStrike">
                <a:solidFill>
                  <a:srgbClr val="000000"/>
                </a:solidFill>
                <a:latin typeface="Arial"/>
              </a:rPr>
              <a:t>Maintains a comprehensive inventory of all managed devices. Includes device status, compliance status, hardware information, and other relevant details.</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latin typeface="Arial"/>
              </a:rPr>
              <a:t>Compliance Monitoring:</a:t>
            </a:r>
            <a:r>
              <a:rPr b="0" lang="en-IN" sz="1100" spc="-1" strike="noStrike">
                <a:solidFill>
                  <a:srgbClr val="000000"/>
                </a:solidFill>
                <a:latin typeface="Arial"/>
              </a:rPr>
              <a:t>Regularly assess devices against compliance policies. Provides real-time status updates on device compliance.</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latin typeface="Arial"/>
              </a:rPr>
              <a:t>Deployment Monitoring:</a:t>
            </a:r>
            <a:r>
              <a:rPr b="0" lang="en-IN" sz="1100" spc="-1" strike="noStrike">
                <a:solidFill>
                  <a:srgbClr val="000000"/>
                </a:solidFill>
                <a:latin typeface="Arial"/>
              </a:rPr>
              <a:t>Track the status of application deployments. Also monitor the deployment of updates and patches to ensure devices are up-to-date.</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latin typeface="Arial"/>
              </a:rPr>
              <a:t>Conditional Access Reports:Access Control:</a:t>
            </a:r>
            <a:r>
              <a:rPr b="0" lang="en-IN" sz="1100" spc="-1" strike="noStrike">
                <a:solidFill>
                  <a:srgbClr val="000000"/>
                </a:solidFill>
                <a:latin typeface="Arial"/>
              </a:rPr>
              <a:t> Detailed reports on conditional access policies, showing which devices comply and which do not. Also gain insights into user and device access patterns.</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latin typeface="Arial"/>
              </a:rPr>
              <a:t>Security Baseline Monitoring:</a:t>
            </a:r>
            <a:r>
              <a:rPr b="0" lang="en-IN" sz="1100" spc="-1" strike="noStrike">
                <a:solidFill>
                  <a:srgbClr val="000000"/>
                </a:solidFill>
                <a:latin typeface="Arial"/>
              </a:rPr>
              <a:t>Monitor adherence to standardized security configurations through security baselines And provide alerts for deviations from baseline settings.</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latin typeface="Arial"/>
              </a:rPr>
              <a:t>Application Usage Analytics:</a:t>
            </a:r>
            <a:r>
              <a:rPr b="0" lang="en-IN" sz="1100" spc="-1" strike="noStrike">
                <a:solidFill>
                  <a:srgbClr val="000000"/>
                </a:solidFill>
                <a:latin typeface="Arial"/>
              </a:rPr>
              <a:t>Understand how applications are being used across the organization. Also identify opportunities for application optimization based on usage data.</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latin typeface="Arial"/>
              </a:rPr>
              <a:t>Threat Detection and Response:</a:t>
            </a:r>
            <a:r>
              <a:rPr b="0" lang="en-IN" sz="1100" spc="-1" strike="noStrike">
                <a:solidFill>
                  <a:srgbClr val="000000"/>
                </a:solidFill>
                <a:latin typeface="Arial"/>
              </a:rPr>
              <a:t>Leverage threat intelligence for proactive threat detection. Implement response mechanisms based on detected threats.</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latin typeface="Arial"/>
              </a:rPr>
              <a:t>User Activity Reports:</a:t>
            </a:r>
            <a:r>
              <a:rPr b="0" lang="en-IN" sz="1100" spc="-1" strike="noStrike">
                <a:solidFill>
                  <a:srgbClr val="000000"/>
                </a:solidFill>
                <a:latin typeface="Arial"/>
              </a:rPr>
              <a:t>Reports on user engagement with applications and devices. Identify trends and patterns in user activities.</a:t>
            </a:r>
            <a:endParaRPr b="0" lang="en-GB"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6" name="PlaceHolder 1"/>
          <p:cNvSpPr>
            <a:spLocks noGrp="1"/>
          </p:cNvSpPr>
          <p:nvPr>
            <p:ph type="subTitle"/>
          </p:nvPr>
        </p:nvSpPr>
        <p:spPr>
          <a:xfrm>
            <a:off x="430920" y="720000"/>
            <a:ext cx="8748360" cy="4679280"/>
          </a:xfrm>
          <a:prstGeom prst="rect">
            <a:avLst/>
          </a:prstGeom>
          <a:noFill/>
          <a:ln w="0">
            <a:noFill/>
          </a:ln>
        </p:spPr>
        <p:txBody>
          <a:bodyPr lIns="0" rIns="0" tIns="0" bIns="0" anchor="t">
            <a:noAutofit/>
          </a:bodyPr>
          <a:p>
            <a:pPr marL="216000" indent="-216000">
              <a:lnSpc>
                <a:spcPct val="100000"/>
              </a:lnSpc>
              <a:spcAft>
                <a:spcPts val="1054"/>
              </a:spcAft>
              <a:buClr>
                <a:srgbClr val="000000"/>
              </a:buClr>
              <a:buFont typeface="Wingdings" charset="2"/>
              <a:buChar char=""/>
            </a:pPr>
            <a:r>
              <a:rPr b="1" lang="en-IN" sz="1100" spc="-1" strike="noStrike" u="sng">
                <a:solidFill>
                  <a:srgbClr val="000000"/>
                </a:solidFill>
                <a:uFillTx/>
                <a:latin typeface="Arial"/>
              </a:rPr>
              <a:t>Troubleshooting</a:t>
            </a:r>
            <a:r>
              <a:rPr b="1" lang="en-IN" sz="1100" spc="-1" strike="noStrike" u="sng">
                <a:solidFill>
                  <a:srgbClr val="000000"/>
                </a:solidFill>
                <a:highlight>
                  <a:srgbClr val="ffffff"/>
                </a:highlight>
                <a:uFillTx/>
                <a:latin typeface="Arial"/>
              </a:rPr>
              <a:t>:</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Diagnostic Logs:</a:t>
            </a:r>
            <a:r>
              <a:rPr b="0" lang="en-IN" sz="1000" spc="-1" strike="noStrike">
                <a:solidFill>
                  <a:srgbClr val="000000"/>
                </a:solidFill>
                <a:highlight>
                  <a:srgbClr val="ffffff"/>
                </a:highlight>
                <a:latin typeface="Arial"/>
              </a:rPr>
              <a:t>Access detailed diagnostic logs for insights into device behaviour and application deployment.</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Reports and Dashboards:</a:t>
            </a:r>
            <a:r>
              <a:rPr b="0" lang="en-IN" sz="1000" spc="-1" strike="noStrike">
                <a:solidFill>
                  <a:srgbClr val="000000"/>
                </a:solidFill>
                <a:highlight>
                  <a:srgbClr val="ffffff"/>
                </a:highlight>
                <a:latin typeface="Arial"/>
              </a:rPr>
              <a:t>Utilize Intune reports and dashboards to get an overview of the status of devices, applications, and compliance. Identify trends and patterns that may indicate issues.</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Conditional Access Insights:</a:t>
            </a:r>
            <a:r>
              <a:rPr b="0" lang="en-IN" sz="1000" spc="-1" strike="noStrike">
                <a:solidFill>
                  <a:srgbClr val="000000"/>
                </a:solidFill>
                <a:highlight>
                  <a:srgbClr val="ffffff"/>
                </a:highlight>
                <a:latin typeface="Arial"/>
              </a:rPr>
              <a:t>Leverage conditional access reports to understand user and device access patterns. Receive alerts for devices that are not compliant with policies.</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Application Deployment Status:</a:t>
            </a:r>
            <a:r>
              <a:rPr b="0" lang="en-IN" sz="1000" spc="-1" strike="noStrike">
                <a:solidFill>
                  <a:srgbClr val="000000"/>
                </a:solidFill>
                <a:highlight>
                  <a:srgbClr val="ffffff"/>
                </a:highlight>
                <a:latin typeface="Arial"/>
              </a:rPr>
              <a:t>Monitor the status of application deployments to identify failed installations or errors. As well as encourage users to provide feedback on application deployment issues through the Company Portal.</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Compliance Status Checks:</a:t>
            </a:r>
            <a:r>
              <a:rPr b="0" lang="en-IN" sz="1000" spc="-1" strike="noStrike">
                <a:solidFill>
                  <a:srgbClr val="000000"/>
                </a:solidFill>
                <a:highlight>
                  <a:srgbClr val="ffffff"/>
                </a:highlight>
                <a:latin typeface="Arial"/>
              </a:rPr>
              <a:t>Identify the reasons for non-compliance and take corrective actions.</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Application Compatibility Checks:</a:t>
            </a:r>
            <a:r>
              <a:rPr b="0" lang="en-IN" sz="1000" spc="-1" strike="noStrike">
                <a:solidFill>
                  <a:srgbClr val="000000"/>
                </a:solidFill>
                <a:highlight>
                  <a:srgbClr val="ffffff"/>
                </a:highlight>
                <a:latin typeface="Arial"/>
              </a:rPr>
              <a:t>Ensure that applications are compatible with the target devices and operating systems. Review application deployment requirements and make necessary adjustments.</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GB" sz="1000" spc="-1" strike="noStrike">
                <a:solidFill>
                  <a:srgbClr val="000000"/>
                </a:solidFill>
                <a:latin typeface="Arial"/>
              </a:rPr>
              <a:t>Azure AD Integration Checks:</a:t>
            </a:r>
            <a:r>
              <a:rPr b="0" lang="en-GB" sz="1000" spc="-1" strike="noStrike">
                <a:solidFill>
                  <a:srgbClr val="000000"/>
                </a:solidFill>
                <a:latin typeface="Arial"/>
              </a:rPr>
              <a:t>Check Azure AD integration for identity and access management issues. Ensure that users are properly authenticated and authorized.</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GB" sz="1000" spc="-1" strike="noStrike">
                <a:solidFill>
                  <a:srgbClr val="000000"/>
                </a:solidFill>
                <a:latin typeface="Arial"/>
              </a:rPr>
              <a:t>User Assistance:</a:t>
            </a:r>
            <a:r>
              <a:rPr b="0" lang="en-GB" sz="1000" spc="-1" strike="noStrike">
                <a:solidFill>
                  <a:srgbClr val="000000"/>
                </a:solidFill>
                <a:latin typeface="Arial"/>
              </a:rPr>
              <a:t>Guide users to the Company Portal for self-service troubleshooting and application installations. Provide users with information on troubleshooting common issues.</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GB" sz="1000" spc="-1" strike="noStrike">
                <a:solidFill>
                  <a:srgbClr val="000000"/>
                </a:solidFill>
                <a:latin typeface="Arial"/>
              </a:rPr>
              <a:t>Collaboration with Support:</a:t>
            </a:r>
            <a:r>
              <a:rPr b="0" lang="en-GB" sz="1000" spc="-1" strike="noStrike">
                <a:solidFill>
                  <a:srgbClr val="000000"/>
                </a:solidFill>
                <a:latin typeface="Arial"/>
              </a:rPr>
              <a:t>Engage with Microsoft Support for assistance with complex issues. Participate in community forums to seek insights and solutions from the broader Intune user community.</a:t>
            </a:r>
            <a:endParaRPr b="0" lang="en-GB" sz="1000" spc="-1" strike="noStrike">
              <a:solidFill>
                <a:srgbClr val="000000"/>
              </a:solidFill>
              <a:latin typeface="Arial"/>
            </a:endParaRPr>
          </a:p>
          <a:p>
            <a:pPr marL="216000" indent="-216000">
              <a:lnSpc>
                <a:spcPct val="100000"/>
              </a:lnSpc>
              <a:spcAft>
                <a:spcPts val="1054"/>
              </a:spcAft>
              <a:buClr>
                <a:srgbClr val="000000"/>
              </a:buClr>
              <a:buFont typeface="Wingdings" charset="2"/>
              <a:buChar char=""/>
            </a:pPr>
            <a:r>
              <a:rPr b="0" lang="en-GB" sz="1000" spc="-1" strike="noStrike">
                <a:solidFill>
                  <a:srgbClr val="000000"/>
                </a:solidFill>
                <a:latin typeface="Arial"/>
              </a:rPr>
              <a:t>In summary, troubleshooting in Intune involves a combination of reviewing diagnostic data, monitoring reports, and taking proactive actions to address issues related to device management, application deployment, and security. A systematic approach to identifying and resolving problems is crucial for maintaining a well-functioning device environment within the organization.</a:t>
            </a:r>
            <a:endParaRPr b="0" lang="en-GB" sz="10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7" name=""/>
          <p:cNvSpPr/>
          <p:nvPr/>
        </p:nvSpPr>
        <p:spPr>
          <a:xfrm>
            <a:off x="360000" y="720000"/>
            <a:ext cx="8639280" cy="449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Font typeface="Wingdings" charset="2"/>
              <a:buChar char=""/>
            </a:pPr>
            <a:r>
              <a:rPr b="0" lang="en-IN" sz="2400" spc="-1" strike="noStrike">
                <a:solidFill>
                  <a:srgbClr val="000000"/>
                </a:solidFill>
                <a:latin typeface="Source Sans Pro"/>
                <a:ea typeface="DejaVu Sans"/>
              </a:rPr>
              <a:t>Questions and Answers.</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60720" y="1620720"/>
            <a:ext cx="8998560" cy="1078560"/>
          </a:xfrm>
          <a:prstGeom prst="rect">
            <a:avLst/>
          </a:prstGeom>
          <a:noFill/>
          <a:ln w="0">
            <a:noFill/>
          </a:ln>
        </p:spPr>
        <p:txBody>
          <a:bodyPr lIns="0" rIns="0" tIns="0" bIns="0" anchor="ctr">
            <a:noAutofit/>
          </a:bodyPr>
          <a:p>
            <a:pPr indent="0" algn="ctr">
              <a:lnSpc>
                <a:spcPct val="100000"/>
              </a:lnSpc>
              <a:buNone/>
              <a:tabLst>
                <a:tab algn="l" pos="0"/>
              </a:tabLst>
            </a:pPr>
            <a:r>
              <a:rPr b="0" lang="en-GB" sz="4400" spc="-1" strike="noStrike">
                <a:solidFill>
                  <a:srgbClr val="000000"/>
                </a:solidFill>
                <a:latin typeface="Arial"/>
              </a:rPr>
              <a:t>Thank you</a:t>
            </a:r>
            <a:endParaRPr b="0" lang="en-GB"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90720"/>
            <a:ext cx="9070200" cy="945360"/>
          </a:xfrm>
          <a:prstGeom prst="rect">
            <a:avLst/>
          </a:prstGeom>
          <a:noFill/>
          <a:ln w="0">
            <a:noFill/>
          </a:ln>
        </p:spPr>
        <p:txBody>
          <a:bodyPr lIns="0" rIns="0" tIns="0" bIns="0" anchor="b">
            <a:normAutofit/>
          </a:bodyPr>
          <a:p>
            <a:pPr indent="0">
              <a:lnSpc>
                <a:spcPct val="100000"/>
              </a:lnSpc>
              <a:buNone/>
              <a:tabLst>
                <a:tab algn="l" pos="0"/>
              </a:tabLst>
            </a:pPr>
            <a:r>
              <a:rPr b="0" lang="en-IN" sz="4500" spc="-1" strike="noStrike">
                <a:solidFill>
                  <a:srgbClr val="ffffff"/>
                </a:solidFill>
                <a:latin typeface="Source Sans Pro Light"/>
              </a:rPr>
              <a:t>Agenda</a:t>
            </a:r>
            <a:endParaRPr b="0" lang="en-GB" sz="4500" spc="-1" strike="noStrike">
              <a:solidFill>
                <a:srgbClr val="000000"/>
              </a:solidFill>
              <a:latin typeface="Arial"/>
            </a:endParaRPr>
          </a:p>
        </p:txBody>
      </p:sp>
      <p:sp>
        <p:nvSpPr>
          <p:cNvPr id="47" name="PlaceHolder 2"/>
          <p:cNvSpPr>
            <a:spLocks noGrp="1"/>
          </p:cNvSpPr>
          <p:nvPr>
            <p:ph/>
          </p:nvPr>
        </p:nvSpPr>
        <p:spPr>
          <a:xfrm>
            <a:off x="502920" y="720000"/>
            <a:ext cx="9020520" cy="3959280"/>
          </a:xfrm>
          <a:prstGeom prst="rect">
            <a:avLst/>
          </a:prstGeom>
          <a:noFill/>
          <a:ln w="0">
            <a:noFill/>
          </a:ln>
        </p:spPr>
        <p:txBody>
          <a:bodyPr lIns="0" rIns="0" tIns="0" bIns="0" anchor="t">
            <a:normAutofit fontScale="73333"/>
          </a:bodyPr>
          <a:p>
            <a:pPr marL="432000" indent="-324000">
              <a:lnSpc>
                <a:spcPct val="100000"/>
              </a:lnSpc>
              <a:spcAft>
                <a:spcPts val="1054"/>
              </a:spcAft>
              <a:buClr>
                <a:srgbClr val="009eda"/>
              </a:buClr>
              <a:buSzPct val="45000"/>
              <a:buFont typeface="Wingdings" charset="2"/>
              <a:buChar char=""/>
            </a:pPr>
            <a:r>
              <a:rPr b="0" lang="en-IN" sz="2400" spc="-1" strike="noStrike">
                <a:solidFill>
                  <a:srgbClr val="000000"/>
                </a:solidFill>
                <a:latin typeface="Source Sans Pro"/>
              </a:rPr>
              <a:t>Introduction to Microsoft Intune.</a:t>
            </a:r>
            <a:endParaRPr b="0" lang="en-GB"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IN" sz="2400" spc="-1" strike="noStrike">
                <a:solidFill>
                  <a:srgbClr val="000000"/>
                </a:solidFill>
                <a:latin typeface="Source Sans Pro"/>
              </a:rPr>
              <a:t>Intune Architecture.</a:t>
            </a:r>
            <a:endParaRPr b="0" lang="en-GB"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IN" sz="2400" spc="-1" strike="noStrike">
                <a:solidFill>
                  <a:srgbClr val="000000"/>
                </a:solidFill>
                <a:latin typeface="Source Sans Pro"/>
              </a:rPr>
              <a:t>Intune Features.</a:t>
            </a:r>
            <a:endParaRPr b="0" lang="en-GB" sz="2400" spc="-1" strike="noStrike">
              <a:solidFill>
                <a:srgbClr val="000000"/>
              </a:solidFill>
              <a:latin typeface="Arial"/>
            </a:endParaRPr>
          </a:p>
          <a:p>
            <a:pPr lvl="1" marL="864000" indent="-324000">
              <a:lnSpc>
                <a:spcPct val="100000"/>
              </a:lnSpc>
              <a:spcAft>
                <a:spcPts val="842"/>
              </a:spcAft>
              <a:buClr>
                <a:srgbClr val="009eda"/>
              </a:buClr>
              <a:buSzPct val="45000"/>
              <a:buFont typeface="Wingdings" charset="2"/>
              <a:buChar char=""/>
            </a:pPr>
            <a:r>
              <a:rPr b="0" lang="en-IN" sz="2100" spc="-1" strike="noStrike">
                <a:solidFill>
                  <a:srgbClr val="000000"/>
                </a:solidFill>
                <a:latin typeface="Source Sans Pro"/>
              </a:rPr>
              <a:t>Device Management.</a:t>
            </a:r>
            <a:endParaRPr b="0" lang="en-GB" sz="2100" spc="-1" strike="noStrike">
              <a:solidFill>
                <a:srgbClr val="000000"/>
              </a:solidFill>
              <a:latin typeface="Arial"/>
            </a:endParaRPr>
          </a:p>
          <a:p>
            <a:pPr lvl="1" marL="864000" indent="-324000">
              <a:lnSpc>
                <a:spcPct val="100000"/>
              </a:lnSpc>
              <a:spcAft>
                <a:spcPts val="842"/>
              </a:spcAft>
              <a:buClr>
                <a:srgbClr val="009eda"/>
              </a:buClr>
              <a:buSzPct val="45000"/>
              <a:buFont typeface="Wingdings" charset="2"/>
              <a:buChar char=""/>
            </a:pPr>
            <a:r>
              <a:rPr b="0" lang="en-IN" sz="2100" spc="-1" strike="noStrike">
                <a:solidFill>
                  <a:srgbClr val="000000"/>
                </a:solidFill>
                <a:latin typeface="Source Sans Pro"/>
              </a:rPr>
              <a:t>Windows autopilot.</a:t>
            </a:r>
            <a:endParaRPr b="0" lang="en-GB" sz="2100" spc="-1" strike="noStrike">
              <a:solidFill>
                <a:srgbClr val="000000"/>
              </a:solidFill>
              <a:latin typeface="Arial"/>
            </a:endParaRPr>
          </a:p>
          <a:p>
            <a:pPr lvl="1" marL="864000" indent="-324000">
              <a:lnSpc>
                <a:spcPct val="100000"/>
              </a:lnSpc>
              <a:spcAft>
                <a:spcPts val="842"/>
              </a:spcAft>
              <a:buClr>
                <a:srgbClr val="009eda"/>
              </a:buClr>
              <a:buSzPct val="45000"/>
              <a:buFont typeface="Wingdings" charset="2"/>
              <a:buChar char=""/>
            </a:pPr>
            <a:r>
              <a:rPr b="0" lang="en-IN" sz="2100" spc="-1" strike="noStrike">
                <a:solidFill>
                  <a:srgbClr val="000000"/>
                </a:solidFill>
                <a:latin typeface="Source Sans Pro"/>
              </a:rPr>
              <a:t>Policies and Profiles.</a:t>
            </a:r>
            <a:endParaRPr b="0" lang="en-GB" sz="2100" spc="-1" strike="noStrike">
              <a:solidFill>
                <a:srgbClr val="000000"/>
              </a:solidFill>
              <a:latin typeface="Arial"/>
            </a:endParaRPr>
          </a:p>
          <a:p>
            <a:pPr lvl="1" marL="864000" indent="-324000">
              <a:lnSpc>
                <a:spcPct val="100000"/>
              </a:lnSpc>
              <a:spcAft>
                <a:spcPts val="842"/>
              </a:spcAft>
              <a:buClr>
                <a:srgbClr val="009eda"/>
              </a:buClr>
              <a:buSzPct val="45000"/>
              <a:buFont typeface="Wingdings" charset="2"/>
              <a:buChar char=""/>
            </a:pPr>
            <a:r>
              <a:rPr b="0" lang="en-IN" sz="2100" spc="-1" strike="noStrike">
                <a:solidFill>
                  <a:srgbClr val="000000"/>
                </a:solidFill>
                <a:latin typeface="Source Sans Pro"/>
              </a:rPr>
              <a:t>Application Deployment.</a:t>
            </a:r>
            <a:endParaRPr b="0" lang="en-GB" sz="2100" spc="-1" strike="noStrike">
              <a:solidFill>
                <a:srgbClr val="000000"/>
              </a:solidFill>
              <a:latin typeface="Arial"/>
            </a:endParaRPr>
          </a:p>
          <a:p>
            <a:pPr lvl="1" marL="864000" indent="-324000">
              <a:lnSpc>
                <a:spcPct val="100000"/>
              </a:lnSpc>
              <a:spcAft>
                <a:spcPts val="842"/>
              </a:spcAft>
              <a:buClr>
                <a:srgbClr val="009eda"/>
              </a:buClr>
              <a:buSzPct val="45000"/>
              <a:buFont typeface="Wingdings" charset="2"/>
              <a:buChar char=""/>
            </a:pPr>
            <a:r>
              <a:rPr b="0" lang="en-IN" sz="2100" spc="-1" strike="noStrike">
                <a:solidFill>
                  <a:srgbClr val="000000"/>
                </a:solidFill>
                <a:latin typeface="Source Sans Pro"/>
              </a:rPr>
              <a:t>Security and Compliance.</a:t>
            </a:r>
            <a:endParaRPr b="0" lang="en-GB" sz="2100" spc="-1" strike="noStrike">
              <a:solidFill>
                <a:srgbClr val="000000"/>
              </a:solidFill>
              <a:latin typeface="Arial"/>
            </a:endParaRPr>
          </a:p>
          <a:p>
            <a:pPr lvl="1" marL="864000" indent="-324000">
              <a:lnSpc>
                <a:spcPct val="100000"/>
              </a:lnSpc>
              <a:spcAft>
                <a:spcPts val="842"/>
              </a:spcAft>
              <a:buClr>
                <a:srgbClr val="009eda"/>
              </a:buClr>
              <a:buSzPct val="45000"/>
              <a:buFont typeface="Wingdings" charset="2"/>
              <a:buChar char=""/>
            </a:pPr>
            <a:r>
              <a:rPr b="0" lang="en-IN" sz="2100" spc="-1" strike="noStrike">
                <a:solidFill>
                  <a:srgbClr val="000000"/>
                </a:solidFill>
                <a:latin typeface="Source Sans Pro"/>
              </a:rPr>
              <a:t>Reporting and Monitoring.</a:t>
            </a:r>
            <a:endParaRPr b="0" lang="en-GB" sz="21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IN" sz="2400" spc="-1" strike="noStrike">
                <a:solidFill>
                  <a:srgbClr val="000000"/>
                </a:solidFill>
                <a:latin typeface="Source Sans Pro"/>
              </a:rPr>
              <a:t>Troubleshooting.</a:t>
            </a:r>
            <a:endParaRPr b="0" lang="en-GB"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IN" sz="2400" spc="-1" strike="noStrike">
                <a:solidFill>
                  <a:srgbClr val="000000"/>
                </a:solidFill>
                <a:latin typeface="Source Sans Pro"/>
              </a:rPr>
              <a:t>Q&amp;A.</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8" name="PlaceHolder 1"/>
          <p:cNvSpPr>
            <a:spLocks noGrp="1"/>
          </p:cNvSpPr>
          <p:nvPr>
            <p:ph type="subTitle"/>
          </p:nvPr>
        </p:nvSpPr>
        <p:spPr>
          <a:xfrm>
            <a:off x="540000" y="314280"/>
            <a:ext cx="9070200" cy="4904280"/>
          </a:xfrm>
          <a:prstGeom prst="rect">
            <a:avLst/>
          </a:prstGeom>
          <a:noFill/>
          <a:ln w="0">
            <a:noFill/>
          </a:ln>
        </p:spPr>
        <p:txBody>
          <a:bodyPr lIns="0" rIns="0" tIns="0" bIns="0" anchor="t">
            <a:noAutofit/>
          </a:bodyPr>
          <a:p>
            <a:pPr lvl="1" marL="432000" indent="-216000">
              <a:lnSpc>
                <a:spcPct val="100000"/>
              </a:lnSpc>
              <a:buClr>
                <a:srgbClr val="000000"/>
              </a:buClr>
              <a:buSzPct val="45000"/>
              <a:buFont typeface="Wingdings" charset="2"/>
              <a:buChar char=""/>
            </a:pPr>
            <a:r>
              <a:rPr b="1" lang="en-IN" sz="1050" spc="-1" strike="noStrike" u="sng">
                <a:solidFill>
                  <a:srgbClr val="000000"/>
                </a:solidFill>
                <a:highlight>
                  <a:srgbClr val="ffffff"/>
                </a:highlight>
                <a:uFillTx/>
                <a:latin typeface="Arial"/>
              </a:rPr>
              <a:t>Introduction to Microsoft Intune:</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2" marL="648000" indent="-216000">
              <a:lnSpc>
                <a:spcPct val="100000"/>
              </a:lnSpc>
              <a:buClr>
                <a:srgbClr val="000000"/>
              </a:buClr>
              <a:buSzPct val="45000"/>
              <a:buFont typeface="Wingdings" charset="2"/>
              <a:buChar char=""/>
            </a:pPr>
            <a:r>
              <a:rPr b="0" lang="en-IN" sz="1050" spc="-1" strike="noStrike">
                <a:solidFill>
                  <a:srgbClr val="000000"/>
                </a:solidFill>
                <a:highlight>
                  <a:srgbClr val="ffffff"/>
                </a:highlight>
                <a:latin typeface="Arial"/>
              </a:rPr>
              <a:t>Microsoft Intune is a comprehensive cloud-based service designed to address the evolving challenges of modern device management. In a world where the mobile workforce is becoming increasingly prevalent, and organizations are embracing a diverse range of devices, Intune stands as a robust solution for managing and securing these devices efficiently.</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1" marL="432000" indent="-216000">
              <a:lnSpc>
                <a:spcPct val="100000"/>
              </a:lnSpc>
              <a:buClr>
                <a:srgbClr val="000000"/>
              </a:buClr>
              <a:buFont typeface="OpenSymbol"/>
              <a:buAutoNum type="arabicPeriod"/>
            </a:pPr>
            <a:r>
              <a:rPr b="1" lang="en-IN" sz="1050" spc="-1" strike="noStrike" u="sng">
                <a:solidFill>
                  <a:srgbClr val="000000"/>
                </a:solidFill>
                <a:highlight>
                  <a:srgbClr val="ffffff"/>
                </a:highlight>
                <a:uFillTx/>
                <a:latin typeface="Arial"/>
              </a:rPr>
              <a:t>Purpose of Microsoft Intune:</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2" marL="648000" indent="-216000">
              <a:lnSpc>
                <a:spcPct val="100000"/>
              </a:lnSpc>
              <a:buClr>
                <a:srgbClr val="000000"/>
              </a:buClr>
              <a:buFont typeface="Symbol"/>
              <a:buChar char=""/>
            </a:pPr>
            <a:r>
              <a:rPr b="0" lang="en-IN" sz="1050" spc="-1" strike="noStrike">
                <a:solidFill>
                  <a:srgbClr val="000000"/>
                </a:solidFill>
                <a:highlight>
                  <a:srgbClr val="ffffff"/>
                </a:highlight>
                <a:latin typeface="Arial"/>
              </a:rPr>
              <a:t>Microsoft Intune serves as a Unified Endpoint Management (UEM) solution, allowing organizations to manage a wide array of devices, including PCs, laptops, tablets, and smartphones, all from a single, centralized console.</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1" marL="432000" indent="-216000">
              <a:lnSpc>
                <a:spcPct val="100000"/>
              </a:lnSpc>
              <a:buClr>
                <a:srgbClr val="000000"/>
              </a:buClr>
              <a:buFont typeface="OpenSymbol"/>
              <a:buAutoNum type="arabicPeriod"/>
            </a:pPr>
            <a:r>
              <a:rPr b="1" lang="en-IN" sz="1050" spc="-1" strike="noStrike" u="sng">
                <a:solidFill>
                  <a:srgbClr val="000000"/>
                </a:solidFill>
                <a:highlight>
                  <a:srgbClr val="ffffff"/>
                </a:highlight>
                <a:uFillTx/>
                <a:latin typeface="Arial"/>
              </a:rPr>
              <a:t>Cloud-Powered Management:</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2" marL="648000" indent="-216000">
              <a:lnSpc>
                <a:spcPct val="100000"/>
              </a:lnSpc>
              <a:buClr>
                <a:srgbClr val="000000"/>
              </a:buClr>
              <a:buFont typeface="Symbol"/>
              <a:buChar char=""/>
            </a:pPr>
            <a:r>
              <a:rPr b="0" lang="en-IN" sz="1050" spc="-1" strike="noStrike">
                <a:solidFill>
                  <a:srgbClr val="000000"/>
                </a:solidFill>
                <a:highlight>
                  <a:srgbClr val="ffffff"/>
                </a:highlight>
                <a:latin typeface="Arial"/>
              </a:rPr>
              <a:t>Built on the foundation of Microsoft's cloud infrastructure, Intune provides the flexibility and scalability necessary to adapt to the ever-changing demands of the modern digital landscape.</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1" marL="432000" indent="-216000">
              <a:lnSpc>
                <a:spcPct val="100000"/>
              </a:lnSpc>
              <a:buClr>
                <a:srgbClr val="000000"/>
              </a:buClr>
              <a:buFont typeface="OpenSymbol"/>
              <a:buAutoNum type="arabicPeriod"/>
            </a:pPr>
            <a:r>
              <a:rPr b="1" lang="en-IN" sz="1050" spc="-1" strike="noStrike" u="sng">
                <a:solidFill>
                  <a:srgbClr val="000000"/>
                </a:solidFill>
                <a:highlight>
                  <a:srgbClr val="ffffff"/>
                </a:highlight>
                <a:uFillTx/>
                <a:latin typeface="Arial"/>
              </a:rPr>
              <a:t>Device Lifecycle Management:</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2" marL="648000" indent="-216000">
              <a:lnSpc>
                <a:spcPct val="100000"/>
              </a:lnSpc>
              <a:buClr>
                <a:srgbClr val="000000"/>
              </a:buClr>
              <a:buFont typeface="Symbol"/>
              <a:buChar char=""/>
            </a:pPr>
            <a:r>
              <a:rPr b="0" lang="en-IN" sz="1050" spc="-1" strike="noStrike">
                <a:solidFill>
                  <a:srgbClr val="000000"/>
                </a:solidFill>
                <a:highlight>
                  <a:srgbClr val="ffffff"/>
                </a:highlight>
                <a:latin typeface="Arial"/>
              </a:rPr>
              <a:t>Intune facilitates the entire lifecycle management of devices, from initial enrolment to ongoing monitoring, ensuring that organizations can maintain control and security throughout each stage.</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1" marL="432000" indent="-216000">
              <a:lnSpc>
                <a:spcPct val="100000"/>
              </a:lnSpc>
              <a:buClr>
                <a:srgbClr val="000000"/>
              </a:buClr>
              <a:buFont typeface="OpenSymbol"/>
              <a:buAutoNum type="arabicPeriod"/>
            </a:pPr>
            <a:r>
              <a:rPr b="1" lang="en-IN" sz="1050" spc="-1" strike="noStrike" u="sng">
                <a:solidFill>
                  <a:srgbClr val="000000"/>
                </a:solidFill>
                <a:highlight>
                  <a:srgbClr val="ffffff"/>
                </a:highlight>
                <a:uFillTx/>
                <a:latin typeface="Arial"/>
              </a:rPr>
              <a:t>Integration with Microsoft 365:</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2" marL="648000" indent="-216000">
              <a:lnSpc>
                <a:spcPct val="100000"/>
              </a:lnSpc>
              <a:buClr>
                <a:srgbClr val="000000"/>
              </a:buClr>
              <a:buFont typeface="Symbol"/>
              <a:buChar char=""/>
            </a:pPr>
            <a:r>
              <a:rPr b="0" lang="en-IN" sz="1050" spc="-1" strike="noStrike">
                <a:solidFill>
                  <a:srgbClr val="000000"/>
                </a:solidFill>
                <a:highlight>
                  <a:srgbClr val="ffffff"/>
                </a:highlight>
                <a:latin typeface="Arial"/>
              </a:rPr>
              <a:t>Intune seamlessly integrates with other Microsoft 365 services, creating a cohesive ecosystem that enhances productivity and collaboration. This integration extends to applications, data protection, and identity management.</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1" marL="432000" indent="-216000">
              <a:lnSpc>
                <a:spcPct val="100000"/>
              </a:lnSpc>
              <a:buClr>
                <a:srgbClr val="000000"/>
              </a:buClr>
              <a:buFont typeface="OpenSymbol"/>
              <a:buAutoNum type="arabicPeriod"/>
            </a:pPr>
            <a:r>
              <a:rPr b="1" lang="en-IN" sz="1050" spc="-1" strike="noStrike" u="sng">
                <a:solidFill>
                  <a:srgbClr val="000000"/>
                </a:solidFill>
                <a:highlight>
                  <a:srgbClr val="ffffff"/>
                </a:highlight>
                <a:uFillTx/>
                <a:latin typeface="Arial"/>
              </a:rPr>
              <a:t>Scalable Security:</a:t>
            </a:r>
            <a:endParaRPr b="0" lang="en-GB" sz="1050" spc="-1" strike="noStrike">
              <a:solidFill>
                <a:srgbClr val="000000"/>
              </a:solidFill>
              <a:latin typeface="Arial"/>
            </a:endParaRPr>
          </a:p>
          <a:p>
            <a:pPr>
              <a:lnSpc>
                <a:spcPct val="100000"/>
              </a:lnSpc>
            </a:pPr>
            <a:endParaRPr b="0" lang="en-GB" sz="1050" spc="-1" strike="noStrike">
              <a:solidFill>
                <a:srgbClr val="000000"/>
              </a:solidFill>
              <a:latin typeface="Arial"/>
            </a:endParaRPr>
          </a:p>
          <a:p>
            <a:pPr lvl="2" marL="648000" indent="-216000">
              <a:lnSpc>
                <a:spcPct val="100000"/>
              </a:lnSpc>
              <a:buClr>
                <a:srgbClr val="000000"/>
              </a:buClr>
              <a:buFont typeface="Symbol"/>
              <a:buChar char=""/>
            </a:pPr>
            <a:r>
              <a:rPr b="0" lang="en-IN" sz="1050" spc="-1" strike="noStrike">
                <a:solidFill>
                  <a:srgbClr val="000000"/>
                </a:solidFill>
                <a:highlight>
                  <a:srgbClr val="ffffff"/>
                </a:highlight>
                <a:latin typeface="Arial"/>
              </a:rPr>
              <a:t>Security is at the core of Intune, offering features like conditional access policies, compliance checks, and encryption to safeguard corporate data and ensure that only compliant and secure devices can access sensitive resources.</a:t>
            </a:r>
            <a:endParaRPr b="0" lang="en-GB" sz="105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49" name="" descr=""/>
          <p:cNvPicPr/>
          <p:nvPr/>
        </p:nvPicPr>
        <p:blipFill>
          <a:blip r:embed="rId1"/>
          <a:stretch/>
        </p:blipFill>
        <p:spPr>
          <a:xfrm>
            <a:off x="411480" y="220680"/>
            <a:ext cx="9307440" cy="53582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0" name="PlaceHolder 1"/>
          <p:cNvSpPr>
            <a:spLocks noGrp="1"/>
          </p:cNvSpPr>
          <p:nvPr>
            <p:ph type="subTitle"/>
          </p:nvPr>
        </p:nvSpPr>
        <p:spPr>
          <a:xfrm>
            <a:off x="430920" y="540000"/>
            <a:ext cx="8748360" cy="4498560"/>
          </a:xfrm>
          <a:prstGeom prst="rect">
            <a:avLst/>
          </a:prstGeom>
          <a:noFill/>
          <a:ln w="0">
            <a:noFill/>
          </a:ln>
        </p:spPr>
        <p:txBody>
          <a:bodyPr lIns="0" rIns="0" tIns="0" bIns="0" anchor="t">
            <a:noAutofit/>
          </a:bodyPr>
          <a:p>
            <a:pPr lvl="1" marL="432000" indent="-216000">
              <a:lnSpc>
                <a:spcPct val="100000"/>
              </a:lnSpc>
              <a:spcAft>
                <a:spcPts val="1054"/>
              </a:spcAft>
              <a:buClr>
                <a:srgbClr val="000000"/>
              </a:buClr>
              <a:buFont typeface="Wingdings" charset="2"/>
              <a:buChar char=""/>
            </a:pPr>
            <a:r>
              <a:rPr b="1" lang="en-IN" sz="1300" spc="-1" strike="noStrike">
                <a:solidFill>
                  <a:srgbClr val="000000"/>
                </a:solidFill>
                <a:latin typeface="Arial"/>
              </a:rPr>
              <a:t>Intune Features.</a:t>
            </a:r>
            <a:endParaRPr b="0" lang="en-GB" sz="1300" spc="-1" strike="noStrike">
              <a:solidFill>
                <a:srgbClr val="000000"/>
              </a:solidFill>
              <a:latin typeface="Arial"/>
            </a:endParaRPr>
          </a:p>
          <a:p>
            <a:pPr lvl="1" marL="432000" indent="-216000">
              <a:lnSpc>
                <a:spcPct val="100000"/>
              </a:lnSpc>
              <a:buClr>
                <a:srgbClr val="000000"/>
              </a:buClr>
              <a:buFont typeface="OpenSymbol"/>
              <a:buAutoNum type="arabicPeriod"/>
            </a:pPr>
            <a:r>
              <a:rPr b="1" lang="en-IN" sz="1100" spc="-1" strike="noStrike" u="sng">
                <a:solidFill>
                  <a:srgbClr val="000000"/>
                </a:solidFill>
                <a:uFillTx/>
                <a:latin typeface="Arial"/>
              </a:rPr>
              <a:t>Device Management</a:t>
            </a:r>
            <a:r>
              <a:rPr b="1" lang="en-IN" sz="1100" spc="-1" strike="noStrike" u="sng">
                <a:solidFill>
                  <a:srgbClr val="000000"/>
                </a:solidFill>
                <a:highlight>
                  <a:srgbClr val="ffffff"/>
                </a:highlight>
                <a:uFillTx/>
                <a:latin typeface="Arial"/>
              </a:rPr>
              <a:t>:</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Device Enrolment:</a:t>
            </a:r>
            <a:r>
              <a:rPr b="0" lang="en-IN" sz="1100" spc="-1" strike="noStrike">
                <a:solidFill>
                  <a:srgbClr val="000000"/>
                </a:solidFill>
                <a:highlight>
                  <a:srgbClr val="ffffff"/>
                </a:highlight>
                <a:latin typeface="Arial"/>
              </a:rPr>
              <a:t>Intune supports various enrolment methods, including user-driven enrolment, automatic enrolment (e.g., Windows Autopilot), and bulk enrolment.</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Configuration Profiles: </a:t>
            </a:r>
            <a:r>
              <a:rPr b="0" lang="en-IN" sz="1100" spc="-1" strike="noStrike">
                <a:solidFill>
                  <a:srgbClr val="000000"/>
                </a:solidFill>
                <a:highlight>
                  <a:srgbClr val="ffffff"/>
                </a:highlight>
                <a:latin typeface="Arial"/>
              </a:rPr>
              <a:t>Intune allows administrators to create configuration profiles that define specific settings and restrictions for devices. These profiles can include Wi-Fi configurations, email settings, security policies, and other device configurations.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Device Compliance Policies:</a:t>
            </a:r>
            <a:r>
              <a:rPr b="0" lang="en-IN" sz="1100" spc="-1" strike="noStrike">
                <a:solidFill>
                  <a:srgbClr val="000000"/>
                </a:solidFill>
                <a:highlight>
                  <a:srgbClr val="ffffff"/>
                </a:highlight>
                <a:latin typeface="Arial"/>
              </a:rPr>
              <a:t>Administrators can define compliance policies to ensure that devices meet specific security and configuration standards. Intune regularly assesses devices against these policies and reports compliance status.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Conditional Access Policies:</a:t>
            </a:r>
            <a:r>
              <a:rPr b="0" lang="en-IN" sz="1100" spc="-1" strike="noStrike">
                <a:solidFill>
                  <a:srgbClr val="000000"/>
                </a:solidFill>
                <a:highlight>
                  <a:srgbClr val="ffffff"/>
                </a:highlight>
                <a:latin typeface="Arial"/>
              </a:rPr>
              <a:t>Conditional access policies in Intune provide granular control over device access to corporate resources. Access can be granted or denied based on conditions like device compliance, user location, and more. Provide fine-grained control over resource access.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Security Baselines:</a:t>
            </a:r>
            <a:r>
              <a:rPr b="0" lang="en-IN" sz="1100" spc="-1" strike="noStrike">
                <a:solidFill>
                  <a:srgbClr val="000000"/>
                </a:solidFill>
                <a:highlight>
                  <a:srgbClr val="ffffff"/>
                </a:highlight>
                <a:latin typeface="Arial"/>
              </a:rPr>
              <a:t>Intune provides security baselines that help organizations apply standardized security configurations to devices. This ensures a baseline level of security compliance across the entire device fleet.</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Remote Actions:</a:t>
            </a:r>
            <a:r>
              <a:rPr b="0" lang="en-IN" sz="1100" spc="-1" strike="noStrike">
                <a:solidFill>
                  <a:srgbClr val="000000"/>
                </a:solidFill>
                <a:highlight>
                  <a:srgbClr val="ffffff"/>
                </a:highlight>
                <a:latin typeface="Arial"/>
              </a:rPr>
              <a:t>In case of lost or compromised devices, administrators can perform remote actions such as wiping data, restarting devices, or locking them down to prevent unauthorized access.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Application Deployment:</a:t>
            </a:r>
            <a:r>
              <a:rPr b="0" lang="en-IN" sz="1100" spc="-1" strike="noStrike">
                <a:solidFill>
                  <a:srgbClr val="000000"/>
                </a:solidFill>
                <a:highlight>
                  <a:srgbClr val="ffffff"/>
                </a:highlight>
                <a:latin typeface="Arial"/>
              </a:rPr>
              <a:t>Intune simplifies the deployment and management of applications on enrolled devices. This includes both Microsoft Store apps and line-of-business (LOB) applications.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Device Inventory:</a:t>
            </a:r>
            <a:r>
              <a:rPr b="0" lang="en-IN" sz="1100" spc="-1" strike="noStrike">
                <a:solidFill>
                  <a:srgbClr val="000000"/>
                </a:solidFill>
                <a:highlight>
                  <a:srgbClr val="ffffff"/>
                </a:highlight>
                <a:latin typeface="Arial"/>
              </a:rPr>
              <a:t>Intune maintains a device inventory, providing administrators with a comprehensive view of all managed devices. This inventory includes details like device status, compliance status, and hardware information.</a:t>
            </a:r>
            <a:endParaRPr b="0" lang="en-GB" sz="11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1" name=""/>
          <p:cNvSpPr txBox="1"/>
          <p:nvPr/>
        </p:nvSpPr>
        <p:spPr>
          <a:xfrm>
            <a:off x="360000" y="360000"/>
            <a:ext cx="9360000" cy="5040000"/>
          </a:xfrm>
          <a:prstGeom prst="rect">
            <a:avLst/>
          </a:prstGeom>
          <a:noFill/>
          <a:ln w="0">
            <a:noFill/>
          </a:ln>
        </p:spPr>
        <p:txBody>
          <a:bodyPr lIns="90000" rIns="90000" tIns="45000" bIns="45000" anchor="t">
            <a:noAutofit/>
          </a:bodyPr>
          <a:p>
            <a:pPr marL="216000" indent="-216000">
              <a:buClr>
                <a:srgbClr val="000000"/>
              </a:buClr>
              <a:buFont typeface="OpenSymbol"/>
              <a:buAutoNum type="arabicPeriod" startAt="2"/>
            </a:pPr>
            <a:r>
              <a:rPr b="1" lang="en-IN" sz="1050" spc="-1" strike="noStrike" u="sng">
                <a:solidFill>
                  <a:srgbClr val="000000"/>
                </a:solidFill>
                <a:uFillTx/>
                <a:latin typeface="Arial"/>
              </a:rPr>
              <a:t>Windows autopilot</a:t>
            </a:r>
            <a:r>
              <a:rPr b="1" lang="en-IN" sz="1050" spc="-1" strike="noStrike" u="sng">
                <a:solidFill>
                  <a:srgbClr val="000000"/>
                </a:solidFill>
                <a:highlight>
                  <a:srgbClr val="ffffff"/>
                </a:highlight>
                <a:uFillTx/>
                <a:latin typeface="Arial"/>
              </a:rPr>
              <a:t>:</a:t>
            </a:r>
            <a:r>
              <a:rPr b="0" lang="en-IN" sz="1050" spc="-1" strike="noStrike">
                <a:solidFill>
                  <a:srgbClr val="000000"/>
                </a:solidFill>
                <a:highlight>
                  <a:srgbClr val="ffffff"/>
                </a:highlight>
                <a:latin typeface="Arial"/>
              </a:rPr>
              <a:t>Windows Autopilot is a modern deployment and provisioning service provided by Microsoft for Windows 10 devices. It simplifies the initial setup and deployment of Windows devices, making it easier for organizations to integrate new devices into their infrastructure.</a:t>
            </a:r>
            <a:endParaRPr b="0" lang="en-GB" sz="1050" spc="-1" strike="noStrike">
              <a:solidFill>
                <a:srgbClr val="000000"/>
              </a:solidFill>
              <a:latin typeface="Arial"/>
            </a:endParaRPr>
          </a:p>
          <a:p>
            <a:pPr marL="216000" indent="-216000">
              <a:buClr>
                <a:srgbClr val="000000"/>
              </a:buClr>
              <a:buFont typeface="OpenSymbol"/>
              <a:buAutoNum type="arabicPeriod" startAt="2"/>
            </a:pPr>
            <a:endParaRPr b="0" lang="en-GB" sz="1050" spc="-1" strike="noStrike">
              <a:solidFill>
                <a:srgbClr val="000000"/>
              </a:solidFill>
              <a:latin typeface="Arial"/>
            </a:endParaRPr>
          </a:p>
          <a:p>
            <a:pPr lvl="1" marL="432000" indent="-216000">
              <a:buClr>
                <a:srgbClr val="000000"/>
              </a:buClr>
              <a:buFont typeface="OpenSymbol"/>
              <a:buAutoNum type="arabicPeriod"/>
            </a:pPr>
            <a:r>
              <a:rPr b="1" lang="en-IN" sz="1050" spc="-1" strike="noStrike">
                <a:solidFill>
                  <a:srgbClr val="000000"/>
                </a:solidFill>
                <a:highlight>
                  <a:srgbClr val="ffffff"/>
                </a:highlight>
                <a:latin typeface="Arial"/>
              </a:rPr>
              <a:t>Self-Service Deployment:</a:t>
            </a:r>
            <a:r>
              <a:rPr b="0" lang="en-IN" sz="1050" spc="-1" strike="noStrike">
                <a:solidFill>
                  <a:srgbClr val="000000"/>
                </a:solidFill>
                <a:highlight>
                  <a:srgbClr val="ffffff"/>
                </a:highlight>
                <a:latin typeface="Arial"/>
              </a:rPr>
              <a:t>Users can set up new Windows 10 devices without requiring IT assistance. This self-service aspect empowers end-users, reduces IT workload, and speeds up device onboarding.</a:t>
            </a:r>
            <a:endParaRPr b="0" lang="en-GB" sz="1050" spc="-1" strike="noStrike">
              <a:solidFill>
                <a:srgbClr val="000000"/>
              </a:solidFill>
              <a:latin typeface="Arial"/>
            </a:endParaRPr>
          </a:p>
          <a:p>
            <a:pPr lvl="1" marL="432000" indent="-216000">
              <a:buClr>
                <a:srgbClr val="000000"/>
              </a:buClr>
              <a:buFont typeface="OpenSymbol"/>
              <a:buAutoNum type="arabicPeriod"/>
            </a:pPr>
            <a:endParaRPr b="0" lang="en-GB" sz="1050" spc="-1" strike="noStrike">
              <a:solidFill>
                <a:srgbClr val="000000"/>
              </a:solidFill>
              <a:latin typeface="Arial"/>
            </a:endParaRPr>
          </a:p>
          <a:p>
            <a:pPr lvl="1" marL="432000" indent="-216000">
              <a:buClr>
                <a:srgbClr val="000000"/>
              </a:buClr>
              <a:buFont typeface="OpenSymbol"/>
              <a:buAutoNum type="arabicPeriod"/>
            </a:pPr>
            <a:r>
              <a:rPr b="1" lang="en-IN" sz="1050" spc="-1" strike="noStrike">
                <a:solidFill>
                  <a:srgbClr val="000000"/>
                </a:solidFill>
                <a:highlight>
                  <a:srgbClr val="ffffff"/>
                </a:highlight>
                <a:latin typeface="Arial"/>
              </a:rPr>
              <a:t>Zero-Touch Provisioning:</a:t>
            </a:r>
            <a:r>
              <a:rPr b="0" lang="en-IN" sz="1050" spc="-1" strike="noStrike">
                <a:solidFill>
                  <a:srgbClr val="000000"/>
                </a:solidFill>
                <a:highlight>
                  <a:srgbClr val="ffffff"/>
                </a:highlight>
                <a:latin typeface="Arial"/>
              </a:rPr>
              <a:t>Autopilot aims to minimize IT involvement during device setup. With zero-touch provisioning, devices can be shipped directly to end-users, who can then complete the setup process without IT intervention.</a:t>
            </a:r>
            <a:endParaRPr b="0" lang="en-GB" sz="1050" spc="-1" strike="noStrike">
              <a:solidFill>
                <a:srgbClr val="000000"/>
              </a:solidFill>
              <a:latin typeface="Arial"/>
            </a:endParaRPr>
          </a:p>
          <a:p>
            <a:pPr lvl="1" marL="432000" indent="-216000">
              <a:buClr>
                <a:srgbClr val="000000"/>
              </a:buClr>
              <a:buFont typeface="OpenSymbol"/>
              <a:buAutoNum type="arabicPeriod"/>
            </a:pPr>
            <a:endParaRPr b="0" lang="en-GB" sz="1050" spc="-1" strike="noStrike">
              <a:solidFill>
                <a:srgbClr val="000000"/>
              </a:solidFill>
              <a:latin typeface="Arial"/>
            </a:endParaRPr>
          </a:p>
          <a:p>
            <a:pPr lvl="1" marL="432000" indent="-216000">
              <a:buClr>
                <a:srgbClr val="000000"/>
              </a:buClr>
              <a:buFont typeface="OpenSymbol"/>
              <a:buAutoNum type="arabicPeriod"/>
            </a:pPr>
            <a:r>
              <a:rPr b="1" lang="en-IN" sz="1050" spc="-1" strike="noStrike">
                <a:solidFill>
                  <a:srgbClr val="000000"/>
                </a:solidFill>
                <a:highlight>
                  <a:srgbClr val="ffffff"/>
                </a:highlight>
                <a:latin typeface="Arial"/>
              </a:rPr>
              <a:t>Dynamic Out-of-Box Experience (OOBE):</a:t>
            </a:r>
            <a:r>
              <a:rPr b="0" lang="en-IN" sz="1050" spc="-1" strike="noStrike">
                <a:solidFill>
                  <a:srgbClr val="000000"/>
                </a:solidFill>
                <a:highlight>
                  <a:srgbClr val="ffffff"/>
                </a:highlight>
                <a:latin typeface="Arial"/>
              </a:rPr>
              <a:t>Autopilot tailors the Windows Out-of-Box Experience to the organization's requirements. This customization ensures that devices are configured with the necessary settings, applications, and security policies during the initial setup.</a:t>
            </a:r>
            <a:endParaRPr b="0" lang="en-GB" sz="1050" spc="-1" strike="noStrike">
              <a:solidFill>
                <a:srgbClr val="000000"/>
              </a:solidFill>
              <a:latin typeface="Arial"/>
            </a:endParaRPr>
          </a:p>
          <a:p>
            <a:pPr lvl="1" marL="432000" indent="-216000">
              <a:buClr>
                <a:srgbClr val="000000"/>
              </a:buClr>
              <a:buFont typeface="OpenSymbol"/>
              <a:buAutoNum type="arabicPeriod"/>
            </a:pPr>
            <a:endParaRPr b="0" lang="en-GB" sz="1050" spc="-1" strike="noStrike">
              <a:solidFill>
                <a:srgbClr val="000000"/>
              </a:solidFill>
              <a:latin typeface="Arial"/>
            </a:endParaRPr>
          </a:p>
          <a:p>
            <a:pPr lvl="1" marL="432000" indent="-216000">
              <a:buClr>
                <a:srgbClr val="000000"/>
              </a:buClr>
              <a:buFont typeface="OpenSymbol"/>
              <a:buAutoNum type="arabicPeriod"/>
            </a:pPr>
            <a:r>
              <a:rPr b="1" lang="en-IN" sz="1050" spc="-1" strike="noStrike">
                <a:solidFill>
                  <a:srgbClr val="000000"/>
                </a:solidFill>
                <a:highlight>
                  <a:srgbClr val="ffffff"/>
                </a:highlight>
                <a:latin typeface="Arial"/>
              </a:rPr>
              <a:t>Cloud-Driven:</a:t>
            </a:r>
            <a:r>
              <a:rPr b="0" lang="en-IN" sz="1050" spc="-1" strike="noStrike">
                <a:solidFill>
                  <a:srgbClr val="000000"/>
                </a:solidFill>
                <a:highlight>
                  <a:srgbClr val="ffffff"/>
                </a:highlight>
                <a:latin typeface="Arial"/>
              </a:rPr>
              <a:t>Autopilot leverages cloud services, allowing organizations to manage device provisioning and configuration remotely. This is particularly beneficial for organizations with a distributed workforce or those adopting cloud-centric IT strategies.</a:t>
            </a:r>
            <a:endParaRPr b="0" lang="en-GB" sz="1050" spc="-1" strike="noStrike">
              <a:solidFill>
                <a:srgbClr val="000000"/>
              </a:solidFill>
              <a:latin typeface="Arial"/>
            </a:endParaRPr>
          </a:p>
          <a:p>
            <a:pPr lvl="1" marL="432000" indent="-216000">
              <a:buClr>
                <a:srgbClr val="000000"/>
              </a:buClr>
              <a:buFont typeface="OpenSymbol"/>
              <a:buAutoNum type="arabicPeriod"/>
            </a:pPr>
            <a:endParaRPr b="0" lang="en-GB" sz="1050" spc="-1" strike="noStrike">
              <a:solidFill>
                <a:srgbClr val="000000"/>
              </a:solidFill>
              <a:latin typeface="Arial"/>
            </a:endParaRPr>
          </a:p>
          <a:p>
            <a:pPr lvl="1" marL="432000" indent="-216000">
              <a:buClr>
                <a:srgbClr val="000000"/>
              </a:buClr>
              <a:buFont typeface="OpenSymbol"/>
              <a:buAutoNum type="arabicPeriod"/>
            </a:pPr>
            <a:r>
              <a:rPr b="1" lang="en-IN" sz="1050" spc="-1" strike="noStrike">
                <a:solidFill>
                  <a:srgbClr val="000000"/>
                </a:solidFill>
                <a:highlight>
                  <a:srgbClr val="ffffff"/>
                </a:highlight>
                <a:latin typeface="Arial"/>
              </a:rPr>
              <a:t>Integration with Azure Active Directory (AAD):</a:t>
            </a:r>
            <a:r>
              <a:rPr b="0" lang="en-IN" sz="1050" spc="-1" strike="noStrike">
                <a:solidFill>
                  <a:srgbClr val="000000"/>
                </a:solidFill>
                <a:highlight>
                  <a:srgbClr val="ffffff"/>
                </a:highlight>
                <a:latin typeface="Arial"/>
              </a:rPr>
              <a:t>Autopilot integrates with Azure Active Directory, ensuring a seamless connection to organizational resources and user authentication. This integration streamlines the user authentication process during device setup.</a:t>
            </a:r>
            <a:endParaRPr b="0" lang="en-GB" sz="1050" spc="-1" strike="noStrike">
              <a:solidFill>
                <a:srgbClr val="000000"/>
              </a:solidFill>
              <a:latin typeface="Arial"/>
            </a:endParaRPr>
          </a:p>
          <a:p>
            <a:pPr lvl="1" marL="432000" indent="-216000">
              <a:buClr>
                <a:srgbClr val="000000"/>
              </a:buClr>
              <a:buFont typeface="OpenSymbol"/>
              <a:buAutoNum type="arabicPeriod"/>
            </a:pPr>
            <a:endParaRPr b="0" lang="en-GB" sz="1050" spc="-1" strike="noStrike">
              <a:solidFill>
                <a:srgbClr val="000000"/>
              </a:solidFill>
              <a:latin typeface="Arial"/>
            </a:endParaRPr>
          </a:p>
          <a:p>
            <a:pPr lvl="1" marL="432000" indent="-216000">
              <a:buClr>
                <a:srgbClr val="000000"/>
              </a:buClr>
              <a:buFont typeface="OpenSymbol"/>
              <a:buAutoNum type="arabicPeriod"/>
            </a:pPr>
            <a:r>
              <a:rPr b="1" lang="en-IN" sz="1050" spc="-1" strike="noStrike">
                <a:solidFill>
                  <a:srgbClr val="000000"/>
                </a:solidFill>
                <a:highlight>
                  <a:srgbClr val="ffffff"/>
                </a:highlight>
                <a:latin typeface="Arial"/>
              </a:rPr>
              <a:t>Device Enrolment Status Page (ESP):</a:t>
            </a:r>
            <a:r>
              <a:rPr b="0" lang="en-IN" sz="1050" spc="-1" strike="noStrike">
                <a:solidFill>
                  <a:srgbClr val="000000"/>
                </a:solidFill>
                <a:highlight>
                  <a:srgbClr val="ffffff"/>
                </a:highlight>
                <a:latin typeface="Arial"/>
              </a:rPr>
              <a:t>The ESP provides real-time status updates during the device provisioning process. IT administrators can monitor progress and troubleshoot any issues that may arise.</a:t>
            </a:r>
            <a:endParaRPr b="0" lang="en-GB" sz="1050" spc="-1" strike="noStrike">
              <a:solidFill>
                <a:srgbClr val="000000"/>
              </a:solidFill>
              <a:latin typeface="Arial"/>
            </a:endParaRPr>
          </a:p>
          <a:p>
            <a:pPr lvl="1" marL="432000" indent="-216000">
              <a:buClr>
                <a:srgbClr val="000000"/>
              </a:buClr>
              <a:buFont typeface="OpenSymbol"/>
              <a:buAutoNum type="arabicPeriod"/>
            </a:pPr>
            <a:endParaRPr b="0" lang="en-GB" sz="1050" spc="-1" strike="noStrike">
              <a:solidFill>
                <a:srgbClr val="000000"/>
              </a:solidFill>
              <a:latin typeface="Arial"/>
            </a:endParaRPr>
          </a:p>
          <a:p>
            <a:pPr lvl="1" marL="432000" indent="-216000">
              <a:buClr>
                <a:srgbClr val="000000"/>
              </a:buClr>
              <a:buFont typeface="OpenSymbol"/>
              <a:buAutoNum type="arabicPeriod"/>
            </a:pPr>
            <a:r>
              <a:rPr b="1" lang="en-IN" sz="1050" spc="-1" strike="noStrike">
                <a:solidFill>
                  <a:srgbClr val="000000"/>
                </a:solidFill>
                <a:highlight>
                  <a:srgbClr val="ffffff"/>
                </a:highlight>
                <a:latin typeface="Arial"/>
              </a:rPr>
              <a:t>Automatic Enrolment:</a:t>
            </a:r>
            <a:r>
              <a:rPr b="0" lang="en-IN" sz="1050" spc="-1" strike="noStrike">
                <a:solidFill>
                  <a:srgbClr val="000000"/>
                </a:solidFill>
                <a:highlight>
                  <a:srgbClr val="ffffff"/>
                </a:highlight>
                <a:latin typeface="Arial"/>
              </a:rPr>
              <a:t>Autopilot enables automatic enrolment of devices into Intune (Microsoft's cloud-based endpoint management solution) during the Out-of-Box Experience. This ensures that devices are automatically configured with the organization's policies and settings.</a:t>
            </a:r>
            <a:endParaRPr b="0" lang="en-GB" sz="1050" spc="-1" strike="noStrike">
              <a:solidFill>
                <a:srgbClr val="000000"/>
              </a:solidFill>
              <a:latin typeface="Arial"/>
            </a:endParaRPr>
          </a:p>
          <a:p>
            <a:pPr lvl="1" marL="432000" indent="-216000">
              <a:buClr>
                <a:srgbClr val="000000"/>
              </a:buClr>
              <a:buFont typeface="OpenSymbol"/>
              <a:buAutoNum type="arabicPeriod"/>
            </a:pPr>
            <a:endParaRPr b="0" lang="en-GB" sz="1050" spc="-1" strike="noStrike">
              <a:solidFill>
                <a:srgbClr val="000000"/>
              </a:solidFill>
              <a:latin typeface="Arial"/>
            </a:endParaRPr>
          </a:p>
          <a:p>
            <a:pPr lvl="1" marL="432000" indent="-216000">
              <a:buClr>
                <a:srgbClr val="000000"/>
              </a:buClr>
              <a:buFont typeface="OpenSymbol"/>
              <a:buAutoNum type="arabicPeriod"/>
            </a:pPr>
            <a:r>
              <a:rPr b="1" lang="en-IN" sz="1050" spc="-1" strike="noStrike">
                <a:solidFill>
                  <a:srgbClr val="000000"/>
                </a:solidFill>
                <a:highlight>
                  <a:srgbClr val="ffffff"/>
                </a:highlight>
                <a:latin typeface="Arial"/>
              </a:rPr>
              <a:t>Customization and Branding:</a:t>
            </a:r>
            <a:r>
              <a:rPr b="0" lang="en-IN" sz="1050" spc="-1" strike="noStrike">
                <a:solidFill>
                  <a:srgbClr val="000000"/>
                </a:solidFill>
                <a:highlight>
                  <a:srgbClr val="ffffff"/>
                </a:highlight>
                <a:latin typeface="Arial"/>
              </a:rPr>
              <a:t>Organizations can customize the Autopilot deployment experience to align with their branding and provide a consistent user experience across devices.</a:t>
            </a:r>
            <a:endParaRPr b="0" lang="en-GB" sz="1050" spc="-1" strike="noStrike">
              <a:solidFill>
                <a:srgbClr val="000000"/>
              </a:solidFill>
              <a:latin typeface="Arial"/>
            </a:endParaRPr>
          </a:p>
          <a:p>
            <a:pPr lvl="1" marL="432000" indent="-216000">
              <a:buClr>
                <a:srgbClr val="000000"/>
              </a:buClr>
              <a:buFont typeface="OpenSymbol"/>
              <a:buAutoNum type="arabicPeriod"/>
            </a:pPr>
            <a:endParaRPr b="0" lang="en-GB" sz="1050" spc="-1" strike="noStrike">
              <a:solidFill>
                <a:srgbClr val="000000"/>
              </a:solidFill>
              <a:latin typeface="Arial"/>
            </a:endParaRPr>
          </a:p>
          <a:p>
            <a:pPr lvl="1" marL="432000" indent="-216000">
              <a:buClr>
                <a:srgbClr val="000000"/>
              </a:buClr>
              <a:buFont typeface="OpenSymbol"/>
              <a:buAutoNum type="arabicPeriod"/>
            </a:pPr>
            <a:r>
              <a:rPr b="1" lang="en-IN" sz="1050" spc="-1" strike="noStrike">
                <a:solidFill>
                  <a:srgbClr val="000000"/>
                </a:solidFill>
                <a:highlight>
                  <a:srgbClr val="ffffff"/>
                </a:highlight>
                <a:latin typeface="Arial"/>
              </a:rPr>
              <a:t>Integration with Configuration Manager:</a:t>
            </a:r>
            <a:r>
              <a:rPr b="0" lang="en-IN" sz="1050" spc="-1" strike="noStrike">
                <a:solidFill>
                  <a:srgbClr val="000000"/>
                </a:solidFill>
                <a:highlight>
                  <a:srgbClr val="ffffff"/>
                </a:highlight>
                <a:latin typeface="Arial"/>
              </a:rPr>
              <a:t>For organizations using System Center Configuration Manager (SCCM), Autopilot integrates seamlessly, allowing for a co-management approach. This ensures flexibility for organizations with existing infrastructure investments.</a:t>
            </a:r>
            <a:endParaRPr b="0" lang="en-GB" sz="1050" spc="-1" strike="noStrike">
              <a:solidFill>
                <a:srgbClr val="000000"/>
              </a:solidFill>
              <a:latin typeface="Arial"/>
            </a:endParaRPr>
          </a:p>
          <a:p>
            <a:pPr lvl="1" marL="432000" indent="-216000">
              <a:buClr>
                <a:srgbClr val="000000"/>
              </a:buClr>
              <a:buFont typeface="OpenSymbol"/>
              <a:buAutoNum type="arabicPeriod"/>
            </a:pPr>
            <a:endParaRPr b="0" lang="en-GB" sz="1050" spc="-1" strike="noStrike">
              <a:solidFill>
                <a:srgbClr val="000000"/>
              </a:solidFill>
              <a:latin typeface="Arial"/>
            </a:endParaRPr>
          </a:p>
          <a:p>
            <a:pPr marL="216000" indent="-216000">
              <a:buClr>
                <a:srgbClr val="000000"/>
              </a:buClr>
              <a:buFont typeface="Wingdings" charset="2"/>
              <a:buChar char=""/>
            </a:pPr>
            <a:r>
              <a:rPr b="0" lang="en-IN" sz="1050" spc="-1" strike="noStrike">
                <a:solidFill>
                  <a:srgbClr val="000000"/>
                </a:solidFill>
                <a:highlight>
                  <a:srgbClr val="ffffff"/>
                </a:highlight>
                <a:latin typeface="Arial"/>
              </a:rPr>
              <a:t>In summary, Windows Autopilot simplifies and automates the deployment of Windows 10 devices, providing a user-friendly experience for end-users while allowing IT administrators to maintain control over configuration and security settings. It is particularly valuable for organizations looking to streamline device provisioning, reduce IT overhead, and embrace modern, cloud-driven approaches to device management.</a:t>
            </a:r>
            <a:endParaRPr b="0" lang="en-GB"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2" name="PlaceHolder 1"/>
          <p:cNvSpPr>
            <a:spLocks noGrp="1"/>
          </p:cNvSpPr>
          <p:nvPr>
            <p:ph type="subTitle"/>
          </p:nvPr>
        </p:nvSpPr>
        <p:spPr>
          <a:xfrm>
            <a:off x="540000" y="685080"/>
            <a:ext cx="8459280" cy="4534200"/>
          </a:xfrm>
          <a:prstGeom prst="rect">
            <a:avLst/>
          </a:prstGeom>
          <a:noFill/>
          <a:ln w="0">
            <a:noFill/>
          </a:ln>
        </p:spPr>
        <p:txBody>
          <a:bodyPr lIns="0" rIns="0" tIns="0" bIns="0" anchor="t">
            <a:noAutofit/>
          </a:bodyPr>
          <a:p>
            <a:pPr marL="216000" indent="-216000">
              <a:lnSpc>
                <a:spcPct val="100000"/>
              </a:lnSpc>
              <a:spcAft>
                <a:spcPts val="1054"/>
              </a:spcAft>
              <a:buClr>
                <a:srgbClr val="000000"/>
              </a:buClr>
              <a:buFont typeface="OpenSymbol"/>
              <a:buAutoNum type="arabicPeriod" startAt="3"/>
            </a:pPr>
            <a:r>
              <a:rPr b="1" lang="en-IN" sz="1100" spc="-1" strike="noStrike" u="sng">
                <a:solidFill>
                  <a:srgbClr val="000000"/>
                </a:solidFill>
                <a:uFillTx/>
                <a:latin typeface="Arial"/>
              </a:rPr>
              <a:t>Policies and Profiles</a:t>
            </a:r>
            <a:r>
              <a:rPr b="1" lang="en-IN" sz="1100" spc="-1" strike="noStrike" u="sng">
                <a:solidFill>
                  <a:srgbClr val="000000"/>
                </a:solidFill>
                <a:highlight>
                  <a:srgbClr val="ffffff"/>
                </a:highlight>
                <a:uFillTx/>
                <a:latin typeface="Arial"/>
              </a:rPr>
              <a:t>:</a:t>
            </a: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Policies:</a:t>
            </a:r>
            <a:r>
              <a:rPr b="0" lang="en-IN" sz="1100" spc="-1" strike="noStrike">
                <a:solidFill>
                  <a:srgbClr val="000000"/>
                </a:solidFill>
                <a:highlight>
                  <a:srgbClr val="ffffff"/>
                </a:highlight>
                <a:latin typeface="Arial"/>
              </a:rPr>
              <a:t>Policies in Intune are sets of rules and configurations that dictate the behaviour and settings on enrolled devices. These rules are applied to ensure compliance with organizational security standards.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3" marL="864000" indent="-216000">
              <a:lnSpc>
                <a:spcPct val="100000"/>
              </a:lnSpc>
              <a:buClr>
                <a:srgbClr val="000000"/>
              </a:buClr>
              <a:buFont typeface="Wingdings" charset="2"/>
              <a:buChar char=""/>
            </a:pPr>
            <a:r>
              <a:rPr b="1" lang="en-IN" sz="1100" spc="-1" strike="noStrike" u="sng">
                <a:solidFill>
                  <a:srgbClr val="000000"/>
                </a:solidFill>
                <a:highlight>
                  <a:srgbClr val="ffffff"/>
                </a:highlight>
                <a:uFillTx/>
                <a:latin typeface="Arial"/>
              </a:rPr>
              <a:t>Types of Policies: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4" marL="1080000" indent="-216000">
              <a:lnSpc>
                <a:spcPct val="100000"/>
              </a:lnSpc>
              <a:buClr>
                <a:srgbClr val="000000"/>
              </a:buClr>
              <a:buFont typeface="OpenSymbol"/>
              <a:buAutoNum type="arabicPeriod"/>
            </a:pPr>
            <a:r>
              <a:rPr b="1" lang="en-IN" sz="1100" spc="-1" strike="noStrike">
                <a:solidFill>
                  <a:srgbClr val="000000"/>
                </a:solidFill>
                <a:highlight>
                  <a:srgbClr val="ffffff"/>
                </a:highlight>
                <a:latin typeface="Arial"/>
              </a:rPr>
              <a:t>Compliance Policies:</a:t>
            </a:r>
            <a:r>
              <a:rPr b="0" lang="en-IN" sz="1100" spc="-1" strike="noStrike">
                <a:solidFill>
                  <a:srgbClr val="000000"/>
                </a:solidFill>
                <a:highlight>
                  <a:srgbClr val="ffffff"/>
                </a:highlight>
                <a:latin typeface="Arial"/>
              </a:rPr>
              <a:t> Define rules to ensure devices meet security and configuration standards.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4" marL="1080000" indent="-216000">
              <a:lnSpc>
                <a:spcPct val="100000"/>
              </a:lnSpc>
              <a:buClr>
                <a:srgbClr val="000000"/>
              </a:buClr>
              <a:buFont typeface="OpenSymbol"/>
              <a:buAutoNum type="arabicPeriod"/>
            </a:pPr>
            <a:r>
              <a:rPr b="1" lang="en-IN" sz="1100" spc="-1" strike="noStrike">
                <a:solidFill>
                  <a:srgbClr val="000000"/>
                </a:solidFill>
                <a:highlight>
                  <a:srgbClr val="ffffff"/>
                </a:highlight>
                <a:latin typeface="Arial"/>
              </a:rPr>
              <a:t>Configuration Policies:</a:t>
            </a:r>
            <a:r>
              <a:rPr b="0" lang="en-IN" sz="1100" spc="-1" strike="noStrike">
                <a:solidFill>
                  <a:srgbClr val="000000"/>
                </a:solidFill>
                <a:highlight>
                  <a:srgbClr val="ffffff"/>
                </a:highlight>
                <a:latin typeface="Arial"/>
              </a:rPr>
              <a:t> Specify settings for devices, such as Wi-Fi configurations, VPN settings, and more.</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4" marL="1080000" indent="-216000">
              <a:lnSpc>
                <a:spcPct val="100000"/>
              </a:lnSpc>
              <a:buClr>
                <a:srgbClr val="000000"/>
              </a:buClr>
              <a:buFont typeface="OpenSymbol"/>
              <a:buAutoNum type="arabicPeriod"/>
            </a:pPr>
            <a:r>
              <a:rPr b="1" lang="en-IN" sz="1100" spc="-1" strike="noStrike">
                <a:solidFill>
                  <a:srgbClr val="000000"/>
                </a:solidFill>
                <a:highlight>
                  <a:srgbClr val="ffffff"/>
                </a:highlight>
                <a:latin typeface="Arial"/>
              </a:rPr>
              <a:t>Conditional Access Policies:</a:t>
            </a:r>
            <a:r>
              <a:rPr b="0" lang="en-IN" sz="1100" spc="-1" strike="noStrike">
                <a:solidFill>
                  <a:srgbClr val="000000"/>
                </a:solidFill>
                <a:highlight>
                  <a:srgbClr val="ffffff"/>
                </a:highlight>
                <a:latin typeface="Arial"/>
              </a:rPr>
              <a:t> Govern access to corporate resources based on specific conditions like device compliance.</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2" marL="648000" indent="-216000">
              <a:lnSpc>
                <a:spcPct val="100000"/>
              </a:lnSpc>
              <a:buClr>
                <a:srgbClr val="000000"/>
              </a:buClr>
              <a:buFont typeface="Symbol"/>
              <a:buAutoNum type="arabicPeriod"/>
            </a:pPr>
            <a:r>
              <a:rPr b="1" lang="en-IN" sz="1100" spc="-1" strike="noStrike" u="sng">
                <a:solidFill>
                  <a:srgbClr val="000000"/>
                </a:solidFill>
                <a:highlight>
                  <a:srgbClr val="ffffff"/>
                </a:highlight>
                <a:uFillTx/>
                <a:latin typeface="Arial"/>
              </a:rPr>
              <a:t>Profiles:</a:t>
            </a:r>
            <a:r>
              <a:rPr b="0" lang="en-IN" sz="1100" spc="-1" strike="noStrike">
                <a:solidFill>
                  <a:srgbClr val="000000"/>
                </a:solidFill>
                <a:highlight>
                  <a:srgbClr val="ffffff"/>
                </a:highlight>
                <a:latin typeface="Arial"/>
              </a:rPr>
              <a:t>Profiles in Intune are containers for configuration settings that are applied to devices. They encapsulate a collection of settings, making it easier to deploy and manage configurations on a large scale.</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3" marL="864000" indent="-216000">
              <a:lnSpc>
                <a:spcPct val="100000"/>
              </a:lnSpc>
              <a:buClr>
                <a:srgbClr val="000000"/>
              </a:buClr>
              <a:buFont typeface="Wingdings" charset="2"/>
              <a:buChar char=""/>
            </a:pPr>
            <a:r>
              <a:rPr b="1" lang="en-IN" sz="1100" spc="-1" strike="noStrike" u="sng">
                <a:solidFill>
                  <a:srgbClr val="000000"/>
                </a:solidFill>
                <a:highlight>
                  <a:srgbClr val="ffffff"/>
                </a:highlight>
                <a:uFillTx/>
                <a:latin typeface="Arial"/>
              </a:rPr>
              <a:t>Types of Profiles: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4" marL="1080000" indent="-216000">
              <a:lnSpc>
                <a:spcPct val="100000"/>
              </a:lnSpc>
              <a:buClr>
                <a:srgbClr val="000000"/>
              </a:buClr>
              <a:buFont typeface="OpenSymbol"/>
              <a:buAutoNum type="arabicPeriod"/>
            </a:pPr>
            <a:r>
              <a:rPr b="1" lang="en-IN" sz="1100" spc="-1" strike="noStrike">
                <a:solidFill>
                  <a:srgbClr val="000000"/>
                </a:solidFill>
                <a:highlight>
                  <a:srgbClr val="ffffff"/>
                </a:highlight>
                <a:latin typeface="Arial"/>
              </a:rPr>
              <a:t>Device Configuration Profiles:</a:t>
            </a:r>
            <a:r>
              <a:rPr b="0" lang="en-IN" sz="1100" spc="-1" strike="noStrike">
                <a:solidFill>
                  <a:srgbClr val="000000"/>
                </a:solidFill>
                <a:highlight>
                  <a:srgbClr val="ffffff"/>
                </a:highlight>
                <a:latin typeface="Arial"/>
              </a:rPr>
              <a:t> Contain settings and configurations applied to devices. Include a wide range of device settings such as Wi-Fi, VPN, security, and compliance policies.</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lvl="4" marL="1080000" indent="-216000">
              <a:lnSpc>
                <a:spcPct val="100000"/>
              </a:lnSpc>
              <a:buClr>
                <a:srgbClr val="000000"/>
              </a:buClr>
              <a:buFont typeface="OpenSymbol"/>
              <a:buAutoNum type="arabicPeriod"/>
            </a:pPr>
            <a:r>
              <a:rPr b="1" lang="en-IN" sz="1100" spc="-1" strike="noStrike">
                <a:solidFill>
                  <a:srgbClr val="000000"/>
                </a:solidFill>
                <a:highlight>
                  <a:srgbClr val="ffffff"/>
                </a:highlight>
                <a:latin typeface="Arial"/>
              </a:rPr>
              <a:t>User Configuration Profiles:</a:t>
            </a:r>
            <a:r>
              <a:rPr b="0" lang="en-IN" sz="1100" spc="-1" strike="noStrike">
                <a:solidFill>
                  <a:srgbClr val="000000"/>
                </a:solidFill>
                <a:highlight>
                  <a:srgbClr val="ffffff"/>
                </a:highlight>
                <a:latin typeface="Arial"/>
              </a:rPr>
              <a:t> Contain settings and configurations applied to users. Define configurations tied to user profiles, such as application deployment, email settings, and more.</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3" name="PlaceHolder 1"/>
          <p:cNvSpPr>
            <a:spLocks noGrp="1"/>
          </p:cNvSpPr>
          <p:nvPr>
            <p:ph type="subTitle"/>
          </p:nvPr>
        </p:nvSpPr>
        <p:spPr>
          <a:xfrm>
            <a:off x="430920" y="180000"/>
            <a:ext cx="8748360" cy="5219280"/>
          </a:xfrm>
          <a:prstGeom prst="rect">
            <a:avLst/>
          </a:prstGeom>
          <a:noFill/>
          <a:ln w="0">
            <a:noFill/>
          </a:ln>
        </p:spPr>
        <p:txBody>
          <a:bodyPr lIns="0" rIns="0" tIns="0" bIns="0" anchor="t">
            <a:noAutofit/>
          </a:bodyPr>
          <a:p>
            <a:pPr marL="216000" indent="-216000">
              <a:lnSpc>
                <a:spcPct val="100000"/>
              </a:lnSpc>
              <a:spcAft>
                <a:spcPts val="1054"/>
              </a:spcAft>
              <a:buClr>
                <a:srgbClr val="000000"/>
              </a:buClr>
              <a:buFont typeface="OpenSymbol"/>
              <a:buAutoNum type="arabicPeriod" startAt="4"/>
            </a:pPr>
            <a:r>
              <a:rPr b="1" lang="en-IN" sz="1000" spc="-1" strike="noStrike" u="sng">
                <a:solidFill>
                  <a:srgbClr val="000000"/>
                </a:solidFill>
                <a:uFillTx/>
                <a:latin typeface="Arial"/>
              </a:rPr>
              <a:t>Application Deployment</a:t>
            </a:r>
            <a:r>
              <a:rPr b="1" lang="en-IN" sz="1000" spc="-1" strike="noStrike" u="sng">
                <a:solidFill>
                  <a:srgbClr val="000000"/>
                </a:solidFill>
                <a:highlight>
                  <a:srgbClr val="ffffff"/>
                </a:highlight>
                <a:uFillTx/>
                <a:latin typeface="Arial"/>
              </a:rPr>
              <a:t>:</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u="sng">
                <a:solidFill>
                  <a:srgbClr val="000000"/>
                </a:solidFill>
                <a:highlight>
                  <a:srgbClr val="ffffff"/>
                </a:highlight>
                <a:uFillTx/>
                <a:latin typeface="Arial"/>
              </a:rPr>
              <a:t>Application Types:</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Microsoft Store Apps:</a:t>
            </a:r>
            <a:r>
              <a:rPr b="0" lang="en-IN" sz="1000" spc="-1" strike="noStrike">
                <a:solidFill>
                  <a:srgbClr val="000000"/>
                </a:solidFill>
                <a:highlight>
                  <a:srgbClr val="ffffff"/>
                </a:highlight>
                <a:latin typeface="Arial"/>
              </a:rPr>
              <a:t> Apps available in the Microsoft Store.</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Line-of-Business (LOB) Apps: </a:t>
            </a:r>
            <a:r>
              <a:rPr b="0" lang="en-IN" sz="1000" spc="-1" strike="noStrike">
                <a:solidFill>
                  <a:srgbClr val="000000"/>
                </a:solidFill>
                <a:highlight>
                  <a:srgbClr val="ffffff"/>
                </a:highlight>
                <a:latin typeface="Arial"/>
              </a:rPr>
              <a:t>Custom-developed or third-party applications.</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u="sng">
                <a:solidFill>
                  <a:srgbClr val="000000"/>
                </a:solidFill>
                <a:highlight>
                  <a:srgbClr val="ffffff"/>
                </a:highlight>
                <a:uFillTx/>
                <a:latin typeface="Arial"/>
              </a:rPr>
              <a:t>Deployment Methods:</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User-Based Deployment:</a:t>
            </a:r>
            <a:r>
              <a:rPr b="0" lang="en-IN" sz="1000" spc="-1" strike="noStrike">
                <a:solidFill>
                  <a:srgbClr val="000000"/>
                </a:solidFill>
                <a:highlight>
                  <a:srgbClr val="ffffff"/>
                </a:highlight>
                <a:latin typeface="Arial"/>
              </a:rPr>
              <a:t> Apps are deployed to users and associated with their user accounts.</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Device-Based Deployment:</a:t>
            </a:r>
            <a:r>
              <a:rPr b="0" lang="en-IN" sz="1000" spc="-1" strike="noStrike">
                <a:solidFill>
                  <a:srgbClr val="000000"/>
                </a:solidFill>
                <a:highlight>
                  <a:srgbClr val="ffffff"/>
                </a:highlight>
                <a:latin typeface="Arial"/>
              </a:rPr>
              <a:t> Apps are deployed to devices, ensuring they are available for all users on the device.</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u="sng">
                <a:solidFill>
                  <a:srgbClr val="000000"/>
                </a:solidFill>
                <a:highlight>
                  <a:srgbClr val="ffffff"/>
                </a:highlight>
                <a:uFillTx/>
                <a:latin typeface="Arial"/>
              </a:rPr>
              <a:t>Deployment Scenarios:</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Automatic Deployment:</a:t>
            </a:r>
            <a:r>
              <a:rPr b="0" lang="en-IN" sz="1000" spc="-1" strike="noStrike">
                <a:solidFill>
                  <a:srgbClr val="000000"/>
                </a:solidFill>
                <a:highlight>
                  <a:srgbClr val="ffffff"/>
                </a:highlight>
                <a:latin typeface="Arial"/>
              </a:rPr>
              <a:t> Apps can be automatically deployed upon device enrolment or user sign-in.</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Required Deployment: </a:t>
            </a:r>
            <a:r>
              <a:rPr b="0" lang="en-IN" sz="1000" spc="-1" strike="noStrike">
                <a:solidFill>
                  <a:srgbClr val="000000"/>
                </a:solidFill>
                <a:highlight>
                  <a:srgbClr val="ffffff"/>
                </a:highlight>
                <a:latin typeface="Arial"/>
              </a:rPr>
              <a:t>Mandatory installation of apps based on organizational policies.</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u="sng">
                <a:solidFill>
                  <a:srgbClr val="000000"/>
                </a:solidFill>
                <a:highlight>
                  <a:srgbClr val="ffffff"/>
                </a:highlight>
                <a:uFillTx/>
                <a:latin typeface="Arial"/>
              </a:rPr>
              <a:t>Integration with Microsoft Store for Business:</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Centralized App Management:</a:t>
            </a:r>
            <a:r>
              <a:rPr b="0" lang="en-IN" sz="1000" spc="-1" strike="noStrike">
                <a:solidFill>
                  <a:srgbClr val="000000"/>
                </a:solidFill>
                <a:highlight>
                  <a:srgbClr val="ffffff"/>
                </a:highlight>
                <a:latin typeface="Arial"/>
              </a:rPr>
              <a:t> Utilize Microsoft Store for Business to centralize app acquisition and management.</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u="sng">
                <a:solidFill>
                  <a:srgbClr val="000000"/>
                </a:solidFill>
                <a:highlight>
                  <a:srgbClr val="ffffff"/>
                </a:highlight>
                <a:uFillTx/>
                <a:latin typeface="Arial"/>
              </a:rPr>
              <a:t>Supported Platforms:</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iOS and Android:</a:t>
            </a:r>
            <a:r>
              <a:rPr b="0" lang="en-IN" sz="1000" spc="-1" strike="noStrike">
                <a:solidFill>
                  <a:srgbClr val="000000"/>
                </a:solidFill>
                <a:highlight>
                  <a:srgbClr val="ffffff"/>
                </a:highlight>
                <a:latin typeface="Arial"/>
              </a:rPr>
              <a:t> Mobile devices such as smartphones and tablets.</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Windows:</a:t>
            </a:r>
            <a:r>
              <a:rPr b="0" lang="en-IN" sz="1000" spc="-1" strike="noStrike">
                <a:solidFill>
                  <a:srgbClr val="000000"/>
                </a:solidFill>
                <a:highlight>
                  <a:srgbClr val="ffffff"/>
                </a:highlight>
                <a:latin typeface="Arial"/>
              </a:rPr>
              <a:t> Desktops, laptops, and tablets running Windows.</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macOS:</a:t>
            </a:r>
            <a:r>
              <a:rPr b="0" lang="en-IN" sz="1000" spc="-1" strike="noStrike">
                <a:solidFill>
                  <a:srgbClr val="000000"/>
                </a:solidFill>
                <a:highlight>
                  <a:srgbClr val="ffffff"/>
                </a:highlight>
                <a:latin typeface="Arial"/>
              </a:rPr>
              <a:t> Apple Mac computers.</a:t>
            </a:r>
            <a:endParaRPr b="0" lang="en-GB" sz="10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000" spc="-1" strike="noStrike" u="sng">
                <a:solidFill>
                  <a:srgbClr val="000000"/>
                </a:solidFill>
                <a:highlight>
                  <a:srgbClr val="ffffff"/>
                </a:highlight>
                <a:uFillTx/>
                <a:latin typeface="Arial"/>
              </a:rPr>
              <a:t>Deployment Monitoring and Reporting:</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Visibility: </a:t>
            </a:r>
            <a:r>
              <a:rPr b="0" lang="en-IN" sz="1000" spc="-1" strike="noStrike">
                <a:solidFill>
                  <a:srgbClr val="000000"/>
                </a:solidFill>
                <a:highlight>
                  <a:srgbClr val="ffffff"/>
                </a:highlight>
                <a:latin typeface="Arial"/>
              </a:rPr>
              <a:t>Intune provides monitoring tools and reports to track the status of application deployments.</a:t>
            </a:r>
            <a:endParaRPr b="0" lang="en-GB" sz="1000" spc="-1" strike="noStrike">
              <a:solidFill>
                <a:srgbClr val="000000"/>
              </a:solidFill>
              <a:latin typeface="Arial"/>
            </a:endParaRPr>
          </a:p>
          <a:p>
            <a:pPr lvl="2" marL="648000" indent="-216000">
              <a:lnSpc>
                <a:spcPct val="100000"/>
              </a:lnSpc>
              <a:spcAft>
                <a:spcPts val="1054"/>
              </a:spcAft>
              <a:buClr>
                <a:srgbClr val="000000"/>
              </a:buClr>
              <a:buFont typeface="OpenSymbol"/>
              <a:buAutoNum type="arabicPeriod"/>
            </a:pPr>
            <a:r>
              <a:rPr b="1" lang="en-IN" sz="1000" spc="-1" strike="noStrike">
                <a:solidFill>
                  <a:srgbClr val="000000"/>
                </a:solidFill>
                <a:highlight>
                  <a:srgbClr val="ffffff"/>
                </a:highlight>
                <a:latin typeface="Arial"/>
              </a:rPr>
              <a:t>Troubleshooting:</a:t>
            </a:r>
            <a:r>
              <a:rPr b="0" lang="en-IN" sz="1000" spc="-1" strike="noStrike">
                <a:solidFill>
                  <a:srgbClr val="000000"/>
                </a:solidFill>
                <a:highlight>
                  <a:srgbClr val="ffffff"/>
                </a:highlight>
                <a:latin typeface="Arial"/>
              </a:rPr>
              <a:t> Identify and address issues through detailed deployment logs.</a:t>
            </a:r>
            <a:endParaRPr b="0" lang="en-GB"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4" name="PlaceHolder 1"/>
          <p:cNvSpPr>
            <a:spLocks noGrp="1"/>
          </p:cNvSpPr>
          <p:nvPr>
            <p:ph type="subTitle"/>
          </p:nvPr>
        </p:nvSpPr>
        <p:spPr>
          <a:xfrm>
            <a:off x="430920" y="720000"/>
            <a:ext cx="8748360" cy="4679280"/>
          </a:xfrm>
          <a:prstGeom prst="rect">
            <a:avLst/>
          </a:prstGeom>
          <a:noFill/>
          <a:ln w="0">
            <a:noFill/>
          </a:ln>
        </p:spPr>
        <p:txBody>
          <a:bodyPr lIns="0" rIns="0" tIns="0" bIns="0" anchor="t">
            <a:noAutofit/>
          </a:bodyPr>
          <a:p>
            <a:pPr marL="216000" indent="-216000">
              <a:lnSpc>
                <a:spcPct val="100000"/>
              </a:lnSpc>
              <a:spcAft>
                <a:spcPts val="1054"/>
              </a:spcAft>
              <a:buClr>
                <a:srgbClr val="000000"/>
              </a:buClr>
              <a:buFont typeface="OpenSymbol"/>
              <a:buAutoNum type="arabicPeriod" startAt="5"/>
            </a:pPr>
            <a:r>
              <a:rPr b="1" lang="en-IN" sz="1100" spc="-1" strike="noStrike" u="sng">
                <a:solidFill>
                  <a:srgbClr val="000000"/>
                </a:solidFill>
                <a:uFillTx/>
                <a:latin typeface="Arial"/>
              </a:rPr>
              <a:t>Security and Compliance</a:t>
            </a:r>
            <a:r>
              <a:rPr b="1" lang="en-IN" sz="1100" spc="-1" strike="noStrike" u="sng">
                <a:solidFill>
                  <a:srgbClr val="000000"/>
                </a:solidFill>
                <a:highlight>
                  <a:srgbClr val="ffffff"/>
                </a:highlight>
                <a:uFillTx/>
                <a:latin typeface="Arial"/>
              </a:rPr>
              <a:t>:</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Compliance Policies:</a:t>
            </a:r>
            <a:r>
              <a:rPr b="0" lang="en-IN" sz="1100" spc="-1" strike="noStrike">
                <a:solidFill>
                  <a:srgbClr val="000000"/>
                </a:solidFill>
                <a:highlight>
                  <a:srgbClr val="ffffff"/>
                </a:highlight>
                <a:latin typeface="Arial"/>
              </a:rPr>
              <a:t>Regular assessments to identify and report non-compliant devices. Automated actions, such as conditional access policies, based on compliance status.</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Conditional Access Policies:</a:t>
            </a:r>
            <a:r>
              <a:rPr b="0" lang="en-IN" sz="1100" spc="-1" strike="noStrike">
                <a:solidFill>
                  <a:srgbClr val="000000"/>
                </a:solidFill>
                <a:highlight>
                  <a:srgbClr val="ffffff"/>
                </a:highlight>
                <a:latin typeface="Arial"/>
              </a:rPr>
              <a:t>Determine access to corporate resources based on conditions like device compliance, user location.</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Security Baselines:</a:t>
            </a:r>
            <a:r>
              <a:rPr b="0" lang="en-IN" sz="1100" spc="-1" strike="noStrike">
                <a:solidFill>
                  <a:srgbClr val="000000"/>
                </a:solidFill>
                <a:highlight>
                  <a:srgbClr val="ffffff"/>
                </a:highlight>
                <a:latin typeface="Arial"/>
              </a:rPr>
              <a:t>Predefined configurations for devices to ensure a baseline level of security compliance. Encourages adherence to standardized security settings.</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Application Protection Policies:</a:t>
            </a:r>
            <a:r>
              <a:rPr b="0" lang="en-IN" sz="1100" spc="-1" strike="noStrike">
                <a:solidFill>
                  <a:srgbClr val="000000"/>
                </a:solidFill>
                <a:highlight>
                  <a:srgbClr val="ffffff"/>
                </a:highlight>
                <a:latin typeface="Arial"/>
              </a:rPr>
              <a:t>Policies that secure corporate data within applications on mobile devices. Control app behaviour to prevent data leaks and enhance security.</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Device Security Configuration:</a:t>
            </a:r>
            <a:r>
              <a:rPr b="0" lang="en-IN" sz="1100" spc="-1" strike="noStrike">
                <a:solidFill>
                  <a:srgbClr val="000000"/>
                </a:solidFill>
                <a:highlight>
                  <a:srgbClr val="ffffff"/>
                </a:highlight>
                <a:latin typeface="Arial"/>
              </a:rPr>
              <a:t>Apply security settings to devices, including encryption, firewall rules, and antivirus configurations.</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Remote Actions:</a:t>
            </a:r>
            <a:r>
              <a:rPr b="0" lang="en-IN" sz="1100" spc="-1" strike="noStrike">
                <a:solidFill>
                  <a:srgbClr val="000000"/>
                </a:solidFill>
                <a:highlight>
                  <a:srgbClr val="ffffff"/>
                </a:highlight>
                <a:latin typeface="Arial"/>
              </a:rPr>
              <a:t>Administrators can perform remote actions such as wiping data, restarting devices, or locking them down in case of loss or compromise.</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Threat Protection:</a:t>
            </a:r>
            <a:r>
              <a:rPr b="0" lang="en-IN" sz="1100" spc="-1" strike="noStrike">
                <a:solidFill>
                  <a:srgbClr val="000000"/>
                </a:solidFill>
                <a:highlight>
                  <a:srgbClr val="ffffff"/>
                </a:highlight>
                <a:latin typeface="Arial"/>
              </a:rPr>
              <a:t>Integration with Microsoft Defender Antivirus to protect devices from malware and other threats. Utilize threat intelligence for proactive threat detection and response.</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Device Encryption:</a:t>
            </a:r>
            <a:r>
              <a:rPr b="0" lang="en-IN" sz="1100" spc="-1" strike="noStrike">
                <a:solidFill>
                  <a:srgbClr val="000000"/>
                </a:solidFill>
                <a:highlight>
                  <a:srgbClr val="ffffff"/>
                </a:highlight>
                <a:latin typeface="Arial"/>
              </a:rPr>
              <a:t>Ensure that device data is encrypted, enhancing data security.</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Identity and Access Management:</a:t>
            </a:r>
            <a:r>
              <a:rPr b="0" lang="en-IN" sz="1100" spc="-1" strike="noStrike">
                <a:solidFill>
                  <a:srgbClr val="000000"/>
                </a:solidFill>
                <a:highlight>
                  <a:srgbClr val="ffffff"/>
                </a:highlight>
                <a:latin typeface="Arial"/>
              </a:rPr>
              <a:t>Azure Active Directory Integration ensures secure and seamless user identity management. Enhance access security with MFA for user authentication.</a:t>
            </a:r>
            <a:endParaRPr b="0" lang="en-GB" sz="1100" spc="-1" strike="noStrike">
              <a:solidFill>
                <a:srgbClr val="000000"/>
              </a:solidFill>
              <a:latin typeface="Arial"/>
            </a:endParaRPr>
          </a:p>
          <a:p>
            <a:pPr lvl="1" marL="432000" indent="-216000">
              <a:lnSpc>
                <a:spcPct val="100000"/>
              </a:lnSpc>
              <a:spcAft>
                <a:spcPts val="1054"/>
              </a:spcAft>
              <a:buClr>
                <a:srgbClr val="000000"/>
              </a:buClr>
              <a:buFont typeface="OpenSymbol"/>
              <a:buAutoNum type="arabicPeriod"/>
            </a:pPr>
            <a:r>
              <a:rPr b="1" lang="en-IN" sz="1100" spc="-1" strike="noStrike">
                <a:solidFill>
                  <a:srgbClr val="000000"/>
                </a:solidFill>
                <a:highlight>
                  <a:srgbClr val="ffffff"/>
                </a:highlight>
                <a:latin typeface="Arial"/>
              </a:rPr>
              <a:t>Monitoring and Reporting:</a:t>
            </a:r>
            <a:r>
              <a:rPr b="0" lang="en-IN" sz="1100" spc="-1" strike="noStrike">
                <a:solidFill>
                  <a:srgbClr val="000000"/>
                </a:solidFill>
                <a:highlight>
                  <a:srgbClr val="ffffff"/>
                </a:highlight>
                <a:latin typeface="Arial"/>
              </a:rPr>
              <a:t>Monitoring tools and reports to track the security and compliance status of devices. Audit logs for detailed visibility into security events and policy enforcement.</a:t>
            </a: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a:p>
            <a:pPr>
              <a:lnSpc>
                <a:spcPct val="100000"/>
              </a:lnSpc>
            </a:pPr>
            <a:endParaRPr b="0" lang="en-GB"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207</TotalTime>
  <Application>LibreOffice/7.6.4.1$Windows_X86_64 LibreOffice_project/e19e193f88cd6c0525a17fb7a176ed8e6a3e2aa1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2024-01-02T23:17:31Z</dcterms:created>
  <dc:creator/>
  <dc:description/>
  <dc:language>en-IN</dc:language>
  <cp:lastModifiedBy/>
  <dcterms:modified xsi:type="dcterms:W3CDTF">2024-01-24T00:01:45Z</dcterms:modified>
  <cp:revision>28</cp:revision>
  <dc:subject/>
  <dc:title>Vivid</dc:title>
</cp:coreProperties>
</file>

<file path=docProps/custom.xml><?xml version="1.0" encoding="utf-8"?>
<Properties xmlns="http://schemas.openxmlformats.org/officeDocument/2006/custom-properties" xmlns:vt="http://schemas.openxmlformats.org/officeDocument/2006/docPropsVTypes"/>
</file>