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5EC4-D01C-470B-9F18-017BF5941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721603-0289-4CD0-88B7-A62FCD207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264A8E-BEB2-4DEC-B876-38A4A2E5291F}"/>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5" name="Footer Placeholder 4">
            <a:extLst>
              <a:ext uri="{FF2B5EF4-FFF2-40B4-BE49-F238E27FC236}">
                <a16:creationId xmlns:a16="http://schemas.microsoft.com/office/drawing/2014/main" id="{3A5B8D81-2CC2-4161-ACB6-69FE573D1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7341C-D775-4E42-A4B6-95CA6C3C0DB7}"/>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111461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C4739-2A90-4342-8B41-517D6E3207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6C7A02-12C9-48B6-9228-800485580B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34AE62-90CF-43F2-87E5-C92104C13349}"/>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5" name="Footer Placeholder 4">
            <a:extLst>
              <a:ext uri="{FF2B5EF4-FFF2-40B4-BE49-F238E27FC236}">
                <a16:creationId xmlns:a16="http://schemas.microsoft.com/office/drawing/2014/main" id="{2F463C53-2790-4841-A910-EBCFF053C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5C219-AD0C-4A3C-8BD7-0A926C3E8B72}"/>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161856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C31A5F-75D7-44AB-8AF8-A288DB6AE8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1DD7DB-E439-4AA2-B4BD-B8301F225B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3945D-FCE2-47C1-B49F-CBCFFFCAAC0F}"/>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5" name="Footer Placeholder 4">
            <a:extLst>
              <a:ext uri="{FF2B5EF4-FFF2-40B4-BE49-F238E27FC236}">
                <a16:creationId xmlns:a16="http://schemas.microsoft.com/office/drawing/2014/main" id="{AD92F559-7C49-4E68-A874-0B10D49D0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5DC70-510F-49A8-9956-606C54688014}"/>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968432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86A6-D93A-4574-8BB3-FCC615EC3B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FF7F76-DD55-4280-95F4-2B1F442CE6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48190-1C2B-4862-9245-C5089768A18C}"/>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5" name="Footer Placeholder 4">
            <a:extLst>
              <a:ext uri="{FF2B5EF4-FFF2-40B4-BE49-F238E27FC236}">
                <a16:creationId xmlns:a16="http://schemas.microsoft.com/office/drawing/2014/main" id="{6A5516B0-D38E-4236-A052-2F18B436B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652A5-60A5-4FBA-B62A-1EB693698EB8}"/>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3324217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A83D9-D157-4531-9DCD-38C4AC6A8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39FCF5-65B5-48E7-B54A-B29B4371FC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25EC00-5A0A-461E-B15E-1F3F80606E32}"/>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5" name="Footer Placeholder 4">
            <a:extLst>
              <a:ext uri="{FF2B5EF4-FFF2-40B4-BE49-F238E27FC236}">
                <a16:creationId xmlns:a16="http://schemas.microsoft.com/office/drawing/2014/main" id="{CDE73044-E9FC-44DD-950B-12B68DBFE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171A2-0AF2-4B95-8218-611364C54420}"/>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3624173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8E95-E654-4EDF-A19D-378038FC7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4A7D2-73B8-4F69-9CAE-61AD638E2C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097B22-A779-4534-98DB-5954A5A7E9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97376-DA40-41E5-B6C8-AA38DB07DC45}"/>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6" name="Footer Placeholder 5">
            <a:extLst>
              <a:ext uri="{FF2B5EF4-FFF2-40B4-BE49-F238E27FC236}">
                <a16:creationId xmlns:a16="http://schemas.microsoft.com/office/drawing/2014/main" id="{F119FD0A-CB9C-4C7F-9CB2-EFEF436FC8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1F9015-77D2-4898-B266-76260B254972}"/>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106434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4509E-A9AF-4ABE-9EC2-D107AF6E87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8DDF2-2234-490A-B113-86CF319E4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4CB6F37-A148-4C0C-8380-507EDCB8A5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B43C4-1481-4085-9D9D-26BB24E9FD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A12DCA2-DD56-4619-83B0-829CD678C0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EA5C23-87FA-4F37-9E56-C3E839038374}"/>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8" name="Footer Placeholder 7">
            <a:extLst>
              <a:ext uri="{FF2B5EF4-FFF2-40B4-BE49-F238E27FC236}">
                <a16:creationId xmlns:a16="http://schemas.microsoft.com/office/drawing/2014/main" id="{7A8C08DD-FF73-4386-8B45-06B760DE5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5C6C7-E820-4C5A-8705-B2ECDFE0539D}"/>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172423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ADD9-5298-4485-8B17-DA645103F5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32443-6B86-4C20-B4C0-B32C7D7F9067}"/>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4" name="Footer Placeholder 3">
            <a:extLst>
              <a:ext uri="{FF2B5EF4-FFF2-40B4-BE49-F238E27FC236}">
                <a16:creationId xmlns:a16="http://schemas.microsoft.com/office/drawing/2014/main" id="{FAC69E75-1B3C-4763-8BB7-64225AA51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820581-0D1E-4486-9871-60F56709B3E4}"/>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3101747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56B277-AF5A-491F-85C6-D8464253549D}"/>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3" name="Footer Placeholder 2">
            <a:extLst>
              <a:ext uri="{FF2B5EF4-FFF2-40B4-BE49-F238E27FC236}">
                <a16:creationId xmlns:a16="http://schemas.microsoft.com/office/drawing/2014/main" id="{F3065949-55D6-482F-98BD-D4FD38F37F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9BD6CD-26A1-4DE2-BFD9-341C270AFA74}"/>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1552407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A298-033A-4A4D-9440-DF8C8D0AD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DFD8F-4ABA-4174-8CE7-3817C95D7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A6E941-B131-4629-8FD2-F58EFCC904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09370A-D5D3-40DB-AF03-702FE9EBF392}"/>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6" name="Footer Placeholder 5">
            <a:extLst>
              <a:ext uri="{FF2B5EF4-FFF2-40B4-BE49-F238E27FC236}">
                <a16:creationId xmlns:a16="http://schemas.microsoft.com/office/drawing/2014/main" id="{AC9CF480-192E-4092-9CDD-B65047608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4079C-B555-4C8C-AAF9-05E263B767AB}"/>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413471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1A97D-B371-4F7D-A911-9F4552CE7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51B934-0FFB-4550-A802-2807CB9F02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3BC250-8EA2-46F1-84F0-3021E1FC14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A35487-79B6-47A2-BA3A-FAF0DF3CD6D7}"/>
              </a:ext>
            </a:extLst>
          </p:cNvPr>
          <p:cNvSpPr>
            <a:spLocks noGrp="1"/>
          </p:cNvSpPr>
          <p:nvPr>
            <p:ph type="dt" sz="half" idx="10"/>
          </p:nvPr>
        </p:nvSpPr>
        <p:spPr/>
        <p:txBody>
          <a:bodyPr/>
          <a:lstStyle/>
          <a:p>
            <a:fld id="{644C3046-9425-4EDA-A2DC-72B5166BD93E}" type="datetimeFigureOut">
              <a:rPr lang="en-US" smtClean="0"/>
              <a:t>28-Jun-23</a:t>
            </a:fld>
            <a:endParaRPr lang="en-US"/>
          </a:p>
        </p:txBody>
      </p:sp>
      <p:sp>
        <p:nvSpPr>
          <p:cNvPr id="6" name="Footer Placeholder 5">
            <a:extLst>
              <a:ext uri="{FF2B5EF4-FFF2-40B4-BE49-F238E27FC236}">
                <a16:creationId xmlns:a16="http://schemas.microsoft.com/office/drawing/2014/main" id="{420DDFA3-6F7C-4270-BA03-76CB3451D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07D211-F3B3-48DA-8459-F3338E264588}"/>
              </a:ext>
            </a:extLst>
          </p:cNvPr>
          <p:cNvSpPr>
            <a:spLocks noGrp="1"/>
          </p:cNvSpPr>
          <p:nvPr>
            <p:ph type="sldNum" sz="quarter" idx="12"/>
          </p:nvPr>
        </p:nvSpPr>
        <p:spPr/>
        <p:txBody>
          <a:bodyPr/>
          <a:lstStyle/>
          <a:p>
            <a:fld id="{DA4A0424-6352-4866-B2F0-996AC7A12667}" type="slidenum">
              <a:rPr lang="en-US" smtClean="0"/>
              <a:t>‹#›</a:t>
            </a:fld>
            <a:endParaRPr lang="en-US"/>
          </a:p>
        </p:txBody>
      </p:sp>
    </p:spTree>
    <p:extLst>
      <p:ext uri="{BB962C8B-B14F-4D97-AF65-F5344CB8AC3E}">
        <p14:creationId xmlns:p14="http://schemas.microsoft.com/office/powerpoint/2010/main" val="2433312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0CD36E-0DE9-4F25-8342-5B55A378F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653CBE-8FE5-4B77-9D23-B0DA373859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54FCB-0112-4943-88DD-85D4B7685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C3046-9425-4EDA-A2DC-72B5166BD93E}" type="datetimeFigureOut">
              <a:rPr lang="en-US" smtClean="0"/>
              <a:t>28-Jun-23</a:t>
            </a:fld>
            <a:endParaRPr lang="en-US"/>
          </a:p>
        </p:txBody>
      </p:sp>
      <p:sp>
        <p:nvSpPr>
          <p:cNvPr id="5" name="Footer Placeholder 4">
            <a:extLst>
              <a:ext uri="{FF2B5EF4-FFF2-40B4-BE49-F238E27FC236}">
                <a16:creationId xmlns:a16="http://schemas.microsoft.com/office/drawing/2014/main" id="{68DBC6CC-3F07-4E49-96D5-4C1D599E5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01F92F-54FB-4F35-AAB9-7F7737CEC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4A0424-6352-4866-B2F0-996AC7A12667}" type="slidenum">
              <a:rPr lang="en-US" smtClean="0"/>
              <a:t>‹#›</a:t>
            </a:fld>
            <a:endParaRPr lang="en-US"/>
          </a:p>
        </p:txBody>
      </p:sp>
    </p:spTree>
    <p:extLst>
      <p:ext uri="{BB962C8B-B14F-4D97-AF65-F5344CB8AC3E}">
        <p14:creationId xmlns:p14="http://schemas.microsoft.com/office/powerpoint/2010/main" val="1392245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8000">
              <a:srgbClr val="F1F1F1">
                <a:lumMod val="96000"/>
                <a:alpha val="0"/>
              </a:srgbClr>
            </a:gs>
            <a:gs pos="15611">
              <a:srgbClr val="FDFDFD"/>
            </a:gs>
            <a:gs pos="35000">
              <a:schemeClr val="bg1"/>
            </a:gs>
            <a:gs pos="94000">
              <a:schemeClr val="bg2">
                <a:lumMod val="50000"/>
              </a:schemeClr>
            </a:gs>
            <a:gs pos="100000">
              <a:schemeClr val="bg1">
                <a:lumMod val="93000"/>
                <a:lumOff val="7000"/>
                <a:alpha val="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179F3-3055-435D-944A-3D56EED1285A}"/>
              </a:ext>
            </a:extLst>
          </p:cNvPr>
          <p:cNvSpPr>
            <a:spLocks noGrp="1"/>
          </p:cNvSpPr>
          <p:nvPr>
            <p:ph type="ctrTitle"/>
          </p:nvPr>
        </p:nvSpPr>
        <p:spPr>
          <a:xfrm>
            <a:off x="1555376" y="1767822"/>
            <a:ext cx="9193306" cy="2517308"/>
          </a:xfrm>
        </p:spPr>
        <p:txBody>
          <a:bodyPr>
            <a:normAutofit/>
          </a:bodyPr>
          <a:lstStyle/>
          <a:p>
            <a:r>
              <a:rPr lang="en-US" sz="4800" b="1" dirty="0"/>
              <a:t>Suicide Rates Overview 1985 to 2016</a:t>
            </a:r>
            <a:br>
              <a:rPr lang="en-US" sz="4800" b="1" dirty="0"/>
            </a:br>
            <a:br>
              <a:rPr lang="en-US" sz="4800" b="1" dirty="0"/>
            </a:br>
            <a:r>
              <a:rPr lang="en-US" sz="2000" dirty="0"/>
              <a:t>Compares socio-economic info with suicide rates by year and country</a:t>
            </a:r>
            <a:endParaRPr lang="en-US" dirty="0"/>
          </a:p>
        </p:txBody>
      </p:sp>
      <p:sp>
        <p:nvSpPr>
          <p:cNvPr id="3" name="Subtitle 2">
            <a:extLst>
              <a:ext uri="{FF2B5EF4-FFF2-40B4-BE49-F238E27FC236}">
                <a16:creationId xmlns:a16="http://schemas.microsoft.com/office/drawing/2014/main" id="{6DB48D18-9662-4A7B-B449-6B3E2EE9D9DD}"/>
              </a:ext>
            </a:extLst>
          </p:cNvPr>
          <p:cNvSpPr>
            <a:spLocks noGrp="1"/>
          </p:cNvSpPr>
          <p:nvPr>
            <p:ph type="subTitle" idx="1"/>
          </p:nvPr>
        </p:nvSpPr>
        <p:spPr>
          <a:xfrm>
            <a:off x="8310282" y="5580251"/>
            <a:ext cx="3442447" cy="360362"/>
          </a:xfrm>
        </p:spPr>
        <p:txBody>
          <a:bodyPr>
            <a:normAutofit fontScale="92500" lnSpcReduction="20000"/>
          </a:bodyPr>
          <a:lstStyle/>
          <a:p>
            <a:r>
              <a:rPr lang="en-US" dirty="0"/>
              <a:t>Liptika Dhal</a:t>
            </a:r>
          </a:p>
        </p:txBody>
      </p:sp>
    </p:spTree>
    <p:extLst>
      <p:ext uri="{BB962C8B-B14F-4D97-AF65-F5344CB8AC3E}">
        <p14:creationId xmlns:p14="http://schemas.microsoft.com/office/powerpoint/2010/main" val="1217426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A3657B0-3B34-465B-BF56-318DC3E3D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89" y="302839"/>
            <a:ext cx="5314950" cy="37242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9EED057-C618-443D-B7CD-9FA6BCE18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998" y="255895"/>
            <a:ext cx="5223061" cy="3838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70CA2-1EA0-40CA-82F4-67DAF33983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78BCBC-678D-4FF1-8595-B7744458821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576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A3BA-E7D2-4F51-A842-C4EC1425C715}"/>
              </a:ext>
            </a:extLst>
          </p:cNvPr>
          <p:cNvSpPr>
            <a:spLocks noGrp="1"/>
          </p:cNvSpPr>
          <p:nvPr>
            <p:ph type="title"/>
          </p:nvPr>
        </p:nvSpPr>
        <p:spPr/>
        <p:txBody>
          <a:bodyPr>
            <a:noAutofit/>
          </a:bodyPr>
          <a:lstStyle/>
          <a:p>
            <a:r>
              <a:rPr lang="en-US" sz="1800"/>
              <a:t>This compiled dataset pulled from four other datasets linked by time and place, and was built to find signals correlated to increased suicide rates among different cohorts globally, across the socio-economic spectrum. This dataset contains following attributes country, year, sex, age, suicides_no, population, suicides/100k pop, country-year,HDI for year, gdp_for_year($), gdp_per_capita($), generation</a:t>
            </a:r>
            <a:br>
              <a:rPr lang="en-US" sz="2000"/>
            </a:br>
            <a:endParaRPr lang="en-US" sz="2000" dirty="0"/>
          </a:p>
        </p:txBody>
      </p:sp>
      <p:pic>
        <p:nvPicPr>
          <p:cNvPr id="4" name="Content Placeholder 3">
            <a:extLst>
              <a:ext uri="{FF2B5EF4-FFF2-40B4-BE49-F238E27FC236}">
                <a16:creationId xmlns:a16="http://schemas.microsoft.com/office/drawing/2014/main" id="{ACBF5285-187F-435D-B7BB-A8258E469497}"/>
              </a:ext>
            </a:extLst>
          </p:cNvPr>
          <p:cNvPicPr>
            <a:picLocks noGrp="1" noChangeAspect="1"/>
          </p:cNvPicPr>
          <p:nvPr>
            <p:ph idx="1"/>
          </p:nvPr>
        </p:nvPicPr>
        <p:blipFill>
          <a:blip r:embed="rId2"/>
          <a:stretch>
            <a:fillRect/>
          </a:stretch>
        </p:blipFill>
        <p:spPr>
          <a:xfrm>
            <a:off x="1148849" y="1780801"/>
            <a:ext cx="9345636" cy="4602069"/>
          </a:xfrm>
          <a:prstGeom prst="rect">
            <a:avLst/>
          </a:prstGeom>
        </p:spPr>
      </p:pic>
    </p:spTree>
    <p:extLst>
      <p:ext uri="{BB962C8B-B14F-4D97-AF65-F5344CB8AC3E}">
        <p14:creationId xmlns:p14="http://schemas.microsoft.com/office/powerpoint/2010/main" val="423047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DD08-107B-4F40-A494-4C206DF1EF17}"/>
              </a:ext>
            </a:extLst>
          </p:cNvPr>
          <p:cNvSpPr>
            <a:spLocks noGrp="1"/>
          </p:cNvSpPr>
          <p:nvPr>
            <p:ph type="title"/>
          </p:nvPr>
        </p:nvSpPr>
        <p:spPr/>
        <p:txBody>
          <a:bodyPr>
            <a:normAutofit/>
          </a:bodyPr>
          <a:lstStyle/>
          <a:p>
            <a:r>
              <a:rPr lang="en-US" sz="3200" dirty="0"/>
              <a:t>Missing Values Treatment</a:t>
            </a:r>
          </a:p>
        </p:txBody>
      </p:sp>
      <p:pic>
        <p:nvPicPr>
          <p:cNvPr id="1026" name="Picture 2">
            <a:extLst>
              <a:ext uri="{FF2B5EF4-FFF2-40B4-BE49-F238E27FC236}">
                <a16:creationId xmlns:a16="http://schemas.microsoft.com/office/drawing/2014/main" id="{F810FAC6-A51C-4F74-9F72-24B79A6397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4776" y="1585454"/>
            <a:ext cx="4885765" cy="44545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D75DF8-941D-46E3-9BA9-30CA38CCB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59860"/>
            <a:ext cx="5368106" cy="4505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1D004E-1D92-4150-A3CD-A1E27AAB32F9}"/>
              </a:ext>
            </a:extLst>
          </p:cNvPr>
          <p:cNvSpPr txBox="1"/>
          <p:nvPr/>
        </p:nvSpPr>
        <p:spPr>
          <a:xfrm>
            <a:off x="1577787" y="6123543"/>
            <a:ext cx="2859742" cy="369332"/>
          </a:xfrm>
          <a:prstGeom prst="rect">
            <a:avLst/>
          </a:prstGeom>
          <a:noFill/>
        </p:spPr>
        <p:txBody>
          <a:bodyPr wrap="square" rtlCol="0">
            <a:spAutoFit/>
          </a:bodyPr>
          <a:lstStyle/>
          <a:p>
            <a:r>
              <a:rPr lang="en-US" dirty="0"/>
              <a:t>Before null values removal</a:t>
            </a:r>
          </a:p>
        </p:txBody>
      </p:sp>
      <p:sp>
        <p:nvSpPr>
          <p:cNvPr id="5" name="TextBox 4">
            <a:extLst>
              <a:ext uri="{FF2B5EF4-FFF2-40B4-BE49-F238E27FC236}">
                <a16:creationId xmlns:a16="http://schemas.microsoft.com/office/drawing/2014/main" id="{C1A3691B-03C1-459E-9B4E-1C095D509C32}"/>
              </a:ext>
            </a:extLst>
          </p:cNvPr>
          <p:cNvSpPr txBox="1"/>
          <p:nvPr/>
        </p:nvSpPr>
        <p:spPr>
          <a:xfrm>
            <a:off x="7306236" y="6169709"/>
            <a:ext cx="2590837" cy="646331"/>
          </a:xfrm>
          <a:prstGeom prst="rect">
            <a:avLst/>
          </a:prstGeom>
          <a:noFill/>
        </p:spPr>
        <p:txBody>
          <a:bodyPr wrap="none" rtlCol="0">
            <a:spAutoFit/>
          </a:bodyPr>
          <a:lstStyle/>
          <a:p>
            <a:r>
              <a:rPr lang="en-US" dirty="0"/>
              <a:t>After null values removal</a:t>
            </a:r>
          </a:p>
          <a:p>
            <a:endParaRPr lang="en-US" dirty="0"/>
          </a:p>
        </p:txBody>
      </p:sp>
    </p:spTree>
    <p:extLst>
      <p:ext uri="{BB962C8B-B14F-4D97-AF65-F5344CB8AC3E}">
        <p14:creationId xmlns:p14="http://schemas.microsoft.com/office/powerpoint/2010/main" val="41702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82BB-0AF0-4BC1-A52A-34F72E7DA883}"/>
              </a:ext>
            </a:extLst>
          </p:cNvPr>
          <p:cNvSpPr>
            <a:spLocks noGrp="1"/>
          </p:cNvSpPr>
          <p:nvPr>
            <p:ph type="title"/>
          </p:nvPr>
        </p:nvSpPr>
        <p:spPr>
          <a:xfrm>
            <a:off x="479612" y="636493"/>
            <a:ext cx="10515600" cy="812147"/>
          </a:xfrm>
        </p:spPr>
        <p:txBody>
          <a:bodyPr>
            <a:normAutofit/>
          </a:bodyPr>
          <a:lstStyle/>
          <a:p>
            <a:r>
              <a:rPr lang="en-US" sz="3200" dirty="0"/>
              <a:t>Finding out the correlation among attributes</a:t>
            </a:r>
          </a:p>
        </p:txBody>
      </p:sp>
      <p:pic>
        <p:nvPicPr>
          <p:cNvPr id="2050" name="Picture 2">
            <a:extLst>
              <a:ext uri="{FF2B5EF4-FFF2-40B4-BE49-F238E27FC236}">
                <a16:creationId xmlns:a16="http://schemas.microsoft.com/office/drawing/2014/main" id="{EB57F22B-B719-4C89-BAB7-2B536AE937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496" y="1420421"/>
            <a:ext cx="6884397" cy="504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4897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F4BDA-A674-4C3F-886D-89E68776C896}"/>
              </a:ext>
            </a:extLst>
          </p:cNvPr>
          <p:cNvSpPr>
            <a:spLocks noGrp="1"/>
          </p:cNvSpPr>
          <p:nvPr>
            <p:ph type="title"/>
          </p:nvPr>
        </p:nvSpPr>
        <p:spPr>
          <a:xfrm>
            <a:off x="233775" y="555531"/>
            <a:ext cx="10233212" cy="717457"/>
          </a:xfrm>
        </p:spPr>
        <p:txBody>
          <a:bodyPr>
            <a:normAutofit/>
          </a:bodyPr>
          <a:lstStyle/>
          <a:p>
            <a:r>
              <a:rPr lang="en-US" sz="3200" dirty="0"/>
              <a:t>Univariate Analysis of Numerical Attributes</a:t>
            </a:r>
          </a:p>
        </p:txBody>
      </p:sp>
      <p:pic>
        <p:nvPicPr>
          <p:cNvPr id="3074" name="Picture 2">
            <a:extLst>
              <a:ext uri="{FF2B5EF4-FFF2-40B4-BE49-F238E27FC236}">
                <a16:creationId xmlns:a16="http://schemas.microsoft.com/office/drawing/2014/main" id="{23187DAA-C183-43FF-9895-00F5CCFF84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775" y="1752987"/>
            <a:ext cx="3607763" cy="262179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66ECF9C-E7BB-4DC3-97D5-1E078C5A9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8628" y="1752987"/>
            <a:ext cx="3607762" cy="26217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CBD5A2A-0102-4D41-9D6B-FCA787792D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2148" y="1757082"/>
            <a:ext cx="3700814" cy="26894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483EDC-BE16-4DE8-AA95-F6B2F1B66DF8}"/>
              </a:ext>
            </a:extLst>
          </p:cNvPr>
          <p:cNvSpPr txBox="1"/>
          <p:nvPr/>
        </p:nvSpPr>
        <p:spPr>
          <a:xfrm>
            <a:off x="233775" y="4562150"/>
            <a:ext cx="3826112" cy="1477328"/>
          </a:xfrm>
          <a:prstGeom prst="rect">
            <a:avLst/>
          </a:prstGeom>
          <a:noFill/>
        </p:spPr>
        <p:txBody>
          <a:bodyPr wrap="none" rtlCol="0">
            <a:spAutoFit/>
          </a:bodyPr>
          <a:lstStyle/>
          <a:p>
            <a:r>
              <a:rPr lang="en-US" dirty="0"/>
              <a:t>The attribute Suicide No,</a:t>
            </a:r>
          </a:p>
          <a:p>
            <a:r>
              <a:rPr lang="en-US" dirty="0"/>
              <a:t>distribution is extreme right skewed. </a:t>
            </a:r>
          </a:p>
          <a:p>
            <a:r>
              <a:rPr lang="en-US" dirty="0"/>
              <a:t>Most of the observations are between </a:t>
            </a:r>
          </a:p>
          <a:p>
            <a:r>
              <a:rPr lang="en-US" dirty="0"/>
              <a:t>0 to 1000. Occurrence of datapoint </a:t>
            </a:r>
          </a:p>
          <a:p>
            <a:r>
              <a:rPr lang="en-US" dirty="0"/>
              <a:t>more than 5000 is quite rare.</a:t>
            </a:r>
          </a:p>
        </p:txBody>
      </p:sp>
      <p:sp>
        <p:nvSpPr>
          <p:cNvPr id="5" name="TextBox 4">
            <a:extLst>
              <a:ext uri="{FF2B5EF4-FFF2-40B4-BE49-F238E27FC236}">
                <a16:creationId xmlns:a16="http://schemas.microsoft.com/office/drawing/2014/main" id="{FD16595A-8CCB-4673-9C5E-551B0037FAC1}"/>
              </a:ext>
            </a:extLst>
          </p:cNvPr>
          <p:cNvSpPr txBox="1"/>
          <p:nvPr/>
        </p:nvSpPr>
        <p:spPr>
          <a:xfrm>
            <a:off x="4138628" y="4735281"/>
            <a:ext cx="3580788" cy="646331"/>
          </a:xfrm>
          <a:prstGeom prst="rect">
            <a:avLst/>
          </a:prstGeom>
          <a:noFill/>
        </p:spPr>
        <p:txBody>
          <a:bodyPr wrap="none" rtlCol="0">
            <a:spAutoFit/>
          </a:bodyPr>
          <a:lstStyle/>
          <a:p>
            <a:r>
              <a:rPr lang="en-US" dirty="0"/>
              <a:t>Population distribution is extremely </a:t>
            </a:r>
          </a:p>
          <a:p>
            <a:r>
              <a:rPr lang="en-US" dirty="0"/>
              <a:t>right skewed</a:t>
            </a:r>
          </a:p>
        </p:txBody>
      </p:sp>
      <p:sp>
        <p:nvSpPr>
          <p:cNvPr id="6" name="TextBox 5">
            <a:extLst>
              <a:ext uri="{FF2B5EF4-FFF2-40B4-BE49-F238E27FC236}">
                <a16:creationId xmlns:a16="http://schemas.microsoft.com/office/drawing/2014/main" id="{F5D07138-A5FC-48BE-8008-7916137DB89B}"/>
              </a:ext>
            </a:extLst>
          </p:cNvPr>
          <p:cNvSpPr txBox="1"/>
          <p:nvPr/>
        </p:nvSpPr>
        <p:spPr>
          <a:xfrm>
            <a:off x="7867650" y="4735280"/>
            <a:ext cx="3995325" cy="1477328"/>
          </a:xfrm>
          <a:prstGeom prst="rect">
            <a:avLst/>
          </a:prstGeom>
          <a:noFill/>
        </p:spPr>
        <p:txBody>
          <a:bodyPr wrap="none" rtlCol="0">
            <a:spAutoFit/>
          </a:bodyPr>
          <a:lstStyle/>
          <a:p>
            <a:r>
              <a:rPr lang="en-US" dirty="0"/>
              <a:t>In this dataset, GDP for Year distribution </a:t>
            </a:r>
          </a:p>
          <a:p>
            <a:r>
              <a:rPr lang="en-US" dirty="0"/>
              <a:t>is also right skewed. Also, most </a:t>
            </a:r>
          </a:p>
          <a:p>
            <a:r>
              <a:rPr lang="en-US" dirty="0"/>
              <a:t>of the datapoints lies between </a:t>
            </a:r>
          </a:p>
          <a:p>
            <a:r>
              <a:rPr lang="en-US" dirty="0"/>
              <a:t>(0.00le13 - 0.60le13).</a:t>
            </a:r>
          </a:p>
          <a:p>
            <a:endParaRPr lang="en-US" dirty="0"/>
          </a:p>
        </p:txBody>
      </p:sp>
    </p:spTree>
    <p:extLst>
      <p:ext uri="{BB962C8B-B14F-4D97-AF65-F5344CB8AC3E}">
        <p14:creationId xmlns:p14="http://schemas.microsoft.com/office/powerpoint/2010/main" val="125001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001AB20-029C-46C3-B8E2-7F7D721ACA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5423" y="1293473"/>
            <a:ext cx="4688906" cy="31170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BD163BC-325A-479B-9201-18A41EF5CF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31895"/>
            <a:ext cx="4781537" cy="31786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091BDB-CEF3-433A-96C8-AEB9E76E6E04}"/>
              </a:ext>
            </a:extLst>
          </p:cNvPr>
          <p:cNvSpPr txBox="1"/>
          <p:nvPr/>
        </p:nvSpPr>
        <p:spPr>
          <a:xfrm>
            <a:off x="1371600" y="4867275"/>
            <a:ext cx="4132729" cy="1200329"/>
          </a:xfrm>
          <a:prstGeom prst="rect">
            <a:avLst/>
          </a:prstGeom>
          <a:noFill/>
        </p:spPr>
        <p:txBody>
          <a:bodyPr wrap="square" rtlCol="0">
            <a:spAutoFit/>
          </a:bodyPr>
          <a:lstStyle/>
          <a:p>
            <a:r>
              <a:rPr lang="en-US" dirty="0"/>
              <a:t>The attribute of “Distribution of Year” is fairly bell-shaped with maximum data lies between the decade of the year 2000 to 2010.</a:t>
            </a:r>
          </a:p>
        </p:txBody>
      </p:sp>
      <p:sp>
        <p:nvSpPr>
          <p:cNvPr id="6" name="TextBox 5">
            <a:extLst>
              <a:ext uri="{FF2B5EF4-FFF2-40B4-BE49-F238E27FC236}">
                <a16:creationId xmlns:a16="http://schemas.microsoft.com/office/drawing/2014/main" id="{12C55110-9580-443A-BCAC-A7AFF26AFCD6}"/>
              </a:ext>
            </a:extLst>
          </p:cNvPr>
          <p:cNvSpPr txBox="1"/>
          <p:nvPr/>
        </p:nvSpPr>
        <p:spPr>
          <a:xfrm>
            <a:off x="6516223" y="4867274"/>
            <a:ext cx="4428002" cy="1200329"/>
          </a:xfrm>
          <a:prstGeom prst="rect">
            <a:avLst/>
          </a:prstGeom>
          <a:noFill/>
        </p:spPr>
        <p:txBody>
          <a:bodyPr wrap="square" rtlCol="0">
            <a:spAutoFit/>
          </a:bodyPr>
          <a:lstStyle/>
          <a:p>
            <a:r>
              <a:rPr lang="en-US" dirty="0"/>
              <a:t>The attribute of “GDP per Capita” falls under the category of extreme right skewed where few datapoints can go up to 125000$ whereas the mean is 16866$ approximately.</a:t>
            </a:r>
          </a:p>
        </p:txBody>
      </p:sp>
    </p:spTree>
    <p:extLst>
      <p:ext uri="{BB962C8B-B14F-4D97-AF65-F5344CB8AC3E}">
        <p14:creationId xmlns:p14="http://schemas.microsoft.com/office/powerpoint/2010/main" val="3153940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0BB-B5AA-4185-99EA-0F323F0322AF}"/>
              </a:ext>
            </a:extLst>
          </p:cNvPr>
          <p:cNvSpPr>
            <a:spLocks noGrp="1"/>
          </p:cNvSpPr>
          <p:nvPr>
            <p:ph type="title"/>
          </p:nvPr>
        </p:nvSpPr>
        <p:spPr>
          <a:xfrm>
            <a:off x="533400" y="284444"/>
            <a:ext cx="9758082" cy="737534"/>
          </a:xfrm>
        </p:spPr>
        <p:txBody>
          <a:bodyPr>
            <a:normAutofit/>
          </a:bodyPr>
          <a:lstStyle/>
          <a:p>
            <a:r>
              <a:rPr lang="en-US" sz="3200" dirty="0"/>
              <a:t>Univariate Analysis for Categorical Attributes</a:t>
            </a:r>
          </a:p>
        </p:txBody>
      </p:sp>
      <p:pic>
        <p:nvPicPr>
          <p:cNvPr id="5122" name="Picture 2">
            <a:extLst>
              <a:ext uri="{FF2B5EF4-FFF2-40B4-BE49-F238E27FC236}">
                <a16:creationId xmlns:a16="http://schemas.microsoft.com/office/drawing/2014/main" id="{8A4364E6-A05A-488D-A08A-E058833CB8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208" y="1308848"/>
            <a:ext cx="2180509" cy="32501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E536A23-303E-49A8-B223-0C9824B55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294" y="1171548"/>
            <a:ext cx="5038165" cy="3524781"/>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65769FE5-B692-4ED1-ADAA-BF84A52A5F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7188" y="779930"/>
            <a:ext cx="3655918" cy="44520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FA4E52-3E86-4FBA-9421-7EA6630E22A6}"/>
              </a:ext>
            </a:extLst>
          </p:cNvPr>
          <p:cNvSpPr txBox="1"/>
          <p:nvPr/>
        </p:nvSpPr>
        <p:spPr>
          <a:xfrm>
            <a:off x="533400" y="4884503"/>
            <a:ext cx="1931894" cy="923330"/>
          </a:xfrm>
          <a:prstGeom prst="rect">
            <a:avLst/>
          </a:prstGeom>
          <a:noFill/>
        </p:spPr>
        <p:txBody>
          <a:bodyPr wrap="square" rtlCol="0">
            <a:spAutoFit/>
          </a:bodyPr>
          <a:lstStyle/>
          <a:p>
            <a:r>
              <a:rPr lang="en-US" dirty="0"/>
              <a:t>In this survey, </a:t>
            </a:r>
          </a:p>
          <a:p>
            <a:r>
              <a:rPr lang="en-US" dirty="0"/>
              <a:t>number of male &amp; female are equal.</a:t>
            </a:r>
          </a:p>
        </p:txBody>
      </p:sp>
      <p:sp>
        <p:nvSpPr>
          <p:cNvPr id="4" name="TextBox 3">
            <a:extLst>
              <a:ext uri="{FF2B5EF4-FFF2-40B4-BE49-F238E27FC236}">
                <a16:creationId xmlns:a16="http://schemas.microsoft.com/office/drawing/2014/main" id="{4B21EED9-D551-47CF-B2D1-99C101B3CD63}"/>
              </a:ext>
            </a:extLst>
          </p:cNvPr>
          <p:cNvSpPr txBox="1"/>
          <p:nvPr/>
        </p:nvSpPr>
        <p:spPr>
          <a:xfrm>
            <a:off x="3291119" y="4910248"/>
            <a:ext cx="3374385" cy="646331"/>
          </a:xfrm>
          <a:prstGeom prst="rect">
            <a:avLst/>
          </a:prstGeom>
          <a:noFill/>
        </p:spPr>
        <p:txBody>
          <a:bodyPr wrap="none" rtlCol="0">
            <a:spAutoFit/>
          </a:bodyPr>
          <a:lstStyle/>
          <a:p>
            <a:r>
              <a:rPr lang="en-US" dirty="0"/>
              <a:t>Every age group has almost equal </a:t>
            </a:r>
          </a:p>
          <a:p>
            <a:r>
              <a:rPr lang="en-US" dirty="0"/>
              <a:t>number of datapoints.</a:t>
            </a:r>
          </a:p>
        </p:txBody>
      </p:sp>
      <p:sp>
        <p:nvSpPr>
          <p:cNvPr id="5" name="TextBox 4">
            <a:extLst>
              <a:ext uri="{FF2B5EF4-FFF2-40B4-BE49-F238E27FC236}">
                <a16:creationId xmlns:a16="http://schemas.microsoft.com/office/drawing/2014/main" id="{AB02664E-5E2C-49CB-8237-33207D1C28F3}"/>
              </a:ext>
            </a:extLst>
          </p:cNvPr>
          <p:cNvSpPr txBox="1"/>
          <p:nvPr/>
        </p:nvSpPr>
        <p:spPr>
          <a:xfrm>
            <a:off x="8003047" y="5296493"/>
            <a:ext cx="3777381" cy="1200329"/>
          </a:xfrm>
          <a:prstGeom prst="rect">
            <a:avLst/>
          </a:prstGeom>
          <a:noFill/>
        </p:spPr>
        <p:txBody>
          <a:bodyPr wrap="none" rtlCol="0">
            <a:spAutoFit/>
          </a:bodyPr>
          <a:lstStyle/>
          <a:p>
            <a:r>
              <a:rPr lang="en-US" dirty="0"/>
              <a:t>Most of the datapoints are in </a:t>
            </a:r>
          </a:p>
          <a:p>
            <a:r>
              <a:rPr lang="en-US" dirty="0"/>
              <a:t>Generation X and Silent followed by </a:t>
            </a:r>
          </a:p>
          <a:p>
            <a:r>
              <a:rPr lang="en-US" dirty="0"/>
              <a:t>Millennials, Boomers, C.I. Generation, </a:t>
            </a:r>
          </a:p>
          <a:p>
            <a:r>
              <a:rPr lang="en-US" dirty="0"/>
              <a:t>Generation Z.</a:t>
            </a:r>
          </a:p>
        </p:txBody>
      </p:sp>
    </p:spTree>
    <p:extLst>
      <p:ext uri="{BB962C8B-B14F-4D97-AF65-F5344CB8AC3E}">
        <p14:creationId xmlns:p14="http://schemas.microsoft.com/office/powerpoint/2010/main" val="2538723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19A24-658E-43AA-9261-B5AE0B068158}"/>
              </a:ext>
            </a:extLst>
          </p:cNvPr>
          <p:cNvSpPr>
            <a:spLocks noGrp="1"/>
          </p:cNvSpPr>
          <p:nvPr>
            <p:ph type="title"/>
          </p:nvPr>
        </p:nvSpPr>
        <p:spPr>
          <a:xfrm>
            <a:off x="838200" y="365126"/>
            <a:ext cx="10170459" cy="872004"/>
          </a:xfrm>
        </p:spPr>
        <p:txBody>
          <a:bodyPr/>
          <a:lstStyle/>
          <a:p>
            <a:r>
              <a:rPr lang="en-US" dirty="0"/>
              <a:t>Bivariate Analysis</a:t>
            </a:r>
          </a:p>
        </p:txBody>
      </p:sp>
      <p:pic>
        <p:nvPicPr>
          <p:cNvPr id="8" name="Content Placeholder 7">
            <a:extLst>
              <a:ext uri="{FF2B5EF4-FFF2-40B4-BE49-F238E27FC236}">
                <a16:creationId xmlns:a16="http://schemas.microsoft.com/office/drawing/2014/main" id="{0FD3E203-6E58-42A0-87F5-6E14A08F349D}"/>
              </a:ext>
            </a:extLst>
          </p:cNvPr>
          <p:cNvPicPr>
            <a:picLocks noGrp="1" noChangeAspect="1"/>
          </p:cNvPicPr>
          <p:nvPr>
            <p:ph idx="1"/>
          </p:nvPr>
        </p:nvPicPr>
        <p:blipFill>
          <a:blip r:embed="rId2"/>
          <a:stretch>
            <a:fillRect/>
          </a:stretch>
        </p:blipFill>
        <p:spPr>
          <a:xfrm>
            <a:off x="914014" y="1253331"/>
            <a:ext cx="8983407" cy="4351338"/>
          </a:xfrm>
          <a:prstGeom prst="rect">
            <a:avLst/>
          </a:prstGeom>
        </p:spPr>
      </p:pic>
    </p:spTree>
    <p:extLst>
      <p:ext uri="{BB962C8B-B14F-4D97-AF65-F5344CB8AC3E}">
        <p14:creationId xmlns:p14="http://schemas.microsoft.com/office/powerpoint/2010/main" val="8636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6B5C44E-E744-4E7B-B4AA-316568A2A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1636" y="717177"/>
            <a:ext cx="8443430" cy="32003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BE5A2A2-43D2-4E89-9831-3B423CA6A530}"/>
              </a:ext>
            </a:extLst>
          </p:cNvPr>
          <p:cNvPicPr>
            <a:picLocks noChangeAspect="1"/>
          </p:cNvPicPr>
          <p:nvPr/>
        </p:nvPicPr>
        <p:blipFill>
          <a:blip r:embed="rId3"/>
          <a:stretch>
            <a:fillRect/>
          </a:stretch>
        </p:blipFill>
        <p:spPr>
          <a:xfrm>
            <a:off x="77338" y="389962"/>
            <a:ext cx="3364298" cy="3715873"/>
          </a:xfrm>
          <a:prstGeom prst="rect">
            <a:avLst/>
          </a:prstGeom>
        </p:spPr>
      </p:pic>
    </p:spTree>
    <p:extLst>
      <p:ext uri="{BB962C8B-B14F-4D97-AF65-F5344CB8AC3E}">
        <p14:creationId xmlns:p14="http://schemas.microsoft.com/office/powerpoint/2010/main" val="1943597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595</TotalTime>
  <Words>296</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Suicide Rates Overview 1985 to 2016  Compares socio-economic info with suicide rates by year and country</vt:lpstr>
      <vt:lpstr>This compiled dataset pulled from four other datasets linked by time and place, and was built to find signals correlated to increased suicide rates among different cohorts globally, across the socio-economic spectrum. This dataset contains following attributes country, year, sex, age, suicides_no, population, suicides/100k pop, country-year,HDI for year, gdp_for_year($), gdp_per_capita($), generation </vt:lpstr>
      <vt:lpstr>Missing Values Treatment</vt:lpstr>
      <vt:lpstr>Finding out the correlation among attributes</vt:lpstr>
      <vt:lpstr>Univariate Analysis of Numerical Attributes</vt:lpstr>
      <vt:lpstr>PowerPoint Presentation</vt:lpstr>
      <vt:lpstr>Univariate Analysis for Categorical Attributes</vt:lpstr>
      <vt:lpstr>Bivariate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Rates Overview 1985 to 2016 Compares socio-economic info with suicide rates by year and country</dc:title>
  <dc:creator>Arghyadeep Mondal</dc:creator>
  <cp:lastModifiedBy>Arghyadeep Mondal</cp:lastModifiedBy>
  <cp:revision>20</cp:revision>
  <dcterms:created xsi:type="dcterms:W3CDTF">2023-06-19T19:53:09Z</dcterms:created>
  <dcterms:modified xsi:type="dcterms:W3CDTF">2023-06-28T21:12:33Z</dcterms:modified>
</cp:coreProperties>
</file>