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5" r:id="rId3"/>
    <p:sldId id="257" r:id="rId4"/>
    <p:sldId id="258" r:id="rId5"/>
    <p:sldId id="259" r:id="rId6"/>
    <p:sldId id="260" r:id="rId7"/>
    <p:sldId id="262" r:id="rId8"/>
    <p:sldId id="264" r:id="rId9"/>
    <p:sldId id="267" r:id="rId10"/>
    <p:sldId id="268" r:id="rId11"/>
    <p:sldId id="269"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5149E-6293-4668-98C7-DE09D06FD371}" type="datetimeFigureOut">
              <a:rPr lang="en-US" smtClean="0"/>
              <a:t>04/03/2019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129FD0-8295-4BB9-AF00-8807D2B48F61}" type="slidenum">
              <a:rPr lang="en-US" smtClean="0"/>
              <a:t>‹#›</a:t>
            </a:fld>
            <a:endParaRPr lang="en-US"/>
          </a:p>
        </p:txBody>
      </p:sp>
    </p:spTree>
    <p:extLst>
      <p:ext uri="{BB962C8B-B14F-4D97-AF65-F5344CB8AC3E}">
        <p14:creationId xmlns:p14="http://schemas.microsoft.com/office/powerpoint/2010/main" val="3636034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29FD0-8295-4BB9-AF00-8807D2B48F61}" type="slidenum">
              <a:rPr lang="en-US" smtClean="0"/>
              <a:t>17</a:t>
            </a:fld>
            <a:endParaRPr lang="en-US"/>
          </a:p>
        </p:txBody>
      </p:sp>
    </p:spTree>
    <p:extLst>
      <p:ext uri="{BB962C8B-B14F-4D97-AF65-F5344CB8AC3E}">
        <p14:creationId xmlns:p14="http://schemas.microsoft.com/office/powerpoint/2010/main" val="3950643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3EF4-1B73-4A88-805B-5187A8B790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304D6C-21F0-425A-8C71-CEAACCFD08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68BD42-0EF1-4728-BC13-576AC49A3169}"/>
              </a:ext>
            </a:extLst>
          </p:cNvPr>
          <p:cNvSpPr>
            <a:spLocks noGrp="1"/>
          </p:cNvSpPr>
          <p:nvPr>
            <p:ph type="dt" sz="half" idx="10"/>
          </p:nvPr>
        </p:nvSpPr>
        <p:spPr/>
        <p:txBody>
          <a:bodyPr/>
          <a:lstStyle/>
          <a:p>
            <a:fld id="{CAA36A70-F9AA-4C38-8F62-67C77276A433}" type="datetimeFigureOut">
              <a:rPr lang="en-US" smtClean="0"/>
              <a:t>04/03/2019</a:t>
            </a:fld>
            <a:endParaRPr lang="en-US"/>
          </a:p>
        </p:txBody>
      </p:sp>
      <p:sp>
        <p:nvSpPr>
          <p:cNvPr id="5" name="Footer Placeholder 4">
            <a:extLst>
              <a:ext uri="{FF2B5EF4-FFF2-40B4-BE49-F238E27FC236}">
                <a16:creationId xmlns:a16="http://schemas.microsoft.com/office/drawing/2014/main" id="{110399CF-F624-4727-95BD-3F5ACCB13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23569-8668-46AE-89BE-7C8360ABECCA}"/>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426196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7393-DF3B-4A03-861F-460FA02B21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E18E64-A357-4858-8871-2233D85DF33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EC70A-8440-4CF5-96FF-AAD0E154470F}"/>
              </a:ext>
            </a:extLst>
          </p:cNvPr>
          <p:cNvSpPr>
            <a:spLocks noGrp="1"/>
          </p:cNvSpPr>
          <p:nvPr>
            <p:ph type="dt" sz="half" idx="10"/>
          </p:nvPr>
        </p:nvSpPr>
        <p:spPr/>
        <p:txBody>
          <a:bodyPr/>
          <a:lstStyle/>
          <a:p>
            <a:fld id="{CAA36A70-F9AA-4C38-8F62-67C77276A433}" type="datetimeFigureOut">
              <a:rPr lang="en-US" smtClean="0"/>
              <a:t>04/03/2019</a:t>
            </a:fld>
            <a:endParaRPr lang="en-US"/>
          </a:p>
        </p:txBody>
      </p:sp>
      <p:sp>
        <p:nvSpPr>
          <p:cNvPr id="5" name="Footer Placeholder 4">
            <a:extLst>
              <a:ext uri="{FF2B5EF4-FFF2-40B4-BE49-F238E27FC236}">
                <a16:creationId xmlns:a16="http://schemas.microsoft.com/office/drawing/2014/main" id="{81BD2797-2E2C-41EC-9E46-3B80A7B83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CDAD7-0C70-4B86-AA57-AA3C4F2AACD6}"/>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2940909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3ACC33-9616-4786-8544-D3BB4CBC5D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716F1F-0293-4222-AF36-3626B7E4486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B36C0-180A-4377-8603-F0C9E14E5A26}"/>
              </a:ext>
            </a:extLst>
          </p:cNvPr>
          <p:cNvSpPr>
            <a:spLocks noGrp="1"/>
          </p:cNvSpPr>
          <p:nvPr>
            <p:ph type="dt" sz="half" idx="10"/>
          </p:nvPr>
        </p:nvSpPr>
        <p:spPr/>
        <p:txBody>
          <a:bodyPr/>
          <a:lstStyle/>
          <a:p>
            <a:fld id="{CAA36A70-F9AA-4C38-8F62-67C77276A433}" type="datetimeFigureOut">
              <a:rPr lang="en-US" smtClean="0"/>
              <a:t>04/03/2019</a:t>
            </a:fld>
            <a:endParaRPr lang="en-US"/>
          </a:p>
        </p:txBody>
      </p:sp>
      <p:sp>
        <p:nvSpPr>
          <p:cNvPr id="5" name="Footer Placeholder 4">
            <a:extLst>
              <a:ext uri="{FF2B5EF4-FFF2-40B4-BE49-F238E27FC236}">
                <a16:creationId xmlns:a16="http://schemas.microsoft.com/office/drawing/2014/main" id="{0864C256-D2CF-45B5-A65B-536EC099D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3C8E9-5DC5-41E7-B598-F13CCC96A30E}"/>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1123407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CE77-F9B9-42DE-B97C-A9F0449822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F93020-8B4B-4117-92EB-AD8D24BEEAF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9678E-DC79-47C2-A872-3358D1873561}"/>
              </a:ext>
            </a:extLst>
          </p:cNvPr>
          <p:cNvSpPr>
            <a:spLocks noGrp="1"/>
          </p:cNvSpPr>
          <p:nvPr>
            <p:ph type="dt" sz="half" idx="10"/>
          </p:nvPr>
        </p:nvSpPr>
        <p:spPr/>
        <p:txBody>
          <a:bodyPr/>
          <a:lstStyle/>
          <a:p>
            <a:fld id="{CAA36A70-F9AA-4C38-8F62-67C77276A433}" type="datetimeFigureOut">
              <a:rPr lang="en-US" smtClean="0"/>
              <a:t>04/03/2019</a:t>
            </a:fld>
            <a:endParaRPr lang="en-US"/>
          </a:p>
        </p:txBody>
      </p:sp>
      <p:sp>
        <p:nvSpPr>
          <p:cNvPr id="5" name="Footer Placeholder 4">
            <a:extLst>
              <a:ext uri="{FF2B5EF4-FFF2-40B4-BE49-F238E27FC236}">
                <a16:creationId xmlns:a16="http://schemas.microsoft.com/office/drawing/2014/main" id="{E279EB09-326E-44FA-B211-FD92540E6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43956-25C3-4C53-8DEC-C359296F4B2B}"/>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234505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B948-5801-4959-9BA5-157525CF87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677014-2F75-4EC2-B3EC-915C8A720A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78224C-6988-4686-9C24-69E1C0A33C8F}"/>
              </a:ext>
            </a:extLst>
          </p:cNvPr>
          <p:cNvSpPr>
            <a:spLocks noGrp="1"/>
          </p:cNvSpPr>
          <p:nvPr>
            <p:ph type="dt" sz="half" idx="10"/>
          </p:nvPr>
        </p:nvSpPr>
        <p:spPr/>
        <p:txBody>
          <a:bodyPr/>
          <a:lstStyle/>
          <a:p>
            <a:fld id="{CAA36A70-F9AA-4C38-8F62-67C77276A433}" type="datetimeFigureOut">
              <a:rPr lang="en-US" smtClean="0"/>
              <a:t>04/03/2019</a:t>
            </a:fld>
            <a:endParaRPr lang="en-US"/>
          </a:p>
        </p:txBody>
      </p:sp>
      <p:sp>
        <p:nvSpPr>
          <p:cNvPr id="5" name="Footer Placeholder 4">
            <a:extLst>
              <a:ext uri="{FF2B5EF4-FFF2-40B4-BE49-F238E27FC236}">
                <a16:creationId xmlns:a16="http://schemas.microsoft.com/office/drawing/2014/main" id="{75F3495B-9B2B-4B4D-8B2C-7AB956CF0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4BB5F-2972-41CB-A83C-6388417CBB8B}"/>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2932727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D7EC-59F7-4282-9D01-FCDD413D2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8E52BD-310A-4B60-A2AD-35BFEE8028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9BAF4F-93B1-4B7F-BD54-01F99010AA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3CA060-E5B2-4FC6-A275-3516091CD03A}"/>
              </a:ext>
            </a:extLst>
          </p:cNvPr>
          <p:cNvSpPr>
            <a:spLocks noGrp="1"/>
          </p:cNvSpPr>
          <p:nvPr>
            <p:ph type="dt" sz="half" idx="10"/>
          </p:nvPr>
        </p:nvSpPr>
        <p:spPr/>
        <p:txBody>
          <a:bodyPr/>
          <a:lstStyle/>
          <a:p>
            <a:fld id="{CAA36A70-F9AA-4C38-8F62-67C77276A433}" type="datetimeFigureOut">
              <a:rPr lang="en-US" smtClean="0"/>
              <a:t>04/03/2019</a:t>
            </a:fld>
            <a:endParaRPr lang="en-US"/>
          </a:p>
        </p:txBody>
      </p:sp>
      <p:sp>
        <p:nvSpPr>
          <p:cNvPr id="6" name="Footer Placeholder 5">
            <a:extLst>
              <a:ext uri="{FF2B5EF4-FFF2-40B4-BE49-F238E27FC236}">
                <a16:creationId xmlns:a16="http://schemas.microsoft.com/office/drawing/2014/main" id="{18D9D4D9-540C-4DEE-9519-A8180A0AC5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F62006-CA08-4694-861C-A3C4FD5A85DA}"/>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2900967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52F1-6D83-436E-AC1A-60F1813530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D3F630-1A53-4557-947D-393C71ABF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F54D571-FA17-4F46-8D74-C140489D91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885953-7C6E-4923-A910-7975F5BD83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215AC85-2BAA-4DA2-8907-F8BBF65AA23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A4BA71-4454-4613-8600-F2ADAFDEB196}"/>
              </a:ext>
            </a:extLst>
          </p:cNvPr>
          <p:cNvSpPr>
            <a:spLocks noGrp="1"/>
          </p:cNvSpPr>
          <p:nvPr>
            <p:ph type="dt" sz="half" idx="10"/>
          </p:nvPr>
        </p:nvSpPr>
        <p:spPr/>
        <p:txBody>
          <a:bodyPr/>
          <a:lstStyle/>
          <a:p>
            <a:fld id="{CAA36A70-F9AA-4C38-8F62-67C77276A433}" type="datetimeFigureOut">
              <a:rPr lang="en-US" smtClean="0"/>
              <a:t>04/03/2019</a:t>
            </a:fld>
            <a:endParaRPr lang="en-US"/>
          </a:p>
        </p:txBody>
      </p:sp>
      <p:sp>
        <p:nvSpPr>
          <p:cNvPr id="8" name="Footer Placeholder 7">
            <a:extLst>
              <a:ext uri="{FF2B5EF4-FFF2-40B4-BE49-F238E27FC236}">
                <a16:creationId xmlns:a16="http://schemas.microsoft.com/office/drawing/2014/main" id="{4FE01477-14F7-4297-8864-087891440B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2AEF73-C15A-4343-AAA7-472769A5DA20}"/>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389658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88E27-7DC2-49AA-9530-14C089626D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5F8C30-585D-42A4-9D6F-D3F15BC592C0}"/>
              </a:ext>
            </a:extLst>
          </p:cNvPr>
          <p:cNvSpPr>
            <a:spLocks noGrp="1"/>
          </p:cNvSpPr>
          <p:nvPr>
            <p:ph type="dt" sz="half" idx="10"/>
          </p:nvPr>
        </p:nvSpPr>
        <p:spPr/>
        <p:txBody>
          <a:bodyPr/>
          <a:lstStyle/>
          <a:p>
            <a:fld id="{CAA36A70-F9AA-4C38-8F62-67C77276A433}" type="datetimeFigureOut">
              <a:rPr lang="en-US" smtClean="0"/>
              <a:t>04/03/2019</a:t>
            </a:fld>
            <a:endParaRPr lang="en-US"/>
          </a:p>
        </p:txBody>
      </p:sp>
      <p:sp>
        <p:nvSpPr>
          <p:cNvPr id="4" name="Footer Placeholder 3">
            <a:extLst>
              <a:ext uri="{FF2B5EF4-FFF2-40B4-BE49-F238E27FC236}">
                <a16:creationId xmlns:a16="http://schemas.microsoft.com/office/drawing/2014/main" id="{32CC4BA8-B9F1-4D35-BCA6-B7B734859F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F9ECD4-8A35-4073-87D5-845A033FA5B8}"/>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3868953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E66FD6-9875-4D83-B226-042CC6CA56F8}"/>
              </a:ext>
            </a:extLst>
          </p:cNvPr>
          <p:cNvSpPr>
            <a:spLocks noGrp="1"/>
          </p:cNvSpPr>
          <p:nvPr>
            <p:ph type="dt" sz="half" idx="10"/>
          </p:nvPr>
        </p:nvSpPr>
        <p:spPr/>
        <p:txBody>
          <a:bodyPr/>
          <a:lstStyle/>
          <a:p>
            <a:fld id="{CAA36A70-F9AA-4C38-8F62-67C77276A433}" type="datetimeFigureOut">
              <a:rPr lang="en-US" smtClean="0"/>
              <a:t>04/03/2019</a:t>
            </a:fld>
            <a:endParaRPr lang="en-US"/>
          </a:p>
        </p:txBody>
      </p:sp>
      <p:sp>
        <p:nvSpPr>
          <p:cNvPr id="3" name="Footer Placeholder 2">
            <a:extLst>
              <a:ext uri="{FF2B5EF4-FFF2-40B4-BE49-F238E27FC236}">
                <a16:creationId xmlns:a16="http://schemas.microsoft.com/office/drawing/2014/main" id="{9EC2135C-E66D-40BD-8E5C-2CD2E558A3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060FD6-00FF-467F-9D69-421B1444FE7F}"/>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1718969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8139-1E7A-452B-90C4-501DCF0337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FCB4DA-1E65-40A6-89E9-BCA9C39A66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0C1783-8358-46BC-8A2C-45908A749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16CE0D-6FFE-4DA3-958E-BF381E54C73C}"/>
              </a:ext>
            </a:extLst>
          </p:cNvPr>
          <p:cNvSpPr>
            <a:spLocks noGrp="1"/>
          </p:cNvSpPr>
          <p:nvPr>
            <p:ph type="dt" sz="half" idx="10"/>
          </p:nvPr>
        </p:nvSpPr>
        <p:spPr/>
        <p:txBody>
          <a:bodyPr/>
          <a:lstStyle/>
          <a:p>
            <a:fld id="{CAA36A70-F9AA-4C38-8F62-67C77276A433}" type="datetimeFigureOut">
              <a:rPr lang="en-US" smtClean="0"/>
              <a:t>04/03/2019</a:t>
            </a:fld>
            <a:endParaRPr lang="en-US"/>
          </a:p>
        </p:txBody>
      </p:sp>
      <p:sp>
        <p:nvSpPr>
          <p:cNvPr id="6" name="Footer Placeholder 5">
            <a:extLst>
              <a:ext uri="{FF2B5EF4-FFF2-40B4-BE49-F238E27FC236}">
                <a16:creationId xmlns:a16="http://schemas.microsoft.com/office/drawing/2014/main" id="{6C8746A1-10BC-49A0-A1E5-9A01DCBF4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8E01C-84F7-44A7-97E7-B4524B0040F9}"/>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320022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5B1E-BD17-4F7B-9418-B0B7047A6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9DD33E-755C-47AD-B2EF-EFF7B506A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78467E-2F9C-4561-9093-065185009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BAC45A-DA31-44D1-88A1-9DEA882F09C3}"/>
              </a:ext>
            </a:extLst>
          </p:cNvPr>
          <p:cNvSpPr>
            <a:spLocks noGrp="1"/>
          </p:cNvSpPr>
          <p:nvPr>
            <p:ph type="dt" sz="half" idx="10"/>
          </p:nvPr>
        </p:nvSpPr>
        <p:spPr/>
        <p:txBody>
          <a:bodyPr/>
          <a:lstStyle/>
          <a:p>
            <a:fld id="{CAA36A70-F9AA-4C38-8F62-67C77276A433}" type="datetimeFigureOut">
              <a:rPr lang="en-US" smtClean="0"/>
              <a:t>04/03/2019</a:t>
            </a:fld>
            <a:endParaRPr lang="en-US"/>
          </a:p>
        </p:txBody>
      </p:sp>
      <p:sp>
        <p:nvSpPr>
          <p:cNvPr id="6" name="Footer Placeholder 5">
            <a:extLst>
              <a:ext uri="{FF2B5EF4-FFF2-40B4-BE49-F238E27FC236}">
                <a16:creationId xmlns:a16="http://schemas.microsoft.com/office/drawing/2014/main" id="{1171EC7E-146C-48A5-A571-CD1F053FD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3EF528-AC34-4B5F-98AE-B30E66C7D390}"/>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300490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5000"/>
            <a:lum/>
            <a:extLst>
              <a:ext uri="{BEBA8EAE-BF5A-486C-A8C5-ECC9F3942E4B}">
                <a14:imgProps xmlns:a14="http://schemas.microsoft.com/office/drawing/2010/main">
                  <a14:imgLayer r:embed="rId14">
                    <a14:imgEffect>
                      <a14:sharpenSoften amount="25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513E-D50E-4852-AD1D-09C4097238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44ADC-5417-4B5C-B28E-67F12E023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FE9C59-6ECF-40E3-BC2B-DE952B9946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36A70-F9AA-4C38-8F62-67C77276A433}" type="datetimeFigureOut">
              <a:rPr lang="en-US" smtClean="0"/>
              <a:t>04/03/2019</a:t>
            </a:fld>
            <a:endParaRPr lang="en-US"/>
          </a:p>
        </p:txBody>
      </p:sp>
      <p:sp>
        <p:nvSpPr>
          <p:cNvPr id="5" name="Footer Placeholder 4">
            <a:extLst>
              <a:ext uri="{FF2B5EF4-FFF2-40B4-BE49-F238E27FC236}">
                <a16:creationId xmlns:a16="http://schemas.microsoft.com/office/drawing/2014/main" id="{530E5AE5-E7F3-4585-AEDA-FDA8FFA6BD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1D3D6E-6883-4BA8-93ED-CF6BCB7965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690EB-6C6D-474A-9B34-D726E99B654E}" type="slidenum">
              <a:rPr lang="en-US" smtClean="0"/>
              <a:t>‹#›</a:t>
            </a:fld>
            <a:endParaRPr lang="en-US"/>
          </a:p>
        </p:txBody>
      </p:sp>
    </p:spTree>
    <p:extLst>
      <p:ext uri="{BB962C8B-B14F-4D97-AF65-F5344CB8AC3E}">
        <p14:creationId xmlns:p14="http://schemas.microsoft.com/office/powerpoint/2010/main" val="1504089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Ontology_(information_science)" TargetMode="External"/><Relationship Id="rId2" Type="http://schemas.openxmlformats.org/officeDocument/2006/relationships/hyperlink" Target="https://www.tutorialspoint.com/map_reduce/map_reduce_algorithm.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yewiki.aao.org/Electroretinogra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owardsdatascience.com/the-random-forest-algorithm-d457d499ffcd" TargetMode="External"/><Relationship Id="rId2" Type="http://schemas.openxmlformats.org/officeDocument/2006/relationships/hyperlink" Target="https://towardsdatascience.com/support-vector-machine-introduction-to-machine-learning-algorithms-934a444fca47"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en.wikipedia.org/wiki/Semantic_search"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hyperlink" Target="https://opensource.com/article/18/4/flask" TargetMode="External"/><Relationship Id="rId1" Type="http://schemas.openxmlformats.org/officeDocument/2006/relationships/slideLayout" Target="../slideLayouts/slideLayout2.xml"/><Relationship Id="rId5" Type="http://schemas.openxmlformats.org/officeDocument/2006/relationships/hyperlink" Target="https://www.scipy.org/" TargetMode="External"/><Relationship Id="rId4" Type="http://schemas.openxmlformats.org/officeDocument/2006/relationships/hyperlink" Target="http://www.numpy.or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owardsdatascience.com/" TargetMode="External"/><Relationship Id="rId2" Type="http://schemas.openxmlformats.org/officeDocument/2006/relationships/hyperlink" Target="https://ieeexplore.ieee.org/document/8482230" TargetMode="External"/><Relationship Id="rId1" Type="http://schemas.openxmlformats.org/officeDocument/2006/relationships/slideLayout" Target="../slideLayouts/slideLayout2.xml"/><Relationship Id="rId5" Type="http://schemas.openxmlformats.org/officeDocument/2006/relationships/hyperlink" Target="https://www.couchbase.com/solutions/nosql-for-healthcare" TargetMode="External"/><Relationship Id="rId4" Type="http://schemas.openxmlformats.org/officeDocument/2006/relationships/hyperlink" Target="http://www.tutorialspoin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Artificial_neural_network" TargetMode="External"/><Relationship Id="rId7" Type="http://schemas.openxmlformats.org/officeDocument/2006/relationships/hyperlink" Target="https://en.wikipedia.org/wiki/Dempster%E2%80%93Shafer_theory" TargetMode="External"/><Relationship Id="rId2" Type="http://schemas.openxmlformats.org/officeDocument/2006/relationships/hyperlink" Target="https://en.wikipedia.org/wiki/NoSQL" TargetMode="External"/><Relationship Id="rId1" Type="http://schemas.openxmlformats.org/officeDocument/2006/relationships/slideLayout" Target="../slideLayouts/slideLayout2.xml"/><Relationship Id="rId6" Type="http://schemas.openxmlformats.org/officeDocument/2006/relationships/hyperlink" Target="https://en.wikipedia.org/wiki/Bayesian_network" TargetMode="External"/><Relationship Id="rId5" Type="http://schemas.openxmlformats.org/officeDocument/2006/relationships/hyperlink" Target="https://en.wikipedia.org/wiki/Support-vector_machine" TargetMode="External"/><Relationship Id="rId4" Type="http://schemas.openxmlformats.org/officeDocument/2006/relationships/hyperlink" Target="https://en.wikipedia.org/wiki/Genetic_algorith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Decision_support_syste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neo4j.com/blog/acid-vs-base-consistency-models-explaine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82D5-7714-4B05-A377-80DEEBD97676}"/>
              </a:ext>
            </a:extLst>
          </p:cNvPr>
          <p:cNvSpPr>
            <a:spLocks noGrp="1"/>
          </p:cNvSpPr>
          <p:nvPr>
            <p:ph type="ctrTitle"/>
          </p:nvPr>
        </p:nvSpPr>
        <p:spPr>
          <a:xfrm>
            <a:off x="1524000" y="658130"/>
            <a:ext cx="9144000" cy="2306637"/>
          </a:xfrm>
        </p:spPr>
        <p:txBody>
          <a:bodyPr>
            <a:noAutofit/>
          </a:bodyPr>
          <a:lstStyle/>
          <a:p>
            <a:r>
              <a:rPr lang="en-US" sz="4000" dirty="0">
                <a:latin typeface="Times New Roman" panose="02020603050405020304" pitchFamily="18" charset="0"/>
                <a:cs typeface="Times New Roman" panose="02020603050405020304" pitchFamily="18" charset="0"/>
              </a:rPr>
              <a:t>Using NoSQL Databases and Machine Learning for Implementation of Intelligent Decision System in Complex Vision Pathologies</a:t>
            </a:r>
          </a:p>
        </p:txBody>
      </p:sp>
      <p:sp>
        <p:nvSpPr>
          <p:cNvPr id="3" name="Subtitle 2">
            <a:extLst>
              <a:ext uri="{FF2B5EF4-FFF2-40B4-BE49-F238E27FC236}">
                <a16:creationId xmlns:a16="http://schemas.microsoft.com/office/drawing/2014/main" id="{8CF042E1-47C3-4BA6-84D0-A377CB990B74}"/>
              </a:ext>
            </a:extLst>
          </p:cNvPr>
          <p:cNvSpPr>
            <a:spLocks noGrp="1"/>
          </p:cNvSpPr>
          <p:nvPr>
            <p:ph type="subTitle" idx="1"/>
          </p:nvPr>
        </p:nvSpPr>
        <p:spPr>
          <a:xfrm>
            <a:off x="1524000" y="3025266"/>
            <a:ext cx="9144000" cy="1275470"/>
          </a:xfrm>
        </p:spPr>
        <p:txBody>
          <a:bodyPr>
            <a:normAutofit/>
          </a:bodyPr>
          <a:lstStyle/>
          <a:p>
            <a:pPr algn="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Eremeev</a:t>
            </a:r>
            <a:r>
              <a:rPr lang="en-US" sz="2000" dirty="0">
                <a:latin typeface="Times New Roman" panose="02020603050405020304" pitchFamily="18" charset="0"/>
                <a:cs typeface="Times New Roman" panose="02020603050405020304" pitchFamily="18" charset="0"/>
              </a:rPr>
              <a:t> A.P., </a:t>
            </a:r>
            <a:r>
              <a:rPr lang="en-US" sz="2000" dirty="0" err="1">
                <a:latin typeface="Times New Roman" panose="02020603050405020304" pitchFamily="18" charset="0"/>
                <a:cs typeface="Times New Roman" panose="02020603050405020304" pitchFamily="18" charset="0"/>
              </a:rPr>
              <a:t>Ivliev</a:t>
            </a:r>
            <a:r>
              <a:rPr lang="en-US" sz="2000" dirty="0">
                <a:latin typeface="Times New Roman" panose="02020603050405020304" pitchFamily="18" charset="0"/>
                <a:cs typeface="Times New Roman" panose="02020603050405020304" pitchFamily="18" charset="0"/>
              </a:rPr>
              <a:t> S.A., </a:t>
            </a:r>
            <a:r>
              <a:rPr lang="en-US" sz="2000" dirty="0" err="1">
                <a:latin typeface="Times New Roman" panose="02020603050405020304" pitchFamily="18" charset="0"/>
                <a:cs typeface="Times New Roman" panose="02020603050405020304" pitchFamily="18" charset="0"/>
              </a:rPr>
              <a:t>Vagin</a:t>
            </a:r>
            <a:r>
              <a:rPr lang="en-US" sz="2000" dirty="0">
                <a:latin typeface="Times New Roman" panose="02020603050405020304" pitchFamily="18" charset="0"/>
                <a:cs typeface="Times New Roman" panose="02020603050405020304" pitchFamily="18" charset="0"/>
              </a:rPr>
              <a:t> V.N.</a:t>
            </a:r>
          </a:p>
          <a:p>
            <a:pPr algn="r"/>
            <a:r>
              <a:rPr lang="en-US" sz="2000" dirty="0">
                <a:latin typeface="Times New Roman" panose="02020603050405020304" pitchFamily="18" charset="0"/>
                <a:cs typeface="Times New Roman" panose="02020603050405020304" pitchFamily="18" charset="0"/>
              </a:rPr>
              <a:t>National Research University “Moscow Power Engineering Institute” (NRU “MPEI”)</a:t>
            </a:r>
          </a:p>
          <a:p>
            <a:pPr algn="r"/>
            <a:r>
              <a:rPr lang="en-US" sz="2000" dirty="0">
                <a:latin typeface="Times New Roman" panose="02020603050405020304" pitchFamily="18" charset="0"/>
                <a:cs typeface="Times New Roman" panose="02020603050405020304" pitchFamily="18" charset="0"/>
              </a:rPr>
              <a:t>Moscow, Russia</a:t>
            </a:r>
          </a:p>
        </p:txBody>
      </p:sp>
      <p:sp>
        <p:nvSpPr>
          <p:cNvPr id="4" name="Subtitle 2">
            <a:extLst>
              <a:ext uri="{FF2B5EF4-FFF2-40B4-BE49-F238E27FC236}">
                <a16:creationId xmlns:a16="http://schemas.microsoft.com/office/drawing/2014/main" id="{E86EDA1C-86A6-4209-A6F6-569C12DDB6B1}"/>
              </a:ext>
            </a:extLst>
          </p:cNvPr>
          <p:cNvSpPr txBox="1">
            <a:spLocks/>
          </p:cNvSpPr>
          <p:nvPr/>
        </p:nvSpPr>
        <p:spPr>
          <a:xfrm>
            <a:off x="1524000" y="4895557"/>
            <a:ext cx="9144000" cy="1275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latin typeface="Times New Roman" panose="02020603050405020304" pitchFamily="18" charset="0"/>
                <a:cs typeface="Times New Roman" panose="02020603050405020304" pitchFamily="18" charset="0"/>
              </a:rPr>
              <a:t>Arghyadeep Das</a:t>
            </a:r>
          </a:p>
          <a:p>
            <a:pPr algn="r"/>
            <a:r>
              <a:rPr lang="en-US" dirty="0">
                <a:latin typeface="Times New Roman" panose="02020603050405020304" pitchFamily="18" charset="0"/>
                <a:cs typeface="Times New Roman" panose="02020603050405020304" pitchFamily="18" charset="0"/>
              </a:rPr>
              <a:t>1711072</a:t>
            </a:r>
          </a:p>
          <a:p>
            <a:pPr algn="r"/>
            <a:r>
              <a:rPr lang="en-US" dirty="0">
                <a:latin typeface="Times New Roman" panose="02020603050405020304" pitchFamily="18" charset="0"/>
                <a:cs typeface="Times New Roman" panose="02020603050405020304" pitchFamily="18" charset="0"/>
              </a:rPr>
              <a:t>SY COMPS B</a:t>
            </a:r>
          </a:p>
          <a:p>
            <a:pPr algn="r"/>
            <a:endParaRPr lang="en-US" dirty="0"/>
          </a:p>
        </p:txBody>
      </p:sp>
    </p:spTree>
    <p:extLst>
      <p:ext uri="{BB962C8B-B14F-4D97-AF65-F5344CB8AC3E}">
        <p14:creationId xmlns:p14="http://schemas.microsoft.com/office/powerpoint/2010/main" val="1527372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DATABASES FOR MEDICAL DATA STORAGE</a:t>
            </a:r>
          </a:p>
        </p:txBody>
      </p:sp>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980370"/>
            <a:ext cx="10515600" cy="4687716"/>
          </a:xfrm>
        </p:spPr>
        <p:txBody>
          <a:bodyPr>
            <a:normAutofit/>
          </a:bodyPr>
          <a:lstStyle/>
          <a:p>
            <a:r>
              <a:rPr lang="en-US" dirty="0">
                <a:latin typeface="Times New Roman" panose="02020603050405020304" pitchFamily="18" charset="0"/>
                <a:cs typeface="Times New Roman" panose="02020603050405020304" pitchFamily="18" charset="0"/>
              </a:rPr>
              <a:t>The most important property of NoSQL DBs is the </a:t>
            </a:r>
            <a:r>
              <a:rPr lang="en-US" dirty="0" smtClean="0">
                <a:latin typeface="Times New Roman" panose="02020603050405020304" pitchFamily="18" charset="0"/>
                <a:cs typeface="Times New Roman" panose="02020603050405020304" pitchFamily="18" charset="0"/>
              </a:rPr>
              <a:t>ability to </a:t>
            </a:r>
            <a:r>
              <a:rPr lang="en-US" dirty="0">
                <a:latin typeface="Times New Roman" panose="02020603050405020304" pitchFamily="18" charset="0"/>
                <a:cs typeface="Times New Roman" panose="02020603050405020304" pitchFamily="18" charset="0"/>
              </a:rPr>
              <a:t>store documents as a single entity that allows you </a:t>
            </a:r>
            <a:r>
              <a:rPr lang="en-US" dirty="0" smtClean="0">
                <a:latin typeface="Times New Roman" panose="02020603050405020304" pitchFamily="18" charset="0"/>
                <a:cs typeface="Times New Roman" panose="02020603050405020304" pitchFamily="18" charset="0"/>
              </a:rPr>
              <a:t>to effectively </a:t>
            </a:r>
            <a:r>
              <a:rPr lang="en-US" dirty="0">
                <a:latin typeface="Times New Roman" panose="02020603050405020304" pitchFamily="18" charset="0"/>
                <a:cs typeface="Times New Roman" panose="02020603050405020304" pitchFamily="18" charset="0"/>
              </a:rPr>
              <a:t>organize different types of data processing </a:t>
            </a:r>
            <a:r>
              <a:rPr lang="en-US" dirty="0" smtClean="0">
                <a:latin typeface="Times New Roman" panose="02020603050405020304" pitchFamily="18" charset="0"/>
                <a:cs typeface="Times New Roman" panose="02020603050405020304" pitchFamily="18" charset="0"/>
              </a:rPr>
              <a:t>and search </a:t>
            </a:r>
            <a:r>
              <a:rPr lang="en-US" dirty="0">
                <a:latin typeface="Times New Roman" panose="02020603050405020304" pitchFamily="18" charset="0"/>
                <a:cs typeface="Times New Roman" panose="02020603050405020304" pitchFamily="18" charset="0"/>
              </a:rPr>
              <a:t>in knowledge (for example, using the </a:t>
            </a:r>
            <a:r>
              <a:rPr lang="en-US" dirty="0" smtClean="0">
                <a:latin typeface="Times New Roman" panose="02020603050405020304" pitchFamily="18" charset="0"/>
                <a:cs typeface="Times New Roman" panose="02020603050405020304" pitchFamily="18" charset="0"/>
                <a:hlinkClick r:id="rId2"/>
              </a:rPr>
              <a:t>MapReduce</a:t>
            </a:r>
            <a:r>
              <a:rPr lang="en-US" dirty="0">
                <a:latin typeface="Times New Roman" panose="02020603050405020304" pitchFamily="18" charset="0"/>
                <a:cs typeface="Times New Roman" panose="02020603050405020304" pitchFamily="18" charset="0"/>
                <a:hlinkClick r:id="rId2"/>
              </a:rPr>
              <a:t> </a:t>
            </a:r>
            <a:r>
              <a:rPr lang="en-US" dirty="0" smtClean="0">
                <a:latin typeface="Times New Roman" panose="02020603050405020304" pitchFamily="18" charset="0"/>
                <a:cs typeface="Times New Roman" panose="02020603050405020304" pitchFamily="18" charset="0"/>
                <a:hlinkClick r:id="rId2"/>
              </a:rPr>
              <a:t>algorithm</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well as to create new forms of </a:t>
            </a:r>
            <a:r>
              <a:rPr lang="en-US" dirty="0" smtClean="0">
                <a:latin typeface="Times New Roman" panose="02020603050405020304" pitchFamily="18" charset="0"/>
                <a:cs typeface="Times New Roman" panose="02020603050405020304" pitchFamily="18" charset="0"/>
              </a:rPr>
              <a:t>knowledge storage </a:t>
            </a:r>
            <a:r>
              <a:rPr lang="en-US" dirty="0">
                <a:latin typeface="Times New Roman" panose="02020603050405020304" pitchFamily="18" charset="0"/>
                <a:cs typeface="Times New Roman" panose="02020603050405020304" pitchFamily="18" charset="0"/>
              </a:rPr>
              <a:t>and retrieve data by supplementing the </a:t>
            </a:r>
            <a:r>
              <a:rPr lang="en-US" dirty="0" smtClean="0">
                <a:latin typeface="Times New Roman" panose="02020603050405020304" pitchFamily="18" charset="0"/>
                <a:cs typeface="Times New Roman" panose="02020603050405020304" pitchFamily="18" charset="0"/>
              </a:rPr>
              <a:t>existing documents </a:t>
            </a:r>
            <a:r>
              <a:rPr lang="en-US" dirty="0">
                <a:latin typeface="Times New Roman" panose="02020603050405020304" pitchFamily="18" charset="0"/>
                <a:cs typeface="Times New Roman" panose="02020603050405020304" pitchFamily="18" charset="0"/>
              </a:rPr>
              <a:t>and establishing links between </a:t>
            </a:r>
            <a:r>
              <a:rPr lang="en-US" dirty="0" smtClean="0">
                <a:latin typeface="Times New Roman" panose="02020603050405020304" pitchFamily="18" charset="0"/>
                <a:cs typeface="Times New Roman" panose="02020603050405020304" pitchFamily="18" charset="0"/>
              </a:rPr>
              <a:t>them. </a:t>
            </a:r>
          </a:p>
          <a:p>
            <a:r>
              <a:rPr lang="en-US" dirty="0" smtClean="0">
                <a:latin typeface="Times New Roman" panose="02020603050405020304" pitchFamily="18" charset="0"/>
                <a:cs typeface="Times New Roman" panose="02020603050405020304" pitchFamily="18" charset="0"/>
              </a:rPr>
              <a:t>Thus</a:t>
            </a:r>
            <a:r>
              <a:rPr lang="en-US" dirty="0">
                <a:latin typeface="Times New Roman" panose="02020603050405020304" pitchFamily="18" charset="0"/>
                <a:cs typeface="Times New Roman" panose="02020603050405020304" pitchFamily="18" charset="0"/>
              </a:rPr>
              <a:t>, each item of history can be interpreted as some </a:t>
            </a:r>
            <a:r>
              <a:rPr lang="en-US" dirty="0" smtClean="0">
                <a:latin typeface="Times New Roman" panose="02020603050405020304" pitchFamily="18" charset="0"/>
                <a:cs typeface="Times New Roman" panose="02020603050405020304" pitchFamily="18" charset="0"/>
              </a:rPr>
              <a:t>kind of </a:t>
            </a:r>
            <a:r>
              <a:rPr lang="en-US" dirty="0">
                <a:latin typeface="Times New Roman" panose="02020603050405020304" pitchFamily="18" charset="0"/>
                <a:cs typeface="Times New Roman" panose="02020603050405020304" pitchFamily="18" charset="0"/>
              </a:rPr>
              <a:t>a document. One can also form new derivative </a:t>
            </a:r>
            <a:r>
              <a:rPr lang="en-US" dirty="0" smtClean="0">
                <a:latin typeface="Times New Roman" panose="02020603050405020304" pitchFamily="18" charset="0"/>
                <a:cs typeface="Times New Roman" panose="02020603050405020304" pitchFamily="18" charset="0"/>
              </a:rPr>
              <a:t>documents, conduct </a:t>
            </a:r>
            <a:r>
              <a:rPr lang="en-US" dirty="0">
                <a:latin typeface="Times New Roman" panose="02020603050405020304" pitchFamily="18" charset="0"/>
                <a:cs typeface="Times New Roman" panose="02020603050405020304" pitchFamily="18" charset="0"/>
              </a:rPr>
              <a:t>sampling among them in order to select those </a:t>
            </a:r>
            <a:r>
              <a:rPr lang="en-US" dirty="0" smtClean="0">
                <a:latin typeface="Times New Roman" panose="02020603050405020304" pitchFamily="18" charset="0"/>
                <a:cs typeface="Times New Roman" panose="02020603050405020304" pitchFamily="18" charset="0"/>
              </a:rPr>
              <a:t>which best </a:t>
            </a:r>
            <a:r>
              <a:rPr lang="en-US" dirty="0">
                <a:latin typeface="Times New Roman" panose="02020603050405020304" pitchFamily="18" charset="0"/>
                <a:cs typeface="Times New Roman" panose="02020603050405020304" pitchFamily="18" charset="0"/>
              </a:rPr>
              <a:t>correspond with the results obtained in future data, i.e., </a:t>
            </a:r>
            <a:r>
              <a:rPr lang="en-US" dirty="0" smtClean="0">
                <a:latin typeface="Times New Roman" panose="02020603050405020304" pitchFamily="18" charset="0"/>
                <a:cs typeface="Times New Roman" panose="02020603050405020304" pitchFamily="18" charset="0"/>
              </a:rPr>
              <a:t>to form </a:t>
            </a:r>
            <a:r>
              <a:rPr lang="en-US" dirty="0">
                <a:latin typeface="Times New Roman" panose="02020603050405020304" pitchFamily="18" charset="0"/>
                <a:cs typeface="Times New Roman" panose="02020603050405020304" pitchFamily="18" charset="0"/>
              </a:rPr>
              <a:t>certain </a:t>
            </a:r>
            <a:r>
              <a:rPr lang="en-US" dirty="0">
                <a:latin typeface="Times New Roman" panose="02020603050405020304" pitchFamily="18" charset="0"/>
                <a:cs typeface="Times New Roman" panose="02020603050405020304" pitchFamily="18" charset="0"/>
                <a:hlinkClick r:id="rId3"/>
              </a:rPr>
              <a:t>ontology</a:t>
            </a:r>
            <a:r>
              <a:rPr lang="en-US"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840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THE ONTOLOGY REPRESENTATION OF </a:t>
            </a:r>
            <a:r>
              <a:rPr lang="en-US" dirty="0" smtClean="0">
                <a:latin typeface="Times New Roman" panose="02020603050405020304" pitchFamily="18" charset="0"/>
                <a:cs typeface="Times New Roman" panose="02020603050405020304" pitchFamily="18" charset="0"/>
              </a:rPr>
              <a:t>A MEDICAL</a:t>
            </a:r>
            <a:r>
              <a:rPr lang="en-US" dirty="0">
                <a:latin typeface="Times New Roman" panose="02020603050405020304" pitchFamily="18" charset="0"/>
                <a:cs typeface="Times New Roman" panose="02020603050405020304" pitchFamily="18" charset="0"/>
              </a:rPr>
              <a:t> </a:t>
            </a:r>
            <a:r>
              <a:rPr lang="it-IT" dirty="0" smtClean="0">
                <a:latin typeface="Times New Roman" panose="02020603050405020304" pitchFamily="18" charset="0"/>
                <a:cs typeface="Times New Roman" panose="02020603050405020304" pitchFamily="18" charset="0"/>
              </a:rPr>
              <a:t>REPORT IN NRDBs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980370"/>
            <a:ext cx="10515600" cy="4687716"/>
          </a:xfrm>
        </p:spPr>
        <p:txBody>
          <a:bodyPr>
            <a:normAutofit fontScale="77500" lnSpcReduction="20000"/>
          </a:bodyPr>
          <a:lstStyle/>
          <a:p>
            <a:r>
              <a:rPr lang="en-US" dirty="0" smtClean="0">
                <a:latin typeface="Times New Roman" panose="02020603050405020304" pitchFamily="18" charset="0"/>
                <a:cs typeface="Times New Roman" panose="02020603050405020304" pitchFamily="18" charset="0"/>
              </a:rPr>
              <a:t>The ontology proposed for our use case:</a:t>
            </a:r>
            <a:endParaRPr lang="en-US" sz="2200" b="1" dirty="0">
              <a:latin typeface="Times New Roman" panose="02020603050405020304" pitchFamily="18" charset="0"/>
              <a:cs typeface="Times New Roman" panose="02020603050405020304" pitchFamily="18" charset="0"/>
            </a:endParaRPr>
          </a:p>
          <a:p>
            <a:pPr marL="0" indent="0">
              <a:buNone/>
            </a:pPr>
            <a:r>
              <a:rPr lang="en-US" b="1" i="1" dirty="0">
                <a:latin typeface="Times New Roman" panose="02020603050405020304" pitchFamily="18" charset="0"/>
                <a:cs typeface="Times New Roman" panose="02020603050405020304" pitchFamily="18" charset="0"/>
              </a:rPr>
              <a:t>Concepts (Classes)</a:t>
            </a:r>
            <a:r>
              <a:rPr lang="en-US" dirty="0">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r>
              <a:rPr lang="en-US" b="1" i="1" dirty="0" smtClean="0">
                <a:latin typeface="Times New Roman" panose="02020603050405020304" pitchFamily="18" charset="0"/>
                <a:cs typeface="Times New Roman" panose="02020603050405020304" pitchFamily="18" charset="0"/>
              </a:rPr>
              <a:t>Observation </a:t>
            </a:r>
            <a:r>
              <a:rPr lang="en-US" b="1" i="1" dirty="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is some type of </a:t>
            </a:r>
            <a:r>
              <a:rPr lang="en-US" dirty="0" smtClean="0">
                <a:latin typeface="Times New Roman" panose="02020603050405020304" pitchFamily="18" charset="0"/>
                <a:cs typeface="Times New Roman" panose="02020603050405020304" pitchFamily="18" charset="0"/>
              </a:rPr>
              <a:t>structure </a:t>
            </a:r>
            <a:r>
              <a:rPr lang="en-US" dirty="0">
                <a:latin typeface="Times New Roman" panose="02020603050405020304" pitchFamily="18" charset="0"/>
                <a:cs typeface="Times New Roman" panose="02020603050405020304" pitchFamily="18" charset="0"/>
              </a:rPr>
              <a:t>or </a:t>
            </a:r>
            <a:r>
              <a:rPr lang="en-US" dirty="0" smtClean="0">
                <a:latin typeface="Times New Roman" panose="02020603050405020304" pitchFamily="18" charset="0"/>
                <a:cs typeface="Times New Roman" panose="02020603050405020304" pitchFamily="18" charset="0"/>
              </a:rPr>
              <a:t>expression based </a:t>
            </a:r>
            <a:r>
              <a:rPr lang="en-US" dirty="0">
                <a:latin typeface="Times New Roman" panose="02020603050405020304" pitchFamily="18" charset="0"/>
                <a:cs typeface="Times New Roman" panose="02020603050405020304" pitchFamily="18" charset="0"/>
              </a:rPr>
              <a:t>on a structured or unstructured document. </a:t>
            </a:r>
            <a:r>
              <a:rPr lang="en-US" dirty="0" smtClean="0">
                <a:latin typeface="Times New Roman" panose="02020603050405020304" pitchFamily="18" charset="0"/>
                <a:cs typeface="Times New Roman" panose="02020603050405020304" pitchFamily="18" charset="0"/>
              </a:rPr>
              <a:t>The observation </a:t>
            </a:r>
            <a:r>
              <a:rPr lang="en-US" dirty="0">
                <a:latin typeface="Times New Roman" panose="02020603050405020304" pitchFamily="18" charset="0"/>
                <a:cs typeface="Times New Roman" panose="02020603050405020304" pitchFamily="18" charset="0"/>
              </a:rPr>
              <a:t>can contain different instances, such as "</a:t>
            </a:r>
            <a:r>
              <a:rPr lang="en-US" dirty="0" smtClean="0">
                <a:latin typeface="Times New Roman" panose="02020603050405020304" pitchFamily="18" charset="0"/>
                <a:cs typeface="Times New Roman" panose="02020603050405020304" pitchFamily="18" charset="0"/>
              </a:rPr>
              <a:t>a study </a:t>
            </a:r>
            <a:r>
              <a:rPr lang="en-US" dirty="0">
                <a:latin typeface="Times New Roman" panose="02020603050405020304" pitchFamily="18" charset="0"/>
                <a:cs typeface="Times New Roman" panose="02020603050405020304" pitchFamily="18" charset="0"/>
              </a:rPr>
              <a:t>of ERG (Electroretinogram)", "</a:t>
            </a:r>
            <a:r>
              <a:rPr lang="en-US" dirty="0" smtClean="0">
                <a:latin typeface="Times New Roman" panose="02020603050405020304" pitchFamily="18" charset="0"/>
                <a:cs typeface="Times New Roman" panose="02020603050405020304" pitchFamily="18" charset="0"/>
              </a:rPr>
              <a:t>retinal photography</a:t>
            </a:r>
            <a:r>
              <a:rPr lang="en-US" dirty="0">
                <a:latin typeface="Times New Roman" panose="02020603050405020304" pitchFamily="18" charset="0"/>
                <a:cs typeface="Times New Roman" panose="02020603050405020304" pitchFamily="18" charset="0"/>
              </a:rPr>
              <a:t>", etc</a:t>
            </a:r>
            <a:r>
              <a:rPr lang="en-US" dirty="0" smtClean="0">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appointment (N) </a:t>
            </a:r>
            <a:r>
              <a:rPr lang="en-US" dirty="0">
                <a:latin typeface="Times New Roman" panose="02020603050405020304" pitchFamily="18" charset="0"/>
                <a:cs typeface="Times New Roman" panose="02020603050405020304" pitchFamily="18" charset="0"/>
              </a:rPr>
              <a:t>is a final result issued by the </a:t>
            </a:r>
            <a:r>
              <a:rPr lang="en-US" dirty="0" smtClean="0">
                <a:latin typeface="Times New Roman" panose="02020603050405020304" pitchFamily="18" charset="0"/>
                <a:cs typeface="Times New Roman" panose="02020603050405020304" pitchFamily="18" charset="0"/>
              </a:rPr>
              <a:t>expert based </a:t>
            </a:r>
            <a:r>
              <a:rPr lang="en-US" dirty="0">
                <a:latin typeface="Times New Roman" panose="02020603050405020304" pitchFamily="18" charset="0"/>
                <a:cs typeface="Times New Roman" panose="02020603050405020304" pitchFamily="18" charset="0"/>
              </a:rPr>
              <a:t>on the consideration of data in one or </a:t>
            </a:r>
            <a:r>
              <a:rPr lang="en-US" dirty="0" smtClean="0">
                <a:latin typeface="Times New Roman" panose="02020603050405020304" pitchFamily="18" charset="0"/>
                <a:cs typeface="Times New Roman" panose="02020603050405020304" pitchFamily="18" charset="0"/>
              </a:rPr>
              <a:t>more observations</a:t>
            </a:r>
            <a:r>
              <a:rPr lang="en-US" dirty="0">
                <a:latin typeface="Times New Roman" panose="02020603050405020304" pitchFamily="18" charset="0"/>
                <a:cs typeface="Times New Roman" panose="02020603050405020304" pitchFamily="18" charset="0"/>
              </a:rPr>
              <a:t>. The appointment may contain </a:t>
            </a:r>
            <a:r>
              <a:rPr lang="en-US" dirty="0" smtClean="0">
                <a:latin typeface="Times New Roman" panose="02020603050405020304" pitchFamily="18" charset="0"/>
                <a:cs typeface="Times New Roman" panose="02020603050405020304" pitchFamily="18" charset="0"/>
              </a:rPr>
              <a:t>different instances</a:t>
            </a:r>
            <a:r>
              <a:rPr lang="en-US" dirty="0">
                <a:latin typeface="Times New Roman" panose="02020603050405020304" pitchFamily="18" charset="0"/>
                <a:cs typeface="Times New Roman" panose="02020603050405020304" pitchFamily="18" charset="0"/>
              </a:rPr>
              <a:t>, such as "prescriptions", "physician </a:t>
            </a:r>
            <a:r>
              <a:rPr lang="en-US" dirty="0" smtClean="0">
                <a:latin typeface="Times New Roman" panose="02020603050405020304" pitchFamily="18" charset="0"/>
                <a:cs typeface="Times New Roman" panose="02020603050405020304" pitchFamily="18" charset="0"/>
              </a:rPr>
              <a:t>from another </a:t>
            </a:r>
            <a:r>
              <a:rPr lang="en-US" dirty="0">
                <a:latin typeface="Times New Roman" panose="02020603050405020304" pitchFamily="18" charset="0"/>
                <a:cs typeface="Times New Roman" panose="02020603050405020304" pitchFamily="18" charset="0"/>
              </a:rPr>
              <a:t>doctor", etc</a:t>
            </a:r>
            <a:r>
              <a:rPr lang="en-US" dirty="0" smtClean="0">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r>
              <a:rPr lang="en-US" b="1" i="1" dirty="0" smtClean="0">
                <a:latin typeface="Times New Roman" panose="02020603050405020304" pitchFamily="18" charset="0"/>
                <a:cs typeface="Times New Roman" panose="02020603050405020304" pitchFamily="18" charset="0"/>
              </a:rPr>
              <a:t>knowledge </a:t>
            </a:r>
            <a:r>
              <a:rPr lang="en-US" b="1" i="1" dirty="0">
                <a:latin typeface="Times New Roman" panose="02020603050405020304" pitchFamily="18" charset="0"/>
                <a:cs typeface="Times New Roman" panose="02020603050405020304" pitchFamily="18" charset="0"/>
              </a:rPr>
              <a:t>(Z)</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result of learning from data </a:t>
            </a:r>
            <a:r>
              <a:rPr lang="en-US" dirty="0" smtClean="0">
                <a:latin typeface="Times New Roman" panose="02020603050405020304" pitchFamily="18" charset="0"/>
                <a:cs typeface="Times New Roman" panose="02020603050405020304" pitchFamily="18" charset="0"/>
              </a:rPr>
              <a:t>by automatic </a:t>
            </a:r>
            <a:r>
              <a:rPr lang="en-US" dirty="0">
                <a:latin typeface="Times New Roman" panose="02020603050405020304" pitchFamily="18" charset="0"/>
                <a:cs typeface="Times New Roman" panose="02020603050405020304" pitchFamily="18" charset="0"/>
              </a:rPr>
              <a:t>methods or by forming with the help </a:t>
            </a:r>
            <a:r>
              <a:rPr lang="en-US" dirty="0" smtClean="0">
                <a:latin typeface="Times New Roman" panose="02020603050405020304" pitchFamily="18" charset="0"/>
                <a:cs typeface="Times New Roman" panose="02020603050405020304" pitchFamily="18" charset="0"/>
              </a:rPr>
              <a:t>of questionnaires </a:t>
            </a:r>
            <a:r>
              <a:rPr lang="en-US" dirty="0">
                <a:latin typeface="Times New Roman" panose="02020603050405020304" pitchFamily="18" charset="0"/>
                <a:cs typeface="Times New Roman" panose="02020603050405020304" pitchFamily="18" charset="0"/>
              </a:rPr>
              <a:t>and other methods for directly </a:t>
            </a:r>
            <a:r>
              <a:rPr lang="en-US" dirty="0" smtClean="0">
                <a:latin typeface="Times New Roman" panose="02020603050405020304" pitchFamily="18" charset="0"/>
                <a:cs typeface="Times New Roman" panose="02020603050405020304" pitchFamily="18" charset="0"/>
              </a:rPr>
              <a:t>obtaining knowledge </a:t>
            </a:r>
            <a:r>
              <a:rPr lang="en-US" dirty="0">
                <a:latin typeface="Times New Roman" panose="02020603050405020304" pitchFamily="18" charset="0"/>
                <a:cs typeface="Times New Roman" panose="02020603050405020304" pitchFamily="18" charset="0"/>
              </a:rPr>
              <a:t>from experts. Knowledge consists </a:t>
            </a:r>
            <a:r>
              <a:rPr lang="en-US" dirty="0" smtClean="0">
                <a:latin typeface="Times New Roman" panose="02020603050405020304" pitchFamily="18" charset="0"/>
                <a:cs typeface="Times New Roman" panose="02020603050405020304" pitchFamily="18" charset="0"/>
              </a:rPr>
              <a:t>of instances </a:t>
            </a:r>
            <a:r>
              <a:rPr lang="en-US" dirty="0">
                <a:latin typeface="Times New Roman" panose="02020603050405020304" pitchFamily="18" charset="0"/>
                <a:cs typeface="Times New Roman" panose="02020603050405020304" pitchFamily="18" charset="0"/>
              </a:rPr>
              <a:t>of different kinds, for example "</a:t>
            </a:r>
            <a:r>
              <a:rPr lang="en-US" dirty="0" smtClean="0">
                <a:latin typeface="Times New Roman" panose="02020603050405020304" pitchFamily="18" charset="0"/>
                <a:cs typeface="Times New Roman" panose="02020603050405020304" pitchFamily="18" charset="0"/>
              </a:rPr>
              <a:t>the ophthalmologist </a:t>
            </a:r>
            <a:r>
              <a:rPr lang="en-US" dirty="0">
                <a:latin typeface="Times New Roman" panose="02020603050405020304" pitchFamily="18" charset="0"/>
                <a:cs typeface="Times New Roman" panose="02020603050405020304" pitchFamily="18" charset="0"/>
              </a:rPr>
              <a:t>questionnaire", "questionnaire </a:t>
            </a:r>
            <a:r>
              <a:rPr lang="en-US" dirty="0" smtClean="0">
                <a:latin typeface="Times New Roman" panose="02020603050405020304" pitchFamily="18" charset="0"/>
                <a:cs typeface="Times New Roman" panose="02020603050405020304" pitchFamily="18" charset="0"/>
              </a:rPr>
              <a:t>of neurologist</a:t>
            </a:r>
            <a:r>
              <a:rPr lang="en-US" dirty="0">
                <a:latin typeface="Times New Roman" panose="02020603050405020304" pitchFamily="18" charset="0"/>
                <a:cs typeface="Times New Roman" panose="02020603050405020304" pitchFamily="18" charset="0"/>
              </a:rPr>
              <a:t>", "the result of the analysis by the </a:t>
            </a:r>
            <a:r>
              <a:rPr lang="en-US" dirty="0" smtClean="0">
                <a:latin typeface="Times New Roman" panose="02020603050405020304" pitchFamily="18" charset="0"/>
                <a:cs typeface="Times New Roman" panose="02020603050405020304" pitchFamily="18" charset="0"/>
              </a:rPr>
              <a:t>neural network</a:t>
            </a:r>
            <a:r>
              <a:rPr lang="en-US" dirty="0">
                <a:latin typeface="Times New Roman" panose="02020603050405020304" pitchFamily="18" charset="0"/>
                <a:cs typeface="Times New Roman" panose="02020603050405020304" pitchFamily="18" charset="0"/>
              </a:rPr>
              <a:t>," "the inference results by the </a:t>
            </a:r>
            <a:r>
              <a:rPr lang="en-US" dirty="0" err="1" smtClean="0">
                <a:latin typeface="Times New Roman" panose="02020603050405020304" pitchFamily="18" charset="0"/>
                <a:cs typeface="Times New Roman" panose="02020603050405020304" pitchFamily="18" charset="0"/>
              </a:rPr>
              <a:t>Dempster</a:t>
            </a:r>
            <a:r>
              <a:rPr lang="en-US" dirty="0" smtClean="0">
                <a:latin typeface="Times New Roman" panose="02020603050405020304" pitchFamily="18" charset="0"/>
                <a:cs typeface="Times New Roman" panose="02020603050405020304" pitchFamily="18" charset="0"/>
              </a:rPr>
              <a:t>-Shafer method</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etc.</a:t>
            </a:r>
          </a:p>
          <a:p>
            <a:pPr>
              <a:buFont typeface="Courier New" panose="02070309020205020404" pitchFamily="49" charset="0"/>
              <a:buChar char="o"/>
            </a:pPr>
            <a:r>
              <a:rPr lang="en-US" b="1" i="1" dirty="0" smtClean="0">
                <a:latin typeface="Times New Roman" panose="02020603050405020304" pitchFamily="18" charset="0"/>
                <a:cs typeface="Times New Roman" panose="02020603050405020304" pitchFamily="18" charset="0"/>
              </a:rPr>
              <a:t>document </a:t>
            </a:r>
            <a:r>
              <a:rPr lang="en-US" b="1" i="1" dirty="0">
                <a:latin typeface="Times New Roman" panose="02020603050405020304" pitchFamily="18" charset="0"/>
                <a:cs typeface="Times New Roman" panose="02020603050405020304" pitchFamily="18" charset="0"/>
              </a:rPr>
              <a:t>generation (DR) </a:t>
            </a:r>
            <a:r>
              <a:rPr lang="en-US" dirty="0">
                <a:latin typeface="Times New Roman" panose="02020603050405020304" pitchFamily="18" charset="0"/>
                <a:cs typeface="Times New Roman" panose="02020603050405020304" pitchFamily="18" charset="0"/>
              </a:rPr>
              <a:t>is a document generated </a:t>
            </a:r>
            <a:r>
              <a:rPr lang="en-US" dirty="0" smtClean="0">
                <a:latin typeface="Times New Roman" panose="02020603050405020304" pitchFamily="18" charset="0"/>
                <a:cs typeface="Times New Roman" panose="02020603050405020304" pitchFamily="18" charset="0"/>
              </a:rPr>
              <a:t>in the </a:t>
            </a:r>
            <a:r>
              <a:rPr lang="en-US" dirty="0">
                <a:latin typeface="Times New Roman" panose="02020603050405020304" pitchFamily="18" charset="0"/>
                <a:cs typeface="Times New Roman" panose="02020603050405020304" pitchFamily="18" charset="0"/>
              </a:rPr>
              <a:t>application to the generation of new documents </a:t>
            </a:r>
            <a:r>
              <a:rPr lang="en-US" dirty="0" smtClean="0">
                <a:latin typeface="Times New Roman" panose="02020603050405020304" pitchFamily="18" charset="0"/>
                <a:cs typeface="Times New Roman" panose="02020603050405020304" pitchFamily="18" charset="0"/>
              </a:rPr>
              <a:t>and associated </a:t>
            </a:r>
            <a:r>
              <a:rPr lang="en-US" dirty="0">
                <a:latin typeface="Times New Roman" panose="02020603050405020304" pitchFamily="18" charset="0"/>
                <a:cs typeface="Times New Roman" panose="02020603050405020304" pitchFamily="18" charset="0"/>
              </a:rPr>
              <a:t>with one of the relations of generation.</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040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THE ONTOLOGY REPRESENTATION OF </a:t>
            </a:r>
            <a:r>
              <a:rPr lang="en-US" dirty="0" smtClean="0">
                <a:latin typeface="Times New Roman" panose="02020603050405020304" pitchFamily="18" charset="0"/>
                <a:cs typeface="Times New Roman" panose="02020603050405020304" pitchFamily="18" charset="0"/>
              </a:rPr>
              <a:t>A MEDICAL</a:t>
            </a:r>
            <a:r>
              <a:rPr lang="en-US" dirty="0">
                <a:latin typeface="Times New Roman" panose="02020603050405020304" pitchFamily="18" charset="0"/>
                <a:cs typeface="Times New Roman" panose="02020603050405020304" pitchFamily="18" charset="0"/>
              </a:rPr>
              <a:t> </a:t>
            </a:r>
            <a:r>
              <a:rPr lang="it-IT" dirty="0" smtClean="0">
                <a:latin typeface="Times New Roman" panose="02020603050405020304" pitchFamily="18" charset="0"/>
                <a:cs typeface="Times New Roman" panose="02020603050405020304" pitchFamily="18" charset="0"/>
              </a:rPr>
              <a:t>REPORT IN NRDBs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980370"/>
                <a:ext cx="10515600" cy="4687716"/>
              </a:xfrm>
            </p:spPr>
            <p:txBody>
              <a:bodyPr>
                <a:normAutofit/>
              </a:bodyPr>
              <a:lstStyle/>
              <a:p>
                <a:r>
                  <a:rPr lang="en-US" i="1" dirty="0" smtClean="0">
                    <a:latin typeface="Times New Roman" panose="02020603050405020304" pitchFamily="18" charset="0"/>
                    <a:cs typeface="Times New Roman" panose="02020603050405020304" pitchFamily="18" charset="0"/>
                  </a:rPr>
                  <a:t>Relationships:</a:t>
                </a:r>
              </a:p>
              <a:p>
                <a:pPr>
                  <a:buFont typeface="Wingdings" panose="05000000000000000000" pitchFamily="2" charset="2"/>
                  <a:buChar char="Ø"/>
                </a:pPr>
                <a:r>
                  <a:rPr lang="en-US" i="1" dirty="0" smtClean="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generation of </a:t>
                </a:r>
                <a:r>
                  <a:rPr lang="en-US" dirty="0" smtClean="0">
                    <a:latin typeface="Times New Roman" panose="02020603050405020304" pitchFamily="18" charset="0"/>
                    <a:cs typeface="Times New Roman" panose="02020603050405020304" pitchFamily="18" charset="0"/>
                  </a:rPr>
                  <a:t>(</a:t>
                </a:r>
                <a:r>
                  <a:rPr lang="en-US" i="1" dirty="0" err="1"/>
                  <a:t>R</a:t>
                </a:r>
                <a:r>
                  <a:rPr lang="en-US" i="1" baseline="-25000" dirty="0" err="1"/>
                  <a:t>gen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generation of </a:t>
                </a:r>
                <a:r>
                  <a:rPr lang="en-US" i="1" dirty="0">
                    <a:latin typeface="Times New Roman" panose="02020603050405020304" pitchFamily="18" charset="0"/>
                    <a:cs typeface="Times New Roman" panose="02020603050405020304" pitchFamily="18" charset="0"/>
                  </a:rPr>
                  <a:t>Z </a:t>
                </a:r>
                <a:r>
                  <a:rPr lang="en-US" dirty="0">
                    <a:latin typeface="Times New Roman" panose="02020603050405020304" pitchFamily="18" charset="0"/>
                    <a:cs typeface="Times New Roman" panose="02020603050405020304" pitchFamily="18" charset="0"/>
                  </a:rPr>
                  <a:t>from </a:t>
                </a:r>
                <a:r>
                  <a:rPr lang="en-US" dirty="0" smtClean="0">
                    <a:latin typeface="Times New Roman" panose="02020603050405020304" pitchFamily="18" charset="0"/>
                    <a:cs typeface="Times New Roman" panose="02020603050405020304" pitchFamily="18" charset="0"/>
                  </a:rPr>
                  <a:t>the sets </a:t>
                </a:r>
                <a:r>
                  <a:rPr lang="en-US" i="1" dirty="0">
                    <a:latin typeface="Times New Roman" panose="02020603050405020304" pitchFamily="18" charset="0"/>
                    <a:cs typeface="Times New Roman" panose="02020603050405020304" pitchFamily="18" charset="0"/>
                  </a:rPr>
                  <a:t>O, Z, N</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i="1" dirty="0" smtClean="0">
                    <a:latin typeface="Times New Roman" panose="02020603050405020304" pitchFamily="18" charset="0"/>
                    <a:cs typeface="Times New Roman" panose="02020603050405020304" pitchFamily="18" charset="0"/>
                  </a:rPr>
                  <a:t>generalization </a:t>
                </a:r>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R</a:t>
                </a:r>
                <a:r>
                  <a:rPr lang="en-US" i="1" baseline="-25000"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is a generalization of </a:t>
                </a:r>
                <a:r>
                  <a:rPr lang="en-US" i="1" dirty="0">
                    <a:latin typeface="Times New Roman" panose="02020603050405020304" pitchFamily="18" charset="0"/>
                    <a:cs typeface="Times New Roman" panose="02020603050405020304" pitchFamily="18" charset="0"/>
                  </a:rPr>
                  <a:t>Z</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i="1" dirty="0" smtClean="0">
                    <a:latin typeface="Times New Roman" panose="02020603050405020304" pitchFamily="18" charset="0"/>
                    <a:cs typeface="Times New Roman" panose="02020603050405020304" pitchFamily="18" charset="0"/>
                  </a:rPr>
                  <a:t>conclusion </a:t>
                </a:r>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R</a:t>
                </a:r>
                <a:r>
                  <a:rPr lang="en-US" i="1" baseline="-25000" dirty="0" err="1">
                    <a:latin typeface="Times New Roman" panose="02020603050405020304" pitchFamily="18" charset="0"/>
                    <a:cs typeface="Times New Roman" panose="02020603050405020304" pitchFamily="18" charset="0"/>
                  </a:rPr>
                  <a:t>sum</a:t>
                </a:r>
                <a:r>
                  <a:rPr lang="en-US" dirty="0">
                    <a:latin typeface="Times New Roman" panose="02020603050405020304" pitchFamily="18" charset="0"/>
                    <a:cs typeface="Times New Roman" panose="02020603050405020304" pitchFamily="18" charset="0"/>
                  </a:rPr>
                  <a:t>) is a receiving (reasoning) of </a:t>
                </a:r>
                <a:r>
                  <a:rPr lang="en-US" i="1" dirty="0">
                    <a:latin typeface="Times New Roman" panose="02020603050405020304" pitchFamily="18" charset="0"/>
                    <a:cs typeface="Times New Roman" panose="02020603050405020304" pitchFamily="18" charset="0"/>
                  </a:rPr>
                  <a:t>N </a:t>
                </a:r>
                <a:r>
                  <a:rPr lang="en-US" dirty="0" smtClean="0">
                    <a:latin typeface="Times New Roman" panose="02020603050405020304" pitchFamily="18" charset="0"/>
                    <a:cs typeface="Times New Roman" panose="02020603050405020304" pitchFamily="18" charset="0"/>
                  </a:rPr>
                  <a:t>from the </a:t>
                </a:r>
                <a:r>
                  <a:rPr lang="en-US" dirty="0">
                    <a:latin typeface="Times New Roman" panose="02020603050405020304" pitchFamily="18" charset="0"/>
                    <a:cs typeface="Times New Roman" panose="02020603050405020304" pitchFamily="18" charset="0"/>
                  </a:rPr>
                  <a:t>set of </a:t>
                </a:r>
                <a:r>
                  <a:rPr lang="en-US" i="1" dirty="0">
                    <a:latin typeface="Times New Roman" panose="02020603050405020304" pitchFamily="18" charset="0"/>
                    <a:cs typeface="Times New Roman" panose="02020603050405020304" pitchFamily="18" charset="0"/>
                  </a:rPr>
                  <a:t>Z </a:t>
                </a:r>
                <a:r>
                  <a:rPr lang="en-US" dirty="0">
                    <a:latin typeface="Times New Roman" panose="02020603050405020304" pitchFamily="18" charset="0"/>
                    <a:cs typeface="Times New Roman" panose="02020603050405020304" pitchFamily="18" charset="0"/>
                  </a:rPr>
                  <a:t>on the basis of an expert opinion</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ontology allows to describe the following process </a:t>
                </a:r>
                <a:r>
                  <a:rPr lang="en-US" dirty="0" smtClean="0">
                    <a:latin typeface="Times New Roman" panose="02020603050405020304" pitchFamily="18" charset="0"/>
                    <a:cs typeface="Times New Roman" panose="02020603050405020304" pitchFamily="18" charset="0"/>
                  </a:rPr>
                  <a:t>of introducing </a:t>
                </a:r>
                <a:r>
                  <a:rPr lang="en-US" dirty="0">
                    <a:latin typeface="Times New Roman" panose="02020603050405020304" pitchFamily="18" charset="0"/>
                    <a:cs typeface="Times New Roman" panose="02020603050405020304" pitchFamily="18" charset="0"/>
                  </a:rPr>
                  <a:t>a new appointment </a:t>
                </a:r>
                <a:r>
                  <a:rPr lang="en-US" i="1" dirty="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available according to </a:t>
                </a:r>
                <a:r>
                  <a:rPr lang="en-US" dirty="0" smtClean="0">
                    <a:latin typeface="Times New Roman" panose="02020603050405020304" pitchFamily="18" charset="0"/>
                    <a:cs typeface="Times New Roman" panose="02020603050405020304" pitchFamily="18" charset="0"/>
                  </a:rPr>
                  <a:t>the following </a:t>
                </a:r>
                <a:r>
                  <a:rPr lang="en-US" dirty="0">
                    <a:latin typeface="Times New Roman" panose="02020603050405020304" pitchFamily="18" charset="0"/>
                    <a:cs typeface="Times New Roman" panose="02020603050405020304" pitchFamily="18" charset="0"/>
                  </a:rPr>
                  <a:t>formula</a:t>
                </a:r>
                <a:r>
                  <a:rPr lang="en-US" dirty="0" smtClean="0">
                    <a:latin typeface="Times New Roman" panose="02020603050405020304" pitchFamily="18" charset="0"/>
                    <a:cs typeface="Times New Roman" panose="020206030504050203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𝑍</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𝜏</m:t>
                          </m:r>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𝑃</m:t>
                      </m:r>
                      <m:r>
                        <a:rPr lang="en-US" b="0" i="1" baseline="-25000"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𝑉</m:t>
                      </m:r>
                      <m:r>
                        <a:rPr lang="en-US" i="1">
                          <a:latin typeface="Cambria Math" panose="02040503050406030204" pitchFamily="18" charset="0"/>
                          <a:ea typeface="Cambria Math" panose="02040503050406030204" pitchFamily="18" charset="0"/>
                          <a:cs typeface="Times New Roman" panose="02020603050405020304" pitchFamily="18" charset="0"/>
                        </a:rPr>
                        <m:t>𝜏</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𝑃</m:t>
                      </m:r>
                      <m:r>
                        <a:rPr lang="en-US" b="0" i="1" smtClean="0">
                          <a:latin typeface="Cambria Math" panose="02040503050406030204" pitchFamily="18" charset="0"/>
                          <a:ea typeface="Cambria Math" panose="02040503050406030204" pitchFamily="18" charset="0"/>
                          <a:cs typeface="Times New Roman" panose="02020603050405020304" pitchFamily="18" charset="0"/>
                        </a:rPr>
                        <m:t>𝛾𝜀𝜏</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𝑂</m:t>
                              </m:r>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𝑁</m:t>
                              </m:r>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𝑍</m:t>
                              </m:r>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e>
                              </m:d>
                            </m:e>
                          </m:d>
                          <m:r>
                            <m:rPr>
                              <m:nor/>
                            </m:rPr>
                            <a:rPr lang="en-US" dirty="0">
                              <a:latin typeface="Times New Roman" panose="02020603050405020304" pitchFamily="18" charset="0"/>
                              <a:cs typeface="Times New Roman" panose="02020603050405020304" pitchFamily="18" charset="0"/>
                            </a:rPr>
                            <m:t> </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dirty="0" smtClean="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𝑁</m:t>
                      </m:r>
                      <m:d>
                        <m:dPr>
                          <m:ctrlPr>
                            <a:rPr lang="en-US" b="0" i="1" smtClean="0">
                              <a:latin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𝑃</m:t>
                      </m:r>
                      <m:r>
                        <a:rPr lang="en-US" b="0" i="1" smtClean="0">
                          <a:latin typeface="Cambria Math" panose="02040503050406030204" pitchFamily="18" charset="0"/>
                          <a:ea typeface="Cambria Math" panose="02040503050406030204" pitchFamily="18" charset="0"/>
                          <a:cs typeface="Times New Roman" panose="02020603050405020304" pitchFamily="18" charset="0"/>
                        </a:rPr>
                        <m:t>𝜎𝜗𝜇</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𝑍</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dirty="0" smtClean="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836E61E6-BE87-4E5C-94B5-2ABDD4A28654}"/>
                  </a:ext>
                </a:extLst>
              </p:cNvPr>
              <p:cNvSpPr>
                <a:spLocks noGrp="1" noRot="1" noChangeAspect="1" noMove="1" noResize="1" noEditPoints="1" noAdjustHandles="1" noChangeArrowheads="1" noChangeShapeType="1" noTextEdit="1"/>
              </p:cNvSpPr>
              <p:nvPr>
                <p:ph idx="1"/>
              </p:nvPr>
            </p:nvSpPr>
            <p:spPr>
              <a:xfrm>
                <a:off x="838200" y="1980370"/>
                <a:ext cx="10515600" cy="4687716"/>
              </a:xfrm>
              <a:blipFill>
                <a:blip r:embed="rId2"/>
                <a:stretch>
                  <a:fillRect l="-1217" t="-2341" r="-232"/>
                </a:stretch>
              </a:blipFill>
            </p:spPr>
            <p:txBody>
              <a:bodyPr/>
              <a:lstStyle/>
              <a:p>
                <a:r>
                  <a:rPr lang="en-US">
                    <a:noFill/>
                  </a:rPr>
                  <a:t> </a:t>
                </a:r>
              </a:p>
            </p:txBody>
          </p:sp>
        </mc:Fallback>
      </mc:AlternateContent>
    </p:spTree>
    <p:extLst>
      <p:ext uri="{BB962C8B-B14F-4D97-AF65-F5344CB8AC3E}">
        <p14:creationId xmlns:p14="http://schemas.microsoft.com/office/powerpoint/2010/main" val="3172773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THE ONTOLOGY REPRESENTATION OF </a:t>
            </a:r>
            <a:r>
              <a:rPr lang="en-US" dirty="0" smtClean="0">
                <a:latin typeface="Times New Roman" panose="02020603050405020304" pitchFamily="18" charset="0"/>
                <a:cs typeface="Times New Roman" panose="02020603050405020304" pitchFamily="18" charset="0"/>
              </a:rPr>
              <a:t>A MEDICAL</a:t>
            </a:r>
            <a:r>
              <a:rPr lang="en-US" dirty="0">
                <a:latin typeface="Times New Roman" panose="02020603050405020304" pitchFamily="18" charset="0"/>
                <a:cs typeface="Times New Roman" panose="02020603050405020304" pitchFamily="18" charset="0"/>
              </a:rPr>
              <a:t> </a:t>
            </a:r>
            <a:r>
              <a:rPr lang="it-IT" dirty="0" smtClean="0">
                <a:latin typeface="Times New Roman" panose="02020603050405020304" pitchFamily="18" charset="0"/>
                <a:cs typeface="Times New Roman" panose="02020603050405020304" pitchFamily="18" charset="0"/>
              </a:rPr>
              <a:t>REPORT IN NRDBs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980370"/>
                <a:ext cx="10515600" cy="4687716"/>
              </a:xfrm>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where,</a:t>
                </a:r>
              </a:p>
              <a:p>
                <a:pPr marL="571500" indent="-571500">
                  <a:buFont typeface="+mj-lt"/>
                  <a:buAutoNum type="romanLcPeriod"/>
                </a:pPr>
                <a14:m>
                  <m:oMath xmlns:m="http://schemas.openxmlformats.org/officeDocument/2006/math">
                    <m:r>
                      <a:rPr lang="en-US" i="1">
                        <a:latin typeface="Cambria Math" panose="02040503050406030204" pitchFamily="18" charset="0"/>
                        <a:cs typeface="Times New Roman" panose="02020603050405020304" pitchFamily="18" charset="0"/>
                      </a:rPr>
                      <m:t>𝑁</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r>
                          <a:rPr lang="en-US" i="1">
                            <a:latin typeface="Cambria Math" panose="02040503050406030204" pitchFamily="18" charset="0"/>
                            <a:cs typeface="Times New Roman" panose="02020603050405020304" pitchFamily="18" charset="0"/>
                          </a:rPr>
                          <m:t>+1</m:t>
                        </m:r>
                      </m:e>
                    </m:d>
                  </m:oMath>
                </a14:m>
                <a:r>
                  <a:rPr lang="en-US" dirty="0" smtClean="0">
                    <a:latin typeface="Times New Roman" panose="02020603050405020304" pitchFamily="18" charset="0"/>
                    <a:cs typeface="Times New Roman" panose="02020603050405020304" pitchFamily="18" charset="0"/>
                  </a:rPr>
                  <a:t> is a new conclusion;</a:t>
                </a:r>
              </a:p>
              <a:p>
                <a:pPr marL="571500" indent="-571500">
                  <a:buFont typeface="+mj-lt"/>
                  <a:buAutoNum type="romanLcPeriod"/>
                </a:pPr>
                <a14:m>
                  <m:oMath xmlns:m="http://schemas.openxmlformats.org/officeDocument/2006/math">
                    <m:r>
                      <a:rPr lang="en-US" i="1">
                        <a:latin typeface="Cambria Math" panose="02040503050406030204" pitchFamily="18" charset="0"/>
                        <a:cs typeface="Times New Roman" panose="02020603050405020304" pitchFamily="18" charset="0"/>
                      </a:rPr>
                      <m:t>𝑍</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r>
                          <a:rPr lang="en-US" i="1">
                            <a:latin typeface="Cambria Math" panose="02040503050406030204" pitchFamily="18" charset="0"/>
                            <a:cs typeface="Times New Roman" panose="02020603050405020304" pitchFamily="18" charset="0"/>
                          </a:rPr>
                          <m:t>+1</m:t>
                        </m:r>
                      </m:e>
                    </m:d>
                  </m:oMath>
                </a14:m>
                <a:r>
                  <a:rPr lang="en-US" dirty="0" smtClean="0">
                    <a:latin typeface="Times New Roman" panose="02020603050405020304" pitchFamily="18" charset="0"/>
                    <a:cs typeface="Times New Roman" panose="02020603050405020304" pitchFamily="18" charset="0"/>
                  </a:rPr>
                  <a:t> is a generalization of all knowledge at the time of building an output;</a:t>
                </a: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O(</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𝜏</m:t>
                    </m:r>
                  </m:oMath>
                </a14:m>
                <a:r>
                  <a:rPr lang="en-US" dirty="0" smtClean="0">
                    <a:latin typeface="Times New Roman" panose="02020603050405020304" pitchFamily="18" charset="0"/>
                    <a:cs typeface="Times New Roman" panose="02020603050405020304" pitchFamily="18" charset="0"/>
                  </a:rPr>
                  <a:t>) is the set of all surveys at time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𝜏</m:t>
                    </m:r>
                  </m:oMath>
                </a14:m>
                <a:r>
                  <a:rPr lang="en-US" dirty="0" smtClean="0">
                    <a:latin typeface="Times New Roman" panose="02020603050405020304" pitchFamily="18" charset="0"/>
                    <a:cs typeface="Times New Roman" panose="02020603050405020304" pitchFamily="18" charset="0"/>
                  </a:rPr>
                  <a:t>;</a:t>
                </a: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N(</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𝜏</m:t>
                    </m:r>
                  </m:oMath>
                </a14:m>
                <a:r>
                  <a:rPr lang="en-US" dirty="0" smtClean="0">
                    <a:latin typeface="Times New Roman" panose="02020603050405020304" pitchFamily="18" charset="0"/>
                    <a:cs typeface="Times New Roman" panose="02020603050405020304" pitchFamily="18" charset="0"/>
                  </a:rPr>
                  <a:t>) is the set of all assignments at time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𝜏</m:t>
                    </m:r>
                  </m:oMath>
                </a14:m>
                <a:r>
                  <a:rPr lang="en-US" dirty="0" smtClean="0">
                    <a:latin typeface="Times New Roman" panose="02020603050405020304" pitchFamily="18" charset="0"/>
                    <a:cs typeface="Times New Roman" panose="02020603050405020304" pitchFamily="18" charset="0"/>
                  </a:rPr>
                  <a:t>;</a:t>
                </a: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Z(</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𝜏</m:t>
                    </m:r>
                  </m:oMath>
                </a14:m>
                <a:r>
                  <a:rPr lang="en-US" dirty="0" smtClean="0">
                    <a:latin typeface="Times New Roman" panose="02020603050405020304" pitchFamily="18" charset="0"/>
                    <a:cs typeface="Times New Roman" panose="02020603050405020304" pitchFamily="18" charset="0"/>
                  </a:rPr>
                  <a:t>) is the set of all knowledge at time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𝜏</m:t>
                    </m:r>
                  </m:oMath>
                </a14:m>
                <a:r>
                  <a:rPr lang="en-US" dirty="0" smtClean="0">
                    <a:latin typeface="Times New Roman" panose="02020603050405020304" pitchFamily="18" charset="0"/>
                    <a:cs typeface="Times New Roman" panose="02020603050405020304" pitchFamily="18" charset="0"/>
                  </a:rPr>
                  <a:t>;</a:t>
                </a:r>
              </a:p>
              <a:p>
                <a:pPr marL="571500" indent="-571500">
                  <a:buFont typeface="+mj-lt"/>
                  <a:buAutoNum type="romanLcPeriod"/>
                </a:pPr>
                <a14:m>
                  <m:oMath xmlns:m="http://schemas.openxmlformats.org/officeDocument/2006/math">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𝑂</m:t>
                            </m:r>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𝑁</m:t>
                            </m:r>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𝑍</m:t>
                            </m:r>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e>
                            </m:d>
                          </m:e>
                        </m:d>
                        <m:r>
                          <m:rPr>
                            <m:nor/>
                          </m:rPr>
                          <a:rPr lang="en-US" dirty="0">
                            <a:latin typeface="Times New Roman" panose="02020603050405020304" pitchFamily="18" charset="0"/>
                            <a:cs typeface="Times New Roman" panose="02020603050405020304" pitchFamily="18" charset="0"/>
                          </a:rPr>
                          <m:t> </m:t>
                        </m:r>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oMath>
                </a14:m>
                <a:r>
                  <a:rPr lang="en-US" dirty="0" smtClean="0">
                    <a:latin typeface="Times New Roman" panose="02020603050405020304" pitchFamily="18" charset="0"/>
                    <a:cs typeface="Times New Roman" panose="02020603050405020304" pitchFamily="18" charset="0"/>
                  </a:rPr>
                  <a:t> is the set of all subsets of Cartesian product received at time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𝜏</m:t>
                    </m:r>
                  </m:oMath>
                </a14:m>
                <a:r>
                  <a:rPr lang="en-US" dirty="0" smtClean="0">
                    <a:latin typeface="Times New Roman" panose="02020603050405020304" pitchFamily="18" charset="0"/>
                    <a:cs typeface="Times New Roman" panose="02020603050405020304" pitchFamily="18" charset="0"/>
                  </a:rPr>
                  <a:t> of examinations, assignments and knowledge, i.e. the original data for the re-operation from data and knowledge obtained at the given moment.</a:t>
                </a:r>
              </a:p>
            </p:txBody>
          </p:sp>
        </mc:Choice>
        <mc:Fallback>
          <p:sp>
            <p:nvSpPr>
              <p:cNvPr id="3" name="Content Placeholder 2">
                <a:extLst>
                  <a:ext uri="{FF2B5EF4-FFF2-40B4-BE49-F238E27FC236}">
                    <a16:creationId xmlns:a16="http://schemas.microsoft.com/office/drawing/2014/main" id="{836E61E6-BE87-4E5C-94B5-2ABDD4A28654}"/>
                  </a:ext>
                </a:extLst>
              </p:cNvPr>
              <p:cNvSpPr>
                <a:spLocks noGrp="1" noRot="1" noChangeAspect="1" noMove="1" noResize="1" noEditPoints="1" noAdjustHandles="1" noChangeArrowheads="1" noChangeShapeType="1" noTextEdit="1"/>
              </p:cNvSpPr>
              <p:nvPr>
                <p:ph idx="1"/>
              </p:nvPr>
            </p:nvSpPr>
            <p:spPr>
              <a:xfrm>
                <a:off x="838200" y="1980370"/>
                <a:ext cx="10515600" cy="4687716"/>
              </a:xfrm>
              <a:blipFill>
                <a:blip r:embed="rId2"/>
                <a:stretch>
                  <a:fillRect l="-1217" t="-3251" r="-1391" b="-2991"/>
                </a:stretch>
              </a:blipFill>
            </p:spPr>
            <p:txBody>
              <a:bodyPr/>
              <a:lstStyle/>
              <a:p>
                <a:r>
                  <a:rPr lang="en-US">
                    <a:noFill/>
                  </a:rPr>
                  <a:t> </a:t>
                </a:r>
              </a:p>
            </p:txBody>
          </p:sp>
        </mc:Fallback>
      </mc:AlternateContent>
    </p:spTree>
    <p:extLst>
      <p:ext uri="{BB962C8B-B14F-4D97-AF65-F5344CB8AC3E}">
        <p14:creationId xmlns:p14="http://schemas.microsoft.com/office/powerpoint/2010/main" val="1400703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MACHINE LEARNING FOR DATA MINING AND KNOWLEDGE EXTRACTION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spcAft>
                <a:spcPts val="75"/>
              </a:spcAft>
            </a:pPr>
            <a:r>
              <a:rPr lang="en-US" sz="2000" dirty="0" smtClean="0">
                <a:latin typeface="Times New Roman" panose="02020603050405020304" pitchFamily="18" charset="0"/>
                <a:cs typeface="Times New Roman" panose="02020603050405020304" pitchFamily="18" charset="0"/>
              </a:rPr>
              <a:t>We will understand the implementation of machine learning with the help of an example. During analysis of </a:t>
            </a:r>
            <a:r>
              <a:rPr lang="en-US" sz="2000" dirty="0" smtClean="0">
                <a:latin typeface="Times New Roman" panose="02020603050405020304" pitchFamily="18" charset="0"/>
                <a:cs typeface="Times New Roman" panose="02020603050405020304" pitchFamily="18" charset="0"/>
                <a:hlinkClick r:id="rId2"/>
              </a:rPr>
              <a:t>electroretinogram</a:t>
            </a:r>
            <a:r>
              <a:rPr lang="en-US" sz="2000" dirty="0" smtClean="0">
                <a:latin typeface="Times New Roman" panose="02020603050405020304" pitchFamily="18" charset="0"/>
                <a:cs typeface="Times New Roman" panose="02020603050405020304" pitchFamily="18" charset="0"/>
              </a:rPr>
              <a:t>(ERG), we can use a neural network for classification problem. </a:t>
            </a:r>
          </a:p>
          <a:p>
            <a:pPr marL="0" indent="0">
              <a:spcAft>
                <a:spcPts val="75"/>
              </a:spcAft>
              <a:buNone/>
            </a:pP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RD </a:t>
            </a:r>
            <a:r>
              <a:rPr lang="en-US" sz="2000" i="1" dirty="0">
                <a:latin typeface="Times New Roman" panose="02020603050405020304" pitchFamily="18" charset="0"/>
                <a:cs typeface="Times New Roman" panose="02020603050405020304" pitchFamily="18" charset="0"/>
              </a:rPr>
              <a:t>(classification based on NN) </a:t>
            </a:r>
            <a:r>
              <a:rPr lang="en-US" sz="2400" i="1" dirty="0"/>
              <a:t>←</a:t>
            </a:r>
            <a:r>
              <a:rPr lang="en-US" sz="2000" i="1" dirty="0" smtClean="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O(ERG), </a:t>
            </a:r>
            <a:r>
              <a:rPr lang="en-US" sz="2000" i="1" dirty="0" err="1">
                <a:latin typeface="Times New Roman" panose="02020603050405020304" pitchFamily="18" charset="0"/>
                <a:cs typeface="Times New Roman" panose="02020603050405020304" pitchFamily="18" charset="0"/>
              </a:rPr>
              <a:t>R</a:t>
            </a:r>
            <a:r>
              <a:rPr lang="en-US" sz="2000" i="1" baseline="-25000" dirty="0" err="1">
                <a:latin typeface="Times New Roman" panose="02020603050405020304" pitchFamily="18" charset="0"/>
                <a:cs typeface="Times New Roman" panose="02020603050405020304" pitchFamily="18" charset="0"/>
              </a:rPr>
              <a:t>gen</a:t>
            </a:r>
            <a:r>
              <a:rPr lang="en-US" sz="2000" i="1"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Z(a possible </a:t>
            </a:r>
            <a:r>
              <a:rPr lang="en-US" sz="2000" i="1" dirty="0">
                <a:latin typeface="Times New Roman" panose="02020603050405020304" pitchFamily="18" charset="0"/>
                <a:cs typeface="Times New Roman" panose="02020603050405020304" pitchFamily="18" charset="0"/>
              </a:rPr>
              <a:t>disease based on NN</a:t>
            </a:r>
            <a:r>
              <a:rPr lang="en-US" sz="2000" i="1" dirty="0" smtClean="0">
                <a:latin typeface="Times New Roman" panose="02020603050405020304" pitchFamily="18" charset="0"/>
                <a:cs typeface="Times New Roman" panose="02020603050405020304" pitchFamily="18" charset="0"/>
              </a:rPr>
              <a:t>)). </a:t>
            </a:r>
          </a:p>
          <a:p>
            <a:pPr>
              <a:spcAft>
                <a:spcPts val="75"/>
              </a:spcAft>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classification problem can be used on the basis </a:t>
            </a:r>
            <a:r>
              <a:rPr lang="en-US" sz="2000" dirty="0" smtClean="0">
                <a:latin typeface="Times New Roman" panose="02020603050405020304" pitchFamily="18" charset="0"/>
                <a:cs typeface="Times New Roman" panose="02020603050405020304" pitchFamily="18" charset="0"/>
              </a:rPr>
              <a:t>of simulation </a:t>
            </a:r>
            <a:r>
              <a:rPr lang="en-US" sz="2000" dirty="0">
                <a:latin typeface="Times New Roman" panose="02020603050405020304" pitchFamily="18" charset="0"/>
                <a:cs typeface="Times New Roman" panose="02020603050405020304" pitchFamily="18" charset="0"/>
              </a:rPr>
              <a:t>models (</a:t>
            </a:r>
            <a:r>
              <a:rPr lang="en-US" sz="2000" dirty="0" smtClean="0">
                <a:latin typeface="Times New Roman" panose="02020603050405020304" pitchFamily="18" charset="0"/>
                <a:cs typeface="Times New Roman" panose="02020603050405020304" pitchFamily="18" charset="0"/>
              </a:rPr>
              <a:t>SM</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spcAft>
                <a:spcPts val="75"/>
              </a:spcAft>
              <a:buNone/>
            </a:pPr>
            <a:r>
              <a:rPr lang="en-US" sz="2000" i="1" dirty="0" smtClean="0">
                <a:latin typeface="Times New Roman" panose="02020603050405020304" pitchFamily="18" charset="0"/>
                <a:cs typeface="Times New Roman" panose="02020603050405020304" pitchFamily="18" charset="0"/>
              </a:rPr>
              <a:t>   RD(classification </a:t>
            </a:r>
            <a:r>
              <a:rPr lang="en-US" sz="2000" i="1" dirty="0">
                <a:latin typeface="Times New Roman" panose="02020603050405020304" pitchFamily="18" charset="0"/>
                <a:cs typeface="Times New Roman" panose="02020603050405020304" pitchFamily="18" charset="0"/>
              </a:rPr>
              <a:t>simulation model) </a:t>
            </a:r>
            <a:r>
              <a:rPr lang="en-US" sz="2400" dirty="0"/>
              <a:t>←</a:t>
            </a:r>
            <a:r>
              <a:rPr lang="en-US" sz="2000"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(O(ERG), </a:t>
            </a:r>
            <a:r>
              <a:rPr lang="en-US" sz="2000" dirty="0" err="1">
                <a:latin typeface="Times New Roman" panose="02020603050405020304" pitchFamily="18" charset="0"/>
                <a:cs typeface="Times New Roman" panose="02020603050405020304" pitchFamily="18" charset="0"/>
              </a:rPr>
              <a:t>R</a:t>
            </a:r>
            <a:r>
              <a:rPr lang="en-US" sz="2000" baseline="-25000" dirty="0" err="1">
                <a:latin typeface="Times New Roman" panose="02020603050405020304" pitchFamily="18" charset="0"/>
                <a:cs typeface="Times New Roman" panose="02020603050405020304" pitchFamily="18" charset="0"/>
              </a:rPr>
              <a:t>gen</a:t>
            </a:r>
            <a:r>
              <a:rPr lang="en-US" sz="2000" i="1" dirty="0" smtClean="0">
                <a:latin typeface="Times New Roman" panose="02020603050405020304" pitchFamily="18" charset="0"/>
                <a:cs typeface="Times New Roman" panose="02020603050405020304" pitchFamily="18" charset="0"/>
              </a:rPr>
              <a:t>, Z(a possible </a:t>
            </a:r>
            <a:r>
              <a:rPr lang="en-US" sz="2000" i="1" dirty="0">
                <a:latin typeface="Times New Roman" panose="02020603050405020304" pitchFamily="18" charset="0"/>
                <a:cs typeface="Times New Roman" panose="02020603050405020304" pitchFamily="18" charset="0"/>
              </a:rPr>
              <a:t>disease based on SM)).</a:t>
            </a:r>
          </a:p>
          <a:p>
            <a:pPr>
              <a:spcAft>
                <a:spcPts val="75"/>
              </a:spcAft>
            </a:pPr>
            <a:r>
              <a:rPr lang="en-US" sz="2000" dirty="0">
                <a:latin typeface="Times New Roman" panose="02020603050405020304" pitchFamily="18" charset="0"/>
                <a:cs typeface="Times New Roman" panose="02020603050405020304" pitchFamily="18" charset="0"/>
              </a:rPr>
              <a:t>In the formation of questionnaires that allow to </a:t>
            </a:r>
            <a:r>
              <a:rPr lang="en-US" sz="2000" dirty="0" smtClean="0">
                <a:latin typeface="Times New Roman" panose="02020603050405020304" pitchFamily="18" charset="0"/>
                <a:cs typeface="Times New Roman" panose="02020603050405020304" pitchFamily="18" charset="0"/>
              </a:rPr>
              <a:t>gain knowledge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Z</a:t>
            </a:r>
            <a:r>
              <a:rPr lang="en-US" sz="2000" dirty="0">
                <a:latin typeface="Times New Roman" panose="02020603050405020304" pitchFamily="18" charset="0"/>
                <a:cs typeface="Times New Roman" panose="02020603050405020304" pitchFamily="18" charset="0"/>
              </a:rPr>
              <a:t>), the generation of new knowledge that will </a:t>
            </a:r>
            <a:r>
              <a:rPr lang="en-US" sz="2000" dirty="0" smtClean="0">
                <a:latin typeface="Times New Roman" panose="02020603050405020304" pitchFamily="18" charset="0"/>
                <a:cs typeface="Times New Roman" panose="02020603050405020304" pitchFamily="18" charset="0"/>
              </a:rPr>
              <a:t>be better </a:t>
            </a:r>
            <a:r>
              <a:rPr lang="en-US" sz="2000" dirty="0">
                <a:latin typeface="Times New Roman" panose="02020603050405020304" pitchFamily="18" charset="0"/>
                <a:cs typeface="Times New Roman" panose="02020603050405020304" pitchFamily="18" charset="0"/>
              </a:rPr>
              <a:t>and understandable to an </a:t>
            </a:r>
            <a:r>
              <a:rPr lang="en-US" sz="2000" dirty="0" smtClean="0">
                <a:latin typeface="Times New Roman" panose="02020603050405020304" pitchFamily="18" charset="0"/>
                <a:cs typeface="Times New Roman" panose="02020603050405020304" pitchFamily="18" charset="0"/>
              </a:rPr>
              <a:t>expert </a:t>
            </a:r>
            <a:r>
              <a:rPr lang="en-US" sz="2000" dirty="0">
                <a:latin typeface="Times New Roman" panose="02020603050405020304" pitchFamily="18" charset="0"/>
                <a:cs typeface="Times New Roman" panose="02020603050405020304" pitchFamily="18" charset="0"/>
              </a:rPr>
              <a:t>can be expected:</a:t>
            </a:r>
          </a:p>
          <a:p>
            <a:pPr marL="0" indent="0">
              <a:spcAft>
                <a:spcPts val="75"/>
              </a:spcAft>
              <a:buNone/>
            </a:pPr>
            <a:r>
              <a:rPr lang="en-US" sz="2000" i="1" dirty="0" smtClean="0">
                <a:latin typeface="Times New Roman" panose="02020603050405020304" pitchFamily="18" charset="0"/>
                <a:cs typeface="Times New Roman" panose="02020603050405020304" pitchFamily="18" charset="0"/>
              </a:rPr>
              <a:t>   RD </a:t>
            </a:r>
            <a:r>
              <a:rPr lang="en-US" sz="2000" i="1" dirty="0">
                <a:latin typeface="Times New Roman" panose="02020603050405020304" pitchFamily="18" charset="0"/>
                <a:cs typeface="Times New Roman" panose="02020603050405020304" pitchFamily="18" charset="0"/>
              </a:rPr>
              <a:t>(output-based on the </a:t>
            </a:r>
            <a:r>
              <a:rPr lang="en-US" sz="2000" i="1" dirty="0" err="1">
                <a:latin typeface="Times New Roman" panose="02020603050405020304" pitchFamily="18" charset="0"/>
                <a:cs typeface="Times New Roman" panose="02020603050405020304" pitchFamily="18" charset="0"/>
              </a:rPr>
              <a:t>Dempster</a:t>
            </a:r>
            <a:r>
              <a:rPr lang="en-US" sz="2000" i="1" dirty="0">
                <a:latin typeface="Times New Roman" panose="02020603050405020304" pitchFamily="18" charset="0"/>
                <a:cs typeface="Times New Roman" panose="02020603050405020304" pitchFamily="18" charset="0"/>
              </a:rPr>
              <a:t>-Shafer method) </a:t>
            </a:r>
            <a:r>
              <a:rPr lang="en-US" sz="2400" dirty="0"/>
              <a:t>←</a:t>
            </a:r>
            <a:r>
              <a:rPr lang="fr-FR" sz="2000" i="1" dirty="0" smtClean="0">
                <a:latin typeface="Times New Roman" panose="02020603050405020304" pitchFamily="18" charset="0"/>
                <a:cs typeface="Times New Roman" panose="02020603050405020304" pitchFamily="18" charset="0"/>
              </a:rPr>
              <a:t>(</a:t>
            </a:r>
            <a:r>
              <a:rPr lang="fr-FR" sz="2000" i="1" dirty="0">
                <a:latin typeface="Times New Roman" panose="02020603050405020304" pitchFamily="18" charset="0"/>
                <a:cs typeface="Times New Roman" panose="02020603050405020304" pitchFamily="18" charset="0"/>
              </a:rPr>
              <a:t>Z(questionnaire 1), Z(questionnaire 2)), </a:t>
            </a:r>
            <a:r>
              <a:rPr lang="en-US" sz="2000" dirty="0" err="1" smtClean="0">
                <a:latin typeface="Times New Roman" panose="02020603050405020304" pitchFamily="18" charset="0"/>
                <a:cs typeface="Times New Roman" panose="02020603050405020304" pitchFamily="18" charset="0"/>
              </a:rPr>
              <a:t>R</a:t>
            </a:r>
            <a:r>
              <a:rPr lang="en-US" sz="2000" baseline="-25000" dirty="0" err="1" smtClean="0">
                <a:latin typeface="Times New Roman" panose="02020603050405020304" pitchFamily="18" charset="0"/>
                <a:cs typeface="Times New Roman" panose="02020603050405020304" pitchFamily="18" charset="0"/>
              </a:rPr>
              <a:t>int</a:t>
            </a:r>
            <a:r>
              <a:rPr lang="fr-FR" sz="2000" i="1" dirty="0" smtClean="0">
                <a:latin typeface="Times New Roman" panose="02020603050405020304" pitchFamily="18" charset="0"/>
                <a:cs typeface="Times New Roman" panose="02020603050405020304" pitchFamily="18" charset="0"/>
              </a:rPr>
              <a:t>, Z(possible </a:t>
            </a:r>
            <a:r>
              <a:rPr lang="en-US" sz="2000" i="1" dirty="0" smtClean="0">
                <a:latin typeface="Times New Roman" panose="02020603050405020304" pitchFamily="18" charset="0"/>
                <a:cs typeface="Times New Roman" panose="02020603050405020304" pitchFamily="18" charset="0"/>
              </a:rPr>
              <a:t>disease </a:t>
            </a:r>
            <a:r>
              <a:rPr lang="en-US" sz="2000" i="1" dirty="0">
                <a:latin typeface="Times New Roman" panose="02020603050405020304" pitchFamily="18" charset="0"/>
                <a:cs typeface="Times New Roman" panose="02020603050405020304" pitchFamily="18" charset="0"/>
              </a:rPr>
              <a:t>questionnaire</a:t>
            </a:r>
            <a:r>
              <a:rPr lang="en-US" sz="2000" i="1" dirty="0" smtClean="0">
                <a:latin typeface="Times New Roman" panose="02020603050405020304" pitchFamily="18" charset="0"/>
                <a:cs typeface="Times New Roman" panose="02020603050405020304" pitchFamily="18" charset="0"/>
              </a:rPr>
              <a:t>)).</a:t>
            </a:r>
          </a:p>
          <a:p>
            <a:pPr>
              <a:spcAft>
                <a:spcPts val="75"/>
              </a:spcAft>
            </a:pPr>
            <a:r>
              <a:rPr lang="en-US" sz="2000" dirty="0">
                <a:latin typeface="Times New Roman" panose="02020603050405020304" pitchFamily="18" charset="0"/>
                <a:cs typeface="Times New Roman" panose="02020603050405020304" pitchFamily="18" charset="0"/>
              </a:rPr>
              <a:t>The formation of general conclusions can be made based </a:t>
            </a:r>
            <a:r>
              <a:rPr lang="en-US" sz="2000" dirty="0" smtClean="0">
                <a:latin typeface="Times New Roman" panose="02020603050405020304" pitchFamily="18" charset="0"/>
                <a:cs typeface="Times New Roman" panose="02020603050405020304" pitchFamily="18" charset="0"/>
              </a:rPr>
              <a:t>on the </a:t>
            </a:r>
            <a:r>
              <a:rPr lang="en-US" sz="2000" dirty="0">
                <a:latin typeface="Times New Roman" panose="02020603050405020304" pitchFamily="18" charset="0"/>
                <a:cs typeface="Times New Roman" panose="02020603050405020304" pitchFamily="18" charset="0"/>
              </a:rPr>
              <a:t>integrated output</a:t>
            </a:r>
            <a:r>
              <a:rPr lang="en-US" sz="2000" dirty="0" smtClean="0">
                <a:latin typeface="Times New Roman" panose="02020603050405020304" pitchFamily="18" charset="0"/>
                <a:cs typeface="Times New Roman" panose="02020603050405020304" pitchFamily="18" charset="0"/>
              </a:rPr>
              <a:t>:</a:t>
            </a:r>
          </a:p>
          <a:p>
            <a:pPr marL="0" indent="0">
              <a:spcAft>
                <a:spcPts val="75"/>
              </a:spcAft>
              <a:buNone/>
            </a:pPr>
            <a:r>
              <a:rPr lang="en-US" sz="2000" i="1" dirty="0" smtClean="0">
                <a:latin typeface="Times New Roman" panose="02020603050405020304" pitchFamily="18" charset="0"/>
                <a:cs typeface="Times New Roman" panose="02020603050405020304" pitchFamily="18" charset="0"/>
              </a:rPr>
              <a:t>   RD </a:t>
            </a:r>
            <a:r>
              <a:rPr lang="en-US" sz="2000" i="1" dirty="0">
                <a:latin typeface="Times New Roman" panose="02020603050405020304" pitchFamily="18" charset="0"/>
                <a:cs typeface="Times New Roman" panose="02020603050405020304" pitchFamily="18" charset="0"/>
              </a:rPr>
              <a:t>(the final output appointment) </a:t>
            </a:r>
            <a:r>
              <a:rPr lang="en-US" sz="2400" dirty="0"/>
              <a:t>←</a:t>
            </a:r>
            <a:r>
              <a:rPr lang="en-US" sz="2000"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Z(a possible </a:t>
            </a:r>
            <a:r>
              <a:rPr lang="en-US" sz="2000" i="1" dirty="0" smtClean="0">
                <a:latin typeface="Times New Roman" panose="02020603050405020304" pitchFamily="18" charset="0"/>
                <a:cs typeface="Times New Roman" panose="02020603050405020304" pitchFamily="18" charset="0"/>
              </a:rPr>
              <a:t>disease based </a:t>
            </a:r>
            <a:r>
              <a:rPr lang="en-US" sz="2000" i="1" dirty="0">
                <a:latin typeface="Times New Roman" panose="02020603050405020304" pitchFamily="18" charset="0"/>
                <a:cs typeface="Times New Roman" panose="02020603050405020304" pitchFamily="18" charset="0"/>
              </a:rPr>
              <a:t>on NN), Z(possible disease-based on SM), Z(a </a:t>
            </a:r>
            <a:r>
              <a:rPr lang="en-US" sz="2000" i="1" dirty="0" smtClean="0">
                <a:latin typeface="Times New Roman" panose="02020603050405020304" pitchFamily="18" charset="0"/>
                <a:cs typeface="Times New Roman" panose="02020603050405020304" pitchFamily="18" charset="0"/>
              </a:rPr>
              <a:t>possible disease </a:t>
            </a:r>
            <a:r>
              <a:rPr lang="en-US" sz="2000" i="1" dirty="0">
                <a:latin typeface="Times New Roman" panose="02020603050405020304" pitchFamily="18" charset="0"/>
                <a:cs typeface="Times New Roman" panose="02020603050405020304" pitchFamily="18" charset="0"/>
              </a:rPr>
              <a:t>based on the </a:t>
            </a:r>
            <a:r>
              <a:rPr lang="en-US" sz="2000" i="1" dirty="0" err="1">
                <a:latin typeface="Times New Roman" panose="02020603050405020304" pitchFamily="18" charset="0"/>
                <a:cs typeface="Times New Roman" panose="02020603050405020304" pitchFamily="18" charset="0"/>
              </a:rPr>
              <a:t>Dempster</a:t>
            </a:r>
            <a:r>
              <a:rPr lang="en-US" sz="2000" i="1" dirty="0">
                <a:latin typeface="Times New Roman" panose="02020603050405020304" pitchFamily="18" charset="0"/>
                <a:cs typeface="Times New Roman" panose="02020603050405020304" pitchFamily="18" charset="0"/>
              </a:rPr>
              <a:t>-Shafer method), </a:t>
            </a:r>
            <a:r>
              <a:rPr lang="en-US" sz="2000" i="1" dirty="0" smtClean="0">
                <a:latin typeface="Times New Roman" panose="02020603050405020304" pitchFamily="18" charset="0"/>
                <a:cs typeface="Times New Roman" panose="02020603050405020304" pitchFamily="18" charset="0"/>
              </a:rPr>
              <a:t>N </a:t>
            </a:r>
            <a:r>
              <a:rPr lang="en-US" sz="2000" dirty="0" err="1" smtClean="0">
                <a:latin typeface="Times New Roman" panose="02020603050405020304" pitchFamily="18" charset="0"/>
                <a:cs typeface="Times New Roman" panose="02020603050405020304" pitchFamily="18" charset="0"/>
              </a:rPr>
              <a:t>R</a:t>
            </a:r>
            <a:r>
              <a:rPr lang="en-US" sz="2000" baseline="-25000" dirty="0" err="1" smtClean="0">
                <a:latin typeface="Times New Roman" panose="02020603050405020304" pitchFamily="18" charset="0"/>
                <a:cs typeface="Times New Roman" panose="02020603050405020304" pitchFamily="18" charset="0"/>
              </a:rPr>
              <a:t>sum</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(appointments</a:t>
            </a:r>
            <a:r>
              <a:rPr lang="en-US" sz="2000" i="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853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MACHINE LEARNING FOR DATA MINING AND KNOWLEDGE EXTRACTION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As can be seen from the dependencies, they do not take </a:t>
            </a:r>
            <a:r>
              <a:rPr lang="en-US" dirty="0" smtClean="0">
                <a:latin typeface="Times New Roman" panose="02020603050405020304" pitchFamily="18" charset="0"/>
                <a:cs typeface="Times New Roman" panose="02020603050405020304" pitchFamily="18" charset="0"/>
              </a:rPr>
              <a:t>into account </a:t>
            </a:r>
            <a:r>
              <a:rPr lang="en-US" dirty="0">
                <a:latin typeface="Times New Roman" panose="02020603050405020304" pitchFamily="18" charset="0"/>
                <a:cs typeface="Times New Roman" panose="02020603050405020304" pitchFamily="18" charset="0"/>
              </a:rPr>
              <a:t>the possibility of using data obtained in time, </a:t>
            </a:r>
            <a:r>
              <a:rPr lang="en-US" dirty="0" smtClean="0">
                <a:latin typeface="Times New Roman" panose="02020603050405020304" pitchFamily="18" charset="0"/>
                <a:cs typeface="Times New Roman" panose="02020603050405020304" pitchFamily="18" charset="0"/>
              </a:rPr>
              <a:t>and change </a:t>
            </a:r>
            <a:r>
              <a:rPr lang="en-US" dirty="0">
                <a:latin typeface="Times New Roman" panose="02020603050405020304" pitchFamily="18" charset="0"/>
                <a:cs typeface="Times New Roman" panose="02020603050405020304" pitchFamily="18" charset="0"/>
              </a:rPr>
              <a:t>their dynamics as the result of certain assignments. </a:t>
            </a:r>
            <a:r>
              <a:rPr lang="en-US" dirty="0" smtClean="0">
                <a:latin typeface="Times New Roman" panose="02020603050405020304" pitchFamily="18" charset="0"/>
                <a:cs typeface="Times New Roman" panose="02020603050405020304" pitchFamily="18" charset="0"/>
              </a:rPr>
              <a:t>For these </a:t>
            </a:r>
            <a:r>
              <a:rPr lang="en-US" dirty="0">
                <a:latin typeface="Times New Roman" panose="02020603050405020304" pitchFamily="18" charset="0"/>
                <a:cs typeface="Times New Roman" panose="02020603050405020304" pitchFamily="18" charset="0"/>
              </a:rPr>
              <a:t>purposes, the forecasting methods can be applied, </a:t>
            </a:r>
            <a:r>
              <a:rPr lang="en-US" dirty="0" smtClean="0">
                <a:latin typeface="Times New Roman" panose="02020603050405020304" pitchFamily="18" charset="0"/>
                <a:cs typeface="Times New Roman" panose="02020603050405020304" pitchFamily="18" charset="0"/>
              </a:rPr>
              <a:t>in particular:</a:t>
            </a:r>
          </a:p>
          <a:p>
            <a:pPr marL="514350" indent="-514350">
              <a:buFont typeface="+mj-lt"/>
              <a:buAutoNum type="alphaLcPeriod"/>
            </a:pPr>
            <a:r>
              <a:rPr lang="en-US" dirty="0">
                <a:latin typeface="Times New Roman" panose="02020603050405020304" pitchFamily="18" charset="0"/>
                <a:cs typeface="Times New Roman" panose="02020603050405020304" pitchFamily="18" charset="0"/>
              </a:rPr>
              <a:t>based on neural networks when a neural network </a:t>
            </a:r>
            <a:r>
              <a:rPr lang="en-US" dirty="0" smtClean="0">
                <a:latin typeface="Times New Roman" panose="02020603050405020304" pitchFamily="18" charset="0"/>
                <a:cs typeface="Times New Roman" panose="02020603050405020304" pitchFamily="18" charset="0"/>
              </a:rPr>
              <a:t>simply analyzes N-parameters;</a:t>
            </a:r>
            <a:endParaRPr lang="en-US" dirty="0">
              <a:latin typeface="Times New Roman" panose="02020603050405020304" pitchFamily="18" charset="0"/>
              <a:cs typeface="Times New Roman" panose="02020603050405020304" pitchFamily="18" charset="0"/>
            </a:endParaRPr>
          </a:p>
          <a:p>
            <a:pPr marL="514350" indent="-514350">
              <a:buFont typeface="+mj-lt"/>
              <a:buAutoNum type="alphaLcPeriod"/>
            </a:pPr>
            <a:r>
              <a:rPr lang="en-US" dirty="0" smtClean="0">
                <a:latin typeface="Times New Roman" panose="02020603050405020304" pitchFamily="18" charset="0"/>
                <a:cs typeface="Times New Roman" panose="02020603050405020304" pitchFamily="18" charset="0"/>
              </a:rPr>
              <a:t>based </a:t>
            </a:r>
            <a:r>
              <a:rPr lang="en-US" dirty="0">
                <a:latin typeface="Times New Roman" panose="02020603050405020304" pitchFamily="18" charset="0"/>
                <a:cs typeface="Times New Roman" panose="02020603050405020304" pitchFamily="18" charset="0"/>
              </a:rPr>
              <a:t>on the clustering and feature extraction (</a:t>
            </a:r>
            <a:r>
              <a:rPr lang="en-US" dirty="0" smtClean="0">
                <a:latin typeface="Times New Roman" panose="02020603050405020304" pitchFamily="18" charset="0"/>
                <a:cs typeface="Times New Roman" panose="02020603050405020304" pitchFamily="18" charset="0"/>
                <a:hlinkClick r:id="rId2"/>
              </a:rPr>
              <a:t>SVM</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3"/>
              </a:rPr>
              <a:t>random forest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etc</a:t>
            </a:r>
            <a:r>
              <a:rPr lang="en-US" dirty="0" smtClean="0">
                <a:latin typeface="Times New Roman" panose="02020603050405020304" pitchFamily="18" charset="0"/>
                <a:cs typeface="Times New Roman" panose="02020603050405020304" pitchFamily="18" charset="0"/>
              </a:rPr>
              <a:t>.);</a:t>
            </a:r>
          </a:p>
          <a:p>
            <a:pPr marL="514350" indent="-514350">
              <a:buFont typeface="+mj-lt"/>
              <a:buAutoNum type="alphaLcPeriod"/>
            </a:pPr>
            <a:r>
              <a:rPr lang="en-US" dirty="0" smtClean="0">
                <a:latin typeface="Times New Roman" panose="02020603050405020304" pitchFamily="18" charset="0"/>
                <a:cs typeface="Times New Roman" panose="02020603050405020304" pitchFamily="18" charset="0"/>
                <a:hlinkClick r:id="rId4"/>
              </a:rPr>
              <a:t>semantic search</a:t>
            </a:r>
            <a:r>
              <a:rPr lang="en-US" dirty="0" smtClean="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5"/>
          <a:stretch>
            <a:fillRect/>
          </a:stretch>
        </p:blipFill>
        <p:spPr>
          <a:xfrm>
            <a:off x="5939703" y="4937847"/>
            <a:ext cx="5414097" cy="1609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632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	PRACTICAL REALIZATION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anose="02020603050405020304" pitchFamily="18" charset="0"/>
                <a:cs typeface="Times New Roman" panose="02020603050405020304" pitchFamily="18" charset="0"/>
              </a:rPr>
              <a:t>With all that’s proposed, now it’s time to practically realize it, or rather, implement it.  A system </a:t>
            </a:r>
            <a:r>
              <a:rPr lang="en-US" dirty="0">
                <a:latin typeface="Times New Roman" panose="02020603050405020304" pitchFamily="18" charset="0"/>
                <a:cs typeface="Times New Roman" panose="02020603050405020304" pitchFamily="18" charset="0"/>
              </a:rPr>
              <a:t>based on </a:t>
            </a:r>
            <a:r>
              <a:rPr lang="en-US" dirty="0">
                <a:latin typeface="Times New Roman" panose="02020603050405020304" pitchFamily="18" charset="0"/>
                <a:cs typeface="Times New Roman" panose="02020603050405020304" pitchFamily="18" charset="0"/>
                <a:hlinkClick r:id="rId2"/>
              </a:rPr>
              <a:t>Flask</a:t>
            </a:r>
            <a:r>
              <a:rPr lang="en-US" dirty="0">
                <a:latin typeface="Times New Roman" panose="02020603050405020304" pitchFamily="18" charset="0"/>
                <a:cs typeface="Times New Roman" panose="02020603050405020304" pitchFamily="18" charset="0"/>
              </a:rPr>
              <a:t> framework</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3"/>
              </a:rPr>
              <a:t>MongoDB</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Python3 and numerous Python packages such </a:t>
            </a:r>
            <a:r>
              <a:rPr lang="en-US" dirty="0">
                <a:latin typeface="Times New Roman" panose="02020603050405020304" pitchFamily="18" charset="0"/>
                <a:cs typeface="Times New Roman" panose="02020603050405020304" pitchFamily="18" charset="0"/>
              </a:rPr>
              <a:t>as </a:t>
            </a:r>
            <a:r>
              <a:rPr lang="en-US" dirty="0" smtClean="0">
                <a:latin typeface="Times New Roman" panose="02020603050405020304" pitchFamily="18" charset="0"/>
                <a:cs typeface="Times New Roman" panose="02020603050405020304" pitchFamily="18" charset="0"/>
                <a:hlinkClick r:id="rId4"/>
              </a:rPr>
              <a:t>NumPy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5"/>
              </a:rPr>
              <a:t>SciPy</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others. The </a:t>
            </a:r>
            <a:r>
              <a:rPr lang="en-US" dirty="0">
                <a:latin typeface="Times New Roman" panose="02020603050405020304" pitchFamily="18" charset="0"/>
                <a:cs typeface="Times New Roman" panose="02020603050405020304" pitchFamily="18" charset="0"/>
              </a:rPr>
              <a:t>main part of system contains next functionality</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Extracting </a:t>
            </a:r>
            <a:r>
              <a:rPr lang="en-US" dirty="0">
                <a:latin typeface="Times New Roman" panose="02020603050405020304" pitchFamily="18" charset="0"/>
                <a:cs typeface="Times New Roman" panose="02020603050405020304" pitchFamily="18" charset="0"/>
              </a:rPr>
              <a:t>data from storage files of </a:t>
            </a:r>
            <a:r>
              <a:rPr lang="en-US" dirty="0" smtClean="0">
                <a:latin typeface="Times New Roman" panose="02020603050405020304" pitchFamily="18" charset="0"/>
                <a:cs typeface="Times New Roman" panose="02020603050405020304" pitchFamily="18" charset="0"/>
              </a:rPr>
              <a:t>biophysical researches</a:t>
            </a:r>
            <a:r>
              <a:rPr lang="en-US" dirty="0">
                <a:latin typeface="Times New Roman" panose="02020603050405020304" pitchFamily="18" charset="0"/>
                <a:cs typeface="Times New Roman" panose="02020603050405020304" pitchFamily="18" charset="0"/>
              </a:rPr>
              <a:t>, such as EDF (European Data Format) </a:t>
            </a:r>
            <a:r>
              <a:rPr lang="en-US" dirty="0" smtClean="0">
                <a:latin typeface="Times New Roman" panose="02020603050405020304" pitchFamily="18" charset="0"/>
                <a:cs typeface="Times New Roman" panose="02020603050405020304" pitchFamily="18" charset="0"/>
              </a:rPr>
              <a:t>or simply </a:t>
            </a:r>
            <a:r>
              <a:rPr lang="en-US" dirty="0">
                <a:latin typeface="Times New Roman" panose="02020603050405020304" pitchFamily="18" charset="0"/>
                <a:cs typeface="Times New Roman" panose="02020603050405020304" pitchFamily="18" charset="0"/>
              </a:rPr>
              <a:t>csv file, in case of therapy vision pathologies.</a:t>
            </a: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Adding </a:t>
            </a:r>
            <a:r>
              <a:rPr lang="en-US" dirty="0">
                <a:latin typeface="Times New Roman" panose="02020603050405020304" pitchFamily="18" charset="0"/>
                <a:cs typeface="Times New Roman" panose="02020603050405020304" pitchFamily="18" charset="0"/>
              </a:rPr>
              <a:t>some additional information for this </a:t>
            </a:r>
            <a:r>
              <a:rPr lang="en-US" dirty="0" smtClean="0">
                <a:latin typeface="Times New Roman" panose="02020603050405020304" pitchFamily="18" charset="0"/>
                <a:cs typeface="Times New Roman" panose="02020603050405020304" pitchFamily="18" charset="0"/>
              </a:rPr>
              <a:t>data, which </a:t>
            </a:r>
            <a:r>
              <a:rPr lang="en-US" dirty="0">
                <a:latin typeface="Times New Roman" panose="02020603050405020304" pitchFamily="18" charset="0"/>
                <a:cs typeface="Times New Roman" panose="02020603050405020304" pitchFamily="18" charset="0"/>
              </a:rPr>
              <a:t>connected with process of research, such </a:t>
            </a:r>
            <a:r>
              <a:rPr lang="en-US" dirty="0" smtClean="0">
                <a:latin typeface="Times New Roman" panose="02020603050405020304" pitchFamily="18" charset="0"/>
                <a:cs typeface="Times New Roman" panose="02020603050405020304" pitchFamily="18" charset="0"/>
              </a:rPr>
              <a:t>as </a:t>
            </a:r>
            <a:r>
              <a:rPr lang="fr-FR" dirty="0" smtClean="0">
                <a:latin typeface="Times New Roman" panose="02020603050405020304" pitchFamily="18" charset="0"/>
                <a:cs typeface="Times New Roman" panose="02020603050405020304" pitchFamily="18" charset="0"/>
              </a:rPr>
              <a:t>patient </a:t>
            </a:r>
            <a:r>
              <a:rPr lang="fr-FR" dirty="0" err="1">
                <a:latin typeface="Times New Roman" panose="02020603050405020304" pitchFamily="18" charset="0"/>
                <a:cs typeface="Times New Roman" panose="02020603050405020304" pitchFamily="18" charset="0"/>
              </a:rPr>
              <a:t>name</a:t>
            </a:r>
            <a:r>
              <a:rPr lang="fr-FR" dirty="0">
                <a:latin typeface="Times New Roman" panose="02020603050405020304" pitchFamily="18" charset="0"/>
                <a:cs typeface="Times New Roman" panose="02020603050405020304" pitchFamily="18" charset="0"/>
              </a:rPr>
              <a:t>, stimulation type etc.</a:t>
            </a: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Storing </a:t>
            </a:r>
            <a:r>
              <a:rPr lang="en-US" dirty="0">
                <a:latin typeface="Times New Roman" panose="02020603050405020304" pitchFamily="18" charset="0"/>
                <a:cs typeface="Times New Roman" panose="02020603050405020304" pitchFamily="18" charset="0"/>
              </a:rPr>
              <a:t>data on natural language (for </a:t>
            </a:r>
            <a:r>
              <a:rPr lang="en-US" dirty="0" smtClean="0">
                <a:latin typeface="Times New Roman" panose="02020603050405020304" pitchFamily="18" charset="0"/>
                <a:cs typeface="Times New Roman" panose="02020603050405020304" pitchFamily="18" charset="0"/>
              </a:rPr>
              <a:t>example examination </a:t>
            </a:r>
            <a:r>
              <a:rPr lang="en-US" dirty="0">
                <a:latin typeface="Times New Roman" panose="02020603050405020304" pitchFamily="18" charset="0"/>
                <a:cs typeface="Times New Roman" panose="02020603050405020304" pitchFamily="18" charset="0"/>
              </a:rPr>
              <a:t>results in free form) for next </a:t>
            </a:r>
            <a:r>
              <a:rPr lang="en-US" dirty="0" smtClean="0">
                <a:latin typeface="Times New Roman" panose="02020603050405020304" pitchFamily="18" charset="0"/>
                <a:cs typeface="Times New Roman" panose="02020603050405020304" pitchFamily="18" charset="0"/>
              </a:rPr>
              <a:t>semantic search</a:t>
            </a:r>
            <a:r>
              <a:rPr lang="en-US" dirty="0">
                <a:latin typeface="Times New Roman" panose="02020603050405020304" pitchFamily="18" charset="0"/>
                <a:cs typeface="Times New Roman" panose="02020603050405020304" pitchFamily="18" charset="0"/>
              </a:rPr>
              <a:t>.</a:t>
            </a: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Process </a:t>
            </a:r>
            <a:r>
              <a:rPr lang="en-US" dirty="0">
                <a:latin typeface="Times New Roman" panose="02020603050405020304" pitchFamily="18" charset="0"/>
                <a:cs typeface="Times New Roman" panose="02020603050405020304" pitchFamily="18" charset="0"/>
              </a:rPr>
              <a:t>data using </a:t>
            </a:r>
            <a:r>
              <a:rPr lang="en-US" dirty="0" smtClean="0">
                <a:latin typeface="Times New Roman" panose="02020603050405020304" pitchFamily="18" charset="0"/>
                <a:cs typeface="Times New Roman" panose="02020603050405020304" pitchFamily="18" charset="0"/>
              </a:rPr>
              <a:t>methods.</a:t>
            </a:r>
            <a:endParaRPr lang="en-US" dirty="0">
              <a:latin typeface="Times New Roman" panose="02020603050405020304" pitchFamily="18" charset="0"/>
              <a:cs typeface="Times New Roman" panose="02020603050405020304" pitchFamily="18" charset="0"/>
            </a:endParaRP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Generation </a:t>
            </a:r>
            <a:r>
              <a:rPr lang="en-US" dirty="0">
                <a:latin typeface="Times New Roman" panose="02020603050405020304" pitchFamily="18" charset="0"/>
                <a:cs typeface="Times New Roman" panose="02020603050405020304" pitchFamily="18" charset="0"/>
              </a:rPr>
              <a:t>summary of results of processing</a:t>
            </a:r>
            <a:r>
              <a:rPr lang="en-US" dirty="0" smtClean="0">
                <a:latin typeface="Times New Roman" panose="02020603050405020304" pitchFamily="18" charset="0"/>
                <a:cs typeface="Times New Roman" panose="02020603050405020304" pitchFamily="18" charset="0"/>
              </a:rPr>
              <a:t>.</a:t>
            </a:r>
          </a:p>
          <a:p>
            <a:pPr marL="571500" indent="-571500">
              <a:buFont typeface="+mj-lt"/>
              <a:buAutoNum type="romanLcPeriod"/>
            </a:pPr>
            <a:r>
              <a:rPr lang="en-US" dirty="0">
                <a:latin typeface="Times New Roman" panose="02020603050405020304" pitchFamily="18" charset="0"/>
                <a:cs typeface="Times New Roman" panose="02020603050405020304" pitchFamily="18" charset="0"/>
              </a:rPr>
              <a:t>Using method of semantic search for </a:t>
            </a:r>
            <a:r>
              <a:rPr lang="en-US" dirty="0" smtClean="0">
                <a:latin typeface="Times New Roman" panose="02020603050405020304" pitchFamily="18" charset="0"/>
                <a:cs typeface="Times New Roman" panose="02020603050405020304" pitchFamily="18" charset="0"/>
              </a:rPr>
              <a:t>extraction knowledge </a:t>
            </a:r>
            <a:r>
              <a:rPr lang="en-US" dirty="0">
                <a:latin typeface="Times New Roman" panose="02020603050405020304" pitchFamily="18" charset="0"/>
                <a:cs typeface="Times New Roman" panose="02020603050405020304" pitchFamily="18" charset="0"/>
              </a:rPr>
              <a:t>from records on natural language.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954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This paper presents a model based on NoSQL database </a:t>
            </a:r>
            <a:r>
              <a:rPr lang="en-US" dirty="0" smtClean="0">
                <a:latin typeface="Times New Roman" panose="02020603050405020304" pitchFamily="18" charset="0"/>
                <a:cs typeface="Times New Roman" panose="02020603050405020304" pitchFamily="18" charset="0"/>
              </a:rPr>
              <a:t>that can </a:t>
            </a:r>
            <a:r>
              <a:rPr lang="en-US" dirty="0">
                <a:latin typeface="Times New Roman" panose="02020603050405020304" pitchFamily="18" charset="0"/>
                <a:cs typeface="Times New Roman" panose="02020603050405020304" pitchFamily="18" charset="0"/>
              </a:rPr>
              <a:t>store and process data by machine learning </a:t>
            </a:r>
            <a:r>
              <a:rPr lang="en-US" dirty="0" smtClean="0">
                <a:latin typeface="Times New Roman" panose="02020603050405020304" pitchFamily="18" charset="0"/>
                <a:cs typeface="Times New Roman" panose="02020603050405020304" pitchFamily="18" charset="0"/>
              </a:rPr>
              <a:t>methods obtained </a:t>
            </a:r>
            <a:r>
              <a:rPr lang="en-US" dirty="0">
                <a:latin typeface="Times New Roman" panose="02020603050405020304" pitchFamily="18" charset="0"/>
                <a:cs typeface="Times New Roman" panose="02020603050405020304" pitchFamily="18" charset="0"/>
              </a:rPr>
              <a:t>during medical observations.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difference </a:t>
            </a:r>
            <a:r>
              <a:rPr lang="en-US" dirty="0" smtClean="0">
                <a:latin typeface="Times New Roman" panose="02020603050405020304" pitchFamily="18" charset="0"/>
                <a:cs typeface="Times New Roman" panose="02020603050405020304" pitchFamily="18" charset="0"/>
              </a:rPr>
              <a:t>from conventional </a:t>
            </a:r>
            <a:r>
              <a:rPr lang="en-US" dirty="0">
                <a:latin typeface="Times New Roman" panose="02020603050405020304" pitchFamily="18" charset="0"/>
                <a:cs typeface="Times New Roman" panose="02020603050405020304" pitchFamily="18" charset="0"/>
              </a:rPr>
              <a:t>data representation in a traditional RDB, </a:t>
            </a:r>
            <a:r>
              <a:rPr lang="en-US" dirty="0" smtClean="0">
                <a:latin typeface="Times New Roman" panose="02020603050405020304" pitchFamily="18" charset="0"/>
                <a:cs typeface="Times New Roman" panose="02020603050405020304" pitchFamily="18" charset="0"/>
              </a:rPr>
              <a:t>the storage </a:t>
            </a:r>
            <a:r>
              <a:rPr lang="en-US" dirty="0">
                <a:latin typeface="Times New Roman" panose="02020603050405020304" pitchFamily="18" charset="0"/>
                <a:cs typeface="Times New Roman" panose="02020603050405020304" pitchFamily="18" charset="0"/>
              </a:rPr>
              <a:t>capabilities of the ontologies together with the </a:t>
            </a:r>
            <a:r>
              <a:rPr lang="en-US" dirty="0" smtClean="0">
                <a:latin typeface="Times New Roman" panose="02020603050405020304" pitchFamily="18" charset="0"/>
                <a:cs typeface="Times New Roman" panose="02020603050405020304" pitchFamily="18" charset="0"/>
              </a:rPr>
              <a:t>data themselves</a:t>
            </a:r>
            <a:r>
              <a:rPr lang="en-US" dirty="0">
                <a:latin typeface="Times New Roman" panose="02020603050405020304" pitchFamily="18" charset="0"/>
                <a:cs typeface="Times New Roman" panose="02020603050405020304" pitchFamily="18" charset="0"/>
              </a:rPr>
              <a:t>, as well as the flexibility of the proposed model </a:t>
            </a:r>
            <a:r>
              <a:rPr lang="en-US" dirty="0" smtClean="0">
                <a:latin typeface="Times New Roman" panose="02020603050405020304" pitchFamily="18" charset="0"/>
                <a:cs typeface="Times New Roman" panose="02020603050405020304" pitchFamily="18" charset="0"/>
              </a:rPr>
              <a:t>are shown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description of data processing methods is </a:t>
            </a:r>
            <a:r>
              <a:rPr lang="en-US" dirty="0" smtClean="0">
                <a:latin typeface="Times New Roman" panose="02020603050405020304" pitchFamily="18" charset="0"/>
                <a:cs typeface="Times New Roman" panose="02020603050405020304" pitchFamily="18" charset="0"/>
              </a:rPr>
              <a:t>given, the </a:t>
            </a:r>
            <a:r>
              <a:rPr lang="en-US" dirty="0">
                <a:latin typeface="Times New Roman" panose="02020603050405020304" pitchFamily="18" charset="0"/>
                <a:cs typeface="Times New Roman" panose="02020603050405020304" pitchFamily="18" charset="0"/>
              </a:rPr>
              <a:t>possibility of their transformation into knowledge is </a:t>
            </a:r>
            <a:r>
              <a:rPr lang="en-US" dirty="0" smtClean="0">
                <a:latin typeface="Times New Roman" panose="02020603050405020304" pitchFamily="18" charset="0"/>
                <a:cs typeface="Times New Roman" panose="02020603050405020304" pitchFamily="18" charset="0"/>
              </a:rPr>
              <a:t>shown as </a:t>
            </a:r>
            <a:r>
              <a:rPr lang="en-US" dirty="0">
                <a:latin typeface="Times New Roman" panose="02020603050405020304" pitchFamily="18" charset="0"/>
                <a:cs typeface="Times New Roman" panose="02020603050405020304" pitchFamily="18" charset="0"/>
              </a:rPr>
              <a:t>well as the analysis methods and their </a:t>
            </a:r>
            <a:r>
              <a:rPr lang="en-US" dirty="0" smtClean="0">
                <a:latin typeface="Times New Roman" panose="02020603050405020304" pitchFamily="18" charset="0"/>
                <a:cs typeface="Times New Roman" panose="02020603050405020304" pitchFamily="18" charset="0"/>
              </a:rPr>
              <a:t>combinations (integration</a:t>
            </a:r>
            <a:r>
              <a:rPr lang="en-US" dirty="0">
                <a:latin typeface="Times New Roman" panose="02020603050405020304" pitchFamily="18" charset="0"/>
                <a:cs typeface="Times New Roman" panose="02020603050405020304" pitchFamily="18" charset="0"/>
              </a:rPr>
              <a:t>) with the aim of obtaining the final conclusions </a:t>
            </a:r>
            <a:r>
              <a:rPr lang="en-US" dirty="0" smtClean="0">
                <a:latin typeface="Times New Roman" panose="02020603050405020304" pitchFamily="18" charset="0"/>
                <a:cs typeface="Times New Roman" panose="02020603050405020304" pitchFamily="18" charset="0"/>
              </a:rPr>
              <a:t>are produced</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research is conducted at the Department </a:t>
            </a:r>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pplied </a:t>
            </a:r>
            <a:r>
              <a:rPr lang="en-US" dirty="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athematics</a:t>
            </a:r>
            <a:r>
              <a:rPr lang="en-US" dirty="0">
                <a:latin typeface="Times New Roman" panose="02020603050405020304" pitchFamily="18" charset="0"/>
                <a:cs typeface="Times New Roman" panose="02020603050405020304" pitchFamily="18" charset="0"/>
              </a:rPr>
              <a:t>, National Research University "</a:t>
            </a:r>
            <a:r>
              <a:rPr lang="en-US" dirty="0" smtClean="0">
                <a:latin typeface="Times New Roman" panose="02020603050405020304" pitchFamily="18" charset="0"/>
                <a:cs typeface="Times New Roman" panose="02020603050405020304" pitchFamily="18" charset="0"/>
              </a:rPr>
              <a:t>Moscow </a:t>
            </a: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ower Engineering Institute" together with the Moscow Helmholtz </a:t>
            </a:r>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esearch </a:t>
            </a:r>
            <a:r>
              <a:rPr lang="en-US" dirty="0">
                <a:latin typeface="Times New Roman" panose="02020603050405020304" pitchFamily="18" charset="0"/>
                <a:cs typeface="Times New Roman" panose="02020603050405020304" pitchFamily="18" charset="0"/>
              </a:rPr>
              <a:t>Institute of eye diseases for creating </a:t>
            </a:r>
            <a:r>
              <a:rPr lang="en-US" dirty="0" smtClean="0">
                <a:latin typeface="Times New Roman" panose="02020603050405020304" pitchFamily="18" charset="0"/>
                <a:cs typeface="Times New Roman" panose="02020603050405020304" pitchFamily="18" charset="0"/>
              </a:rPr>
              <a:t>an intelligent </a:t>
            </a:r>
            <a:r>
              <a:rPr lang="en-US" dirty="0">
                <a:latin typeface="Times New Roman" panose="02020603050405020304" pitchFamily="18" charset="0"/>
                <a:cs typeface="Times New Roman" panose="02020603050405020304" pitchFamily="18" charset="0"/>
              </a:rPr>
              <a:t>DSS under the diagnosis of complex </a:t>
            </a:r>
            <a:r>
              <a:rPr lang="en-US" dirty="0" smtClean="0">
                <a:latin typeface="Times New Roman" panose="02020603050405020304" pitchFamily="18" charset="0"/>
                <a:cs typeface="Times New Roman" panose="02020603050405020304" pitchFamily="18" charset="0"/>
              </a:rPr>
              <a:t>pathologies.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339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MY TAKEAWAYS FROM THIS PAPER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 am a machine &amp; deep learning enthusiast and practitioner since my freshman year of engineering. I have explored various algorithms in  in machine learning like SVM, Random Forrest, MapReduce and also done a bit of study on NLP relating topics like Semantic Search, LDA, word2vec, lemmatization, etc. </a:t>
            </a:r>
          </a:p>
          <a:p>
            <a:r>
              <a:rPr lang="en-US" dirty="0" smtClean="0">
                <a:latin typeface="Times New Roman" panose="02020603050405020304" pitchFamily="18" charset="0"/>
                <a:cs typeface="Times New Roman" panose="02020603050405020304" pitchFamily="18" charset="0"/>
              </a:rPr>
              <a:t>This paper gave me a new insight into how Machine Learning algorithms can be used to solve database issues in healthcare domain. It gives a detailed ontology of how we can use NRBs to tackle the current issues faced in managing healthcare data when juxtaposed with a bit of Machine Learning. </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133850" y="1714500"/>
            <a:ext cx="3924300" cy="3429000"/>
          </a:xfrm>
          <a:prstGeom prst="rect">
            <a:avLst/>
          </a:prstGeom>
        </p:spPr>
      </p:pic>
    </p:spTree>
    <p:extLst>
      <p:ext uri="{BB962C8B-B14F-4D97-AF65-F5344CB8AC3E}">
        <p14:creationId xmlns:p14="http://schemas.microsoft.com/office/powerpoint/2010/main" val="352090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42"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BIBLIOGRAPHY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Original paper: </a:t>
            </a:r>
            <a:r>
              <a:rPr lang="en-US" dirty="0">
                <a:latin typeface="Times New Roman" panose="02020603050405020304" pitchFamily="18" charset="0"/>
                <a:cs typeface="Times New Roman" panose="02020603050405020304" pitchFamily="18" charset="0"/>
                <a:hlinkClick r:id="rId2"/>
              </a:rPr>
              <a:t>https://</a:t>
            </a:r>
            <a:r>
              <a:rPr lang="en-US" dirty="0" smtClean="0">
                <a:latin typeface="Times New Roman" panose="02020603050405020304" pitchFamily="18" charset="0"/>
                <a:cs typeface="Times New Roman" panose="02020603050405020304" pitchFamily="18" charset="0"/>
                <a:hlinkClick r:id="rId2"/>
              </a:rPr>
              <a:t>ieeexplore.ieee.org/document/8482230</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https://towardsdatascience.com</a:t>
            </a:r>
            <a:r>
              <a:rPr lang="en-US" dirty="0" smtClean="0">
                <a:latin typeface="Times New Roman" panose="02020603050405020304" pitchFamily="18" charset="0"/>
                <a:cs typeface="Times New Roman" panose="02020603050405020304" pitchFamily="18" charset="0"/>
                <a:hlinkClick r:id="rId3"/>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4"/>
              </a:rPr>
              <a:t>www.tutorialspoint.com</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5"/>
              </a:rPr>
              <a:t>https://</a:t>
            </a:r>
            <a:r>
              <a:rPr lang="en-US" dirty="0" smtClean="0">
                <a:latin typeface="Times New Roman" panose="02020603050405020304" pitchFamily="18" charset="0"/>
                <a:cs typeface="Times New Roman" panose="02020603050405020304" pitchFamily="18" charset="0"/>
                <a:hlinkClick r:id="rId5"/>
              </a:rPr>
              <a:t>www.couchbase.com/solutions/nosql-for-healthcare</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357745" y="4366644"/>
            <a:ext cx="9476510" cy="1862048"/>
          </a:xfrm>
          <a:prstGeom prst="rect">
            <a:avLst/>
          </a:prstGeom>
          <a:noFill/>
        </p:spPr>
        <p:txBody>
          <a:bodyPr wrap="square" lIns="91440" tIns="45720" rIns="91440" bIns="45720">
            <a:spAutoFit/>
          </a:bodyPr>
          <a:lstStyle/>
          <a:p>
            <a:pPr algn="ctr"/>
            <a:r>
              <a:rPr lang="en-US" sz="115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115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63083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latin typeface="Consolas" panose="020B0609020204030204" pitchFamily="49" charset="0"/>
                <a:cs typeface="Times New Roman" panose="02020603050405020304" pitchFamily="18" charset="0"/>
              </a:rPr>
              <a:t>nosql</a:t>
            </a:r>
            <a:r>
              <a:rPr lang="en-US" dirty="0" smtClean="0">
                <a:latin typeface="Consolas" panose="020B0609020204030204" pitchFamily="49" charset="0"/>
                <a:cs typeface="Times New Roman" panose="02020603050405020304" pitchFamily="18" charset="0"/>
              </a:rPr>
              <a:t> </a:t>
            </a:r>
            <a:r>
              <a:rPr lang="en-US" dirty="0" err="1" smtClean="0">
                <a:latin typeface="Consolas" panose="020B0609020204030204" pitchFamily="49" charset="0"/>
                <a:cs typeface="Times New Roman" panose="02020603050405020304" pitchFamily="18" charset="0"/>
              </a:rPr>
              <a:t>maketable</a:t>
            </a:r>
            <a:r>
              <a:rPr lang="en-US" dirty="0" smtClean="0">
                <a:latin typeface="Consolas" panose="020B0609020204030204" pitchFamily="49" charset="0"/>
                <a:cs typeface="Times New Roman" panose="02020603050405020304" pitchFamily="18" charset="0"/>
              </a:rPr>
              <a:t> &lt; </a:t>
            </a:r>
            <a:r>
              <a:rPr lang="en-US" dirty="0" err="1" smtClean="0">
                <a:latin typeface="Consolas" panose="020B0609020204030204" pitchFamily="49" charset="0"/>
                <a:cs typeface="Times New Roman" panose="02020603050405020304" pitchFamily="18" charset="0"/>
              </a:rPr>
              <a:t>research.tpl</a:t>
            </a:r>
            <a:endParaRPr lang="en-US" dirty="0">
              <a:latin typeface="Consolas" panose="020B0609020204030204" pitchFamily="49" charset="0"/>
              <a:cs typeface="Times New Roman" panose="02020603050405020304" pitchFamily="18" charset="0"/>
            </a:endParaRPr>
          </a:p>
        </p:txBody>
      </p:sp>
      <p:sp>
        <p:nvSpPr>
          <p:cNvPr id="3" name="Content Placeholder 2"/>
          <p:cNvSpPr>
            <a:spLocks noGrp="1"/>
          </p:cNvSpPr>
          <p:nvPr>
            <p:ph idx="1"/>
          </p:nvPr>
        </p:nvSpPr>
        <p:spPr>
          <a:xfrm>
            <a:off x="692727" y="1524000"/>
            <a:ext cx="10661073" cy="4765964"/>
          </a:xfrm>
        </p:spPr>
        <p:txBody>
          <a:bodyPr>
            <a:normAutofit lnSpcReduction="10000"/>
          </a:bodyPr>
          <a:lstStyle/>
          <a:p>
            <a:pPr marL="0" indent="0">
              <a:buNone/>
            </a:pPr>
            <a:r>
              <a:rPr lang="en-US" b="1" dirty="0" smtClean="0">
                <a:latin typeface="Consolas" panose="020B0609020204030204" pitchFamily="49" charset="0"/>
              </a:rPr>
              <a:t>&lt; </a:t>
            </a:r>
            <a:r>
              <a:rPr lang="en-US" b="1" dirty="0" err="1" smtClean="0">
                <a:latin typeface="Consolas" panose="020B0609020204030204" pitchFamily="49" charset="0"/>
              </a:rPr>
              <a:t>stdout</a:t>
            </a:r>
            <a:endParaRPr lang="en-US" b="1" dirty="0" smtClean="0">
              <a:latin typeface="Consolas" panose="020B0609020204030204" pitchFamily="49" charset="0"/>
            </a:endParaRPr>
          </a:p>
          <a:p>
            <a:pPr>
              <a:buFont typeface="Consolas" panose="020B0609020204030204" pitchFamily="49" charset="0"/>
              <a:buChar char="˃"/>
            </a:pPr>
            <a:r>
              <a:rPr lang="en-US" dirty="0" smtClean="0">
                <a:latin typeface="Consolas" panose="020B0609020204030204" pitchFamily="49" charset="0"/>
              </a:rPr>
              <a:t>Abstract</a:t>
            </a:r>
          </a:p>
          <a:p>
            <a:pPr>
              <a:buFont typeface="Consolas" panose="020B0609020204030204" pitchFamily="49" charset="0"/>
              <a:buChar char="˃"/>
            </a:pPr>
            <a:r>
              <a:rPr lang="en-US" dirty="0" smtClean="0">
                <a:latin typeface="Consolas" panose="020B0609020204030204" pitchFamily="49" charset="0"/>
              </a:rPr>
              <a:t>Introduction</a:t>
            </a:r>
          </a:p>
          <a:p>
            <a:pPr>
              <a:buFont typeface="Consolas" panose="020B0609020204030204" pitchFamily="49" charset="0"/>
              <a:buChar char="˃"/>
            </a:pPr>
            <a:r>
              <a:rPr lang="en-US" dirty="0" smtClean="0">
                <a:latin typeface="Consolas" panose="020B0609020204030204" pitchFamily="49" charset="0"/>
              </a:rPr>
              <a:t>Databases for medical data storage</a:t>
            </a:r>
          </a:p>
          <a:p>
            <a:pPr>
              <a:buFont typeface="Consolas" panose="020B0609020204030204" pitchFamily="49" charset="0"/>
              <a:buChar char="˃"/>
            </a:pPr>
            <a:r>
              <a:rPr lang="en-US" dirty="0" smtClean="0">
                <a:latin typeface="Consolas" panose="020B0609020204030204" pitchFamily="49" charset="0"/>
              </a:rPr>
              <a:t>Ontology representation of medical reports in NRDBs</a:t>
            </a:r>
          </a:p>
          <a:p>
            <a:pPr>
              <a:buFont typeface="Consolas" panose="020B0609020204030204" pitchFamily="49" charset="0"/>
              <a:buChar char="˃"/>
            </a:pPr>
            <a:r>
              <a:rPr lang="en-US" dirty="0" smtClean="0">
                <a:latin typeface="Consolas" panose="020B0609020204030204" pitchFamily="49" charset="0"/>
              </a:rPr>
              <a:t>Machine Learning for data mining and knowledge extraction</a:t>
            </a:r>
          </a:p>
          <a:p>
            <a:pPr>
              <a:buFont typeface="Consolas" panose="020B0609020204030204" pitchFamily="49" charset="0"/>
              <a:buChar char="˃"/>
            </a:pPr>
            <a:r>
              <a:rPr lang="en-US" dirty="0" smtClean="0">
                <a:latin typeface="Consolas" panose="020B0609020204030204" pitchFamily="49" charset="0"/>
              </a:rPr>
              <a:t>Practical Realization</a:t>
            </a:r>
          </a:p>
          <a:p>
            <a:pPr>
              <a:buFont typeface="Consolas" panose="020B0609020204030204" pitchFamily="49" charset="0"/>
              <a:buChar char="˃"/>
            </a:pPr>
            <a:r>
              <a:rPr lang="en-US" dirty="0" smtClean="0">
                <a:latin typeface="Consolas" panose="020B0609020204030204" pitchFamily="49" charset="0"/>
              </a:rPr>
              <a:t>Conclusion</a:t>
            </a:r>
          </a:p>
          <a:p>
            <a:pPr>
              <a:buFont typeface="Consolas" panose="020B0609020204030204" pitchFamily="49" charset="0"/>
              <a:buChar char="˃"/>
            </a:pPr>
            <a:r>
              <a:rPr lang="en-US" dirty="0" smtClean="0">
                <a:latin typeface="Consolas" panose="020B0609020204030204" pitchFamily="49" charset="0"/>
              </a:rPr>
              <a:t>Bibliography</a:t>
            </a:r>
            <a:endParaRPr lang="en-US" dirty="0">
              <a:latin typeface="Consolas" panose="020B0609020204030204" pitchFamily="49" charset="0"/>
            </a:endParaRPr>
          </a:p>
        </p:txBody>
      </p:sp>
    </p:spTree>
    <p:extLst>
      <p:ext uri="{BB962C8B-B14F-4D97-AF65-F5344CB8AC3E}">
        <p14:creationId xmlns:p14="http://schemas.microsoft.com/office/powerpoint/2010/main" val="941392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1CA31-1928-4DD5-91DB-7570935286A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47351C45-C85B-48A8-A926-21D9C2FB8569}"/>
              </a:ext>
            </a:extLst>
          </p:cNvPr>
          <p:cNvSpPr>
            <a:spLocks noGrp="1"/>
          </p:cNvSpPr>
          <p:nvPr>
            <p:ph idx="1"/>
          </p:nvPr>
        </p:nvSpPr>
        <p:spPr>
          <a:xfrm>
            <a:off x="838200" y="1572400"/>
            <a:ext cx="10515600" cy="4926870"/>
          </a:xfrm>
        </p:spPr>
        <p:txBody>
          <a:bodyPr>
            <a:normAutofit fontScale="85000" lnSpcReduction="2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One of the most important fields of decision  support system development is processing medical data for helping experts to make decision in the case of complex pathologies. In generally, a system for storing data and a decision module is main parts of these systems, what that is the reason why is very important to create systems, which can handle medical and expert information, that can be presented in various types and forms. One of the decision in this case is combining methods of machine learning and NoSQL databases.</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buNone/>
            </a:pPr>
            <a:r>
              <a:rPr lang="en-US" b="1" i="1" dirty="0"/>
              <a:t>Keywords—NoSQL; machine learning; decision systems; artificial intelligence; ontology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892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978E-9351-440E-ADF4-BEBFCB6A189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EC8B80D-7F4E-46E3-8E26-65ED1CD9997C}"/>
              </a:ext>
            </a:extLst>
          </p:cNvPr>
          <p:cNvSpPr>
            <a:spLocks noGrp="1"/>
          </p:cNvSpPr>
          <p:nvPr>
            <p:ph idx="1"/>
          </p:nvPr>
        </p:nvSpPr>
        <p:spPr>
          <a:xfrm>
            <a:off x="838200" y="1814737"/>
            <a:ext cx="10515600" cy="4881489"/>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The work in a heterogeneous environment is a frequent phenomenon during the process of complex systems’ development. The reason for this is constant interaction among the developers and the experts. </a:t>
            </a:r>
          </a:p>
          <a:p>
            <a:r>
              <a:rPr lang="en-US" dirty="0">
                <a:latin typeface="Times New Roman" panose="02020603050405020304" pitchFamily="18" charset="0"/>
                <a:cs typeface="Times New Roman" panose="02020603050405020304" pitchFamily="18" charset="0"/>
              </a:rPr>
              <a:t>Moreover, the subject area itself vary as a result of both technical and scientific progress or the replacement of equipment, that can lead to a change in data format with which the system works.</a:t>
            </a:r>
          </a:p>
          <a:p>
            <a:r>
              <a:rPr lang="en-US" dirty="0">
                <a:latin typeface="Times New Roman" panose="02020603050405020304" pitchFamily="18" charset="0"/>
                <a:cs typeface="Times New Roman" panose="02020603050405020304" pitchFamily="18" charset="0"/>
              </a:rPr>
              <a:t>It is also worth to remember that in different medical institutions, various reporting formats can be adopted as well as to different levels of personnel qualification and other features. </a:t>
            </a:r>
          </a:p>
          <a:p>
            <a:r>
              <a:rPr lang="en-US" dirty="0">
                <a:latin typeface="Times New Roman" panose="02020603050405020304" pitchFamily="18" charset="0"/>
                <a:cs typeface="Times New Roman" panose="02020603050405020304" pitchFamily="18" charset="0"/>
              </a:rPr>
              <a:t>As a result, a situation may arise when the developed system will not have the flexibility to work with all the new changes made in this institution. </a:t>
            </a:r>
          </a:p>
          <a:p>
            <a:r>
              <a:rPr lang="en-US" dirty="0">
                <a:latin typeface="Times New Roman" panose="02020603050405020304" pitchFamily="18" charset="0"/>
                <a:cs typeface="Times New Roman" panose="02020603050405020304" pitchFamily="18" charset="0"/>
              </a:rPr>
              <a:t>One method of solving this problem is a development of a more abstract ontology of the subject area description, however it increases the overheads and complicates system modifications.</a:t>
            </a:r>
          </a:p>
        </p:txBody>
      </p:sp>
    </p:spTree>
    <p:extLst>
      <p:ext uri="{BB962C8B-B14F-4D97-AF65-F5344CB8AC3E}">
        <p14:creationId xmlns:p14="http://schemas.microsoft.com/office/powerpoint/2010/main" val="2999472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978E-9351-440E-ADF4-BEBFCB6A189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EC8B80D-7F4E-46E3-8E26-65ED1CD9997C}"/>
              </a:ext>
            </a:extLst>
          </p:cNvPr>
          <p:cNvSpPr>
            <a:spLocks noGrp="1"/>
          </p:cNvSpPr>
          <p:nvPr>
            <p:ph idx="1"/>
          </p:nvPr>
        </p:nvSpPr>
        <p:spPr>
          <a:xfrm>
            <a:off x="838200" y="1814737"/>
            <a:ext cx="10515600" cy="4881489"/>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Since about 2007, when the volume of data and its complexity was quite high, the extensive development of data storage technology in non-relational databases (NRDBs) of the type </a:t>
            </a:r>
            <a:r>
              <a:rPr lang="en-US" dirty="0">
                <a:latin typeface="Times New Roman" panose="02020603050405020304" pitchFamily="18" charset="0"/>
                <a:cs typeface="Times New Roman" panose="02020603050405020304" pitchFamily="18" charset="0"/>
                <a:hlinkClick r:id="rId2"/>
              </a:rPr>
              <a:t>NoSQL</a:t>
            </a:r>
            <a:r>
              <a:rPr lang="en-US" dirty="0">
                <a:latin typeface="Times New Roman" panose="02020603050405020304" pitchFamily="18" charset="0"/>
                <a:cs typeface="Times New Roman" panose="02020603050405020304" pitchFamily="18" charset="0"/>
              </a:rPr>
              <a:t> DBs has begun. These DBs provide greater flexibility when working in complex environments and ease of modification at the lowest level–storage level.</a:t>
            </a:r>
          </a:p>
          <a:p>
            <a:r>
              <a:rPr lang="en-US" dirty="0">
                <a:latin typeface="Times New Roman" panose="02020603050405020304" pitchFamily="18" charset="0"/>
                <a:cs typeface="Times New Roman" panose="02020603050405020304" pitchFamily="18" charset="0"/>
              </a:rPr>
              <a:t>Another important task is to process incoming data. Due to the fact that data can be presented in a different form, various methods and algorithms can be applied, that involve data mining, its analysis and knowledge discovery.</a:t>
            </a:r>
          </a:p>
          <a:p>
            <a:r>
              <a:rPr lang="en-US" dirty="0">
                <a:latin typeface="Times New Roman" panose="02020603050405020304" pitchFamily="18" charset="0"/>
                <a:cs typeface="Times New Roman" panose="02020603050405020304" pitchFamily="18" charset="0"/>
                <a:hlinkClick r:id="rId3"/>
              </a:rPr>
              <a:t>Neural networks</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a:rPr>
              <a:t>genetic algorithms</a:t>
            </a:r>
            <a:r>
              <a:rPr lang="en-US" dirty="0">
                <a:latin typeface="Times New Roman" panose="02020603050405020304" pitchFamily="18" charset="0"/>
                <a:cs typeface="Times New Roman" panose="02020603050405020304" pitchFamily="18" charset="0"/>
              </a:rPr>
              <a:t>, SVM (</a:t>
            </a:r>
            <a:r>
              <a:rPr lang="en-US" dirty="0">
                <a:latin typeface="Times New Roman" panose="02020603050405020304" pitchFamily="18" charset="0"/>
                <a:cs typeface="Times New Roman" panose="02020603050405020304" pitchFamily="18" charset="0"/>
                <a:hlinkClick r:id="rId5"/>
              </a:rPr>
              <a:t>Support Vector Machine</a:t>
            </a:r>
            <a:r>
              <a:rPr lang="en-US" dirty="0">
                <a:latin typeface="Times New Roman" panose="02020603050405020304" pitchFamily="18" charset="0"/>
                <a:cs typeface="Times New Roman" panose="02020603050405020304" pitchFamily="18" charset="0"/>
              </a:rPr>
              <a:t>) algorithm, and other learning methods of Bottom-Up AI (Artificial Intelligence) approach can be used for data processing as well as Top-Down AI methods, such as a method of </a:t>
            </a:r>
            <a:r>
              <a:rPr lang="en-US" dirty="0">
                <a:latin typeface="Times New Roman" panose="02020603050405020304" pitchFamily="18" charset="0"/>
                <a:cs typeface="Times New Roman" panose="02020603050405020304" pitchFamily="18" charset="0"/>
                <a:hlinkClick r:id="rId6"/>
              </a:rPr>
              <a:t>Bayesian networks</a:t>
            </a:r>
            <a:r>
              <a:rPr lang="en-US" dirty="0">
                <a:latin typeface="Times New Roman" panose="02020603050405020304" pitchFamily="18" charset="0"/>
                <a:cs typeface="Times New Roman" panose="02020603050405020304" pitchFamily="18" charset="0"/>
              </a:rPr>
              <a:t> and the </a:t>
            </a:r>
            <a:r>
              <a:rPr lang="en-US" dirty="0">
                <a:latin typeface="Times New Roman" panose="02020603050405020304" pitchFamily="18" charset="0"/>
                <a:cs typeface="Times New Roman" panose="02020603050405020304" pitchFamily="18" charset="0"/>
                <a:hlinkClick r:id="rId7"/>
              </a:rPr>
              <a:t>Dempster-Shafer method</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06513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DATABASES FOR MEDICAL DATA STORAGE</a:t>
            </a:r>
          </a:p>
        </p:txBody>
      </p:sp>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825624"/>
            <a:ext cx="10515600" cy="4814327"/>
          </a:xfrm>
        </p:spPr>
        <p:txBody>
          <a:bodyPr>
            <a:normAutofit lnSpcReduction="10000"/>
          </a:bodyPr>
          <a:lstStyle/>
          <a:p>
            <a:pPr>
              <a:lnSpc>
                <a:spcPct val="120000"/>
              </a:lnSpc>
              <a:spcBef>
                <a:spcPts val="0"/>
              </a:spcBef>
              <a:spcAft>
                <a:spcPts val="115"/>
              </a:spcAft>
            </a:pPr>
            <a:r>
              <a:rPr lang="en-US" sz="2000" dirty="0">
                <a:latin typeface="Times New Roman" panose="02020603050405020304" pitchFamily="18" charset="0"/>
                <a:cs typeface="Times New Roman" panose="02020603050405020304" pitchFamily="18" charset="0"/>
              </a:rPr>
              <a:t>The storage system is required for any system related to the data. Due to the fact that the designed expert system is a </a:t>
            </a:r>
            <a:r>
              <a:rPr lang="en-US" sz="2000" dirty="0">
                <a:latin typeface="Times New Roman" panose="02020603050405020304" pitchFamily="18" charset="0"/>
                <a:cs typeface="Times New Roman" panose="02020603050405020304" pitchFamily="18" charset="0"/>
                <a:hlinkClick r:id="rId2"/>
              </a:rPr>
              <a:t>Decision Support System </a:t>
            </a:r>
            <a:r>
              <a:rPr lang="en-US" sz="2000" dirty="0">
                <a:latin typeface="Times New Roman" panose="02020603050405020304" pitchFamily="18" charset="0"/>
                <a:cs typeface="Times New Roman" panose="02020603050405020304" pitchFamily="18" charset="0"/>
              </a:rPr>
              <a:t>(DSS) in problem situations, we should expect the presence of high heterogeneity in the data submitted. In this regard, the comparison of conventional relational and non-relational model of data storage is the following.</a:t>
            </a:r>
          </a:p>
          <a:p>
            <a:pPr>
              <a:lnSpc>
                <a:spcPct val="120000"/>
              </a:lnSpc>
              <a:spcBef>
                <a:spcPts val="0"/>
              </a:spcBef>
              <a:spcAft>
                <a:spcPts val="115"/>
              </a:spcAft>
            </a:pPr>
            <a:r>
              <a:rPr lang="en-US" sz="2000" dirty="0">
                <a:latin typeface="Times New Roman" panose="02020603050405020304" pitchFamily="18" charset="0"/>
                <a:cs typeface="Times New Roman" panose="02020603050405020304" pitchFamily="18" charset="0"/>
              </a:rPr>
              <a:t>As an example, one can use medical reports, containing the following information:</a:t>
            </a:r>
          </a:p>
          <a:p>
            <a:pPr marL="0" indent="0">
              <a:lnSpc>
                <a:spcPct val="120000"/>
              </a:lnSpc>
              <a:spcAft>
                <a:spcPts val="80"/>
              </a:spcAft>
              <a:buNone/>
            </a:pPr>
            <a:r>
              <a:rPr lang="en-US" sz="1800" dirty="0">
                <a:latin typeface="Times New Roman" panose="02020603050405020304" pitchFamily="18" charset="0"/>
                <a:cs typeface="Times New Roman" panose="02020603050405020304" pitchFamily="18" charset="0"/>
              </a:rPr>
              <a:t>1) the results of specialist’s examinations, written in the natural language</a:t>
            </a:r>
          </a:p>
          <a:p>
            <a:pPr marL="0" indent="0">
              <a:lnSpc>
                <a:spcPct val="120000"/>
              </a:lnSpc>
              <a:spcAft>
                <a:spcPts val="80"/>
              </a:spcAft>
              <a:buNone/>
            </a:pPr>
            <a:r>
              <a:rPr lang="en-US" sz="1800" dirty="0">
                <a:latin typeface="Times New Roman" panose="02020603050405020304" pitchFamily="18" charset="0"/>
                <a:cs typeface="Times New Roman" panose="02020603050405020304" pitchFamily="18" charset="0"/>
              </a:rPr>
              <a:t>2) the results of the analyses that can be:</a:t>
            </a:r>
          </a:p>
          <a:p>
            <a:pPr marL="914400" lvl="1" indent="-457200">
              <a:lnSpc>
                <a:spcPct val="120000"/>
              </a:lnSpc>
              <a:spcAft>
                <a:spcPts val="80"/>
              </a:spcAft>
              <a:buFont typeface="+mj-lt"/>
              <a:buAutoNum type="alphaLcPeriod"/>
            </a:pPr>
            <a:r>
              <a:rPr lang="en-US" sz="1800" dirty="0">
                <a:latin typeface="Times New Roman" panose="02020603050405020304" pitchFamily="18" charset="0"/>
                <a:cs typeface="Times New Roman" panose="02020603050405020304" pitchFamily="18" charset="0"/>
              </a:rPr>
              <a:t>data series</a:t>
            </a:r>
          </a:p>
          <a:p>
            <a:pPr marL="914400" lvl="1" indent="-457200">
              <a:lnSpc>
                <a:spcPct val="120000"/>
              </a:lnSpc>
              <a:spcAft>
                <a:spcPts val="80"/>
              </a:spcAft>
              <a:buFont typeface="+mj-lt"/>
              <a:buAutoNum type="alphaLcPeriod"/>
            </a:pPr>
            <a:r>
              <a:rPr lang="en-US" sz="1800" dirty="0">
                <a:latin typeface="Times New Roman" panose="02020603050405020304" pitchFamily="18" charset="0"/>
                <a:cs typeface="Times New Roman" panose="02020603050405020304" pitchFamily="18" charset="0"/>
              </a:rPr>
              <a:t>tuples (name, value)</a:t>
            </a:r>
          </a:p>
          <a:p>
            <a:pPr marL="914400" lvl="1" indent="-457200">
              <a:lnSpc>
                <a:spcPct val="120000"/>
              </a:lnSpc>
              <a:spcAft>
                <a:spcPts val="80"/>
              </a:spcAft>
              <a:buFont typeface="+mj-lt"/>
              <a:buAutoNum type="alphaLcPeriod"/>
            </a:pPr>
            <a:r>
              <a:rPr lang="en-US" sz="1800" dirty="0">
                <a:latin typeface="Times New Roman" panose="02020603050405020304" pitchFamily="18" charset="0"/>
                <a:cs typeface="Times New Roman" panose="02020603050405020304" pitchFamily="18" charset="0"/>
              </a:rPr>
              <a:t>photographs</a:t>
            </a:r>
          </a:p>
          <a:p>
            <a:pPr marL="0" indent="0">
              <a:lnSpc>
                <a:spcPct val="120000"/>
              </a:lnSpc>
              <a:spcAft>
                <a:spcPts val="80"/>
              </a:spcAft>
              <a:buNone/>
            </a:pPr>
            <a:r>
              <a:rPr lang="en-US" sz="1800" dirty="0">
                <a:latin typeface="Times New Roman" panose="02020603050405020304" pitchFamily="18" charset="0"/>
                <a:cs typeface="Times New Roman" panose="02020603050405020304" pitchFamily="18" charset="0"/>
              </a:rPr>
              <a:t>3) the results of the surveys, written questionnaires</a:t>
            </a:r>
          </a:p>
          <a:p>
            <a:pPr marL="0" indent="0">
              <a:lnSpc>
                <a:spcPct val="120000"/>
              </a:lnSpc>
              <a:spcAft>
                <a:spcPts val="80"/>
              </a:spcAft>
              <a:buNone/>
            </a:pPr>
            <a:r>
              <a:rPr lang="en-US" sz="1800" dirty="0">
                <a:latin typeface="Times New Roman" panose="02020603050405020304" pitchFamily="18" charset="0"/>
                <a:cs typeface="Times New Roman" panose="02020603050405020304" pitchFamily="18" charset="0"/>
              </a:rPr>
              <a:t>4) prescribed drugs and procedures</a:t>
            </a:r>
          </a:p>
        </p:txBody>
      </p:sp>
      <p:pic>
        <p:nvPicPr>
          <p:cNvPr id="4" name="Picture 3"/>
          <p:cNvPicPr>
            <a:picLocks noChangeAspect="1"/>
          </p:cNvPicPr>
          <p:nvPr/>
        </p:nvPicPr>
        <p:blipFill>
          <a:blip r:embed="rId3"/>
          <a:stretch>
            <a:fillRect/>
          </a:stretch>
        </p:blipFill>
        <p:spPr>
          <a:xfrm>
            <a:off x="7084437" y="4067335"/>
            <a:ext cx="4565132" cy="25726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380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DATABASES FOR MEDICAL DATA STORAGE</a:t>
            </a:r>
          </a:p>
        </p:txBody>
      </p:sp>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980371"/>
            <a:ext cx="10515600" cy="4351338"/>
          </a:xfrm>
        </p:spPr>
        <p:txBody>
          <a:bodyPr>
            <a:normAutofit/>
          </a:bodyPr>
          <a:lstStyle/>
          <a:p>
            <a:r>
              <a:rPr lang="en-US" dirty="0">
                <a:latin typeface="Times New Roman" panose="02020603050405020304" pitchFamily="18" charset="0"/>
                <a:cs typeface="Times New Roman" panose="02020603050405020304" pitchFamily="18" charset="0"/>
              </a:rPr>
              <a:t>The data will not be only textual but can also be images, documents, etc. The scans of various body parts are huge in size and take a lot of space. The retrieval becomes an issue in RDBs.</a:t>
            </a:r>
          </a:p>
          <a:p>
            <a:r>
              <a:rPr lang="en-US" dirty="0">
                <a:latin typeface="Times New Roman" panose="02020603050405020304" pitchFamily="18" charset="0"/>
                <a:cs typeface="Times New Roman" panose="02020603050405020304" pitchFamily="18" charset="0"/>
              </a:rPr>
              <a:t>In case the chosen implementation of storage is RDBs, you must implement a set of tables and relationships between them. And the closer a data model for a storage layer, the more it loses the flexibility. </a:t>
            </a:r>
          </a:p>
          <a:p>
            <a:r>
              <a:rPr lang="en-US" dirty="0">
                <a:latin typeface="Times New Roman" panose="02020603050405020304" pitchFamily="18" charset="0"/>
                <a:cs typeface="Times New Roman" panose="02020603050405020304" pitchFamily="18" charset="0"/>
              </a:rPr>
              <a:t>Moreover, the further the data model, the more complicated is the work on the presentation layer.</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749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DATABASES FOR MEDICAL DATA STORAGE</a:t>
            </a:r>
          </a:p>
        </p:txBody>
      </p:sp>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980370"/>
            <a:ext cx="10515600" cy="4687716"/>
          </a:xfrm>
        </p:spPr>
        <p:txBody>
          <a:bodyPr>
            <a:normAutofit fontScale="62500" lnSpcReduction="20000"/>
          </a:bodyPr>
          <a:lstStyle/>
          <a:p>
            <a:r>
              <a:rPr lang="en-US" sz="3400" dirty="0">
                <a:latin typeface="Times New Roman" panose="02020603050405020304" pitchFamily="18" charset="0"/>
                <a:cs typeface="Times New Roman" panose="02020603050405020304" pitchFamily="18" charset="0"/>
              </a:rPr>
              <a:t>Let’s understand with the help of an example:</a:t>
            </a:r>
          </a:p>
          <a:p>
            <a:pPr marL="0" indent="0">
              <a:buNone/>
            </a:pPr>
            <a:endParaRPr lang="en-US" sz="3400" dirty="0">
              <a:latin typeface="Times New Roman" panose="02020603050405020304" pitchFamily="18" charset="0"/>
              <a:cs typeface="Times New Roman" panose="02020603050405020304" pitchFamily="18" charset="0"/>
            </a:endParaRPr>
          </a:p>
          <a:p>
            <a:pPr marL="0" indent="0">
              <a:spcAft>
                <a:spcPts val="125"/>
              </a:spcAft>
              <a:buNone/>
            </a:pPr>
            <a:r>
              <a:rPr lang="en-US" sz="3400" dirty="0">
                <a:latin typeface="Times New Roman" panose="02020603050405020304" pitchFamily="18" charset="0"/>
                <a:cs typeface="Times New Roman" panose="02020603050405020304" pitchFamily="18" charset="0"/>
              </a:rPr>
              <a:t>1. Let the DB contain the following table names: “Patients”, “Tests”, “Medical tests results”. The first table stores general information about the patients, in the second one there are interactions between patients and test results, and information about the medical tests (time, location, type), the third table stores the actual research data. We can immediately notice that the third table will be overwhelmed with data, regardless of the method of placing it. In addition to the degradation of a work speed because of the large number of entries, the creation of intermediate tables and entities for continuous data mining is required, what will lead, in turn, to the slow work speed of the system as a whole.</a:t>
            </a:r>
          </a:p>
          <a:p>
            <a:pPr marL="0" indent="0">
              <a:spcAft>
                <a:spcPts val="125"/>
              </a:spcAft>
              <a:buNone/>
            </a:pPr>
            <a:r>
              <a:rPr lang="en-US" sz="3400" dirty="0">
                <a:latin typeface="Times New Roman" panose="02020603050405020304" pitchFamily="18" charset="0"/>
                <a:cs typeface="Times New Roman" panose="02020603050405020304" pitchFamily="18" charset="0"/>
              </a:rPr>
              <a:t>2. Let the DBs store the knowledge gained as a result of processing data that was presented, i.e. we have the knowledge base (KB). However, in this case, the opportunity to re-explore the data when you receive any new information is lost, since actual data are not processed for a permanent use.</a:t>
            </a:r>
          </a:p>
          <a:p>
            <a:pPr marL="0" indent="0">
              <a:spcAft>
                <a:spcPts val="125"/>
              </a:spcAft>
              <a:buNone/>
            </a:pPr>
            <a:r>
              <a:rPr lang="en-US" sz="3400" dirty="0">
                <a:latin typeface="Times New Roman" panose="02020603050405020304" pitchFamily="18" charset="0"/>
                <a:cs typeface="Times New Roman" panose="02020603050405020304" pitchFamily="18" charset="0"/>
              </a:rPr>
              <a:t>3. Let the DBs store both data and derived knowledge. Then the number of tables will grow with the growth of the new knowledge forms. The quality of access to raw data will remain low, since there will be proceeded a division of the primordial essence (of a medical test) on the artificial sub-entities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38672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DATABASES FOR MEDICAL DATA STORAGE</a:t>
            </a:r>
          </a:p>
        </p:txBody>
      </p:sp>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980370"/>
            <a:ext cx="10515600" cy="4687716"/>
          </a:xfrm>
        </p:spPr>
        <p:txBody>
          <a:bodyPr>
            <a:normAutofit fontScale="92500" lnSpcReduction="10000"/>
          </a:bodyPr>
          <a:lstStyle/>
          <a:p>
            <a:r>
              <a:rPr lang="en-US" sz="3400" dirty="0" smtClean="0">
                <a:latin typeface="Times New Roman" panose="02020603050405020304" pitchFamily="18" charset="0"/>
                <a:cs typeface="Times New Roman" panose="02020603050405020304" pitchFamily="18" charset="0"/>
              </a:rPr>
              <a:t>In addition to previously mentioned complexities, it is also worthy to note the difficulties of scalability, portability and processing of huge chunks of data in traditional RDBs.</a:t>
            </a:r>
          </a:p>
          <a:p>
            <a:r>
              <a:rPr lang="en-US" sz="3400" dirty="0" smtClean="0">
                <a:latin typeface="Times New Roman" panose="02020603050405020304" pitchFamily="18" charset="0"/>
                <a:cs typeface="Times New Roman" panose="02020603050405020304" pitchFamily="18" charset="0"/>
              </a:rPr>
              <a:t>So, it is proposed to use NoSQL DBs as an alternative to traditional RDBs. </a:t>
            </a:r>
            <a:endParaRPr lang="en-US" sz="3400" dirty="0">
              <a:latin typeface="Times New Roman" panose="02020603050405020304" pitchFamily="18" charset="0"/>
              <a:cs typeface="Times New Roman" panose="02020603050405020304" pitchFamily="18" charset="0"/>
            </a:endParaRPr>
          </a:p>
          <a:p>
            <a:r>
              <a:rPr lang="en-US" sz="3400" dirty="0" smtClean="0">
                <a:latin typeface="Times New Roman" panose="02020603050405020304" pitchFamily="18" charset="0"/>
                <a:cs typeface="Times New Roman" panose="02020603050405020304" pitchFamily="18" charset="0"/>
              </a:rPr>
              <a:t>Unlike ACID(</a:t>
            </a:r>
            <a:r>
              <a:rPr lang="en-US" sz="3400" b="1" dirty="0" smtClean="0">
                <a:latin typeface="Times New Roman" panose="02020603050405020304" pitchFamily="18" charset="0"/>
                <a:cs typeface="Times New Roman" panose="02020603050405020304" pitchFamily="18" charset="0"/>
              </a:rPr>
              <a:t>A</a:t>
            </a:r>
            <a:r>
              <a:rPr lang="en-US" sz="3400" dirty="0" smtClean="0">
                <a:latin typeface="Times New Roman" panose="02020603050405020304" pitchFamily="18" charset="0"/>
                <a:cs typeface="Times New Roman" panose="02020603050405020304" pitchFamily="18" charset="0"/>
              </a:rPr>
              <a:t>tomicity, </a:t>
            </a:r>
            <a:r>
              <a:rPr lang="en-US" sz="3400" b="1" dirty="0" smtClean="0">
                <a:latin typeface="Times New Roman" panose="02020603050405020304" pitchFamily="18" charset="0"/>
                <a:cs typeface="Times New Roman" panose="02020603050405020304" pitchFamily="18" charset="0"/>
              </a:rPr>
              <a:t>C</a:t>
            </a:r>
            <a:r>
              <a:rPr lang="en-US" sz="3400" dirty="0" smtClean="0">
                <a:latin typeface="Times New Roman" panose="02020603050405020304" pitchFamily="18" charset="0"/>
                <a:cs typeface="Times New Roman" panose="02020603050405020304" pitchFamily="18" charset="0"/>
              </a:rPr>
              <a:t>onsistency, </a:t>
            </a:r>
            <a:r>
              <a:rPr lang="en-US" sz="3400" b="1" dirty="0" smtClean="0">
                <a:latin typeface="Times New Roman" panose="02020603050405020304" pitchFamily="18" charset="0"/>
                <a:cs typeface="Times New Roman" panose="02020603050405020304" pitchFamily="18" charset="0"/>
              </a:rPr>
              <a:t>I</a:t>
            </a:r>
            <a:r>
              <a:rPr lang="en-US" sz="3400" dirty="0" smtClean="0">
                <a:latin typeface="Times New Roman" panose="02020603050405020304" pitchFamily="18" charset="0"/>
                <a:cs typeface="Times New Roman" panose="02020603050405020304" pitchFamily="18" charset="0"/>
              </a:rPr>
              <a:t>solation and </a:t>
            </a:r>
            <a:r>
              <a:rPr lang="en-US" sz="3400" b="1" dirty="0" smtClean="0">
                <a:latin typeface="Times New Roman" panose="02020603050405020304" pitchFamily="18" charset="0"/>
                <a:cs typeface="Times New Roman" panose="02020603050405020304" pitchFamily="18" charset="0"/>
              </a:rPr>
              <a:t>D</a:t>
            </a:r>
            <a:r>
              <a:rPr lang="en-US" sz="3400" dirty="0" smtClean="0">
                <a:latin typeface="Times New Roman" panose="02020603050405020304" pitchFamily="18" charset="0"/>
                <a:cs typeface="Times New Roman" panose="02020603050405020304" pitchFamily="18" charset="0"/>
              </a:rPr>
              <a:t>urability), NoSQL DBs use the BASE(</a:t>
            </a:r>
            <a:r>
              <a:rPr lang="en-US" sz="3400" b="1" dirty="0" smtClean="0">
                <a:latin typeface="Times New Roman" panose="02020603050405020304" pitchFamily="18" charset="0"/>
                <a:cs typeface="Times New Roman" panose="02020603050405020304" pitchFamily="18" charset="0"/>
              </a:rPr>
              <a:t>Ba</a:t>
            </a:r>
            <a:r>
              <a:rPr lang="en-US" sz="3400" dirty="0" smtClean="0">
                <a:latin typeface="Times New Roman" panose="02020603050405020304" pitchFamily="18" charset="0"/>
                <a:cs typeface="Times New Roman" panose="02020603050405020304" pitchFamily="18" charset="0"/>
              </a:rPr>
              <a:t>sic availability, </a:t>
            </a:r>
            <a:r>
              <a:rPr lang="en-US" sz="3400" b="1" dirty="0" smtClean="0">
                <a:latin typeface="Times New Roman" panose="02020603050405020304" pitchFamily="18" charset="0"/>
                <a:cs typeface="Times New Roman" panose="02020603050405020304" pitchFamily="18" charset="0"/>
              </a:rPr>
              <a:t>S</a:t>
            </a:r>
            <a:r>
              <a:rPr lang="en-US" sz="3400" dirty="0" smtClean="0">
                <a:latin typeface="Times New Roman" panose="02020603050405020304" pitchFamily="18" charset="0"/>
                <a:cs typeface="Times New Roman" panose="02020603050405020304" pitchFamily="18" charset="0"/>
              </a:rPr>
              <a:t>oft State, E(</a:t>
            </a:r>
            <a:r>
              <a:rPr lang="en-US" sz="3400" b="1" dirty="0" smtClean="0">
                <a:latin typeface="Times New Roman" panose="02020603050405020304" pitchFamily="18" charset="0"/>
                <a:cs typeface="Times New Roman" panose="02020603050405020304" pitchFamily="18" charset="0"/>
              </a:rPr>
              <a:t>E</a:t>
            </a:r>
            <a:r>
              <a:rPr lang="en-US" sz="3400" dirty="0" smtClean="0">
                <a:latin typeface="Times New Roman" panose="02020603050405020304" pitchFamily="18" charset="0"/>
                <a:cs typeface="Times New Roman" panose="02020603050405020304" pitchFamily="18" charset="0"/>
              </a:rPr>
              <a:t>ventual consistency) approach.</a:t>
            </a:r>
          </a:p>
          <a:p>
            <a:endParaRPr lang="en-US" sz="3400" dirty="0">
              <a:latin typeface="Times New Roman" panose="02020603050405020304" pitchFamily="18" charset="0"/>
              <a:cs typeface="Times New Roman" panose="02020603050405020304" pitchFamily="18" charset="0"/>
            </a:endParaRPr>
          </a:p>
          <a:p>
            <a:pPr marL="0" indent="0">
              <a:buNone/>
            </a:pPr>
            <a:r>
              <a:rPr lang="en-US" sz="2600" b="1" dirty="0" smtClean="0">
                <a:latin typeface="+mj-lt"/>
                <a:cs typeface="Times New Roman" panose="02020603050405020304" pitchFamily="18" charset="0"/>
              </a:rPr>
              <a:t>Here is an </a:t>
            </a:r>
            <a:r>
              <a:rPr lang="en-US" sz="2600" b="1" dirty="0" smtClean="0">
                <a:latin typeface="+mj-lt"/>
                <a:cs typeface="Times New Roman" panose="02020603050405020304" pitchFamily="18" charset="0"/>
                <a:hlinkClick r:id="rId2"/>
              </a:rPr>
              <a:t>excellent article</a:t>
            </a:r>
            <a:r>
              <a:rPr lang="en-US" sz="2600" b="1" dirty="0" smtClean="0">
                <a:latin typeface="+mj-lt"/>
                <a:cs typeface="Times New Roman" panose="02020603050405020304" pitchFamily="18" charset="0"/>
              </a:rPr>
              <a:t> on understanding difference between ACID and BASE.  </a:t>
            </a:r>
            <a:endParaRPr lang="en-US" sz="2200" b="1" dirty="0">
              <a:latin typeface="+mj-lt"/>
              <a:cs typeface="Times New Roman" panose="02020603050405020304" pitchFamily="18" charset="0"/>
            </a:endParaRPr>
          </a:p>
        </p:txBody>
      </p:sp>
    </p:spTree>
    <p:extLst>
      <p:ext uri="{BB962C8B-B14F-4D97-AF65-F5344CB8AC3E}">
        <p14:creationId xmlns:p14="http://schemas.microsoft.com/office/powerpoint/2010/main" val="2145554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TotalTime>
  <Words>2241</Words>
  <Application>Microsoft Office PowerPoint</Application>
  <PresentationFormat>Widescreen</PresentationFormat>
  <Paragraphs>121</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Cambria Math</vt:lpstr>
      <vt:lpstr>Consolas</vt:lpstr>
      <vt:lpstr>Courier New</vt:lpstr>
      <vt:lpstr>Times New Roman</vt:lpstr>
      <vt:lpstr>Wingdings</vt:lpstr>
      <vt:lpstr>Office Theme</vt:lpstr>
      <vt:lpstr>Using NoSQL Databases and Machine Learning for Implementation of Intelligent Decision System in Complex Vision Pathologies</vt:lpstr>
      <vt:lpstr>nosql maketable &lt; research.tpl</vt:lpstr>
      <vt:lpstr>ABSTRACT</vt:lpstr>
      <vt:lpstr>INTRODUCTION</vt:lpstr>
      <vt:lpstr>INTRODUCTION</vt:lpstr>
      <vt:lpstr>DATABASES FOR MEDICAL DATA STORAGE</vt:lpstr>
      <vt:lpstr>DATABASES FOR MEDICAL DATA STORAGE</vt:lpstr>
      <vt:lpstr>DATABASES FOR MEDICAL DATA STORAGE</vt:lpstr>
      <vt:lpstr>DATABASES FOR MEDICAL DATA STORAGE</vt:lpstr>
      <vt:lpstr>DATABASES FOR MEDICAL DATA STORAGE</vt:lpstr>
      <vt:lpstr>THE ONTOLOGY REPRESENTATION OF A MEDICAL REPORT IN NRDBs</vt:lpstr>
      <vt:lpstr>THE ONTOLOGY REPRESENTATION OF A MEDICAL REPORT IN NRDBs</vt:lpstr>
      <vt:lpstr>THE ONTOLOGY REPRESENTATION OF A MEDICAL REPORT IN NRDBs</vt:lpstr>
      <vt:lpstr>MACHINE LEARNING FOR DATA MINING AND KNOWLEDGE EXTRACTION</vt:lpstr>
      <vt:lpstr>MACHINE LEARNING FOR DATA MINING AND KNOWLEDGE EXTRACTION</vt:lpstr>
      <vt:lpstr> PRACTICAL REALIZATION</vt:lpstr>
      <vt:lpstr>CONCLUSION</vt:lpstr>
      <vt:lpstr>MY TAKEAWAYS FROM THIS PAPER</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Arup Ratan Das</dc:creator>
  <cp:lastModifiedBy>Arup Ratan Das</cp:lastModifiedBy>
  <cp:revision>35</cp:revision>
  <dcterms:created xsi:type="dcterms:W3CDTF">2019-03-03T06:08:03Z</dcterms:created>
  <dcterms:modified xsi:type="dcterms:W3CDTF">2019-03-04T11:39:30Z</dcterms:modified>
</cp:coreProperties>
</file>