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63" r:id="rId4"/>
    <p:sldId id="264" r:id="rId5"/>
    <p:sldId id="259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2" r:id="rId17"/>
    <p:sldId id="26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>
      <p:cViewPr varScale="1">
        <p:scale>
          <a:sx n="116" d="100"/>
          <a:sy n="116" d="100"/>
        </p:scale>
        <p:origin x="15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9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324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2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75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1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6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7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64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718909"/>
            <a:ext cx="6400800" cy="10579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CASE </a:t>
            </a:r>
            <a:r>
              <a:rPr spc="-35" dirty="0"/>
              <a:t>STUDY </a:t>
            </a:r>
            <a:r>
              <a:rPr lang="en-IN" spc="-35" dirty="0" smtClean="0"/>
              <a:t/>
            </a:r>
            <a:br>
              <a:rPr lang="en-IN" spc="-35" dirty="0" smtClean="0"/>
            </a:br>
            <a:r>
              <a:rPr spc="-10" dirty="0" smtClean="0"/>
              <a:t>ASSIGNMENT</a:t>
            </a:r>
            <a:r>
              <a:rPr lang="en-IN" spc="180" dirty="0" smtClean="0"/>
              <a:t>-</a:t>
            </a:r>
            <a:r>
              <a:rPr lang="en-US" spc="-5" dirty="0" smtClean="0"/>
              <a:t>2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1650" y="3856685"/>
            <a:ext cx="487514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indent="-516255">
              <a:spcBef>
                <a:spcPts val="5"/>
              </a:spcBef>
              <a:buFontTx/>
              <a:buAutoNum type="arabicPeriod"/>
              <a:tabLst>
                <a:tab pos="847725" algn="l"/>
                <a:tab pos="848360" algn="l"/>
              </a:tabLst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18BCS6074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Leader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indent="-516255">
              <a:lnSpc>
                <a:spcPct val="100000"/>
              </a:lnSpc>
              <a:buAutoNum type="arabicPeriod"/>
              <a:tabLst>
                <a:tab pos="847725" algn="l"/>
                <a:tab pos="848360" algn="l"/>
              </a:tabLst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18BCS6076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indent="-516255">
              <a:lnSpc>
                <a:spcPct val="100000"/>
              </a:lnSpc>
              <a:buAutoNum type="arabicPeriod"/>
              <a:tabLst>
                <a:tab pos="847725" algn="l"/>
                <a:tab pos="848360" algn="l"/>
              </a:tabLst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18BCS6081</a:t>
            </a:r>
          </a:p>
          <a:p>
            <a:pPr marL="847725" indent="-516255">
              <a:lnSpc>
                <a:spcPct val="100000"/>
              </a:lnSpc>
              <a:buAutoNum type="arabicPeriod"/>
              <a:tabLst>
                <a:tab pos="847725" algn="l"/>
                <a:tab pos="84836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 18BCS6101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3308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HOMEOWNERSHIP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773308" cy="1655762"/>
          </a:xfrm>
        </p:spPr>
        <p:txBody>
          <a:bodyPr/>
          <a:lstStyle/>
          <a:p>
            <a:pPr algn="l"/>
            <a:r>
              <a:rPr lang="en-US" dirty="0" smtClean="0"/>
              <a:t>Rented house has the maximum number of defaulters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24" y="1524000"/>
            <a:ext cx="472505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3308" cy="121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VERIFICATION STATUS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68" y="4724400"/>
            <a:ext cx="7773308" cy="1655762"/>
          </a:xfrm>
        </p:spPr>
        <p:txBody>
          <a:bodyPr/>
          <a:lstStyle/>
          <a:p>
            <a:pPr algn="l"/>
            <a:r>
              <a:rPr lang="en-US" dirty="0" smtClean="0"/>
              <a:t>Not- verified status has the maximum number of defaulters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37943"/>
            <a:ext cx="493463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20453" cy="11429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PURPOSE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7" y="1600200"/>
            <a:ext cx="5325218" cy="2734057"/>
          </a:xfrm>
        </p:spPr>
      </p:pic>
      <p:sp>
        <p:nvSpPr>
          <p:cNvPr id="6" name="Rectangle 5"/>
          <p:cNvSpPr/>
          <p:nvPr/>
        </p:nvSpPr>
        <p:spPr>
          <a:xfrm>
            <a:off x="719509" y="484928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‘debt consolidation’ , ‘Small business’ ,’Credit card’ , ’Home improvement’</a:t>
            </a:r>
          </a:p>
          <a:p>
            <a:r>
              <a:rPr lang="en-US" dirty="0" smtClean="0"/>
              <a:t>Has the maximum number of defaulters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7724"/>
            <a:ext cx="7765321" cy="838199"/>
          </a:xfrm>
        </p:spPr>
        <p:txBody>
          <a:bodyPr/>
          <a:lstStyle/>
          <a:p>
            <a:r>
              <a:rPr lang="en-US" dirty="0" smtClean="0"/>
              <a:t>MONTH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20" y="1828799"/>
            <a:ext cx="3993760" cy="2590800"/>
          </a:xfrm>
        </p:spPr>
      </p:pic>
      <p:sp>
        <p:nvSpPr>
          <p:cNvPr id="5" name="TextBox 4"/>
          <p:cNvSpPr txBox="1"/>
          <p:nvPr/>
        </p:nvSpPr>
        <p:spPr>
          <a:xfrm>
            <a:off x="644611" y="4724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December has the maximum number of 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066799"/>
          </a:xfrm>
        </p:spPr>
        <p:txBody>
          <a:bodyPr/>
          <a:lstStyle/>
          <a:p>
            <a:r>
              <a:rPr lang="en-US" dirty="0" smtClean="0"/>
              <a:t>INTEREST RATE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69" y="1828800"/>
            <a:ext cx="4228276" cy="2577765"/>
          </a:xfrm>
        </p:spPr>
      </p:pic>
      <p:sp>
        <p:nvSpPr>
          <p:cNvPr id="6" name="TextBox 5"/>
          <p:cNvSpPr txBox="1"/>
          <p:nvPr/>
        </p:nvSpPr>
        <p:spPr>
          <a:xfrm>
            <a:off x="381000" y="4648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Customers having higher interest rate on their loans are the maximum 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066799"/>
          </a:xfrm>
        </p:spPr>
        <p:txBody>
          <a:bodyPr/>
          <a:lstStyle/>
          <a:p>
            <a:r>
              <a:rPr lang="en-US" dirty="0" smtClean="0"/>
              <a:t>ANNUAL INCOME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72" y="1862781"/>
            <a:ext cx="3735456" cy="2286000"/>
          </a:xfrm>
        </p:spPr>
      </p:pic>
      <p:sp>
        <p:nvSpPr>
          <p:cNvPr id="5" name="TextBox 4"/>
          <p:cNvSpPr txBox="1"/>
          <p:nvPr/>
        </p:nvSpPr>
        <p:spPr>
          <a:xfrm>
            <a:off x="4572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having lower income are the maximum 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4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47" y="820714"/>
            <a:ext cx="7765321" cy="904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pc="-85" dirty="0" smtClean="0"/>
              <a:t>R</a:t>
            </a:r>
            <a:r>
              <a:rPr spc="-5" dirty="0" smtClean="0"/>
              <a:t>esults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z="2400" dirty="0"/>
              <a:t>( analysis OF DRIVER VARRIABLES)</a:t>
            </a:r>
            <a:endParaRPr sz="2400"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Term: 36 months</a:t>
            </a:r>
          </a:p>
          <a:p>
            <a:pPr marL="342900" indent="-342900">
              <a:buAutoNum type="arabicPeriod"/>
            </a:pPr>
            <a:r>
              <a:rPr lang="en-US" dirty="0" smtClean="0"/>
              <a:t>House ownership:  Rented 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Verification status: Verified loans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Purpose: debt consolidation</a:t>
            </a:r>
          </a:p>
          <a:p>
            <a:pPr lvl="3"/>
            <a:r>
              <a:rPr lang="en-US" dirty="0" smtClean="0"/>
              <a:t>Small business</a:t>
            </a:r>
          </a:p>
          <a:p>
            <a:pPr lvl="3"/>
            <a:r>
              <a:rPr lang="en-US" dirty="0" smtClean="0"/>
              <a:t>Credit card</a:t>
            </a:r>
          </a:p>
          <a:p>
            <a:pPr lvl="3"/>
            <a:r>
              <a:rPr lang="en-US" dirty="0" smtClean="0"/>
              <a:t>Home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164925"/>
            <a:ext cx="799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  Month: December</a:t>
            </a:r>
          </a:p>
          <a:p>
            <a:pPr marL="342900" indent="-342900">
              <a:buAutoNum type="arabicPeriod" startAt="6"/>
            </a:pPr>
            <a:r>
              <a:rPr lang="en-US" dirty="0" smtClean="0"/>
              <a:t>Interest rate:  Higher Interest rate</a:t>
            </a:r>
          </a:p>
          <a:p>
            <a:pPr marL="342900" indent="-342900">
              <a:buAutoNum type="arabicPeriod" startAt="6"/>
            </a:pPr>
            <a:r>
              <a:rPr lang="en-US" dirty="0" smtClean="0"/>
              <a:t>Annual Income: Lower Annual Income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57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driving factors  which are the main factors that can be removed to minimize defaulters and prevent the company from losses.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65321" cy="132632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5655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1" y="381000"/>
            <a:ext cx="32004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which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lending various types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customers. When the company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application, the company has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for loan approval based on the applicant’s profile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person applies for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loan, the company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to decide whether to accept or reject the applicant for lending loan.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 analyze previous data to understand the attributes of customers to which the company should lend the loan so that the company faces minimum loss.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358" y="465200"/>
            <a:ext cx="68707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 smtClean="0"/>
              <a:t>Problem </a:t>
            </a:r>
            <a:r>
              <a:rPr spc="-5" dirty="0" smtClean="0"/>
              <a:t>Solving</a:t>
            </a:r>
            <a:r>
              <a:rPr dirty="0" smtClean="0"/>
              <a:t> </a:t>
            </a:r>
            <a:r>
              <a:rPr spc="-5" dirty="0" smtClean="0"/>
              <a:t>Methodology</a:t>
            </a:r>
            <a:endParaRPr spc="-5" dirty="0"/>
          </a:p>
        </p:txBody>
      </p:sp>
      <p:sp>
        <p:nvSpPr>
          <p:cNvPr id="7" name="Rectangle 6"/>
          <p:cNvSpPr/>
          <p:nvPr/>
        </p:nvSpPr>
        <p:spPr>
          <a:xfrm>
            <a:off x="1712765" y="1644134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669223" y="1813897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 FROM CSV FILE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08365" y="2394466"/>
            <a:ext cx="0" cy="50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2765" y="2895600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600200" y="3079488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12765" y="4191000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4608365" y="36576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3651" y="4400490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959" y="4953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27359" y="5486400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828800" y="5689116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4957" y="1952655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14384" y="2133600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37314" y="2730269"/>
            <a:ext cx="0" cy="50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231403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4086" y="3412348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4535151"/>
            <a:ext cx="579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48200" y="4001751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2600" y="4658940"/>
            <a:ext cx="57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DRIVER VARIABLES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167" y="370764"/>
            <a:ext cx="4124833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5" dirty="0" smtClean="0"/>
              <a:t>CHECKPOINT 1</a:t>
            </a:r>
            <a:br>
              <a:rPr lang="en-US" spc="-5" dirty="0" smtClean="0"/>
            </a:br>
            <a:r>
              <a:rPr lang="en-US" sz="2600" spc="-5" dirty="0" smtClean="0"/>
              <a:t>(</a:t>
            </a:r>
            <a:r>
              <a:rPr lang="en-US" sz="2200" spc="-5" dirty="0" smtClean="0"/>
              <a:t>DATA cleaning</a:t>
            </a:r>
            <a:r>
              <a:rPr lang="en-US" sz="2600" spc="-5" dirty="0" smtClean="0"/>
              <a:t>)</a:t>
            </a:r>
            <a:endParaRPr spc="-1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cleansing</a:t>
            </a:r>
            <a:r>
              <a:rPr lang="en-US" sz="2000" dirty="0"/>
              <a:t> or </a:t>
            </a:r>
            <a:r>
              <a:rPr lang="en-US" sz="2000" b="1" dirty="0"/>
              <a:t>data cleaning</a:t>
            </a:r>
            <a:r>
              <a:rPr lang="en-US" sz="2000" dirty="0"/>
              <a:t> is the process of detecting and </a:t>
            </a:r>
            <a:r>
              <a:rPr lang="en-US" sz="2000" dirty="0" smtClean="0"/>
              <a:t>correcting </a:t>
            </a:r>
            <a:r>
              <a:rPr lang="en-US" sz="2000" dirty="0"/>
              <a:t>(or removing) corrupt or inaccurate </a:t>
            </a:r>
            <a:r>
              <a:rPr lang="en-US" sz="2000" dirty="0" smtClean="0"/>
              <a:t>records </a:t>
            </a:r>
            <a:r>
              <a:rPr lang="en-US" sz="2000" dirty="0"/>
              <a:t>from a record set, </a:t>
            </a:r>
            <a:r>
              <a:rPr lang="en-US" sz="2000" dirty="0" smtClean="0"/>
              <a:t>table, or database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Eliminating the missing value( </a:t>
            </a:r>
            <a:r>
              <a:rPr lang="en-US" sz="2000" dirty="0" err="1" smtClean="0"/>
              <a:t>NaN</a:t>
            </a:r>
            <a:r>
              <a:rPr lang="en-US" sz="2000" dirty="0" smtClean="0"/>
              <a:t> </a:t>
            </a:r>
            <a:r>
              <a:rPr lang="en-US" sz="2000" dirty="0" smtClean="0"/>
              <a:t>) from the imported data set in order to reduce inconsistency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What we did here: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We analyze and consider those attributes which appears useful , like ‘time’  ,  ‘interest rate</a:t>
            </a:r>
            <a:r>
              <a:rPr lang="en-US" sz="2000" dirty="0" smtClean="0"/>
              <a:t>’  etc.  and convert the given data types of these attributes  to ‘integer’ data type so that it can be used in the analysis.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381000"/>
            <a:ext cx="7773308" cy="1143000"/>
          </a:xfrm>
        </p:spPr>
        <p:txBody>
          <a:bodyPr>
            <a:normAutofit/>
          </a:bodyPr>
          <a:lstStyle/>
          <a:p>
            <a:r>
              <a:rPr lang="en-US" sz="3600" spc="-5" dirty="0"/>
              <a:t>Checkpoint 2</a:t>
            </a:r>
            <a:br>
              <a:rPr lang="en-US" sz="3600" spc="-5" dirty="0"/>
            </a:br>
            <a:r>
              <a:rPr lang="en-US" sz="3600" spc="-5" dirty="0"/>
              <a:t>(DATA ANALYSIS)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The objective is to identify predictors of default so that at the time of loan application, we can use those variables for approval/rejection of the loan.</a:t>
            </a:r>
          </a:p>
          <a:p>
            <a:pPr algn="l"/>
            <a:r>
              <a:rPr lang="en-US" sz="2000" dirty="0"/>
              <a:t>Now, there are broadly 3 types of variables -</a:t>
            </a:r>
          </a:p>
          <a:p>
            <a:pPr algn="l"/>
            <a:r>
              <a:rPr lang="en-US" sz="2000" dirty="0" smtClean="0"/>
              <a:t>1.  those </a:t>
            </a:r>
            <a:r>
              <a:rPr lang="en-US" sz="2000" dirty="0"/>
              <a:t>which are related to the applicant (demographic </a:t>
            </a:r>
            <a:r>
              <a:rPr lang="en-US" sz="2000" dirty="0" smtClean="0"/>
              <a:t>   variables </a:t>
            </a:r>
            <a:r>
              <a:rPr lang="en-US" sz="2000" dirty="0"/>
              <a:t>such as age, occupation, employment details etc.)</a:t>
            </a:r>
          </a:p>
          <a:p>
            <a:pPr algn="l"/>
            <a:r>
              <a:rPr lang="en-US" sz="2000" dirty="0" smtClean="0"/>
              <a:t>2. loan </a:t>
            </a:r>
            <a:r>
              <a:rPr lang="en-US" sz="2000" dirty="0"/>
              <a:t>characteristics (amount of loan, interest rate, purpose of loan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  <a:endParaRPr lang="en-US" sz="2000" dirty="0"/>
          </a:p>
          <a:p>
            <a:pPr algn="l"/>
            <a:r>
              <a:rPr lang="en-US" sz="2000" dirty="0" smtClean="0"/>
              <a:t>3. Customer behavior </a:t>
            </a:r>
            <a:r>
              <a:rPr lang="en-US" sz="2000" dirty="0"/>
              <a:t>variables (those which are generated after the loan is approved such as delinquent 2 years, revolving balance, next payment date etc.).</a:t>
            </a:r>
          </a:p>
        </p:txBody>
      </p:sp>
    </p:spTree>
    <p:extLst>
      <p:ext uri="{BB962C8B-B14F-4D97-AF65-F5344CB8AC3E}">
        <p14:creationId xmlns:p14="http://schemas.microsoft.com/office/powerpoint/2010/main" val="6053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217" y="1447800"/>
            <a:ext cx="7773308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There can be three varieties of customers: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Fully Paid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Current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Charged off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As we have nothing to do with the ‘current’ and ‘Fully Paid’ type of customer for our analysis so we will not consider them.</a:t>
            </a:r>
          </a:p>
          <a:p>
            <a:pPr algn="l"/>
            <a:r>
              <a:rPr lang="en-US" sz="2000" dirty="0" smtClean="0"/>
              <a:t>We will only analyze with the charged off type of customer.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355190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495800" cy="904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/>
              <a:t>Checkpoint  3</a:t>
            </a:r>
            <a:br>
              <a:rPr lang="en-US" spc="-10" dirty="0" smtClean="0"/>
            </a:br>
            <a:r>
              <a:rPr lang="en-US" sz="2400" spc="-10" dirty="0" smtClean="0"/>
              <a:t>(</a:t>
            </a:r>
            <a:r>
              <a:rPr lang="en-US" sz="2400" spc="-10" dirty="0" smtClean="0"/>
              <a:t>UIVARIATE</a:t>
            </a:r>
            <a:r>
              <a:rPr lang="en-US" sz="2400" spc="-10" dirty="0" smtClean="0"/>
              <a:t> </a:t>
            </a:r>
            <a:r>
              <a:rPr lang="en-US" sz="2400" spc="-10" dirty="0" smtClean="0"/>
              <a:t>analysis)</a:t>
            </a:r>
            <a:endParaRPr sz="2400" spc="-1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2514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/>
              <a:t>analysis is the simplest form of analyzing data. “</a:t>
            </a:r>
            <a:r>
              <a:rPr lang="en-US" dirty="0" err="1"/>
              <a:t>Uni</a:t>
            </a:r>
            <a:r>
              <a:rPr lang="en-US" dirty="0"/>
              <a:t>” means “one”, so in other words your data has only one variable. It doesn’t deal with causes or relationships (unlike regression) and it’s major purpose is to describe; it takes data, summarizes that data and finds patterns in the data.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457200"/>
            <a:ext cx="7773308" cy="1011237"/>
          </a:xfrm>
        </p:spPr>
        <p:txBody>
          <a:bodyPr>
            <a:normAutofit/>
          </a:bodyPr>
          <a:lstStyle/>
          <a:p>
            <a:r>
              <a:rPr lang="en-US" dirty="0" smtClean="0"/>
              <a:t>Factor : term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23" y="4731496"/>
            <a:ext cx="7773308" cy="1655762"/>
          </a:xfrm>
        </p:spPr>
        <p:txBody>
          <a:bodyPr/>
          <a:lstStyle/>
          <a:p>
            <a:pPr algn="l"/>
            <a:r>
              <a:rPr lang="en-US" dirty="0" smtClean="0"/>
              <a:t>36 months loan are observed to have  more number of defaulters than 60 months loans.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72073"/>
            <a:ext cx="450595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416</TotalTime>
  <Words>627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Rockwell</vt:lpstr>
      <vt:lpstr>Times New Roman</vt:lpstr>
      <vt:lpstr>Wingdings</vt:lpstr>
      <vt:lpstr>Damask</vt:lpstr>
      <vt:lpstr>CASE STUDY  ASSIGNMENT-2</vt:lpstr>
      <vt:lpstr>ABSTRACT</vt:lpstr>
      <vt:lpstr>Problem Solving Methodology</vt:lpstr>
      <vt:lpstr>PowerPoint Presentation</vt:lpstr>
      <vt:lpstr>CHECKPOINT 1 (DATA cleaning)</vt:lpstr>
      <vt:lpstr>Checkpoint 2 (DATA ANALYSIS)</vt:lpstr>
      <vt:lpstr>PowerPoint Presentation</vt:lpstr>
      <vt:lpstr>Checkpoint  3 (UIVARIATE analysis)</vt:lpstr>
      <vt:lpstr>Factor : term</vt:lpstr>
      <vt:lpstr>HOMEOWNERSHIP</vt:lpstr>
      <vt:lpstr>VERIFICATION STATUS</vt:lpstr>
      <vt:lpstr>PURPOSE</vt:lpstr>
      <vt:lpstr>MONTH</vt:lpstr>
      <vt:lpstr>INTEREST RATE</vt:lpstr>
      <vt:lpstr>ANNUAL INCOME</vt:lpstr>
      <vt:lpstr>Results ( analysis OF DRIVER VARRIABLES)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 ASSIGNMENT-1</dc:title>
  <dc:creator>ARGHYADIP GHOSH</dc:creator>
  <cp:lastModifiedBy>ARGHYADIP GHOSH</cp:lastModifiedBy>
  <cp:revision>32</cp:revision>
  <dcterms:created xsi:type="dcterms:W3CDTF">2020-02-18T13:19:39Z</dcterms:created>
  <dcterms:modified xsi:type="dcterms:W3CDTF">2020-03-03T17:53:35Z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2020-02-18T00:00:00Z</vt:filetime>
  </property>
</Properties>
</file>