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77" r:id="rId4"/>
    <p:sldId id="264" r:id="rId5"/>
    <p:sldId id="266" r:id="rId6"/>
    <p:sldId id="267" r:id="rId7"/>
    <p:sldId id="268" r:id="rId8"/>
    <p:sldId id="269" r:id="rId9"/>
    <p:sldId id="270" r:id="rId10"/>
    <p:sldId id="272" r:id="rId11"/>
    <p:sldId id="260" r:id="rId12"/>
    <p:sldId id="262" r:id="rId13"/>
    <p:sldId id="263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8A36F-AF19-0204-5C8E-013D7CBBCCEB}" v="207" dt="2022-08-16T07:18:23.916"/>
    <p1510:client id="{77C38979-6384-AF92-AF7A-9E141F7B4B0B}" v="3648" dt="2021-10-07T10:01:51.213"/>
    <p1510:client id="{AC6E4041-1177-4C38-9B66-496DC7FFB795}" v="21" dt="2021-10-07T07:00:56.433"/>
    <p1510:client id="{B4D131AB-3F78-F4CA-C1BE-8D166F497B42}" v="334" dt="2021-10-07T09:49:3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5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1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ameoflif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i.math.cornell.edu/~lipa/mec/lesson6.html" TargetMode="External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world.wolfram.com/CellularAutomaton.html" TargetMode="External"/><Relationship Id="rId5" Type="http://schemas.openxmlformats.org/officeDocument/2006/relationships/hyperlink" Target="https://mathworld.wolfram.com/" TargetMode="External"/><Relationship Id="rId4" Type="http://schemas.openxmlformats.org/officeDocument/2006/relationships/hyperlink" Target="https://mathworld.wolfram.com/about/autho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CA515AF-F47E-41AD-93E5-4CD6E38DE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478" r="6" b="3640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Automata Theory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cs typeface="Calibri"/>
              </a:rPr>
              <a:t>Tutorial 2</a:t>
            </a:r>
            <a:endParaRPr lang="en-US" sz="4000" b="1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903F-F103-4E5A-ADB9-7141B51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D030-3C68-4964-A1E8-7ABFCE5C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Cryptography</a:t>
            </a:r>
          </a:p>
          <a:p>
            <a:pPr lvl="1"/>
            <a:r>
              <a:rPr lang="en-US" sz="3600" b="1" dirty="0"/>
              <a:t>Pseudorandom number generators </a:t>
            </a:r>
            <a:r>
              <a:rPr lang="en-US" sz="3600" dirty="0"/>
              <a:t>– initialize the state as a seed and each state can be a new number</a:t>
            </a:r>
          </a:p>
          <a:p>
            <a:pPr lvl="1"/>
            <a:r>
              <a:rPr lang="en-US" sz="3600" b="1" dirty="0"/>
              <a:t>One way functions </a:t>
            </a:r>
            <a:r>
              <a:rPr lang="en-US" sz="3600" dirty="0"/>
              <a:t>– A complex enough cellular automata is proven to be one way I.e. you can determine the future states but not the previous ones.</a:t>
            </a:r>
          </a:p>
          <a:p>
            <a:pPr>
              <a:buFont typeface="Arial"/>
              <a:buChar char="•"/>
            </a:pPr>
            <a:r>
              <a:rPr lang="en-US" sz="3600" dirty="0">
                <a:ea typeface="+mn-lt"/>
                <a:cs typeface="+mn-lt"/>
              </a:rPr>
              <a:t>Applied in </a:t>
            </a:r>
            <a:r>
              <a:rPr lang="en-US" sz="3600" b="1" dirty="0">
                <a:ea typeface="+mn-lt"/>
                <a:cs typeface="+mn-lt"/>
              </a:rPr>
              <a:t>simulation </a:t>
            </a:r>
            <a:r>
              <a:rPr lang="en-US" sz="3600" dirty="0">
                <a:ea typeface="+mn-lt"/>
                <a:cs typeface="+mn-lt"/>
              </a:rPr>
              <a:t>and understanding of other fields such as physics, chemistry, and biology.</a:t>
            </a:r>
          </a:p>
          <a:p>
            <a:pPr marL="0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endParaRPr lang="en-US" sz="3600"/>
          </a:p>
          <a:p>
            <a:pPr marL="457200" lvl="1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342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B8C87971-A05E-41E4-AEB0-F34392C1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30" y="2049046"/>
            <a:ext cx="8413665" cy="425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7EA24-0110-4697-8933-81B1EE465480}"/>
              </a:ext>
            </a:extLst>
          </p:cNvPr>
          <p:cNvSpPr txBox="1"/>
          <p:nvPr/>
        </p:nvSpPr>
        <p:spPr>
          <a:xfrm>
            <a:off x="829664" y="651533"/>
            <a:ext cx="922514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/>
              <a:t>Complex Patterns from very simple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8EBDF-8CE8-4DC1-8E74-E6ACCD1F66FD}"/>
              </a:ext>
            </a:extLst>
          </p:cNvPr>
          <p:cNvSpPr txBox="1"/>
          <p:nvPr/>
        </p:nvSpPr>
        <p:spPr>
          <a:xfrm>
            <a:off x="4724400" y="627467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Conway's Game of Life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9719-1F8C-4080-9C9D-D592ECE9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Conway's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7C82-430B-4CEE-AF91-8A16569E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Specific case of cellular automaton with n = 4 and k = 2</a:t>
            </a:r>
          </a:p>
          <a:p>
            <a:r>
              <a:rPr lang="en-US"/>
              <a:t>Grid of squares that can take 2 values, </a:t>
            </a:r>
            <a:r>
              <a:rPr lang="en-US">
                <a:ea typeface="+mn-lt"/>
                <a:cs typeface="+mn-lt"/>
              </a:rPr>
              <a:t>for understanding they are referred to as live and dead cells</a:t>
            </a:r>
          </a:p>
          <a:p>
            <a:r>
              <a:rPr lang="en-US"/>
              <a:t>A grid with a certain set of rules which create a simplistic model of a population</a:t>
            </a:r>
          </a:p>
          <a:p>
            <a:r>
              <a:rPr lang="en-US">
                <a:ea typeface="+mn-lt"/>
                <a:cs typeface="+mn-lt"/>
              </a:rPr>
              <a:t>Only input is the initial configuration/seed of the system.</a:t>
            </a:r>
          </a:p>
          <a:p>
            <a:r>
              <a:rPr lang="en-US">
                <a:ea typeface="+mn-lt"/>
                <a:cs typeface="+mn-lt"/>
              </a:rPr>
              <a:t>Rules are applied simultaneously to all cells to create the next generation/configuration.</a:t>
            </a:r>
          </a:p>
          <a:p>
            <a:r>
              <a:rPr lang="en-US">
                <a:ea typeface="+mn-lt"/>
                <a:cs typeface="+mn-lt"/>
              </a:rPr>
              <a:t>Each generation is a function of the previous generation.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104-992B-42A6-9781-8C8422C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Game's set of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FDAB-26E1-4B57-AF46-3A72DE17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6B9C18-DD69-47E1-9C44-EE6285DF1311}"/>
              </a:ext>
            </a:extLst>
          </p:cNvPr>
          <p:cNvSpPr txBox="1">
            <a:spLocks/>
          </p:cNvSpPr>
          <p:nvPr/>
        </p:nvSpPr>
        <p:spPr>
          <a:xfrm>
            <a:off x="990600" y="20817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Any live cell with fewer than two live </a:t>
            </a:r>
            <a:r>
              <a:rPr lang="en-US" err="1">
                <a:ea typeface="+mn-lt"/>
                <a:cs typeface="+mn-lt"/>
              </a:rPr>
              <a:t>neighbours</a:t>
            </a:r>
            <a:r>
              <a:rPr lang="en-US">
                <a:ea typeface="+mn-lt"/>
                <a:cs typeface="+mn-lt"/>
              </a:rPr>
              <a:t> dies, as if by underpopulation.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Any live cell with two or three live </a:t>
            </a:r>
            <a:r>
              <a:rPr lang="en-US" err="1">
                <a:ea typeface="+mn-lt"/>
                <a:cs typeface="+mn-lt"/>
              </a:rPr>
              <a:t>neighbours</a:t>
            </a:r>
            <a:r>
              <a:rPr lang="en-US">
                <a:ea typeface="+mn-lt"/>
                <a:cs typeface="+mn-lt"/>
              </a:rPr>
              <a:t> lives on to the next generation.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Any live cell with more than three live </a:t>
            </a:r>
            <a:r>
              <a:rPr lang="en-US" err="1">
                <a:ea typeface="+mn-lt"/>
                <a:cs typeface="+mn-lt"/>
              </a:rPr>
              <a:t>neighbours</a:t>
            </a:r>
            <a:r>
              <a:rPr lang="en-US">
                <a:ea typeface="+mn-lt"/>
                <a:cs typeface="+mn-lt"/>
              </a:rPr>
              <a:t> dies, as if by overpopulation.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Any dead cell with exactly three live </a:t>
            </a:r>
            <a:r>
              <a:rPr lang="en-US" err="1">
                <a:ea typeface="+mn-lt"/>
                <a:cs typeface="+mn-lt"/>
              </a:rPr>
              <a:t>neighbours</a:t>
            </a:r>
            <a:r>
              <a:rPr lang="en-US">
                <a:ea typeface="+mn-lt"/>
                <a:cs typeface="+mn-lt"/>
              </a:rPr>
              <a:t> becomes a live cell, as if by reproduction.</a:t>
            </a:r>
          </a:p>
          <a:p>
            <a:r>
              <a:rPr lang="en-US">
                <a:hlinkClick r:id="rId2"/>
              </a:rPr>
              <a:t>Simulator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104-992B-42A6-9781-8C8422C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FDAB-26E1-4B57-AF46-3A72DE17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6B9C18-DD69-47E1-9C44-EE6285DF1311}"/>
              </a:ext>
            </a:extLst>
          </p:cNvPr>
          <p:cNvSpPr txBox="1">
            <a:spLocks/>
          </p:cNvSpPr>
          <p:nvPr/>
        </p:nvSpPr>
        <p:spPr>
          <a:xfrm>
            <a:off x="990600" y="20817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A9B7E1-1C00-4DA6-9F14-7F694E3190F7}"/>
              </a:ext>
            </a:extLst>
          </p:cNvPr>
          <p:cNvSpPr txBox="1">
            <a:spLocks/>
          </p:cNvSpPr>
          <p:nvPr/>
        </p:nvSpPr>
        <p:spPr>
          <a:xfrm>
            <a:off x="1143000" y="22341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 err="1"/>
              <a:t>Stiill</a:t>
            </a:r>
            <a:r>
              <a:rPr lang="en-US"/>
              <a:t> Lifes – Do not change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Oscillators – Return to seed state after few iterations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Spaceships – Translate across the grid</a:t>
            </a:r>
          </a:p>
        </p:txBody>
      </p:sp>
      <p:pic>
        <p:nvPicPr>
          <p:cNvPr id="4" name="Picture 5" descr="A picture containing shoji, building, window&#10;&#10;Description automatically generated">
            <a:extLst>
              <a:ext uri="{FF2B5EF4-FFF2-40B4-BE49-F238E27FC236}">
                <a16:creationId xmlns:a16="http://schemas.microsoft.com/office/drawing/2014/main" id="{7D92EB6B-0760-48D6-85F9-15495F9D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25" y="2473480"/>
            <a:ext cx="1372064" cy="1372064"/>
          </a:xfrm>
          <a:prstGeom prst="rect">
            <a:avLst/>
          </a:prstGeom>
        </p:spPr>
      </p:pic>
      <p:pic>
        <p:nvPicPr>
          <p:cNvPr id="6" name="Picture 6" descr="A picture containing shoji, building, clipart, tiled&#10;&#10;Description automatically generated">
            <a:extLst>
              <a:ext uri="{FF2B5EF4-FFF2-40B4-BE49-F238E27FC236}">
                <a16:creationId xmlns:a16="http://schemas.microsoft.com/office/drawing/2014/main" id="{757FB529-486A-49A5-887F-A5BB5936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72" y="2471621"/>
            <a:ext cx="1630401" cy="1375781"/>
          </a:xfrm>
          <a:prstGeom prst="rect">
            <a:avLst/>
          </a:prstGeom>
        </p:spPr>
      </p:pic>
      <p:pic>
        <p:nvPicPr>
          <p:cNvPr id="7" name="Picture 7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44A9C591-BDAA-4738-ABE2-60BA40E4E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670" y="4209353"/>
            <a:ext cx="1217806" cy="1217806"/>
          </a:xfrm>
          <a:prstGeom prst="rect">
            <a:avLst/>
          </a:prstGeom>
        </p:spPr>
      </p:pic>
      <p:pic>
        <p:nvPicPr>
          <p:cNvPr id="8" name="Picture 8" descr="A picture containing shoji, crossword puzzle, building, tiled&#10;&#10;Description automatically generated">
            <a:extLst>
              <a:ext uri="{FF2B5EF4-FFF2-40B4-BE49-F238E27FC236}">
                <a16:creationId xmlns:a16="http://schemas.microsoft.com/office/drawing/2014/main" id="{2DAFEEEF-6564-43CD-B8D0-A5BAD5762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129" y="4207495"/>
            <a:ext cx="1249400" cy="1221522"/>
          </a:xfrm>
          <a:prstGeom prst="rect">
            <a:avLst/>
          </a:prstGeom>
        </p:spPr>
      </p:pic>
      <p:pic>
        <p:nvPicPr>
          <p:cNvPr id="9" name="Picture 9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2216F889-73D4-4D61-B1A1-8A575A283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658" y="5556559"/>
            <a:ext cx="1218271" cy="1236857"/>
          </a:xfrm>
          <a:prstGeom prst="rect">
            <a:avLst/>
          </a:prstGeom>
        </p:spPr>
      </p:pic>
      <p:pic>
        <p:nvPicPr>
          <p:cNvPr id="10" name="Picture 10" descr="A picture containing shoji, crossword puzzle, building&#10;&#10;Description automatically generated">
            <a:extLst>
              <a:ext uri="{FF2B5EF4-FFF2-40B4-BE49-F238E27FC236}">
                <a16:creationId xmlns:a16="http://schemas.microsoft.com/office/drawing/2014/main" id="{7677FE89-D29F-4571-A16F-2224F9FFE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876" y="5629275"/>
            <a:ext cx="1516101" cy="11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104-992B-42A6-9781-8C8422C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FDAB-26E1-4B57-AF46-3A72DE17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6B9C18-DD69-47E1-9C44-EE6285DF1311}"/>
              </a:ext>
            </a:extLst>
          </p:cNvPr>
          <p:cNvSpPr txBox="1">
            <a:spLocks/>
          </p:cNvSpPr>
          <p:nvPr/>
        </p:nvSpPr>
        <p:spPr>
          <a:xfrm>
            <a:off x="990600" y="20817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A9B7E1-1C00-4DA6-9F14-7F694E3190F7}"/>
              </a:ext>
            </a:extLst>
          </p:cNvPr>
          <p:cNvSpPr txBox="1">
            <a:spLocks/>
          </p:cNvSpPr>
          <p:nvPr/>
        </p:nvSpPr>
        <p:spPr>
          <a:xfrm>
            <a:off x="1143000" y="22341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https://en.wikipedia.org/wiki/Conway%27s_Game_of_Life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http://pi.math.cornell.edu/~lipa/mec/lesson6.html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Weisstein, Eric W.</a:t>
            </a:r>
            <a:r>
              <a:rPr lang="en-US">
                <a:ea typeface="+mn-lt"/>
                <a:cs typeface="+mn-lt"/>
              </a:rPr>
              <a:t> "Cellular Automaton." From </a:t>
            </a:r>
            <a:r>
              <a:rPr lang="en-US" i="1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MathWorld</a:t>
            </a:r>
            <a:r>
              <a:rPr lang="en-US">
                <a:ea typeface="+mn-lt"/>
                <a:cs typeface="+mn-lt"/>
              </a:rPr>
              <a:t>--A Wolfram Web </a:t>
            </a:r>
            <a:r>
              <a:rPr lang="en-US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https://mathworld.wolfram.com/CellularAutomaton.html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1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FECD-59E2-4BE0-A2EC-3E69ED4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FCCA-DDAA-47BA-873B-DD7C42D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Programming Assignment 1</a:t>
            </a:r>
          </a:p>
          <a:p>
            <a:r>
              <a:rPr lang="en-US" sz="4800" dirty="0"/>
              <a:t>Introduction to Cellular Automata</a:t>
            </a:r>
          </a:p>
          <a:p>
            <a:r>
              <a:rPr lang="en-US" sz="4800" dirty="0">
                <a:ea typeface="+mn-lt"/>
                <a:cs typeface="+mn-lt"/>
              </a:rPr>
              <a:t>Introduction to Conway's Game of Life</a:t>
            </a:r>
            <a:endParaRPr lang="en-US" sz="4800" dirty="0"/>
          </a:p>
          <a:p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29543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DFB6-1A44-48DC-B48A-E652E89F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EA14-4012-4A26-8E33-017BDC73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The First Programming Assignment will be released tonight</a:t>
            </a:r>
          </a:p>
          <a:p>
            <a:r>
              <a:rPr lang="en-US" sz="4800" dirty="0"/>
              <a:t>It is going to be based on cellular automaton, you will be required to simulate a grid based cellular automaton and make custom rules for getting specific states.</a:t>
            </a:r>
          </a:p>
          <a:p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65833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7B68-49F6-4696-8BA8-180EB3BD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Automata?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860B-26FC-48EA-A49E-079F048E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The word "Automata" means "self-acting", it refers to a program that is able to act on its own based on a certain set of rules.</a:t>
            </a:r>
          </a:p>
          <a:p>
            <a:r>
              <a:rPr lang="en-US" sz="4400"/>
              <a:t>Cellular Automata is an example of a system that is able to act on its own based on a set of rules and an initial state.</a:t>
            </a:r>
          </a:p>
        </p:txBody>
      </p:sp>
    </p:spTree>
    <p:extLst>
      <p:ext uri="{BB962C8B-B14F-4D97-AF65-F5344CB8AC3E}">
        <p14:creationId xmlns:p14="http://schemas.microsoft.com/office/powerpoint/2010/main" val="26533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8597-147B-41A5-9D80-988A7E80B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Cellular Automata Put in simple words</a:t>
            </a:r>
          </a:p>
        </p:txBody>
      </p:sp>
    </p:spTree>
    <p:extLst>
      <p:ext uri="{BB962C8B-B14F-4D97-AF65-F5344CB8AC3E}">
        <p14:creationId xmlns:p14="http://schemas.microsoft.com/office/powerpoint/2010/main" val="52689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5476-BF22-47BD-94DC-93EF6F69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65200"/>
            <a:ext cx="3932237" cy="1002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4F8E-5637-4F88-A7F7-7408FAF5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ea typeface="+mn-lt"/>
                <a:cs typeface="+mn-lt"/>
              </a:rPr>
              <a:t>A lattice of specific shapes in a fixed dimension where each shape is referred as a cell.</a:t>
            </a:r>
          </a:p>
          <a:p>
            <a:r>
              <a:rPr lang="en-US" sz="4000" dirty="0">
                <a:ea typeface="+mn-lt"/>
                <a:cs typeface="+mn-lt"/>
              </a:rPr>
              <a:t>The lattice has </a:t>
            </a:r>
            <a:r>
              <a:rPr lang="en-US" sz="4000" b="1" dirty="0">
                <a:ea typeface="+mn-lt"/>
                <a:cs typeface="+mn-lt"/>
              </a:rPr>
              <a:t>n</a:t>
            </a:r>
            <a:r>
              <a:rPr lang="en-US" sz="4000" dirty="0">
                <a:ea typeface="+mn-lt"/>
                <a:cs typeface="+mn-lt"/>
              </a:rPr>
              <a:t> </a:t>
            </a:r>
            <a:r>
              <a:rPr lang="en-US" sz="4000" dirty="0" err="1">
                <a:ea typeface="+mn-lt"/>
                <a:cs typeface="+mn-lt"/>
              </a:rPr>
              <a:t>neighbours</a:t>
            </a:r>
            <a:r>
              <a:rPr lang="en-US" sz="4000" dirty="0">
                <a:ea typeface="+mn-lt"/>
                <a:cs typeface="+mn-lt"/>
              </a:rPr>
              <a:t> and each cell can take </a:t>
            </a:r>
            <a:r>
              <a:rPr lang="en-US" sz="4000" b="1" dirty="0">
                <a:ea typeface="+mn-lt"/>
                <a:cs typeface="+mn-lt"/>
              </a:rPr>
              <a:t>k</a:t>
            </a:r>
            <a:r>
              <a:rPr lang="en-US" sz="4000" dirty="0">
                <a:ea typeface="+mn-lt"/>
                <a:cs typeface="+mn-lt"/>
              </a:rPr>
              <a:t> distinct values.</a:t>
            </a:r>
          </a:p>
        </p:txBody>
      </p:sp>
      <p:pic>
        <p:nvPicPr>
          <p:cNvPr id="9" name="Picture 9" descr="A picture containing wire&#10;&#10;Description automatically generated">
            <a:extLst>
              <a:ext uri="{FF2B5EF4-FFF2-40B4-BE49-F238E27FC236}">
                <a16:creationId xmlns:a16="http://schemas.microsoft.com/office/drawing/2014/main" id="{5FEC5175-038A-4877-94C1-F4C89EDB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4" y="2133600"/>
            <a:ext cx="24958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5476-BF22-47BD-94DC-93EF6F69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65200"/>
            <a:ext cx="3932237" cy="1002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Initial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4F8E-5637-4F88-A7F7-7408FAF5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One can set the initial lattice by choosing the values for each cell.</a:t>
            </a:r>
          </a:p>
          <a:p>
            <a:r>
              <a:rPr lang="en-US">
                <a:ea typeface="+mn-lt"/>
                <a:cs typeface="+mn-lt"/>
              </a:rPr>
              <a:t>For a given system, this is the sole input.</a:t>
            </a:r>
          </a:p>
        </p:txBody>
      </p:sp>
      <p:pic>
        <p:nvPicPr>
          <p:cNvPr id="4" name="Picture 4" descr="A picture containing light, wire, honeycomb, close&#10;&#10;Description automatically generated">
            <a:extLst>
              <a:ext uri="{FF2B5EF4-FFF2-40B4-BE49-F238E27FC236}">
                <a16:creationId xmlns:a16="http://schemas.microsoft.com/office/drawing/2014/main" id="{7B194B18-80E4-47A8-8328-EA727E8D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2" y="2332680"/>
            <a:ext cx="3067268" cy="3121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55461-A8E9-4DD8-A5ED-E4F4717B8C2A}"/>
              </a:ext>
            </a:extLst>
          </p:cNvPr>
          <p:cNvSpPr txBox="1"/>
          <p:nvPr/>
        </p:nvSpPr>
        <p:spPr>
          <a:xfrm>
            <a:off x="835572" y="5538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for n = 4 and k = 2</a:t>
            </a:r>
          </a:p>
        </p:txBody>
      </p:sp>
    </p:spTree>
    <p:extLst>
      <p:ext uri="{BB962C8B-B14F-4D97-AF65-F5344CB8AC3E}">
        <p14:creationId xmlns:p14="http://schemas.microsoft.com/office/powerpoint/2010/main" val="36954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C561-A675-41FD-AC79-766536F0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1DCDBA1-2DCD-420E-A19B-DEE16B20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5" y="1851822"/>
            <a:ext cx="11916136" cy="289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BFA56-BCE4-45DB-B3E6-AD532646D879}"/>
              </a:ext>
            </a:extLst>
          </p:cNvPr>
          <p:cNvSpPr txBox="1"/>
          <p:nvPr/>
        </p:nvSpPr>
        <p:spPr>
          <a:xfrm>
            <a:off x="838123" y="4749344"/>
            <a:ext cx="1051663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A simple initial lattice with simple rule</a:t>
            </a:r>
          </a:p>
          <a:p>
            <a:pPr algn="ctr"/>
            <a:r>
              <a:rPr lang="en-US" sz="3600"/>
              <a:t>The evolution is discrete and depends only on the current state</a:t>
            </a:r>
          </a:p>
          <a:p>
            <a:pPr algn="ctr"/>
            <a:r>
              <a:rPr lang="en-US" sz="2400"/>
              <a:t>*The different shade is just for visualization, in reality, the grey is the same as the black cell</a:t>
            </a:r>
          </a:p>
        </p:txBody>
      </p:sp>
    </p:spTree>
    <p:extLst>
      <p:ext uri="{BB962C8B-B14F-4D97-AF65-F5344CB8AC3E}">
        <p14:creationId xmlns:p14="http://schemas.microsoft.com/office/powerpoint/2010/main" val="185712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903F-F103-4E5A-ADB9-7141B51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D030-3C68-4964-A1E8-7ABFCE5C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600"/>
              <a:t>Can you guess the set of rules used in the last slide?</a:t>
            </a:r>
          </a:p>
          <a:p>
            <a:r>
              <a:rPr lang="en-US" sz="3600"/>
              <a:t>Similar to Finite State Machine, The rules can only use the current state to determine the next state I.e. </a:t>
            </a:r>
            <a:r>
              <a:rPr lang="en-US" sz="3600" b="1"/>
              <a:t>memoryless</a:t>
            </a:r>
            <a:r>
              <a:rPr lang="en-US" sz="3600"/>
              <a:t>.</a:t>
            </a:r>
          </a:p>
          <a:p>
            <a:r>
              <a:rPr lang="en-US" sz="3600"/>
              <a:t>To limit the complexity of the rules, the rules can only use the information of the state of the cell itself and the neighboring cells.</a:t>
            </a:r>
          </a:p>
          <a:p>
            <a:r>
              <a:rPr lang="en-US" sz="3600"/>
              <a:t>Even after all these limitations, Cellular Automata is able to find its application in plenty of fields and gives rise to beautiful patterns!</a:t>
            </a:r>
          </a:p>
          <a:p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813744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8"/>
      </a:lt2>
      <a:accent1>
        <a:srgbClr val="47B548"/>
      </a:accent1>
      <a:accent2>
        <a:srgbClr val="6CB13B"/>
      </a:accent2>
      <a:accent3>
        <a:srgbClr val="97A942"/>
      </a:accent3>
      <a:accent4>
        <a:srgbClr val="B1943B"/>
      </a:accent4>
      <a:accent5>
        <a:srgbClr val="C3754D"/>
      </a:accent5>
      <a:accent6>
        <a:srgbClr val="B13B44"/>
      </a:accent6>
      <a:hlink>
        <a:srgbClr val="AE743A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SketchyVTI</vt:lpstr>
      <vt:lpstr>Automata Theory</vt:lpstr>
      <vt:lpstr>Table of Contents</vt:lpstr>
      <vt:lpstr>Programming Assignment</vt:lpstr>
      <vt:lpstr>What's Automata?</vt:lpstr>
      <vt:lpstr>Cellular Automata Put in simple words</vt:lpstr>
      <vt:lpstr>Lattice</vt:lpstr>
      <vt:lpstr>Initial Value</vt:lpstr>
      <vt:lpstr>Evolution</vt:lpstr>
      <vt:lpstr>Rules</vt:lpstr>
      <vt:lpstr>Some interesting Applications</vt:lpstr>
      <vt:lpstr>PowerPoint Presentation</vt:lpstr>
      <vt:lpstr>Conway's Game of Life</vt:lpstr>
      <vt:lpstr>Game's set of rules</vt:lpstr>
      <vt:lpstr>Patterns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</cp:revision>
  <dcterms:created xsi:type="dcterms:W3CDTF">2021-10-07T06:50:56Z</dcterms:created>
  <dcterms:modified xsi:type="dcterms:W3CDTF">2022-08-16T13:04:38Z</dcterms:modified>
</cp:coreProperties>
</file>