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87"/>
  </p:notesMasterIdLst>
  <p:handoutMasterIdLst>
    <p:handoutMasterId r:id="rId88"/>
  </p:handoutMasterIdLst>
  <p:sldIdLst>
    <p:sldId id="256" r:id="rId3"/>
    <p:sldId id="34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41"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38" r:id="rId72"/>
    <p:sldId id="324" r:id="rId73"/>
    <p:sldId id="337" r:id="rId74"/>
    <p:sldId id="326" r:id="rId75"/>
    <p:sldId id="327" r:id="rId76"/>
    <p:sldId id="328" r:id="rId77"/>
    <p:sldId id="329" r:id="rId78"/>
    <p:sldId id="330" r:id="rId79"/>
    <p:sldId id="331" r:id="rId80"/>
    <p:sldId id="332" r:id="rId81"/>
    <p:sldId id="333" r:id="rId82"/>
    <p:sldId id="334" r:id="rId83"/>
    <p:sldId id="342" r:id="rId84"/>
    <p:sldId id="339" r:id="rId85"/>
    <p:sldId id="336"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598" autoAdjust="0"/>
    <p:restoredTop sz="94723" autoAdjust="0"/>
  </p:normalViewPr>
  <p:slideViewPr>
    <p:cSldViewPr showGuides="1">
      <p:cViewPr varScale="1">
        <p:scale>
          <a:sx n="63" d="100"/>
          <a:sy n="63" d="100"/>
        </p:scale>
        <p:origin x="1720" y="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E173E825-B6A6-4432-B8B0-C2805FA696EC}"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2663517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8ACDBE9C-F5B6-420A-842D-7BF524960081}" type="slidenum">
              <a:rPr/>
              <a:pPr lvl="0"/>
              <a:t>‹#›</a:t>
            </a:fld>
            <a:endParaRPr lang="en-IN"/>
          </a:p>
        </p:txBody>
      </p:sp>
    </p:spTree>
    <p:extLst>
      <p:ext uri="{BB962C8B-B14F-4D97-AF65-F5344CB8AC3E}">
        <p14:creationId xmlns:p14="http://schemas.microsoft.com/office/powerpoint/2010/main" val="3985604942"/>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45328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5031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16391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08776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6047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08459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0023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67366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72493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208051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7005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40354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03554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2810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24586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56020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23796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32646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510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95678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81882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1033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9800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29839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73368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80509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32500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70746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4045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22235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52411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52295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54243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49376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669447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2086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617610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58691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936767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8097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01609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789539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988273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6753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903298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1493581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98087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95519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5608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454135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038626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509643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3942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92356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2984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563553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21791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64957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743385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632809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182152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510629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097399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634591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433057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70</a:t>
            </a:fld>
            <a:endParaRPr lang="en-US"/>
          </a:p>
        </p:txBody>
      </p:sp>
    </p:spTree>
    <p:extLst>
      <p:ext uri="{BB962C8B-B14F-4D97-AF65-F5344CB8AC3E}">
        <p14:creationId xmlns:p14="http://schemas.microsoft.com/office/powerpoint/2010/main" val="3388135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398534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083439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72</a:t>
            </a:fld>
            <a:endParaRPr lang="en-US"/>
          </a:p>
        </p:txBody>
      </p:sp>
    </p:spTree>
    <p:extLst>
      <p:ext uri="{BB962C8B-B14F-4D97-AF65-F5344CB8AC3E}">
        <p14:creationId xmlns:p14="http://schemas.microsoft.com/office/powerpoint/2010/main" val="6359778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45149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894372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982885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034714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641614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265290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226512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58710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557586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407036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82</a:t>
            </a:fld>
            <a:endParaRPr lang="en-US"/>
          </a:p>
        </p:txBody>
      </p:sp>
    </p:spTree>
    <p:extLst>
      <p:ext uri="{BB962C8B-B14F-4D97-AF65-F5344CB8AC3E}">
        <p14:creationId xmlns:p14="http://schemas.microsoft.com/office/powerpoint/2010/main" val="3059022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ACDBE9C-F5B6-420A-842D-7BF524960081}" type="slidenum">
              <a:rPr lang="en-US" smtClean="0"/>
              <a:pPr lvl="0"/>
              <a:t>83</a:t>
            </a:fld>
            <a:endParaRPr lang="en-US"/>
          </a:p>
        </p:txBody>
      </p:sp>
    </p:spTree>
    <p:extLst>
      <p:ext uri="{BB962C8B-B14F-4D97-AF65-F5344CB8AC3E}">
        <p14:creationId xmlns:p14="http://schemas.microsoft.com/office/powerpoint/2010/main" val="373416132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31006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72808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2AE-F85D-781E-1C8C-EAAC0EDE0E1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146F9D-307C-A5AA-9B49-C7E599B39C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9C6B53-4A64-AFEC-A976-7F3FA4AD520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F3FC3EC5-EE9F-98B9-128F-A84A5DB02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3CC43-5DCB-AA93-716F-A313AB97723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676134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976-47A6-9250-16C9-3635EC22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43AC-D37C-6683-CF8A-828E2B5EC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514E-E1B2-154F-EEB8-2C9BFE737C13}"/>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5DE6579-FCC2-A12D-957F-5480EBDF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85CF6-7667-66B8-92EB-6FF59F6FF140}"/>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84038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22F-BCBF-9D97-015E-DDAE69707A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37940B-4F98-9C15-53AA-CF38FEED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65D4F-4755-7FB6-095B-DE30E4FAC13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A6E9330-1D2A-2999-8F61-2A9D035B2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F7F8-FA92-E387-5E37-2D451060E6E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59651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094-F919-5AD0-F694-91A26F0FF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6796-38DB-5A8E-9D55-DB797FD52E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70513-5D53-9240-10C3-B4AA5A224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BA9DC-9FC5-9FA2-1ED1-A99E4C71D129}"/>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82890DAB-B5C2-959B-7FDC-7A3491D0E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0143A-5F8D-7188-FB76-A75CB002D4DC}"/>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127964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578-2FC6-116F-77A2-B8024520D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EF89-BE93-3FA8-7C83-7A41F9393A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FE62-0A31-A0C0-EB66-120144FE20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FDADC-17BC-32A6-2A55-3B72D2C22D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AEAB-2C7A-6AA9-5792-BD34AAAB79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E304-2EA7-F6CC-A400-4F783389A0D6}"/>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8" name="Footer Placeholder 7">
            <a:extLst>
              <a:ext uri="{FF2B5EF4-FFF2-40B4-BE49-F238E27FC236}">
                <a16:creationId xmlns:a16="http://schemas.microsoft.com/office/drawing/2014/main" id="{7C73A819-9E34-B398-2B07-FDD6BCA71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33C3D-ABB1-5CC9-81E4-1858ACF3C1B3}"/>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217685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ECA-522E-3CE2-E8AB-A1FC5F694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AA669-2564-B2EE-EA60-5CCB13A8478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4" name="Footer Placeholder 3">
            <a:extLst>
              <a:ext uri="{FF2B5EF4-FFF2-40B4-BE49-F238E27FC236}">
                <a16:creationId xmlns:a16="http://schemas.microsoft.com/office/drawing/2014/main" id="{048DF072-467F-480C-5697-6F5A55EC6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0FEE1-2D3A-D922-4767-7DC32FB183F8}"/>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627425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30F0-AEB1-9D20-006A-05495F51FED8}"/>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3" name="Footer Placeholder 2">
            <a:extLst>
              <a:ext uri="{FF2B5EF4-FFF2-40B4-BE49-F238E27FC236}">
                <a16:creationId xmlns:a16="http://schemas.microsoft.com/office/drawing/2014/main" id="{9E6EE93B-FD82-0DCC-1E31-B82D74378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89994-6DAB-8058-CB91-1A9F98C82B3F}"/>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434961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7125-5B21-8402-9F48-4D4F454310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09E42-9029-5ADF-A9B9-4A838544252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1C3B3-BD45-7730-4FD9-D1DC03BA03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461EC3-9247-E741-216D-3D51FEE0CC80}"/>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BD73DFF4-2E8F-A86C-772F-4F390364B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0A910-5F18-95C9-A87F-596CBECCF1B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44834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69E-75E6-0997-2160-B95A5FCE53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160919-0EB4-0F72-AF2B-467B22E52E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D4817-58B2-D729-0B71-19F6B1D7F9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3D90A1-5F75-69CA-62B6-6C90DB508C22}"/>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47CD7157-48B0-0737-6C5B-ACA18C3C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8A1C-3D88-6955-BBFB-34C61BED992D}"/>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94029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391-520E-8D84-FC1F-766953322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952CA-7FB0-BB7A-9047-345997BE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3885-4C43-42B1-185F-BBB88D2F9484}"/>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5B4A67D3-9979-CB0A-F933-BE4CC29BE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3C5A-52E9-D048-62D7-74465072EE5B}"/>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797757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79B8-9EC5-18D5-3CC1-F3C341894D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580D7-1BF3-DCAC-F040-8A3C53CE9D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A5FD-8183-1F8F-82FE-8C842DFEA22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3E7791ED-2D0C-55B3-C5EA-0FC5B081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E347-5B3D-71FE-D66B-1E417F2A204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24272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5ECA-32DD-85F7-88E6-B989116C72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EC5D3-74E1-B67A-8BD6-65511942EB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8B9B1-49E1-D56A-3069-6265813EB9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B1442BC0-7207-4841-D0F5-49AD183CDD9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AA9FF-9740-1DAF-D7F8-B342D6108C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A2DFC1-4E1E-4329-BF59-BF5CA936B010}" type="slidenum">
              <a:rPr lang="en-US" smtClean="0"/>
              <a:t>‹#›</a:t>
            </a:fld>
            <a:endParaRPr lang="en-US"/>
          </a:p>
        </p:txBody>
      </p:sp>
    </p:spTree>
    <p:extLst>
      <p:ext uri="{BB962C8B-B14F-4D97-AF65-F5344CB8AC3E}">
        <p14:creationId xmlns:p14="http://schemas.microsoft.com/office/powerpoint/2010/main" val="5456054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nasm.us/"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8" name="Title 1"/>
          <p:cNvSpPr txBox="1">
            <a:spLocks/>
          </p:cNvSpPr>
          <p:nvPr/>
        </p:nvSpPr>
        <p:spPr>
          <a:xfrm>
            <a:off x="304800" y="4308157"/>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5  x86 Assembly Language  </a:t>
            </a:r>
          </a:p>
        </p:txBody>
      </p:sp>
      <p:sp>
        <p:nvSpPr>
          <p:cNvPr id="10"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11" name="Rectangle 10"/>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12"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0" y="5537200"/>
            <a:ext cx="9372600" cy="1457325"/>
            <a:chOff x="0" y="5537200"/>
            <a:chExt cx="9372600" cy="1457325"/>
          </a:xfrm>
        </p:grpSpPr>
        <p:sp>
          <p:nvSpPr>
            <p:cNvPr id="15" name="Rectangle 14"/>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x86 Flags </a:t>
            </a:r>
            <a:r>
              <a:rPr lang="fr-FR" dirty="0" err="1">
                <a:solidFill>
                  <a:schemeClr val="tx1"/>
                </a:solidFill>
              </a:rPr>
              <a:t>Registers</a:t>
            </a:r>
            <a:r>
              <a:rPr lang="fr-FR" dirty="0">
                <a:solidFill>
                  <a:schemeClr val="tx1"/>
                </a:solidFill>
              </a:rPr>
              <a:t> and PC</a:t>
            </a:r>
          </a:p>
        </p:txBody>
      </p:sp>
      <p:sp>
        <p:nvSpPr>
          <p:cNvPr id="3" name="Text Placeholder 2"/>
          <p:cNvSpPr txBox="1">
            <a:spLocks noGrp="1"/>
          </p:cNvSpPr>
          <p:nvPr>
            <p:ph type="body" idx="4294967295"/>
          </p:nvPr>
        </p:nvSpPr>
        <p:spPr>
          <a:xfrm>
            <a:off x="1143000" y="4267200"/>
            <a:ext cx="7416800" cy="17335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Similar to the </a:t>
            </a:r>
            <a:r>
              <a:rPr lang="en-US" sz="2400" dirty="0" err="1">
                <a:latin typeface="Calibri" panose="020F0502020204030204" pitchFamily="34" charset="0"/>
              </a:rPr>
              <a:t>SimpleRisc</a:t>
            </a:r>
            <a:r>
              <a:rPr lang="en-US" sz="2400" dirty="0">
                <a:latin typeface="Calibri" panose="020F0502020204030204" pitchFamily="34" charset="0"/>
              </a:rPr>
              <a:t> </a:t>
            </a:r>
            <a:r>
              <a:rPr lang="en-US" sz="2400" dirty="0">
                <a:solidFill>
                  <a:srgbClr val="2323DC"/>
                </a:solidFill>
                <a:latin typeface="Calibri" panose="020F0502020204030204" pitchFamily="34" charset="0"/>
              </a:rPr>
              <a:t>flags</a:t>
            </a:r>
            <a:r>
              <a:rPr lang="en-US" sz="2400" dirty="0">
                <a:latin typeface="Calibri" panose="020F0502020204030204" pitchFamily="34" charset="0"/>
              </a:rPr>
              <a:t> register</a:t>
            </a:r>
          </a:p>
          <a:p>
            <a:pPr lvl="0">
              <a:buSzPct val="100000"/>
              <a:buFont typeface="Symbol" panose="05050102010706020507" pitchFamily="18" charset="2"/>
              <a:buChar char="*"/>
            </a:pPr>
            <a:r>
              <a:rPr lang="en-US" sz="2400" dirty="0">
                <a:latin typeface="Calibri" panose="020F0502020204030204" pitchFamily="34" charset="0"/>
              </a:rPr>
              <a:t>It has 16 bit, 32 bit, and 64 bit </a:t>
            </a:r>
            <a:r>
              <a:rPr lang="en-US" sz="2400" dirty="0">
                <a:solidFill>
                  <a:srgbClr val="DC2300"/>
                </a:solidFill>
                <a:latin typeface="Calibri" panose="020F0502020204030204" pitchFamily="34" charset="0"/>
              </a:rPr>
              <a:t>variants</a:t>
            </a:r>
          </a:p>
          <a:p>
            <a:pPr lvl="0">
              <a:buSzPct val="100000"/>
              <a:buFont typeface="Symbol" panose="05050102010706020507" pitchFamily="18" charset="2"/>
              <a:buChar char="*"/>
            </a:pPr>
            <a:r>
              <a:rPr lang="en-US" sz="2400" dirty="0">
                <a:latin typeface="Calibri" panose="020F0502020204030204" pitchFamily="34" charset="0"/>
              </a:rPr>
              <a:t>The PC is known as IP (instruction pointer)</a:t>
            </a:r>
          </a:p>
        </p:txBody>
      </p:sp>
      <p:sp>
        <p:nvSpPr>
          <p:cNvPr id="6" name="Freeform 5"/>
          <p:cNvSpPr/>
          <p:nvPr/>
        </p:nvSpPr>
        <p:spPr>
          <a:xfrm>
            <a:off x="4947000" y="1800000"/>
            <a:ext cx="295199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Fields in the flags register</a:t>
            </a:r>
          </a:p>
        </p:txBody>
      </p:sp>
      <p:grpSp>
        <p:nvGrpSpPr>
          <p:cNvPr id="9" name="Group 8"/>
          <p:cNvGrpSpPr/>
          <p:nvPr/>
        </p:nvGrpSpPr>
        <p:grpSpPr>
          <a:xfrm>
            <a:off x="990600" y="2418798"/>
            <a:ext cx="2873417" cy="1344588"/>
            <a:chOff x="1627212" y="4922743"/>
            <a:chExt cx="2873417" cy="1344588"/>
          </a:xfrm>
        </p:grpSpPr>
        <p:sp>
          <p:nvSpPr>
            <p:cNvPr id="10" name="Rectangle 119"/>
            <p:cNvSpPr>
              <a:spLocks noChangeArrowheads="1"/>
            </p:cNvSpPr>
            <p:nvPr/>
          </p:nvSpPr>
          <p:spPr bwMode="auto">
            <a:xfrm>
              <a:off x="1627212" y="5570431"/>
              <a:ext cx="2854367"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20"/>
            <p:cNvSpPr>
              <a:spLocks noChangeArrowheads="1"/>
            </p:cNvSpPr>
            <p:nvPr/>
          </p:nvSpPr>
          <p:spPr bwMode="auto">
            <a:xfrm>
              <a:off x="1630387" y="5919675"/>
              <a:ext cx="2854367"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21"/>
            <p:cNvSpPr>
              <a:spLocks noChangeArrowheads="1"/>
            </p:cNvSpPr>
            <p:nvPr/>
          </p:nvSpPr>
          <p:spPr bwMode="auto">
            <a:xfrm>
              <a:off x="3046458" y="5575194"/>
              <a:ext cx="1438296" cy="28415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2"/>
            <p:cNvSpPr>
              <a:spLocks noChangeArrowheads="1"/>
            </p:cNvSpPr>
            <p:nvPr/>
          </p:nvSpPr>
          <p:spPr bwMode="auto">
            <a:xfrm>
              <a:off x="3048046" y="5924437"/>
              <a:ext cx="1438296" cy="27939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3"/>
            <p:cNvSpPr>
              <a:spLocks noChangeArrowheads="1"/>
            </p:cNvSpPr>
            <p:nvPr/>
          </p:nvSpPr>
          <p:spPr bwMode="auto">
            <a:xfrm>
              <a:off x="3136947" y="5627580"/>
              <a:ext cx="574683"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eflags</a:t>
              </a:r>
              <a:endParaRPr kumimoji="0" lang="en-US" sz="1800" b="0" i="0" u="none" strike="noStrike" cap="none" normalizeH="0" baseline="0">
                <a:ln>
                  <a:noFill/>
                </a:ln>
                <a:solidFill>
                  <a:schemeClr val="tx1"/>
                </a:solidFill>
                <a:effectLst/>
                <a:latin typeface="Arial" pitchFamily="34" charset="0"/>
              </a:endParaRPr>
            </a:p>
          </p:txBody>
        </p:sp>
        <p:sp>
          <p:nvSpPr>
            <p:cNvPr id="15" name="Rectangle 124"/>
            <p:cNvSpPr>
              <a:spLocks noChangeArrowheads="1"/>
            </p:cNvSpPr>
            <p:nvPr/>
          </p:nvSpPr>
          <p:spPr bwMode="auto">
            <a:xfrm>
              <a:off x="3127422" y="5964124"/>
              <a:ext cx="328617"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eip</a:t>
              </a:r>
              <a:endParaRPr kumimoji="0" lang="en-US" sz="1800" b="0" i="0" u="none" strike="noStrike" cap="none" normalizeH="0" baseline="0">
                <a:ln>
                  <a:noFill/>
                </a:ln>
                <a:solidFill>
                  <a:schemeClr val="tx1"/>
                </a:solidFill>
                <a:effectLst/>
                <a:latin typeface="Arial" pitchFamily="34" charset="0"/>
              </a:endParaRPr>
            </a:p>
          </p:txBody>
        </p:sp>
        <p:sp>
          <p:nvSpPr>
            <p:cNvPr id="16" name="Rectangle 125"/>
            <p:cNvSpPr>
              <a:spLocks noChangeArrowheads="1"/>
            </p:cNvSpPr>
            <p:nvPr/>
          </p:nvSpPr>
          <p:spPr bwMode="auto">
            <a:xfrm>
              <a:off x="3775131" y="5575194"/>
              <a:ext cx="711210" cy="228596"/>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6"/>
            <p:cNvSpPr>
              <a:spLocks noChangeArrowheads="1"/>
            </p:cNvSpPr>
            <p:nvPr/>
          </p:nvSpPr>
          <p:spPr bwMode="auto">
            <a:xfrm>
              <a:off x="3868795" y="5589481"/>
              <a:ext cx="504832"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flags</a:t>
              </a:r>
              <a:endParaRPr kumimoji="0" lang="en-US" sz="1800" b="0" i="0" u="none" strike="noStrike" cap="none" normalizeH="0" baseline="0">
                <a:ln>
                  <a:noFill/>
                </a:ln>
                <a:solidFill>
                  <a:schemeClr val="tx1"/>
                </a:solidFill>
                <a:effectLst/>
                <a:latin typeface="Arial" pitchFamily="34" charset="0"/>
              </a:endParaRPr>
            </a:p>
          </p:txBody>
        </p:sp>
        <p:sp>
          <p:nvSpPr>
            <p:cNvPr id="18" name="Rectangle 127"/>
            <p:cNvSpPr>
              <a:spLocks noChangeArrowheads="1"/>
            </p:cNvSpPr>
            <p:nvPr/>
          </p:nvSpPr>
          <p:spPr bwMode="auto">
            <a:xfrm>
              <a:off x="3765606" y="5922850"/>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28"/>
            <p:cNvSpPr>
              <a:spLocks noChangeArrowheads="1"/>
            </p:cNvSpPr>
            <p:nvPr/>
          </p:nvSpPr>
          <p:spPr bwMode="auto">
            <a:xfrm>
              <a:off x="4000560" y="5919675"/>
              <a:ext cx="241304"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Sans"/>
                </a:rPr>
                <a:t>ip</a:t>
              </a:r>
              <a:endParaRPr kumimoji="0" lang="en-US" sz="1800" b="0" i="0" u="none" strike="noStrike" cap="none" normalizeH="0" baseline="0" dirty="0">
                <a:ln>
                  <a:noFill/>
                </a:ln>
                <a:solidFill>
                  <a:schemeClr val="tx1"/>
                </a:solidFill>
                <a:effectLst/>
                <a:latin typeface="Arial" pitchFamily="34" charset="0"/>
              </a:endParaRPr>
            </a:p>
          </p:txBody>
        </p:sp>
        <p:sp>
          <p:nvSpPr>
            <p:cNvPr id="20" name="Rectangle 129"/>
            <p:cNvSpPr>
              <a:spLocks noChangeArrowheads="1"/>
            </p:cNvSpPr>
            <p:nvPr/>
          </p:nvSpPr>
          <p:spPr bwMode="auto">
            <a:xfrm>
              <a:off x="1747864" y="5610118"/>
              <a:ext cx="53340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rflags</a:t>
              </a:r>
              <a:endParaRPr kumimoji="0" lang="en-US" sz="1800" b="0" i="0" u="none" strike="noStrike" cap="none" normalizeH="0" baseline="0">
                <a:ln>
                  <a:noFill/>
                </a:ln>
                <a:solidFill>
                  <a:schemeClr val="tx1"/>
                </a:solidFill>
                <a:effectLst/>
                <a:latin typeface="Arial" pitchFamily="34" charset="0"/>
              </a:endParaRPr>
            </a:p>
          </p:txBody>
        </p:sp>
        <p:sp>
          <p:nvSpPr>
            <p:cNvPr id="21" name="Rectangle 130"/>
            <p:cNvSpPr>
              <a:spLocks noChangeArrowheads="1"/>
            </p:cNvSpPr>
            <p:nvPr/>
          </p:nvSpPr>
          <p:spPr bwMode="auto">
            <a:xfrm>
              <a:off x="1738339" y="5946662"/>
              <a:ext cx="2873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rip</a:t>
              </a:r>
              <a:endParaRPr kumimoji="0" lang="en-US" sz="1800" b="0" i="0" u="none" strike="noStrike" cap="none" normalizeH="0" baseline="0">
                <a:ln>
                  <a:noFill/>
                </a:ln>
                <a:solidFill>
                  <a:schemeClr val="tx1"/>
                </a:solidFill>
                <a:effectLst/>
                <a:latin typeface="Arial" pitchFamily="34" charset="0"/>
              </a:endParaRPr>
            </a:p>
          </p:txBody>
        </p:sp>
        <p:sp>
          <p:nvSpPr>
            <p:cNvPr id="22" name="Line 131"/>
            <p:cNvSpPr>
              <a:spLocks noChangeShapeType="1"/>
            </p:cNvSpPr>
            <p:nvPr/>
          </p:nvSpPr>
          <p:spPr bwMode="auto">
            <a:xfrm flipV="1">
              <a:off x="3360788" y="5019579"/>
              <a:ext cx="1136667" cy="635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2"/>
            <p:cNvSpPr>
              <a:spLocks/>
            </p:cNvSpPr>
            <p:nvPr/>
          </p:nvSpPr>
          <p:spPr bwMode="auto">
            <a:xfrm>
              <a:off x="4354577" y="4978305"/>
              <a:ext cx="142877" cy="84136"/>
            </a:xfrm>
            <a:custGeom>
              <a:avLst/>
              <a:gdLst>
                <a:gd name="T0" fmla="*/ 26 w 90"/>
                <a:gd name="T1" fmla="*/ 26 h 53"/>
                <a:gd name="T2" fmla="*/ 0 w 90"/>
                <a:gd name="T3" fmla="*/ 53 h 53"/>
                <a:gd name="T4" fmla="*/ 90 w 90"/>
                <a:gd name="T5" fmla="*/ 26 h 53"/>
                <a:gd name="T6" fmla="*/ 0 w 90"/>
                <a:gd name="T7" fmla="*/ 0 h 53"/>
                <a:gd name="T8" fmla="*/ 26 w 90"/>
                <a:gd name="T9" fmla="*/ 26 h 53"/>
              </a:gdLst>
              <a:ahLst/>
              <a:cxnLst>
                <a:cxn ang="0">
                  <a:pos x="T0" y="T1"/>
                </a:cxn>
                <a:cxn ang="0">
                  <a:pos x="T2" y="T3"/>
                </a:cxn>
                <a:cxn ang="0">
                  <a:pos x="T4" y="T5"/>
                </a:cxn>
                <a:cxn ang="0">
                  <a:pos x="T6" y="T7"/>
                </a:cxn>
                <a:cxn ang="0">
                  <a:pos x="T8" y="T9"/>
                </a:cxn>
              </a:cxnLst>
              <a:rect l="0" t="0" r="r" b="b"/>
              <a:pathLst>
                <a:path w="90" h="53">
                  <a:moveTo>
                    <a:pt x="26" y="26"/>
                  </a:moveTo>
                  <a:lnTo>
                    <a:pt x="0" y="53"/>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33"/>
            <p:cNvSpPr>
              <a:spLocks noChangeShapeType="1"/>
            </p:cNvSpPr>
            <p:nvPr/>
          </p:nvSpPr>
          <p:spPr bwMode="auto">
            <a:xfrm flipH="1" flipV="1">
              <a:off x="1644675" y="5013229"/>
              <a:ext cx="1084278" cy="635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4"/>
            <p:cNvSpPr>
              <a:spLocks/>
            </p:cNvSpPr>
            <p:nvPr/>
          </p:nvSpPr>
          <p:spPr bwMode="auto">
            <a:xfrm>
              <a:off x="1644675" y="4971955"/>
              <a:ext cx="142877" cy="84136"/>
            </a:xfrm>
            <a:custGeom>
              <a:avLst/>
              <a:gdLst>
                <a:gd name="T0" fmla="*/ 64 w 90"/>
                <a:gd name="T1" fmla="*/ 27 h 53"/>
                <a:gd name="T2" fmla="*/ 90 w 90"/>
                <a:gd name="T3" fmla="*/ 0 h 53"/>
                <a:gd name="T4" fmla="*/ 0 w 90"/>
                <a:gd name="T5" fmla="*/ 26 h 53"/>
                <a:gd name="T6" fmla="*/ 90 w 90"/>
                <a:gd name="T7" fmla="*/ 53 h 53"/>
                <a:gd name="T8" fmla="*/ 64 w 90"/>
                <a:gd name="T9" fmla="*/ 27 h 53"/>
              </a:gdLst>
              <a:ahLst/>
              <a:cxnLst>
                <a:cxn ang="0">
                  <a:pos x="T0" y="T1"/>
                </a:cxn>
                <a:cxn ang="0">
                  <a:pos x="T2" y="T3"/>
                </a:cxn>
                <a:cxn ang="0">
                  <a:pos x="T4" y="T5"/>
                </a:cxn>
                <a:cxn ang="0">
                  <a:pos x="T6" y="T7"/>
                </a:cxn>
                <a:cxn ang="0">
                  <a:pos x="T8" y="T9"/>
                </a:cxn>
              </a:cxnLst>
              <a:rect l="0" t="0" r="r" b="b"/>
              <a:pathLst>
                <a:path w="90" h="53">
                  <a:moveTo>
                    <a:pt x="64" y="27"/>
                  </a:moveTo>
                  <a:lnTo>
                    <a:pt x="90" y="0"/>
                  </a:lnTo>
                  <a:lnTo>
                    <a:pt x="0" y="26"/>
                  </a:lnTo>
                  <a:lnTo>
                    <a:pt x="90" y="53"/>
                  </a:lnTo>
                  <a:lnTo>
                    <a:pt x="64" y="2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35"/>
            <p:cNvSpPr>
              <a:spLocks noChangeArrowheads="1"/>
            </p:cNvSpPr>
            <p:nvPr/>
          </p:nvSpPr>
          <p:spPr bwMode="auto">
            <a:xfrm>
              <a:off x="2763879" y="4938618"/>
              <a:ext cx="541345" cy="22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64 bits</a:t>
              </a:r>
              <a:endParaRPr kumimoji="0" lang="en-US" sz="1800" b="0" i="0" u="none" strike="noStrike" cap="none" normalizeH="0" baseline="0">
                <a:ln>
                  <a:noFill/>
                </a:ln>
                <a:solidFill>
                  <a:schemeClr val="tx1"/>
                </a:solidFill>
                <a:effectLst/>
                <a:latin typeface="Arial" pitchFamily="34" charset="0"/>
              </a:endParaRPr>
            </a:p>
          </p:txBody>
        </p:sp>
        <p:sp>
          <p:nvSpPr>
            <p:cNvPr id="27" name="Line 136"/>
            <p:cNvSpPr>
              <a:spLocks noChangeShapeType="1"/>
            </p:cNvSpPr>
            <p:nvPr/>
          </p:nvSpPr>
          <p:spPr bwMode="auto">
            <a:xfrm>
              <a:off x="4116449" y="5197376"/>
              <a:ext cx="358780" cy="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37"/>
            <p:cNvSpPr>
              <a:spLocks/>
            </p:cNvSpPr>
            <p:nvPr/>
          </p:nvSpPr>
          <p:spPr bwMode="auto">
            <a:xfrm>
              <a:off x="4333939" y="5156101"/>
              <a:ext cx="141290" cy="82548"/>
            </a:xfrm>
            <a:custGeom>
              <a:avLst/>
              <a:gdLst>
                <a:gd name="T0" fmla="*/ 25 w 89"/>
                <a:gd name="T1" fmla="*/ 26 h 52"/>
                <a:gd name="T2" fmla="*/ 0 w 89"/>
                <a:gd name="T3" fmla="*/ 52 h 52"/>
                <a:gd name="T4" fmla="*/ 89 w 89"/>
                <a:gd name="T5" fmla="*/ 26 h 52"/>
                <a:gd name="T6" fmla="*/ 0 w 89"/>
                <a:gd name="T7" fmla="*/ 0 h 52"/>
                <a:gd name="T8" fmla="*/ 25 w 89"/>
                <a:gd name="T9" fmla="*/ 26 h 52"/>
              </a:gdLst>
              <a:ahLst/>
              <a:cxnLst>
                <a:cxn ang="0">
                  <a:pos x="T0" y="T1"/>
                </a:cxn>
                <a:cxn ang="0">
                  <a:pos x="T2" y="T3"/>
                </a:cxn>
                <a:cxn ang="0">
                  <a:pos x="T4" y="T5"/>
                </a:cxn>
                <a:cxn ang="0">
                  <a:pos x="T6" y="T7"/>
                </a:cxn>
                <a:cxn ang="0">
                  <a:pos x="T8" y="T9"/>
                </a:cxn>
              </a:cxnLst>
              <a:rect l="0" t="0" r="r" b="b"/>
              <a:pathLst>
                <a:path w="89" h="52">
                  <a:moveTo>
                    <a:pt x="25" y="26"/>
                  </a:moveTo>
                  <a:lnTo>
                    <a:pt x="0" y="52"/>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138"/>
            <p:cNvSpPr>
              <a:spLocks noChangeShapeType="1"/>
            </p:cNvSpPr>
            <p:nvPr/>
          </p:nvSpPr>
          <p:spPr bwMode="auto">
            <a:xfrm flipH="1">
              <a:off x="3081384" y="5208488"/>
              <a:ext cx="398468" cy="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39"/>
            <p:cNvSpPr>
              <a:spLocks/>
            </p:cNvSpPr>
            <p:nvPr/>
          </p:nvSpPr>
          <p:spPr bwMode="auto">
            <a:xfrm>
              <a:off x="3081384" y="5167214"/>
              <a:ext cx="141290" cy="82548"/>
            </a:xfrm>
            <a:custGeom>
              <a:avLst/>
              <a:gdLst>
                <a:gd name="T0" fmla="*/ 64 w 89"/>
                <a:gd name="T1" fmla="*/ 26 h 52"/>
                <a:gd name="T2" fmla="*/ 89 w 89"/>
                <a:gd name="T3" fmla="*/ 0 h 52"/>
                <a:gd name="T4" fmla="*/ 0 w 89"/>
                <a:gd name="T5" fmla="*/ 26 h 52"/>
                <a:gd name="T6" fmla="*/ 89 w 89"/>
                <a:gd name="T7" fmla="*/ 52 h 52"/>
                <a:gd name="T8" fmla="*/ 64 w 89"/>
                <a:gd name="T9" fmla="*/ 26 h 52"/>
              </a:gdLst>
              <a:ahLst/>
              <a:cxnLst>
                <a:cxn ang="0">
                  <a:pos x="T0" y="T1"/>
                </a:cxn>
                <a:cxn ang="0">
                  <a:pos x="T2" y="T3"/>
                </a:cxn>
                <a:cxn ang="0">
                  <a:pos x="T4" y="T5"/>
                </a:cxn>
                <a:cxn ang="0">
                  <a:pos x="T6" y="T7"/>
                </a:cxn>
                <a:cxn ang="0">
                  <a:pos x="T8" y="T9"/>
                </a:cxn>
              </a:cxnLst>
              <a:rect l="0" t="0" r="r" b="b"/>
              <a:pathLst>
                <a:path w="89" h="52">
                  <a:moveTo>
                    <a:pt x="64" y="26"/>
                  </a:moveTo>
                  <a:lnTo>
                    <a:pt x="89" y="0"/>
                  </a:lnTo>
                  <a:lnTo>
                    <a:pt x="0" y="26"/>
                  </a:lnTo>
                  <a:lnTo>
                    <a:pt x="89" y="52"/>
                  </a:lnTo>
                  <a:lnTo>
                    <a:pt x="64"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40"/>
            <p:cNvSpPr>
              <a:spLocks noChangeArrowheads="1"/>
            </p:cNvSpPr>
            <p:nvPr/>
          </p:nvSpPr>
          <p:spPr bwMode="auto">
            <a:xfrm>
              <a:off x="3535415" y="5118002"/>
              <a:ext cx="541345" cy="22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32 bits</a:t>
              </a:r>
              <a:endParaRPr kumimoji="0" lang="en-US" sz="1800" b="0" i="0" u="none" strike="noStrike" cap="none" normalizeH="0" baseline="0">
                <a:ln>
                  <a:noFill/>
                </a:ln>
                <a:solidFill>
                  <a:schemeClr val="tx1"/>
                </a:solidFill>
                <a:effectLst/>
                <a:latin typeface="Arial" pitchFamily="34" charset="0"/>
              </a:endParaRPr>
            </a:p>
          </p:txBody>
        </p:sp>
        <p:sp>
          <p:nvSpPr>
            <p:cNvPr id="32" name="Line 141"/>
            <p:cNvSpPr>
              <a:spLocks noChangeShapeType="1"/>
            </p:cNvSpPr>
            <p:nvPr/>
          </p:nvSpPr>
          <p:spPr bwMode="auto">
            <a:xfrm>
              <a:off x="1627212" y="4922743"/>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42"/>
            <p:cNvSpPr>
              <a:spLocks noChangeShapeType="1"/>
            </p:cNvSpPr>
            <p:nvPr/>
          </p:nvSpPr>
          <p:spPr bwMode="auto">
            <a:xfrm>
              <a:off x="4497454" y="4922743"/>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43"/>
            <p:cNvSpPr>
              <a:spLocks noChangeShapeType="1"/>
            </p:cNvSpPr>
            <p:nvPr/>
          </p:nvSpPr>
          <p:spPr bwMode="auto">
            <a:xfrm>
              <a:off x="4500629" y="5098953"/>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44"/>
            <p:cNvSpPr>
              <a:spLocks noChangeShapeType="1"/>
            </p:cNvSpPr>
            <p:nvPr/>
          </p:nvSpPr>
          <p:spPr bwMode="auto">
            <a:xfrm>
              <a:off x="3082971" y="5116415"/>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45"/>
            <p:cNvSpPr>
              <a:spLocks noChangeShapeType="1"/>
            </p:cNvSpPr>
            <p:nvPr/>
          </p:nvSpPr>
          <p:spPr bwMode="auto">
            <a:xfrm>
              <a:off x="4356165" y="5402159"/>
              <a:ext cx="127002" cy="0"/>
            </a:xfrm>
            <a:prstGeom prst="line">
              <a:avLst/>
            </a:prstGeom>
            <a:noFill/>
            <a:ln w="4"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46"/>
            <p:cNvSpPr>
              <a:spLocks/>
            </p:cNvSpPr>
            <p:nvPr/>
          </p:nvSpPr>
          <p:spPr bwMode="auto">
            <a:xfrm>
              <a:off x="4448241" y="5389460"/>
              <a:ext cx="41276" cy="25400"/>
            </a:xfrm>
            <a:custGeom>
              <a:avLst/>
              <a:gdLst>
                <a:gd name="T0" fmla="*/ 7 w 26"/>
                <a:gd name="T1" fmla="*/ 8 h 16"/>
                <a:gd name="T2" fmla="*/ 0 w 26"/>
                <a:gd name="T3" fmla="*/ 16 h 16"/>
                <a:gd name="T4" fmla="*/ 26 w 26"/>
                <a:gd name="T5" fmla="*/ 8 h 16"/>
                <a:gd name="T6" fmla="*/ 0 w 26"/>
                <a:gd name="T7" fmla="*/ 0 h 16"/>
                <a:gd name="T8" fmla="*/ 7 w 26"/>
                <a:gd name="T9" fmla="*/ 8 h 16"/>
              </a:gdLst>
              <a:ahLst/>
              <a:cxnLst>
                <a:cxn ang="0">
                  <a:pos x="T0" y="T1"/>
                </a:cxn>
                <a:cxn ang="0">
                  <a:pos x="T2" y="T3"/>
                </a:cxn>
                <a:cxn ang="0">
                  <a:pos x="T4" y="T5"/>
                </a:cxn>
                <a:cxn ang="0">
                  <a:pos x="T6" y="T7"/>
                </a:cxn>
                <a:cxn ang="0">
                  <a:pos x="T8" y="T9"/>
                </a:cxn>
              </a:cxnLst>
              <a:rect l="0" t="0" r="r" b="b"/>
              <a:pathLst>
                <a:path w="26" h="16">
                  <a:moveTo>
                    <a:pt x="7" y="8"/>
                  </a:moveTo>
                  <a:lnTo>
                    <a:pt x="0" y="16"/>
                  </a:lnTo>
                  <a:lnTo>
                    <a:pt x="26" y="8"/>
                  </a:lnTo>
                  <a:lnTo>
                    <a:pt x="0" y="0"/>
                  </a:lnTo>
                  <a:lnTo>
                    <a:pt x="7" y="8"/>
                  </a:lnTo>
                  <a:close/>
                </a:path>
              </a:pathLst>
            </a:custGeom>
            <a:solidFill>
              <a:srgbClr val="000000"/>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147"/>
            <p:cNvSpPr>
              <a:spLocks noChangeArrowheads="1"/>
            </p:cNvSpPr>
            <p:nvPr/>
          </p:nvSpPr>
          <p:spPr bwMode="auto">
            <a:xfrm>
              <a:off x="3919596" y="5335486"/>
              <a:ext cx="463557" cy="18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16 bits</a:t>
              </a:r>
              <a:endParaRPr kumimoji="0" lang="en-US" sz="1800" b="0" i="0" u="none" strike="noStrike" cap="none" normalizeH="0" baseline="0">
                <a:ln>
                  <a:noFill/>
                </a:ln>
                <a:solidFill>
                  <a:schemeClr val="tx1"/>
                </a:solidFill>
                <a:effectLst/>
                <a:latin typeface="Arial" pitchFamily="34" charset="0"/>
              </a:endParaRPr>
            </a:p>
          </p:txBody>
        </p:sp>
        <p:sp>
          <p:nvSpPr>
            <p:cNvPr id="39" name="Line 148"/>
            <p:cNvSpPr>
              <a:spLocks noChangeShapeType="1"/>
            </p:cNvSpPr>
            <p:nvPr/>
          </p:nvSpPr>
          <p:spPr bwMode="auto">
            <a:xfrm>
              <a:off x="4495867" y="5311674"/>
              <a:ext cx="0" cy="182559"/>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49"/>
            <p:cNvSpPr>
              <a:spLocks noChangeShapeType="1"/>
            </p:cNvSpPr>
            <p:nvPr/>
          </p:nvSpPr>
          <p:spPr bwMode="auto">
            <a:xfrm>
              <a:off x="3784656" y="5311674"/>
              <a:ext cx="0" cy="182559"/>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50"/>
            <p:cNvSpPr>
              <a:spLocks noChangeShapeType="1"/>
            </p:cNvSpPr>
            <p:nvPr/>
          </p:nvSpPr>
          <p:spPr bwMode="auto">
            <a:xfrm flipH="1">
              <a:off x="3795769" y="5405334"/>
              <a:ext cx="128589" cy="0"/>
            </a:xfrm>
            <a:prstGeom prst="line">
              <a:avLst/>
            </a:prstGeom>
            <a:noFill/>
            <a:ln w="4"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51"/>
            <p:cNvSpPr>
              <a:spLocks/>
            </p:cNvSpPr>
            <p:nvPr/>
          </p:nvSpPr>
          <p:spPr bwMode="auto">
            <a:xfrm>
              <a:off x="3789419" y="5394222"/>
              <a:ext cx="42863" cy="23812"/>
            </a:xfrm>
            <a:custGeom>
              <a:avLst/>
              <a:gdLst>
                <a:gd name="T0" fmla="*/ 19 w 27"/>
                <a:gd name="T1" fmla="*/ 7 h 15"/>
                <a:gd name="T2" fmla="*/ 27 w 27"/>
                <a:gd name="T3" fmla="*/ 0 h 15"/>
                <a:gd name="T4" fmla="*/ 0 w 27"/>
                <a:gd name="T5" fmla="*/ 7 h 15"/>
                <a:gd name="T6" fmla="*/ 27 w 27"/>
                <a:gd name="T7" fmla="*/ 15 h 15"/>
                <a:gd name="T8" fmla="*/ 19 w 27"/>
                <a:gd name="T9" fmla="*/ 7 h 15"/>
              </a:gdLst>
              <a:ahLst/>
              <a:cxnLst>
                <a:cxn ang="0">
                  <a:pos x="T0" y="T1"/>
                </a:cxn>
                <a:cxn ang="0">
                  <a:pos x="T2" y="T3"/>
                </a:cxn>
                <a:cxn ang="0">
                  <a:pos x="T4" y="T5"/>
                </a:cxn>
                <a:cxn ang="0">
                  <a:pos x="T6" y="T7"/>
                </a:cxn>
                <a:cxn ang="0">
                  <a:pos x="T8" y="T9"/>
                </a:cxn>
              </a:cxnLst>
              <a:rect l="0" t="0" r="r" b="b"/>
              <a:pathLst>
                <a:path w="27" h="15">
                  <a:moveTo>
                    <a:pt x="19" y="7"/>
                  </a:moveTo>
                  <a:lnTo>
                    <a:pt x="27" y="0"/>
                  </a:lnTo>
                  <a:lnTo>
                    <a:pt x="0" y="7"/>
                  </a:lnTo>
                  <a:lnTo>
                    <a:pt x="27" y="15"/>
                  </a:lnTo>
                  <a:lnTo>
                    <a:pt x="19" y="7"/>
                  </a:lnTo>
                  <a:close/>
                </a:path>
              </a:pathLst>
            </a:custGeom>
            <a:solidFill>
              <a:srgbClr val="000000"/>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 name="Group 5"/>
          <p:cNvGrpSpPr>
            <a:grpSpLocks noChangeAspect="1"/>
          </p:cNvGrpSpPr>
          <p:nvPr/>
        </p:nvGrpSpPr>
        <p:grpSpPr bwMode="auto">
          <a:xfrm>
            <a:off x="4246563" y="2487613"/>
            <a:ext cx="4219575" cy="1362075"/>
            <a:chOff x="2915" y="1567"/>
            <a:chExt cx="2658" cy="858"/>
          </a:xfrm>
        </p:grpSpPr>
        <p:sp>
          <p:nvSpPr>
            <p:cNvPr id="44" name="AutoShape 4"/>
            <p:cNvSpPr>
              <a:spLocks noChangeAspect="1" noChangeArrowheads="1" noTextEdit="1"/>
            </p:cNvSpPr>
            <p:nvPr/>
          </p:nvSpPr>
          <p:spPr bwMode="auto">
            <a:xfrm>
              <a:off x="2915" y="1567"/>
              <a:ext cx="265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
            <p:cNvSpPr>
              <a:spLocks noEditPoints="1"/>
            </p:cNvSpPr>
            <p:nvPr/>
          </p:nvSpPr>
          <p:spPr bwMode="auto">
            <a:xfrm>
              <a:off x="2929" y="1581"/>
              <a:ext cx="2625" cy="154"/>
            </a:xfrm>
            <a:custGeom>
              <a:avLst/>
              <a:gdLst>
                <a:gd name="T0" fmla="*/ 0 w 375"/>
                <a:gd name="T1" fmla="*/ 0 h 22"/>
                <a:gd name="T2" fmla="*/ 375 w 375"/>
                <a:gd name="T3" fmla="*/ 0 h 22"/>
                <a:gd name="T4" fmla="*/ 0 w 375"/>
                <a:gd name="T5" fmla="*/ 4 h 22"/>
                <a:gd name="T6" fmla="*/ 375 w 375"/>
                <a:gd name="T7" fmla="*/ 4 h 22"/>
                <a:gd name="T8" fmla="*/ 0 w 375"/>
                <a:gd name="T9" fmla="*/ 22 h 22"/>
                <a:gd name="T10" fmla="*/ 0 w 375"/>
                <a:gd name="T11" fmla="*/ 4 h 22"/>
                <a:gd name="T12" fmla="*/ 4 w 375"/>
                <a:gd name="T13" fmla="*/ 22 h 22"/>
                <a:gd name="T14" fmla="*/ 4 w 37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22">
                  <a:moveTo>
                    <a:pt x="0" y="0"/>
                  </a:moveTo>
                  <a:lnTo>
                    <a:pt x="375" y="0"/>
                  </a:lnTo>
                  <a:moveTo>
                    <a:pt x="0" y="4"/>
                  </a:moveTo>
                  <a:lnTo>
                    <a:pt x="375" y="4"/>
                  </a:lnTo>
                  <a:moveTo>
                    <a:pt x="0" y="22"/>
                  </a:moveTo>
                  <a:lnTo>
                    <a:pt x="0" y="4"/>
                  </a:lnTo>
                  <a:moveTo>
                    <a:pt x="4" y="22"/>
                  </a:moveTo>
                  <a:lnTo>
                    <a:pt x="4" y="4"/>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7"/>
            <p:cNvSpPr>
              <a:spLocks noChangeArrowheads="1"/>
            </p:cNvSpPr>
            <p:nvPr/>
          </p:nvSpPr>
          <p:spPr bwMode="auto">
            <a:xfrm>
              <a:off x="3020" y="1602"/>
              <a:ext cx="2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1A1B1C"/>
                  </a:solidFill>
                  <a:effectLst/>
                  <a:latin typeface="Times New Roman" pitchFamily="18" charset="0"/>
                </a:rPr>
                <a:t>Field</a:t>
              </a:r>
              <a:endParaRPr kumimoji="0" lang="en-US" sz="1800" b="0" i="0" u="none" strike="noStrike" cap="none" normalizeH="0" baseline="0">
                <a:ln>
                  <a:noFill/>
                </a:ln>
                <a:solidFill>
                  <a:schemeClr val="tx1"/>
                </a:solidFill>
                <a:effectLst/>
                <a:latin typeface="Arial" pitchFamily="34" charset="0"/>
              </a:endParaRPr>
            </a:p>
          </p:txBody>
        </p:sp>
        <p:sp>
          <p:nvSpPr>
            <p:cNvPr id="47" name="Line 8"/>
            <p:cNvSpPr>
              <a:spLocks noChangeShapeType="1"/>
            </p:cNvSpPr>
            <p:nvPr/>
          </p:nvSpPr>
          <p:spPr bwMode="auto">
            <a:xfrm flipV="1">
              <a:off x="3314" y="1609"/>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3377" y="1602"/>
              <a:ext cx="4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1A1B1C"/>
                  </a:solidFill>
                  <a:effectLst/>
                  <a:latin typeface="Times New Roman" pitchFamily="18" charset="0"/>
                </a:rPr>
                <a:t>Condition</a:t>
              </a:r>
              <a:endParaRPr kumimoji="0" lang="en-US" sz="1800" b="0" i="0" u="none" strike="noStrike" cap="none" normalizeH="0" baseline="0">
                <a:ln>
                  <a:noFill/>
                </a:ln>
                <a:solidFill>
                  <a:schemeClr val="tx1"/>
                </a:solidFill>
                <a:effectLst/>
                <a:latin typeface="Arial" pitchFamily="34" charset="0"/>
              </a:endParaRPr>
            </a:p>
          </p:txBody>
        </p:sp>
        <p:sp>
          <p:nvSpPr>
            <p:cNvPr id="49" name="Line 10"/>
            <p:cNvSpPr>
              <a:spLocks noChangeShapeType="1"/>
            </p:cNvSpPr>
            <p:nvPr/>
          </p:nvSpPr>
          <p:spPr bwMode="auto">
            <a:xfrm flipV="1">
              <a:off x="3909" y="1609"/>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11"/>
            <p:cNvSpPr>
              <a:spLocks noChangeArrowheads="1"/>
            </p:cNvSpPr>
            <p:nvPr/>
          </p:nvSpPr>
          <p:spPr bwMode="auto">
            <a:xfrm>
              <a:off x="3972" y="1602"/>
              <a:ext cx="5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51" name="Freeform 12"/>
            <p:cNvSpPr>
              <a:spLocks noEditPoints="1"/>
            </p:cNvSpPr>
            <p:nvPr/>
          </p:nvSpPr>
          <p:spPr bwMode="auto">
            <a:xfrm>
              <a:off x="2929" y="1609"/>
              <a:ext cx="2625" cy="252"/>
            </a:xfrm>
            <a:custGeom>
              <a:avLst/>
              <a:gdLst>
                <a:gd name="T0" fmla="*/ 371 w 375"/>
                <a:gd name="T1" fmla="*/ 18 h 36"/>
                <a:gd name="T2" fmla="*/ 371 w 375"/>
                <a:gd name="T3" fmla="*/ 0 h 36"/>
                <a:gd name="T4" fmla="*/ 375 w 375"/>
                <a:gd name="T5" fmla="*/ 18 h 36"/>
                <a:gd name="T6" fmla="*/ 375 w 375"/>
                <a:gd name="T7" fmla="*/ 0 h 36"/>
                <a:gd name="T8" fmla="*/ 0 w 375"/>
                <a:gd name="T9" fmla="*/ 18 h 36"/>
                <a:gd name="T10" fmla="*/ 375 w 375"/>
                <a:gd name="T11" fmla="*/ 18 h 36"/>
                <a:gd name="T12" fmla="*/ 0 w 375"/>
                <a:gd name="T13" fmla="*/ 36 h 36"/>
                <a:gd name="T14" fmla="*/ 0 w 375"/>
                <a:gd name="T15" fmla="*/ 18 h 36"/>
                <a:gd name="T16" fmla="*/ 4 w 375"/>
                <a:gd name="T17" fmla="*/ 36 h 36"/>
                <a:gd name="T18" fmla="*/ 4 w 37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36">
                  <a:moveTo>
                    <a:pt x="371" y="18"/>
                  </a:moveTo>
                  <a:lnTo>
                    <a:pt x="371" y="0"/>
                  </a:lnTo>
                  <a:moveTo>
                    <a:pt x="375" y="18"/>
                  </a:moveTo>
                  <a:lnTo>
                    <a:pt x="375" y="0"/>
                  </a:lnTo>
                  <a:moveTo>
                    <a:pt x="0" y="18"/>
                  </a:moveTo>
                  <a:lnTo>
                    <a:pt x="375" y="18"/>
                  </a:lnTo>
                  <a:moveTo>
                    <a:pt x="0" y="36"/>
                  </a:moveTo>
                  <a:lnTo>
                    <a:pt x="0" y="18"/>
                  </a:lnTo>
                  <a:moveTo>
                    <a:pt x="4" y="36"/>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
            <p:cNvSpPr>
              <a:spLocks noChangeArrowheads="1"/>
            </p:cNvSpPr>
            <p:nvPr/>
          </p:nvSpPr>
          <p:spPr bwMode="auto">
            <a:xfrm>
              <a:off x="3020" y="1735"/>
              <a:ext cx="1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1A1B1C"/>
                  </a:solidFill>
                  <a:effectLst/>
                  <a:latin typeface="Times New Roman" pitchFamily="18" charset="0"/>
                </a:rPr>
                <a:t>OF</a:t>
              </a:r>
              <a:endParaRPr kumimoji="0" lang="en-US" sz="1800" b="0" i="0" u="none" strike="noStrike" cap="none" normalizeH="0" baseline="0">
                <a:ln>
                  <a:noFill/>
                </a:ln>
                <a:solidFill>
                  <a:schemeClr val="tx1"/>
                </a:solidFill>
                <a:effectLst/>
                <a:latin typeface="Arial" pitchFamily="34" charset="0"/>
              </a:endParaRPr>
            </a:p>
          </p:txBody>
        </p:sp>
        <p:sp>
          <p:nvSpPr>
            <p:cNvPr id="53" name="Line 14"/>
            <p:cNvSpPr>
              <a:spLocks noChangeShapeType="1"/>
            </p:cNvSpPr>
            <p:nvPr/>
          </p:nvSpPr>
          <p:spPr bwMode="auto">
            <a:xfrm flipV="1">
              <a:off x="3314" y="1735"/>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15"/>
            <p:cNvSpPr>
              <a:spLocks noChangeArrowheads="1"/>
            </p:cNvSpPr>
            <p:nvPr/>
          </p:nvSpPr>
          <p:spPr bwMode="auto">
            <a:xfrm>
              <a:off x="3377" y="1735"/>
              <a:ext cx="40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Overflow</a:t>
              </a:r>
              <a:endParaRPr kumimoji="0" lang="en-US" sz="1800" b="0" i="0" u="none" strike="noStrike" cap="none" normalizeH="0" baseline="0" dirty="0">
                <a:ln>
                  <a:noFill/>
                </a:ln>
                <a:solidFill>
                  <a:schemeClr val="tx1"/>
                </a:solidFill>
                <a:effectLst/>
                <a:latin typeface="Arial" pitchFamily="34" charset="0"/>
              </a:endParaRPr>
            </a:p>
          </p:txBody>
        </p:sp>
        <p:sp>
          <p:nvSpPr>
            <p:cNvPr id="55" name="Line 16"/>
            <p:cNvSpPr>
              <a:spLocks noChangeShapeType="1"/>
            </p:cNvSpPr>
            <p:nvPr/>
          </p:nvSpPr>
          <p:spPr bwMode="auto">
            <a:xfrm flipV="1">
              <a:off x="3909" y="1735"/>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17"/>
            <p:cNvSpPr>
              <a:spLocks noChangeArrowheads="1"/>
            </p:cNvSpPr>
            <p:nvPr/>
          </p:nvSpPr>
          <p:spPr bwMode="auto">
            <a:xfrm>
              <a:off x="3972" y="1735"/>
              <a:ext cx="79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Set on an overflow</a:t>
              </a:r>
              <a:endParaRPr kumimoji="0" lang="en-US" sz="1800" b="0" i="0" u="none" strike="noStrike" cap="none" normalizeH="0" baseline="0" dirty="0">
                <a:ln>
                  <a:noFill/>
                </a:ln>
                <a:solidFill>
                  <a:schemeClr val="tx1"/>
                </a:solidFill>
                <a:effectLst/>
                <a:latin typeface="Arial" pitchFamily="34" charset="0"/>
              </a:endParaRPr>
            </a:p>
          </p:txBody>
        </p:sp>
        <p:sp>
          <p:nvSpPr>
            <p:cNvPr id="57" name="Freeform 18"/>
            <p:cNvSpPr>
              <a:spLocks noEditPoints="1"/>
            </p:cNvSpPr>
            <p:nvPr/>
          </p:nvSpPr>
          <p:spPr bwMode="auto">
            <a:xfrm>
              <a:off x="2929" y="1735"/>
              <a:ext cx="2625" cy="259"/>
            </a:xfrm>
            <a:custGeom>
              <a:avLst/>
              <a:gdLst>
                <a:gd name="T0" fmla="*/ 371 w 375"/>
                <a:gd name="T1" fmla="*/ 18 h 37"/>
                <a:gd name="T2" fmla="*/ 371 w 375"/>
                <a:gd name="T3" fmla="*/ 0 h 37"/>
                <a:gd name="T4" fmla="*/ 375 w 375"/>
                <a:gd name="T5" fmla="*/ 18 h 37"/>
                <a:gd name="T6" fmla="*/ 375 w 375"/>
                <a:gd name="T7" fmla="*/ 0 h 37"/>
                <a:gd name="T8" fmla="*/ 0 w 375"/>
                <a:gd name="T9" fmla="*/ 19 h 37"/>
                <a:gd name="T10" fmla="*/ 375 w 375"/>
                <a:gd name="T11" fmla="*/ 19 h 37"/>
                <a:gd name="T12" fmla="*/ 0 w 375"/>
                <a:gd name="T13" fmla="*/ 37 h 37"/>
                <a:gd name="T14" fmla="*/ 0 w 375"/>
                <a:gd name="T15" fmla="*/ 19 h 37"/>
                <a:gd name="T16" fmla="*/ 4 w 375"/>
                <a:gd name="T17" fmla="*/ 37 h 37"/>
                <a:gd name="T18" fmla="*/ 4 w 37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37">
                  <a:moveTo>
                    <a:pt x="371" y="18"/>
                  </a:moveTo>
                  <a:lnTo>
                    <a:pt x="371" y="0"/>
                  </a:lnTo>
                  <a:moveTo>
                    <a:pt x="375" y="18"/>
                  </a:moveTo>
                  <a:lnTo>
                    <a:pt x="375" y="0"/>
                  </a:lnTo>
                  <a:moveTo>
                    <a:pt x="0" y="19"/>
                  </a:moveTo>
                  <a:lnTo>
                    <a:pt x="375" y="19"/>
                  </a:lnTo>
                  <a:moveTo>
                    <a:pt x="0" y="37"/>
                  </a:moveTo>
                  <a:lnTo>
                    <a:pt x="0" y="19"/>
                  </a:lnTo>
                  <a:moveTo>
                    <a:pt x="4" y="37"/>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19"/>
            <p:cNvSpPr>
              <a:spLocks noChangeArrowheads="1"/>
            </p:cNvSpPr>
            <p:nvPr/>
          </p:nvSpPr>
          <p:spPr bwMode="auto">
            <a:xfrm>
              <a:off x="3020" y="1868"/>
              <a:ext cx="1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1A1B1C"/>
                  </a:solidFill>
                  <a:effectLst/>
                  <a:latin typeface="Times New Roman" pitchFamily="18" charset="0"/>
                </a:rPr>
                <a:t>CF</a:t>
              </a:r>
              <a:endParaRPr kumimoji="0" lang="en-US" sz="1800" b="0" i="0" u="none" strike="noStrike" cap="none" normalizeH="0" baseline="0">
                <a:ln>
                  <a:noFill/>
                </a:ln>
                <a:solidFill>
                  <a:schemeClr val="tx1"/>
                </a:solidFill>
                <a:effectLst/>
                <a:latin typeface="Arial" pitchFamily="34" charset="0"/>
              </a:endParaRPr>
            </a:p>
          </p:txBody>
        </p:sp>
        <p:sp>
          <p:nvSpPr>
            <p:cNvPr id="59" name="Line 20"/>
            <p:cNvSpPr>
              <a:spLocks noChangeShapeType="1"/>
            </p:cNvSpPr>
            <p:nvPr/>
          </p:nvSpPr>
          <p:spPr bwMode="auto">
            <a:xfrm flipV="1">
              <a:off x="3314" y="1868"/>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21"/>
            <p:cNvSpPr>
              <a:spLocks noChangeArrowheads="1"/>
            </p:cNvSpPr>
            <p:nvPr/>
          </p:nvSpPr>
          <p:spPr bwMode="auto">
            <a:xfrm>
              <a:off x="3377" y="1868"/>
              <a:ext cx="4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Carry flag</a:t>
              </a:r>
              <a:endParaRPr kumimoji="0" lang="en-US" sz="1800" b="0" i="0" u="none" strike="noStrike" cap="none" normalizeH="0" baseline="0" dirty="0">
                <a:ln>
                  <a:noFill/>
                </a:ln>
                <a:solidFill>
                  <a:schemeClr val="tx1"/>
                </a:solidFill>
                <a:effectLst/>
                <a:latin typeface="Arial" pitchFamily="34" charset="0"/>
              </a:endParaRPr>
            </a:p>
          </p:txBody>
        </p:sp>
        <p:sp>
          <p:nvSpPr>
            <p:cNvPr id="61" name="Line 22"/>
            <p:cNvSpPr>
              <a:spLocks noChangeShapeType="1"/>
            </p:cNvSpPr>
            <p:nvPr/>
          </p:nvSpPr>
          <p:spPr bwMode="auto">
            <a:xfrm flipV="1">
              <a:off x="3909" y="1868"/>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23"/>
            <p:cNvSpPr>
              <a:spLocks noChangeArrowheads="1"/>
            </p:cNvSpPr>
            <p:nvPr/>
          </p:nvSpPr>
          <p:spPr bwMode="auto">
            <a:xfrm>
              <a:off x="3972" y="1868"/>
              <a:ext cx="10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Set on a carry or borrow</a:t>
              </a:r>
              <a:endParaRPr kumimoji="0" lang="en-US" sz="1800" b="0" i="0" u="none" strike="noStrike" cap="none" normalizeH="0" baseline="0" dirty="0">
                <a:ln>
                  <a:noFill/>
                </a:ln>
                <a:solidFill>
                  <a:schemeClr val="tx1"/>
                </a:solidFill>
                <a:effectLst/>
                <a:latin typeface="Arial" pitchFamily="34" charset="0"/>
              </a:endParaRPr>
            </a:p>
          </p:txBody>
        </p:sp>
        <p:sp>
          <p:nvSpPr>
            <p:cNvPr id="63" name="Freeform 24"/>
            <p:cNvSpPr>
              <a:spLocks noEditPoints="1"/>
            </p:cNvSpPr>
            <p:nvPr/>
          </p:nvSpPr>
          <p:spPr bwMode="auto">
            <a:xfrm>
              <a:off x="2929" y="1868"/>
              <a:ext cx="2625" cy="384"/>
            </a:xfrm>
            <a:custGeom>
              <a:avLst/>
              <a:gdLst>
                <a:gd name="T0" fmla="*/ 371 w 375"/>
                <a:gd name="T1" fmla="*/ 18 h 55"/>
                <a:gd name="T2" fmla="*/ 371 w 375"/>
                <a:gd name="T3" fmla="*/ 0 h 55"/>
                <a:gd name="T4" fmla="*/ 375 w 375"/>
                <a:gd name="T5" fmla="*/ 18 h 55"/>
                <a:gd name="T6" fmla="*/ 375 w 375"/>
                <a:gd name="T7" fmla="*/ 0 h 55"/>
                <a:gd name="T8" fmla="*/ 0 w 375"/>
                <a:gd name="T9" fmla="*/ 18 h 55"/>
                <a:gd name="T10" fmla="*/ 375 w 375"/>
                <a:gd name="T11" fmla="*/ 18 h 55"/>
                <a:gd name="T12" fmla="*/ 0 w 375"/>
                <a:gd name="T13" fmla="*/ 55 h 55"/>
                <a:gd name="T14" fmla="*/ 0 w 375"/>
                <a:gd name="T15" fmla="*/ 19 h 55"/>
                <a:gd name="T16" fmla="*/ 4 w 375"/>
                <a:gd name="T17" fmla="*/ 55 h 55"/>
                <a:gd name="T18" fmla="*/ 4 w 375"/>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55">
                  <a:moveTo>
                    <a:pt x="371" y="18"/>
                  </a:moveTo>
                  <a:lnTo>
                    <a:pt x="371" y="0"/>
                  </a:lnTo>
                  <a:moveTo>
                    <a:pt x="375" y="18"/>
                  </a:moveTo>
                  <a:lnTo>
                    <a:pt x="375" y="0"/>
                  </a:lnTo>
                  <a:moveTo>
                    <a:pt x="0" y="18"/>
                  </a:moveTo>
                  <a:lnTo>
                    <a:pt x="375" y="18"/>
                  </a:lnTo>
                  <a:moveTo>
                    <a:pt x="0" y="55"/>
                  </a:moveTo>
                  <a:lnTo>
                    <a:pt x="0" y="19"/>
                  </a:lnTo>
                  <a:moveTo>
                    <a:pt x="4" y="55"/>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Rectangle 25"/>
            <p:cNvSpPr>
              <a:spLocks noChangeArrowheads="1"/>
            </p:cNvSpPr>
            <p:nvPr/>
          </p:nvSpPr>
          <p:spPr bwMode="auto">
            <a:xfrm>
              <a:off x="3020" y="1994"/>
              <a:ext cx="1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1A1B1C"/>
                  </a:solidFill>
                  <a:effectLst/>
                  <a:latin typeface="Times New Roman" pitchFamily="18" charset="0"/>
                </a:rPr>
                <a:t>ZF</a:t>
              </a:r>
              <a:endParaRPr kumimoji="0" lang="en-US" sz="1800" b="0" i="0" u="none" strike="noStrike" cap="none" normalizeH="0" baseline="0">
                <a:ln>
                  <a:noFill/>
                </a:ln>
                <a:solidFill>
                  <a:schemeClr val="tx1"/>
                </a:solidFill>
                <a:effectLst/>
                <a:latin typeface="Arial" pitchFamily="34" charset="0"/>
              </a:endParaRPr>
            </a:p>
          </p:txBody>
        </p:sp>
        <p:sp>
          <p:nvSpPr>
            <p:cNvPr id="2049" name="Line 26"/>
            <p:cNvSpPr>
              <a:spLocks noChangeShapeType="1"/>
            </p:cNvSpPr>
            <p:nvPr/>
          </p:nvSpPr>
          <p:spPr bwMode="auto">
            <a:xfrm flipV="1">
              <a:off x="3314" y="2001"/>
              <a:ext cx="0" cy="251"/>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27"/>
            <p:cNvSpPr>
              <a:spLocks noChangeArrowheads="1"/>
            </p:cNvSpPr>
            <p:nvPr/>
          </p:nvSpPr>
          <p:spPr bwMode="auto">
            <a:xfrm>
              <a:off x="3377" y="1994"/>
              <a:ext cx="38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Zero flag</a:t>
              </a:r>
              <a:endParaRPr kumimoji="0" lang="en-US" sz="1800" b="0" i="0" u="none" strike="noStrike" cap="none" normalizeH="0" baseline="0" dirty="0">
                <a:ln>
                  <a:noFill/>
                </a:ln>
                <a:solidFill>
                  <a:schemeClr val="tx1"/>
                </a:solidFill>
                <a:effectLst/>
                <a:latin typeface="Arial" pitchFamily="34" charset="0"/>
              </a:endParaRPr>
            </a:p>
          </p:txBody>
        </p:sp>
        <p:sp>
          <p:nvSpPr>
            <p:cNvPr id="2052" name="Line 28"/>
            <p:cNvSpPr>
              <a:spLocks noChangeShapeType="1"/>
            </p:cNvSpPr>
            <p:nvPr/>
          </p:nvSpPr>
          <p:spPr bwMode="auto">
            <a:xfrm flipV="1">
              <a:off x="3909" y="2001"/>
              <a:ext cx="0" cy="251"/>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29"/>
            <p:cNvSpPr>
              <a:spLocks noChangeArrowheads="1"/>
            </p:cNvSpPr>
            <p:nvPr/>
          </p:nvSpPr>
          <p:spPr bwMode="auto">
            <a:xfrm>
              <a:off x="3972" y="1994"/>
              <a:ext cx="131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Set when the result is a 0,or the</a:t>
              </a:r>
              <a:endParaRPr kumimoji="0" lang="en-US" sz="1800" b="0" i="0" u="none" strike="noStrike" cap="none" normalizeH="0" baseline="0" dirty="0">
                <a:ln>
                  <a:noFill/>
                </a:ln>
                <a:solidFill>
                  <a:schemeClr val="tx1"/>
                </a:solidFill>
                <a:effectLst/>
                <a:latin typeface="Arial" pitchFamily="34" charset="0"/>
              </a:endParaRPr>
            </a:p>
          </p:txBody>
        </p:sp>
        <p:sp>
          <p:nvSpPr>
            <p:cNvPr id="2054" name="Rectangle 30"/>
            <p:cNvSpPr>
              <a:spLocks noChangeArrowheads="1"/>
            </p:cNvSpPr>
            <p:nvPr/>
          </p:nvSpPr>
          <p:spPr bwMode="auto">
            <a:xfrm>
              <a:off x="3972" y="2120"/>
              <a:ext cx="13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comparison leads to an equality</a:t>
              </a:r>
              <a:endParaRPr kumimoji="0" lang="en-US" sz="1800" b="0" i="0" u="none" strike="noStrike" cap="none" normalizeH="0" baseline="0" dirty="0">
                <a:ln>
                  <a:noFill/>
                </a:ln>
                <a:solidFill>
                  <a:schemeClr val="tx1"/>
                </a:solidFill>
                <a:effectLst/>
                <a:latin typeface="Arial" pitchFamily="34" charset="0"/>
              </a:endParaRPr>
            </a:p>
          </p:txBody>
        </p:sp>
        <p:sp>
          <p:nvSpPr>
            <p:cNvPr id="2055" name="Freeform 31"/>
            <p:cNvSpPr>
              <a:spLocks noEditPoints="1"/>
            </p:cNvSpPr>
            <p:nvPr/>
          </p:nvSpPr>
          <p:spPr bwMode="auto">
            <a:xfrm>
              <a:off x="2929" y="2001"/>
              <a:ext cx="2625" cy="377"/>
            </a:xfrm>
            <a:custGeom>
              <a:avLst/>
              <a:gdLst>
                <a:gd name="T0" fmla="*/ 371 w 375"/>
                <a:gd name="T1" fmla="*/ 36 h 54"/>
                <a:gd name="T2" fmla="*/ 371 w 375"/>
                <a:gd name="T3" fmla="*/ 0 h 54"/>
                <a:gd name="T4" fmla="*/ 375 w 375"/>
                <a:gd name="T5" fmla="*/ 36 h 54"/>
                <a:gd name="T6" fmla="*/ 375 w 375"/>
                <a:gd name="T7" fmla="*/ 0 h 54"/>
                <a:gd name="T8" fmla="*/ 0 w 375"/>
                <a:gd name="T9" fmla="*/ 36 h 54"/>
                <a:gd name="T10" fmla="*/ 375 w 375"/>
                <a:gd name="T11" fmla="*/ 36 h 54"/>
                <a:gd name="T12" fmla="*/ 0 w 375"/>
                <a:gd name="T13" fmla="*/ 54 h 54"/>
                <a:gd name="T14" fmla="*/ 0 w 375"/>
                <a:gd name="T15" fmla="*/ 36 h 54"/>
                <a:gd name="T16" fmla="*/ 4 w 375"/>
                <a:gd name="T17" fmla="*/ 54 h 54"/>
                <a:gd name="T18" fmla="*/ 4 w 375"/>
                <a:gd name="T19"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54">
                  <a:moveTo>
                    <a:pt x="371" y="36"/>
                  </a:moveTo>
                  <a:lnTo>
                    <a:pt x="371" y="0"/>
                  </a:lnTo>
                  <a:moveTo>
                    <a:pt x="375" y="36"/>
                  </a:moveTo>
                  <a:lnTo>
                    <a:pt x="375" y="0"/>
                  </a:lnTo>
                  <a:moveTo>
                    <a:pt x="0" y="36"/>
                  </a:moveTo>
                  <a:lnTo>
                    <a:pt x="375" y="36"/>
                  </a:lnTo>
                  <a:moveTo>
                    <a:pt x="0" y="54"/>
                  </a:moveTo>
                  <a:lnTo>
                    <a:pt x="0" y="36"/>
                  </a:lnTo>
                  <a:moveTo>
                    <a:pt x="4" y="54"/>
                  </a:moveTo>
                  <a:lnTo>
                    <a:pt x="4" y="36"/>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32"/>
            <p:cNvSpPr>
              <a:spLocks noChangeArrowheads="1"/>
            </p:cNvSpPr>
            <p:nvPr/>
          </p:nvSpPr>
          <p:spPr bwMode="auto">
            <a:xfrm>
              <a:off x="3020" y="2252"/>
              <a:ext cx="1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1A1B1C"/>
                  </a:solidFill>
                  <a:effectLst/>
                  <a:latin typeface="Times New Roman" pitchFamily="18" charset="0"/>
                </a:rPr>
                <a:t>SF</a:t>
              </a:r>
              <a:endParaRPr kumimoji="0" lang="en-US" sz="1800" b="0" i="0" u="none" strike="noStrike" cap="none" normalizeH="0" baseline="0">
                <a:ln>
                  <a:noFill/>
                </a:ln>
                <a:solidFill>
                  <a:schemeClr val="tx1"/>
                </a:solidFill>
                <a:effectLst/>
                <a:latin typeface="Arial" pitchFamily="34" charset="0"/>
              </a:endParaRPr>
            </a:p>
          </p:txBody>
        </p:sp>
        <p:sp>
          <p:nvSpPr>
            <p:cNvPr id="2057" name="Line 33"/>
            <p:cNvSpPr>
              <a:spLocks noChangeShapeType="1"/>
            </p:cNvSpPr>
            <p:nvPr/>
          </p:nvSpPr>
          <p:spPr bwMode="auto">
            <a:xfrm flipV="1">
              <a:off x="3314" y="2252"/>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34"/>
            <p:cNvSpPr>
              <a:spLocks noChangeArrowheads="1"/>
            </p:cNvSpPr>
            <p:nvPr/>
          </p:nvSpPr>
          <p:spPr bwMode="auto">
            <a:xfrm>
              <a:off x="3377" y="2252"/>
              <a:ext cx="38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Sign flag</a:t>
              </a:r>
              <a:endParaRPr kumimoji="0" lang="en-US" sz="1800" b="0" i="0" u="none" strike="noStrike" cap="none" normalizeH="0" baseline="0" dirty="0">
                <a:ln>
                  <a:noFill/>
                </a:ln>
                <a:solidFill>
                  <a:schemeClr val="tx1"/>
                </a:solidFill>
                <a:effectLst/>
                <a:latin typeface="Arial" pitchFamily="34" charset="0"/>
              </a:endParaRPr>
            </a:p>
          </p:txBody>
        </p:sp>
        <p:sp>
          <p:nvSpPr>
            <p:cNvPr id="2059" name="Line 35"/>
            <p:cNvSpPr>
              <a:spLocks noChangeShapeType="1"/>
            </p:cNvSpPr>
            <p:nvPr/>
          </p:nvSpPr>
          <p:spPr bwMode="auto">
            <a:xfrm flipV="1">
              <a:off x="3909" y="2252"/>
              <a:ext cx="0" cy="12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36"/>
            <p:cNvSpPr>
              <a:spLocks noChangeArrowheads="1"/>
            </p:cNvSpPr>
            <p:nvPr/>
          </p:nvSpPr>
          <p:spPr bwMode="auto">
            <a:xfrm>
              <a:off x="3972" y="2252"/>
              <a:ext cx="85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Sign bit of the result</a:t>
              </a:r>
              <a:endParaRPr kumimoji="0" lang="en-US" sz="1800" b="0" i="0" u="none" strike="noStrike" cap="none" normalizeH="0" baseline="0" dirty="0">
                <a:ln>
                  <a:noFill/>
                </a:ln>
                <a:solidFill>
                  <a:schemeClr val="tx1"/>
                </a:solidFill>
                <a:effectLst/>
                <a:latin typeface="Arial" pitchFamily="34" charset="0"/>
              </a:endParaRPr>
            </a:p>
          </p:txBody>
        </p:sp>
        <p:sp>
          <p:nvSpPr>
            <p:cNvPr id="2061" name="Freeform 37"/>
            <p:cNvSpPr>
              <a:spLocks noEditPoints="1"/>
            </p:cNvSpPr>
            <p:nvPr/>
          </p:nvSpPr>
          <p:spPr bwMode="auto">
            <a:xfrm>
              <a:off x="2929" y="2252"/>
              <a:ext cx="2625" cy="154"/>
            </a:xfrm>
            <a:custGeom>
              <a:avLst/>
              <a:gdLst>
                <a:gd name="T0" fmla="*/ 371 w 375"/>
                <a:gd name="T1" fmla="*/ 18 h 22"/>
                <a:gd name="T2" fmla="*/ 371 w 375"/>
                <a:gd name="T3" fmla="*/ 0 h 22"/>
                <a:gd name="T4" fmla="*/ 375 w 375"/>
                <a:gd name="T5" fmla="*/ 18 h 22"/>
                <a:gd name="T6" fmla="*/ 375 w 375"/>
                <a:gd name="T7" fmla="*/ 0 h 22"/>
                <a:gd name="T8" fmla="*/ 0 w 375"/>
                <a:gd name="T9" fmla="*/ 18 h 22"/>
                <a:gd name="T10" fmla="*/ 375 w 375"/>
                <a:gd name="T11" fmla="*/ 18 h 22"/>
                <a:gd name="T12" fmla="*/ 0 w 375"/>
                <a:gd name="T13" fmla="*/ 22 h 22"/>
                <a:gd name="T14" fmla="*/ 375 w 37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22">
                  <a:moveTo>
                    <a:pt x="371" y="18"/>
                  </a:moveTo>
                  <a:lnTo>
                    <a:pt x="371" y="0"/>
                  </a:lnTo>
                  <a:moveTo>
                    <a:pt x="375" y="18"/>
                  </a:moveTo>
                  <a:lnTo>
                    <a:pt x="375" y="0"/>
                  </a:lnTo>
                  <a:moveTo>
                    <a:pt x="0" y="18"/>
                  </a:moveTo>
                  <a:lnTo>
                    <a:pt x="375" y="18"/>
                  </a:lnTo>
                  <a:moveTo>
                    <a:pt x="0" y="22"/>
                  </a:moveTo>
                  <a:lnTo>
                    <a:pt x="375" y="22"/>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-point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965200" y="3062288"/>
            <a:ext cx="7416800" cy="29575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x86 has 8 (80 bit) floating-point </a:t>
            </a:r>
            <a:r>
              <a:rPr lang="en-US" sz="2800" dirty="0">
                <a:solidFill>
                  <a:srgbClr val="FF420E"/>
                </a:solidFill>
                <a:latin typeface="Calibri" panose="020F0502020204030204" pitchFamily="34" charset="0"/>
              </a:rPr>
              <a:t>registers</a:t>
            </a:r>
          </a:p>
          <a:p>
            <a:pPr lvl="1">
              <a:buSzPct val="100000"/>
              <a:buFont typeface="Symbol" panose="05050102010706020507" pitchFamily="18" charset="2"/>
              <a:buChar char="*"/>
            </a:pPr>
            <a:r>
              <a:rPr lang="en-US" dirty="0">
                <a:latin typeface="Calibri" panose="020F0502020204030204" pitchFamily="34" charset="0"/>
              </a:rPr>
              <a:t>st0 – st7</a:t>
            </a:r>
          </a:p>
          <a:p>
            <a:pPr lvl="1">
              <a:buSzPct val="100000"/>
              <a:buFont typeface="Symbol" panose="05050102010706020507" pitchFamily="18" charset="2"/>
              <a:buChar char="*"/>
            </a:pPr>
            <a:r>
              <a:rPr lang="en-US" dirty="0">
                <a:latin typeface="Calibri" panose="020F0502020204030204" pitchFamily="34" charset="0"/>
              </a:rPr>
              <a:t>They are also arranged as a </a:t>
            </a:r>
            <a:r>
              <a:rPr lang="en-US" dirty="0">
                <a:solidFill>
                  <a:srgbClr val="2323DC"/>
                </a:solidFill>
                <a:latin typeface="Calibri" panose="020F0502020204030204" pitchFamily="34" charset="0"/>
              </a:rPr>
              <a:t>stack</a:t>
            </a:r>
          </a:p>
          <a:p>
            <a:pPr lvl="1">
              <a:buSzPct val="100000"/>
              <a:buFont typeface="Symbol" panose="05050102010706020507" pitchFamily="18" charset="2"/>
              <a:buChar char="*"/>
            </a:pPr>
            <a:r>
              <a:rPr lang="en-US" dirty="0">
                <a:solidFill>
                  <a:srgbClr val="FF0000"/>
                </a:solidFill>
                <a:latin typeface="Calibri" panose="020F0502020204030204" pitchFamily="34" charset="0"/>
              </a:rPr>
              <a:t>st0</a:t>
            </a:r>
            <a:r>
              <a:rPr lang="en-US" dirty="0">
                <a:latin typeface="Calibri" panose="020F0502020204030204" pitchFamily="34" charset="0"/>
              </a:rPr>
              <a:t> is the top of the </a:t>
            </a:r>
            <a:r>
              <a:rPr lang="en-US" dirty="0">
                <a:solidFill>
                  <a:srgbClr val="2323DC"/>
                </a:solidFill>
                <a:latin typeface="Calibri" panose="020F0502020204030204" pitchFamily="34" charset="0"/>
              </a:rPr>
              <a:t>stack</a:t>
            </a:r>
          </a:p>
          <a:p>
            <a:pPr lvl="1">
              <a:buSzPct val="100000"/>
              <a:buFont typeface="Symbol" panose="05050102010706020507" pitchFamily="18" charset="2"/>
              <a:buChar char="*"/>
            </a:pPr>
            <a:r>
              <a:rPr lang="en-US" dirty="0">
                <a:latin typeface="Calibri" panose="020F0502020204030204" pitchFamily="34" charset="0"/>
              </a:rPr>
              <a:t>We can perform both </a:t>
            </a:r>
            <a:r>
              <a:rPr lang="en-US" dirty="0">
                <a:solidFill>
                  <a:srgbClr val="C5000B"/>
                </a:solidFill>
                <a:latin typeface="Calibri" panose="020F0502020204030204" pitchFamily="34" charset="0"/>
              </a:rPr>
              <a:t>register</a:t>
            </a:r>
            <a:r>
              <a:rPr lang="en-US" dirty="0">
                <a:latin typeface="Calibri" panose="020F0502020204030204" pitchFamily="34" charset="0"/>
              </a:rPr>
              <a:t> operations, as well as </a:t>
            </a:r>
            <a:r>
              <a:rPr lang="en-US" dirty="0">
                <a:solidFill>
                  <a:srgbClr val="2300DC"/>
                </a:solidFill>
                <a:latin typeface="Calibri" panose="020F0502020204030204" pitchFamily="34" charset="0"/>
              </a:rPr>
              <a:t>stack</a:t>
            </a:r>
            <a:r>
              <a:rPr lang="en-US" dirty="0">
                <a:latin typeface="Calibri" panose="020F0502020204030204" pitchFamily="34" charset="0"/>
              </a:rPr>
              <a:t> operations</a:t>
            </a:r>
          </a:p>
        </p:txBody>
      </p:sp>
      <p:sp>
        <p:nvSpPr>
          <p:cNvPr id="4" name="Freeform 3"/>
          <p:cNvSpPr/>
          <p:nvPr/>
        </p:nvSpPr>
        <p:spPr>
          <a:xfrm>
            <a:off x="3311999"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st0</a:t>
            </a:r>
          </a:p>
        </p:txBody>
      </p:sp>
      <p:sp>
        <p:nvSpPr>
          <p:cNvPr id="5" name="Freeform 4"/>
          <p:cNvSpPr/>
          <p:nvPr/>
        </p:nvSpPr>
        <p:spPr>
          <a:xfrm>
            <a:off x="3960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st1</a:t>
            </a:r>
          </a:p>
        </p:txBody>
      </p:sp>
      <p:sp>
        <p:nvSpPr>
          <p:cNvPr id="6" name="Freeform 5"/>
          <p:cNvSpPr/>
          <p:nvPr/>
        </p:nvSpPr>
        <p:spPr>
          <a:xfrm>
            <a:off x="6552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st5</a:t>
            </a:r>
          </a:p>
        </p:txBody>
      </p:sp>
      <p:sp>
        <p:nvSpPr>
          <p:cNvPr id="7" name="Freeform 6"/>
          <p:cNvSpPr/>
          <p:nvPr/>
        </p:nvSpPr>
        <p:spPr>
          <a:xfrm>
            <a:off x="5903999"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st4</a:t>
            </a:r>
          </a:p>
        </p:txBody>
      </p:sp>
      <p:sp>
        <p:nvSpPr>
          <p:cNvPr id="8" name="Freeform 7"/>
          <p:cNvSpPr/>
          <p:nvPr/>
        </p:nvSpPr>
        <p:spPr>
          <a:xfrm>
            <a:off x="4608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st0</a:t>
            </a:r>
          </a:p>
        </p:txBody>
      </p:sp>
      <p:sp>
        <p:nvSpPr>
          <p:cNvPr id="9" name="Freeform 8"/>
          <p:cNvSpPr/>
          <p:nvPr/>
        </p:nvSpPr>
        <p:spPr>
          <a:xfrm>
            <a:off x="5256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st0</a:t>
            </a:r>
          </a:p>
        </p:txBody>
      </p:sp>
      <p:sp>
        <p:nvSpPr>
          <p:cNvPr id="10" name="Freeform 9"/>
          <p:cNvSpPr/>
          <p:nvPr/>
        </p:nvSpPr>
        <p:spPr>
          <a:xfrm>
            <a:off x="4608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st2</a:t>
            </a:r>
          </a:p>
        </p:txBody>
      </p:sp>
      <p:sp>
        <p:nvSpPr>
          <p:cNvPr id="11" name="Freeform 10"/>
          <p:cNvSpPr/>
          <p:nvPr/>
        </p:nvSpPr>
        <p:spPr>
          <a:xfrm>
            <a:off x="5256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st3</a:t>
            </a:r>
          </a:p>
        </p:txBody>
      </p:sp>
      <p:sp>
        <p:nvSpPr>
          <p:cNvPr id="12" name="Freeform 11"/>
          <p:cNvSpPr/>
          <p:nvPr/>
        </p:nvSpPr>
        <p:spPr>
          <a:xfrm>
            <a:off x="7200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st6</a:t>
            </a:r>
          </a:p>
        </p:txBody>
      </p:sp>
      <p:sp>
        <p:nvSpPr>
          <p:cNvPr id="13" name="Freeform 12"/>
          <p:cNvSpPr/>
          <p:nvPr/>
        </p:nvSpPr>
        <p:spPr>
          <a:xfrm>
            <a:off x="7848000" y="1951201"/>
            <a:ext cx="648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st7</a:t>
            </a:r>
          </a:p>
        </p:txBody>
      </p:sp>
      <p:sp>
        <p:nvSpPr>
          <p:cNvPr id="14" name="Freeform 13"/>
          <p:cNvSpPr/>
          <p:nvPr/>
        </p:nvSpPr>
        <p:spPr>
          <a:xfrm>
            <a:off x="1440000" y="1735201"/>
            <a:ext cx="1584000" cy="1007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FP register</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stack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View</a:t>
            </a:r>
            <a:r>
              <a:rPr lang="fr-FR" dirty="0">
                <a:solidFill>
                  <a:schemeClr val="tx1"/>
                </a:solidFill>
              </a:rPr>
              <a:t> of Memory</a:t>
            </a:r>
          </a:p>
        </p:txBody>
      </p:sp>
      <p:sp>
        <p:nvSpPr>
          <p:cNvPr id="3" name="Text Placeholder 2"/>
          <p:cNvSpPr txBox="1">
            <a:spLocks noGrp="1"/>
          </p:cNvSpPr>
          <p:nvPr>
            <p:ph type="body" idx="4294967295"/>
          </p:nvPr>
        </p:nvSpPr>
        <p:spPr>
          <a:xfrm>
            <a:off x="838200" y="1371600"/>
            <a:ext cx="7416800" cy="27384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x86 follows a </a:t>
            </a:r>
            <a:r>
              <a:rPr lang="en-US" sz="2600" dirty="0">
                <a:solidFill>
                  <a:srgbClr val="00AE00"/>
                </a:solidFill>
                <a:latin typeface="Calibri" panose="020F0502020204030204" pitchFamily="34" charset="0"/>
              </a:rPr>
              <a:t>segmented</a:t>
            </a:r>
            <a:r>
              <a:rPr lang="en-US" sz="2600" dirty="0">
                <a:latin typeface="Calibri" panose="020F0502020204030204" pitchFamily="34" charset="0"/>
              </a:rPr>
              <a:t> memory model</a:t>
            </a:r>
          </a:p>
          <a:p>
            <a:pPr lvl="1">
              <a:buSzPct val="100000"/>
              <a:buFont typeface="Symbol" panose="05050102010706020507" pitchFamily="18" charset="2"/>
              <a:buChar char="*"/>
            </a:pPr>
            <a:r>
              <a:rPr lang="en-US" sz="2000" dirty="0">
                <a:latin typeface="Calibri" panose="020F0502020204030204" pitchFamily="34" charset="0"/>
              </a:rPr>
              <a:t>Each address in </a:t>
            </a:r>
            <a:r>
              <a:rPr lang="en-US" sz="2000" dirty="0">
                <a:solidFill>
                  <a:srgbClr val="FF0000"/>
                </a:solidFill>
                <a:latin typeface="Calibri" panose="020F0502020204030204" pitchFamily="34" charset="0"/>
              </a:rPr>
              <a:t>x86</a:t>
            </a:r>
            <a:r>
              <a:rPr lang="en-US" sz="2000" dirty="0">
                <a:latin typeface="Calibri" panose="020F0502020204030204" pitchFamily="34" charset="0"/>
              </a:rPr>
              <a:t> is actually an </a:t>
            </a:r>
            <a:r>
              <a:rPr lang="en-US" sz="2000" dirty="0">
                <a:solidFill>
                  <a:srgbClr val="008000"/>
                </a:solidFill>
                <a:latin typeface="Calibri" panose="020F0502020204030204" pitchFamily="34" charset="0"/>
              </a:rPr>
              <a:t>offset</a:t>
            </a:r>
            <a:r>
              <a:rPr lang="en-US" sz="2000" dirty="0">
                <a:latin typeface="Calibri" panose="020F0502020204030204" pitchFamily="34" charset="0"/>
              </a:rPr>
              <a:t> from the start of the </a:t>
            </a:r>
            <a:r>
              <a:rPr lang="en-US" sz="2000" dirty="0">
                <a:solidFill>
                  <a:srgbClr val="2323DC"/>
                </a:solidFill>
                <a:latin typeface="Calibri" panose="020F0502020204030204" pitchFamily="34" charset="0"/>
              </a:rPr>
              <a:t>segment</a:t>
            </a:r>
            <a:r>
              <a:rPr lang="en-US" sz="2000" dirty="0">
                <a:latin typeface="Calibri" panose="020F0502020204030204" pitchFamily="34" charset="0"/>
              </a:rPr>
              <a:t>.</a:t>
            </a:r>
          </a:p>
          <a:p>
            <a:pPr lvl="1">
              <a:buSzPct val="100000"/>
              <a:buFont typeface="Symbol" panose="05050102010706020507" pitchFamily="18" charset="2"/>
              <a:buChar char="*"/>
            </a:pPr>
            <a:r>
              <a:rPr lang="en-US" sz="2000" dirty="0">
                <a:latin typeface="Calibri" panose="020F0502020204030204" pitchFamily="34" charset="0"/>
              </a:rPr>
              <a:t>For example, an </a:t>
            </a:r>
            <a:r>
              <a:rPr lang="en-US" sz="2000" dirty="0">
                <a:solidFill>
                  <a:srgbClr val="2300DC"/>
                </a:solidFill>
                <a:latin typeface="Calibri" panose="020F0502020204030204" pitchFamily="34" charset="0"/>
              </a:rPr>
              <a:t>instruction</a:t>
            </a:r>
            <a:r>
              <a:rPr lang="en-US" sz="2000" dirty="0">
                <a:latin typeface="Calibri" panose="020F0502020204030204" pitchFamily="34" charset="0"/>
              </a:rPr>
              <a:t> address is an offset in the </a:t>
            </a:r>
            <a:r>
              <a:rPr lang="en-US" sz="2000" dirty="0">
                <a:solidFill>
                  <a:srgbClr val="FF6633"/>
                </a:solidFill>
                <a:latin typeface="Calibri" panose="020F0502020204030204" pitchFamily="34" charset="0"/>
              </a:rPr>
              <a:t>code segment</a:t>
            </a:r>
          </a:p>
          <a:p>
            <a:pPr lvl="1">
              <a:buSzPct val="100000"/>
              <a:buFont typeface="Symbol" panose="05050102010706020507" pitchFamily="18" charset="2"/>
              <a:buChar char="*"/>
            </a:pPr>
            <a:r>
              <a:rPr lang="en-US" sz="2000" dirty="0">
                <a:latin typeface="Calibri" panose="020F0502020204030204" pitchFamily="34" charset="0"/>
              </a:rPr>
              <a:t>The starting address of the code segment is maintained in a </a:t>
            </a:r>
            <a:r>
              <a:rPr lang="en-US" sz="2000" dirty="0">
                <a:solidFill>
                  <a:srgbClr val="33A3A3"/>
                </a:solidFill>
                <a:latin typeface="Calibri" panose="020F0502020204030204" pitchFamily="34" charset="0"/>
              </a:rPr>
              <a:t>code segment (CS) register</a:t>
            </a:r>
          </a:p>
        </p:txBody>
      </p:sp>
      <p:sp>
        <p:nvSpPr>
          <p:cNvPr id="4" name="Freeform 3"/>
          <p:cNvSpPr/>
          <p:nvPr/>
        </p:nvSpPr>
        <p:spPr>
          <a:xfrm>
            <a:off x="2092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Freeform 4"/>
          <p:cNvSpPr/>
          <p:nvPr/>
        </p:nvSpPr>
        <p:spPr>
          <a:xfrm>
            <a:off x="2524159"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2956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Freeform 6"/>
          <p:cNvSpPr/>
          <p:nvPr/>
        </p:nvSpPr>
        <p:spPr>
          <a:xfrm>
            <a:off x="3388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3820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Freeform 8"/>
          <p:cNvSpPr/>
          <p:nvPr/>
        </p:nvSpPr>
        <p:spPr>
          <a:xfrm>
            <a:off x="4252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0" name="Freeform 9"/>
          <p:cNvSpPr/>
          <p:nvPr/>
        </p:nvSpPr>
        <p:spPr>
          <a:xfrm>
            <a:off x="4684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1" name="Freeform 10"/>
          <p:cNvSpPr/>
          <p:nvPr/>
        </p:nvSpPr>
        <p:spPr>
          <a:xfrm>
            <a:off x="5116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2" name="Freeform 11"/>
          <p:cNvSpPr/>
          <p:nvPr/>
        </p:nvSpPr>
        <p:spPr>
          <a:xfrm>
            <a:off x="5548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Freeform 12"/>
          <p:cNvSpPr/>
          <p:nvPr/>
        </p:nvSpPr>
        <p:spPr>
          <a:xfrm>
            <a:off x="5980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Freeform 13"/>
          <p:cNvSpPr/>
          <p:nvPr/>
        </p:nvSpPr>
        <p:spPr>
          <a:xfrm>
            <a:off x="6412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Freeform 14"/>
          <p:cNvSpPr/>
          <p:nvPr/>
        </p:nvSpPr>
        <p:spPr>
          <a:xfrm>
            <a:off x="6844160" y="5341680"/>
            <a:ext cx="432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TextBox 15"/>
          <p:cNvSpPr txBox="1"/>
          <p:nvPr/>
        </p:nvSpPr>
        <p:spPr>
          <a:xfrm>
            <a:off x="7351040" y="5413679"/>
            <a:ext cx="1002240" cy="34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memory</a:t>
            </a:r>
          </a:p>
        </p:txBody>
      </p:sp>
      <p:sp>
        <p:nvSpPr>
          <p:cNvPr id="17" name="Freeform 16"/>
          <p:cNvSpPr/>
          <p:nvPr/>
        </p:nvSpPr>
        <p:spPr>
          <a:xfrm>
            <a:off x="1156160" y="4464000"/>
            <a:ext cx="1368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B613D"/>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CS Register</a:t>
            </a:r>
          </a:p>
        </p:txBody>
      </p:sp>
      <p:sp>
        <p:nvSpPr>
          <p:cNvPr id="18" name="Freeform 17"/>
          <p:cNvSpPr/>
          <p:nvPr/>
        </p:nvSpPr>
        <p:spPr>
          <a:xfrm>
            <a:off x="4924280" y="4464000"/>
            <a:ext cx="1631880" cy="432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Address</a:t>
            </a:r>
          </a:p>
        </p:txBody>
      </p:sp>
      <p:sp>
        <p:nvSpPr>
          <p:cNvPr id="19" name="Freeform 18"/>
          <p:cNvSpPr/>
          <p:nvPr/>
        </p:nvSpPr>
        <p:spPr>
          <a:xfrm>
            <a:off x="3460160" y="4464000"/>
            <a:ext cx="503999" cy="36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Straight Connector 19"/>
          <p:cNvSpPr/>
          <p:nvPr/>
        </p:nvSpPr>
        <p:spPr>
          <a:xfrm>
            <a:off x="3532160" y="4642200"/>
            <a:ext cx="43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Straight Connector 20"/>
          <p:cNvSpPr/>
          <p:nvPr/>
        </p:nvSpPr>
        <p:spPr>
          <a:xfrm>
            <a:off x="3707120" y="4464000"/>
            <a:ext cx="0" cy="33768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Straight Connector 21"/>
          <p:cNvSpPr/>
          <p:nvPr/>
        </p:nvSpPr>
        <p:spPr>
          <a:xfrm>
            <a:off x="2524159" y="4608000"/>
            <a:ext cx="936001" cy="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Straight Connector 22"/>
          <p:cNvSpPr/>
          <p:nvPr/>
        </p:nvSpPr>
        <p:spPr>
          <a:xfrm flipH="1">
            <a:off x="3964160" y="4680000"/>
            <a:ext cx="960120" cy="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Straight Connector 23"/>
          <p:cNvSpPr/>
          <p:nvPr/>
        </p:nvSpPr>
        <p:spPr>
          <a:xfrm>
            <a:off x="3707120" y="4801680"/>
            <a:ext cx="0" cy="5400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TextBox 24"/>
          <p:cNvSpPr txBox="1"/>
          <p:nvPr/>
        </p:nvSpPr>
        <p:spPr>
          <a:xfrm>
            <a:off x="3302120" y="5917680"/>
            <a:ext cx="2616120" cy="4377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1" i="0" u="none" strike="noStrike" kern="1200">
                <a:ln>
                  <a:noFill/>
                </a:ln>
                <a:solidFill>
                  <a:srgbClr val="FF420E"/>
                </a:solidFill>
                <a:latin typeface="Arial" pitchFamily="18"/>
                <a:ea typeface="Microsoft YaHei" pitchFamily="2"/>
                <a:cs typeface="Mangal" pitchFamily="2"/>
              </a:rPr>
              <a:t>Conceptual View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Segmentation in x86</a:t>
            </a:r>
          </a:p>
        </p:txBody>
      </p:sp>
      <p:sp>
        <p:nvSpPr>
          <p:cNvPr id="3" name="Text Placeholder 2"/>
          <p:cNvSpPr txBox="1">
            <a:spLocks noGrp="1"/>
          </p:cNvSpPr>
          <p:nvPr>
            <p:ph type="body" idx="4294967295"/>
          </p:nvPr>
        </p:nvSpPr>
        <p:spPr>
          <a:xfrm>
            <a:off x="838200" y="3460750"/>
            <a:ext cx="7645400" cy="2482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x86 has 6 different segment registers</a:t>
            </a:r>
          </a:p>
          <a:p>
            <a:pPr lvl="1">
              <a:buSzPct val="100000"/>
              <a:buFont typeface="Symbol" panose="05050102010706020507" pitchFamily="18" charset="2"/>
              <a:buChar char="*"/>
            </a:pPr>
            <a:r>
              <a:rPr lang="en-US" dirty="0">
                <a:latin typeface="Calibri" panose="020F0502020204030204" pitchFamily="34" charset="0"/>
              </a:rPr>
              <a:t>Each register is 16 bits wide</a:t>
            </a:r>
          </a:p>
          <a:p>
            <a:pPr lvl="1">
              <a:buSzPct val="100000"/>
              <a:buFont typeface="Symbol" panose="05050102010706020507" pitchFamily="18" charset="2"/>
              <a:buChar char="*"/>
            </a:pPr>
            <a:r>
              <a:rPr lang="en-US" dirty="0">
                <a:latin typeface="Calibri" panose="020F0502020204030204" pitchFamily="34" charset="0"/>
              </a:rPr>
              <a:t>Code segment (</a:t>
            </a:r>
            <a:r>
              <a:rPr lang="en-US" dirty="0" err="1">
                <a:latin typeface="Calibri" panose="020F0502020204030204" pitchFamily="34" charset="0"/>
              </a:rPr>
              <a:t>cs</a:t>
            </a:r>
            <a:r>
              <a:rPr lang="en-US" dirty="0">
                <a:latin typeface="Calibri" panose="020F0502020204030204" pitchFamily="34" charset="0"/>
              </a:rPr>
              <a:t>), data segment (ds), stack segment (</a:t>
            </a:r>
            <a:r>
              <a:rPr lang="en-US" dirty="0" err="1">
                <a:latin typeface="Calibri" panose="020F0502020204030204" pitchFamily="34" charset="0"/>
              </a:rPr>
              <a:t>ss</a:t>
            </a:r>
            <a:r>
              <a:rPr lang="en-US" dirty="0">
                <a:latin typeface="Calibri" panose="020F0502020204030204" pitchFamily="34" charset="0"/>
              </a:rPr>
              <a:t>), extra segment (</a:t>
            </a:r>
            <a:r>
              <a:rPr lang="en-US" dirty="0" err="1">
                <a:latin typeface="Calibri" panose="020F0502020204030204" pitchFamily="34" charset="0"/>
              </a:rPr>
              <a:t>es</a:t>
            </a:r>
            <a:r>
              <a:rPr lang="en-US" dirty="0">
                <a:latin typeface="Calibri" panose="020F0502020204030204" pitchFamily="34" charset="0"/>
              </a:rPr>
              <a:t>), extra segment 1 (fs), extra segment 2 (</a:t>
            </a:r>
            <a:r>
              <a:rPr lang="en-US" dirty="0" err="1">
                <a:latin typeface="Calibri" panose="020F0502020204030204" pitchFamily="34" charset="0"/>
              </a:rPr>
              <a:t>gs</a:t>
            </a:r>
            <a:r>
              <a:rPr lang="en-US" dirty="0">
                <a:latin typeface="Calibri" panose="020F0502020204030204" pitchFamily="34" charset="0"/>
              </a:rPr>
              <a:t>)</a:t>
            </a:r>
          </a:p>
        </p:txBody>
      </p:sp>
      <p:grpSp>
        <p:nvGrpSpPr>
          <p:cNvPr id="3081" name="Group 3080"/>
          <p:cNvGrpSpPr/>
          <p:nvPr/>
        </p:nvGrpSpPr>
        <p:grpSpPr>
          <a:xfrm>
            <a:off x="3345021" y="1676400"/>
            <a:ext cx="1989138" cy="1404145"/>
            <a:chOff x="6205538" y="2024856"/>
            <a:chExt cx="1989138" cy="1404145"/>
          </a:xfrm>
        </p:grpSpPr>
        <p:sp>
          <p:nvSpPr>
            <p:cNvPr id="25" name="Rectangle 6"/>
            <p:cNvSpPr>
              <a:spLocks noChangeArrowheads="1"/>
            </p:cNvSpPr>
            <p:nvPr/>
          </p:nvSpPr>
          <p:spPr bwMode="auto">
            <a:xfrm>
              <a:off x="6421438" y="2452688"/>
              <a:ext cx="728663" cy="215900"/>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7"/>
            <p:cNvSpPr>
              <a:spLocks noChangeArrowheads="1"/>
            </p:cNvSpPr>
            <p:nvPr/>
          </p:nvSpPr>
          <p:spPr bwMode="auto">
            <a:xfrm>
              <a:off x="6653213" y="2436813"/>
              <a:ext cx="2492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Times New Roman" pitchFamily="18" charset="0"/>
                </a:rPr>
                <a:t>cs</a:t>
              </a:r>
              <a:endParaRPr kumimoji="0" lang="en-US" sz="1800" b="0" i="0" u="none" strike="noStrike" cap="none" normalizeH="0" baseline="0">
                <a:ln>
                  <a:noFill/>
                </a:ln>
                <a:solidFill>
                  <a:schemeClr val="tx1"/>
                </a:solidFill>
                <a:effectLst/>
                <a:latin typeface="Arial" pitchFamily="34" charset="0"/>
              </a:endParaRPr>
            </a:p>
          </p:txBody>
        </p:sp>
        <p:sp>
          <p:nvSpPr>
            <p:cNvPr id="27" name="Rectangle 8"/>
            <p:cNvSpPr>
              <a:spLocks noChangeArrowheads="1"/>
            </p:cNvSpPr>
            <p:nvPr/>
          </p:nvSpPr>
          <p:spPr bwMode="auto">
            <a:xfrm>
              <a:off x="6403975" y="2784475"/>
              <a:ext cx="730250"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9"/>
            <p:cNvSpPr>
              <a:spLocks noChangeArrowheads="1"/>
            </p:cNvSpPr>
            <p:nvPr/>
          </p:nvSpPr>
          <p:spPr bwMode="auto">
            <a:xfrm>
              <a:off x="6653213" y="2767013"/>
              <a:ext cx="2317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Times New Roman" pitchFamily="18" charset="0"/>
                </a:rPr>
                <a:t>ss</a:t>
              </a:r>
              <a:endParaRPr kumimoji="0" lang="en-US" sz="1800" b="0" i="0" u="none" strike="noStrike" cap="none" normalizeH="0" baseline="0">
                <a:ln>
                  <a:noFill/>
                </a:ln>
                <a:solidFill>
                  <a:schemeClr val="tx1"/>
                </a:solidFill>
                <a:effectLst/>
                <a:latin typeface="Arial" pitchFamily="34" charset="0"/>
              </a:endParaRPr>
            </a:p>
          </p:txBody>
        </p:sp>
        <p:sp>
          <p:nvSpPr>
            <p:cNvPr id="29" name="Rectangle 10"/>
            <p:cNvSpPr>
              <a:spLocks noChangeArrowheads="1"/>
            </p:cNvSpPr>
            <p:nvPr/>
          </p:nvSpPr>
          <p:spPr bwMode="auto">
            <a:xfrm>
              <a:off x="6421438" y="3098800"/>
              <a:ext cx="728663"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1"/>
            <p:cNvSpPr>
              <a:spLocks noChangeArrowheads="1"/>
            </p:cNvSpPr>
            <p:nvPr/>
          </p:nvSpPr>
          <p:spPr bwMode="auto">
            <a:xfrm>
              <a:off x="7332663" y="2470150"/>
              <a:ext cx="730250"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2"/>
            <p:cNvSpPr>
              <a:spLocks noChangeArrowheads="1"/>
            </p:cNvSpPr>
            <p:nvPr/>
          </p:nvSpPr>
          <p:spPr bwMode="auto">
            <a:xfrm>
              <a:off x="6635750" y="3098800"/>
              <a:ext cx="2651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Times New Roman" pitchFamily="18" charset="0"/>
                </a:rPr>
                <a:t>ds</a:t>
              </a:r>
              <a:endParaRPr kumimoji="0" lang="en-US" sz="1800" b="0" i="0" u="none" strike="noStrike" cap="none" normalizeH="0" baseline="0">
                <a:ln>
                  <a:noFill/>
                </a:ln>
                <a:solidFill>
                  <a:schemeClr val="tx1"/>
                </a:solidFill>
                <a:effectLst/>
                <a:latin typeface="Arial" pitchFamily="34" charset="0"/>
              </a:endParaRPr>
            </a:p>
          </p:txBody>
        </p:sp>
        <p:sp>
          <p:nvSpPr>
            <p:cNvPr id="3072" name="Rectangle 13"/>
            <p:cNvSpPr>
              <a:spLocks noChangeArrowheads="1"/>
            </p:cNvSpPr>
            <p:nvPr/>
          </p:nvSpPr>
          <p:spPr bwMode="auto">
            <a:xfrm>
              <a:off x="7316788" y="2784475"/>
              <a:ext cx="728663"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3" name="Rectangle 14"/>
            <p:cNvSpPr>
              <a:spLocks noChangeArrowheads="1"/>
            </p:cNvSpPr>
            <p:nvPr/>
          </p:nvSpPr>
          <p:spPr bwMode="auto">
            <a:xfrm>
              <a:off x="7548563" y="2419350"/>
              <a:ext cx="2492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Times New Roman" pitchFamily="18" charset="0"/>
                </a:rPr>
                <a:t>es</a:t>
              </a:r>
              <a:endParaRPr kumimoji="0" lang="en-US" sz="1800" b="0" i="0" u="none" strike="noStrike" cap="none" normalizeH="0" baseline="0">
                <a:ln>
                  <a:noFill/>
                </a:ln>
                <a:solidFill>
                  <a:schemeClr val="tx1"/>
                </a:solidFill>
                <a:effectLst/>
                <a:latin typeface="Arial" pitchFamily="34" charset="0"/>
              </a:endParaRPr>
            </a:p>
          </p:txBody>
        </p:sp>
        <p:sp>
          <p:nvSpPr>
            <p:cNvPr id="3075" name="Rectangle 15"/>
            <p:cNvSpPr>
              <a:spLocks noChangeArrowheads="1"/>
            </p:cNvSpPr>
            <p:nvPr/>
          </p:nvSpPr>
          <p:spPr bwMode="auto">
            <a:xfrm>
              <a:off x="7332663" y="3098800"/>
              <a:ext cx="730250" cy="214313"/>
            </a:xfrm>
            <a:prstGeom prst="rect">
              <a:avLst/>
            </a:prstGeom>
            <a:solidFill>
              <a:srgbClr val="EE775F"/>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16"/>
            <p:cNvSpPr>
              <a:spLocks noChangeArrowheads="1"/>
            </p:cNvSpPr>
            <p:nvPr/>
          </p:nvSpPr>
          <p:spPr bwMode="auto">
            <a:xfrm>
              <a:off x="7564438" y="3082925"/>
              <a:ext cx="2651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Times New Roman" pitchFamily="18" charset="0"/>
                </a:rPr>
                <a:t>gs</a:t>
              </a:r>
              <a:endParaRPr kumimoji="0" lang="en-US" sz="1800" b="0" i="0" u="none" strike="noStrike" cap="none" normalizeH="0" baseline="0">
                <a:ln>
                  <a:noFill/>
                </a:ln>
                <a:solidFill>
                  <a:schemeClr val="tx1"/>
                </a:solidFill>
                <a:effectLst/>
                <a:latin typeface="Arial" pitchFamily="34" charset="0"/>
              </a:endParaRPr>
            </a:p>
          </p:txBody>
        </p:sp>
        <p:sp>
          <p:nvSpPr>
            <p:cNvPr id="3077" name="Rectangle 17"/>
            <p:cNvSpPr>
              <a:spLocks noChangeArrowheads="1"/>
            </p:cNvSpPr>
            <p:nvPr/>
          </p:nvSpPr>
          <p:spPr bwMode="auto">
            <a:xfrm>
              <a:off x="6205538" y="2354263"/>
              <a:ext cx="1989138" cy="1074738"/>
            </a:xfrm>
            <a:prstGeom prst="rect">
              <a:avLst/>
            </a:prstGeom>
            <a:noFill/>
            <a:ln w="12700" cap="flat">
              <a:solidFill>
                <a:srgbClr val="3C1D7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Rectangle 18"/>
            <p:cNvSpPr>
              <a:spLocks noChangeArrowheads="1"/>
            </p:cNvSpPr>
            <p:nvPr/>
          </p:nvSpPr>
          <p:spPr bwMode="auto">
            <a:xfrm>
              <a:off x="7581900" y="2784475"/>
              <a:ext cx="2317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Times New Roman" pitchFamily="18" charset="0"/>
                </a:rPr>
                <a:t>fs</a:t>
              </a:r>
              <a:endParaRPr kumimoji="0" lang="en-US" sz="1800" b="0" i="0" u="none" strike="noStrike" cap="none" normalizeH="0" baseline="0">
                <a:ln>
                  <a:noFill/>
                </a:ln>
                <a:solidFill>
                  <a:schemeClr val="tx1"/>
                </a:solidFill>
                <a:effectLst/>
                <a:latin typeface="Arial" pitchFamily="34" charset="0"/>
              </a:endParaRPr>
            </a:p>
          </p:txBody>
        </p:sp>
        <p:sp>
          <p:nvSpPr>
            <p:cNvPr id="3079" name="Freeform 19"/>
            <p:cNvSpPr>
              <a:spLocks/>
            </p:cNvSpPr>
            <p:nvPr/>
          </p:nvSpPr>
          <p:spPr bwMode="auto">
            <a:xfrm>
              <a:off x="6289358" y="2024856"/>
              <a:ext cx="1873250" cy="280988"/>
            </a:xfrm>
            <a:custGeom>
              <a:avLst/>
              <a:gdLst>
                <a:gd name="T0" fmla="*/ 8 w 106"/>
                <a:gd name="T1" fmla="*/ 0 h 17"/>
                <a:gd name="T2" fmla="*/ 97 w 106"/>
                <a:gd name="T3" fmla="*/ 0 h 17"/>
                <a:gd name="T4" fmla="*/ 106 w 106"/>
                <a:gd name="T5" fmla="*/ 8 h 17"/>
                <a:gd name="T6" fmla="*/ 97 w 106"/>
                <a:gd name="T7" fmla="*/ 17 h 17"/>
                <a:gd name="T8" fmla="*/ 8 w 106"/>
                <a:gd name="T9" fmla="*/ 17 h 17"/>
                <a:gd name="T10" fmla="*/ 0 w 106"/>
                <a:gd name="T11" fmla="*/ 8 h 17"/>
                <a:gd name="T12" fmla="*/ 8 w 106"/>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6" h="17">
                  <a:moveTo>
                    <a:pt x="8" y="0"/>
                  </a:moveTo>
                  <a:lnTo>
                    <a:pt x="97" y="0"/>
                  </a:lnTo>
                  <a:cubicBezTo>
                    <a:pt x="102" y="0"/>
                    <a:pt x="106" y="3"/>
                    <a:pt x="106" y="8"/>
                  </a:cubicBezTo>
                  <a:cubicBezTo>
                    <a:pt x="106" y="13"/>
                    <a:pt x="102" y="17"/>
                    <a:pt x="97" y="17"/>
                  </a:cubicBezTo>
                  <a:lnTo>
                    <a:pt x="8" y="17"/>
                  </a:lnTo>
                  <a:cubicBezTo>
                    <a:pt x="4" y="17"/>
                    <a:pt x="0" y="13"/>
                    <a:pt x="0" y="8"/>
                  </a:cubicBezTo>
                  <a:cubicBezTo>
                    <a:pt x="0" y="3"/>
                    <a:pt x="4" y="0"/>
                    <a:pt x="8" y="0"/>
                  </a:cubicBezTo>
                  <a:close/>
                </a:path>
              </a:pathLst>
            </a:custGeom>
            <a:solidFill>
              <a:srgbClr val="F0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0" name="Rectangle 20"/>
            <p:cNvSpPr>
              <a:spLocks noChangeArrowheads="1"/>
            </p:cNvSpPr>
            <p:nvPr/>
          </p:nvSpPr>
          <p:spPr bwMode="auto">
            <a:xfrm>
              <a:off x="6334125" y="2057400"/>
              <a:ext cx="1711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4282B"/>
                  </a:solidFill>
                  <a:effectLst/>
                  <a:latin typeface="Times New Roman" pitchFamily="18" charset="0"/>
                </a:rPr>
                <a:t>16 bit segment registers</a:t>
              </a:r>
              <a:endParaRPr kumimoji="0" lang="en-US" sz="16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28600"/>
            <a:ext cx="8915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Segmented</a:t>
            </a:r>
            <a:r>
              <a:rPr lang="fr-FR" sz="4200" dirty="0">
                <a:solidFill>
                  <a:schemeClr val="tx1"/>
                </a:solidFill>
              </a:rPr>
              <a:t> vs </a:t>
            </a:r>
            <a:r>
              <a:rPr lang="fr-FR" sz="4200" dirty="0" err="1">
                <a:solidFill>
                  <a:schemeClr val="tx1"/>
                </a:solidFill>
              </a:rPr>
              <a:t>Linear</a:t>
            </a:r>
            <a:r>
              <a:rPr lang="fr-FR" sz="4200" dirty="0">
                <a:solidFill>
                  <a:schemeClr val="tx1"/>
                </a:solidFill>
              </a:rPr>
              <a:t> Memory Model</a:t>
            </a:r>
          </a:p>
        </p:txBody>
      </p:sp>
      <p:sp>
        <p:nvSpPr>
          <p:cNvPr id="3" name="Text Placeholder 2"/>
          <p:cNvSpPr txBox="1">
            <a:spLocks noGrp="1"/>
          </p:cNvSpPr>
          <p:nvPr>
            <p:ph type="body" idx="4294967295"/>
          </p:nvPr>
        </p:nvSpPr>
        <p:spPr>
          <a:xfrm>
            <a:off x="762000" y="1676400"/>
            <a:ext cx="7645400" cy="5029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000" dirty="0">
                <a:latin typeface="Calibri" panose="020F0502020204030204" pitchFamily="34" charset="0"/>
              </a:rPr>
              <a:t>In a </a:t>
            </a:r>
            <a:r>
              <a:rPr lang="en-US" sz="2000" dirty="0">
                <a:solidFill>
                  <a:srgbClr val="FF3333"/>
                </a:solidFill>
                <a:latin typeface="Calibri" panose="020F0502020204030204" pitchFamily="34" charset="0"/>
              </a:rPr>
              <a:t>linear memory model</a:t>
            </a:r>
            <a:r>
              <a:rPr lang="en-US" sz="2000" dirty="0">
                <a:latin typeface="Calibri" panose="020F0502020204030204" pitchFamily="34" charset="0"/>
              </a:rPr>
              <a:t> (e.g. </a:t>
            </a:r>
            <a:r>
              <a:rPr lang="en-US" sz="2000" dirty="0" err="1">
                <a:latin typeface="Calibri" panose="020F0502020204030204" pitchFamily="34" charset="0"/>
              </a:rPr>
              <a:t>SimpleRisc</a:t>
            </a:r>
            <a:r>
              <a:rPr lang="en-US" sz="2000" dirty="0">
                <a:latin typeface="Calibri" panose="020F0502020204030204" pitchFamily="34" charset="0"/>
              </a:rPr>
              <a:t>, ARM) the address specified in the instruction is sent to the memory system</a:t>
            </a:r>
          </a:p>
          <a:p>
            <a:pPr lvl="1">
              <a:buSzPct val="100000"/>
              <a:buFont typeface="Symbol" panose="05050102010706020507" pitchFamily="18" charset="2"/>
              <a:buChar char="*"/>
            </a:pPr>
            <a:r>
              <a:rPr lang="en-US" sz="1400" dirty="0">
                <a:latin typeface="Calibri" panose="020F0502020204030204" pitchFamily="34" charset="0"/>
              </a:rPr>
              <a:t>There are </a:t>
            </a:r>
            <a:r>
              <a:rPr lang="en-US" sz="1400" b="1" dirty="0">
                <a:solidFill>
                  <a:srgbClr val="FF0000"/>
                </a:solidFill>
                <a:latin typeface="Calibri" panose="020F0502020204030204" pitchFamily="34" charset="0"/>
              </a:rPr>
              <a:t>no</a:t>
            </a:r>
            <a:r>
              <a:rPr lang="en-US" sz="1400" dirty="0">
                <a:latin typeface="Calibri" panose="020F0502020204030204" pitchFamily="34" charset="0"/>
              </a:rPr>
              <a:t> segment registers</a:t>
            </a:r>
          </a:p>
          <a:p>
            <a:pPr lvl="0">
              <a:buSzPct val="100000"/>
              <a:buFont typeface="Symbol" panose="05050102010706020507" pitchFamily="18" charset="2"/>
              <a:buChar char="*"/>
            </a:pPr>
            <a:r>
              <a:rPr lang="en-US" sz="2000" dirty="0">
                <a:latin typeface="Calibri" panose="020F0502020204030204" pitchFamily="34" charset="0"/>
              </a:rPr>
              <a:t>What are the advantages of a </a:t>
            </a:r>
            <a:r>
              <a:rPr lang="en-US" sz="2000" dirty="0">
                <a:solidFill>
                  <a:srgbClr val="2323DC"/>
                </a:solidFill>
                <a:latin typeface="Calibri" panose="020F0502020204030204" pitchFamily="34" charset="0"/>
              </a:rPr>
              <a:t>segmented memory model</a:t>
            </a:r>
            <a:r>
              <a:rPr lang="en-US" sz="2000" dirty="0">
                <a:latin typeface="Calibri" panose="020F0502020204030204" pitchFamily="34" charset="0"/>
              </a:rPr>
              <a:t>?</a:t>
            </a:r>
          </a:p>
          <a:p>
            <a:pPr lvl="1">
              <a:buSzPct val="100000"/>
              <a:buFont typeface="Symbol" panose="05050102010706020507" pitchFamily="18" charset="2"/>
              <a:buChar char="*"/>
            </a:pPr>
            <a:r>
              <a:rPr lang="en-US" sz="2000" dirty="0">
                <a:latin typeface="Calibri" panose="020F0502020204030204" pitchFamily="34" charset="0"/>
              </a:rPr>
              <a:t>The </a:t>
            </a:r>
            <a:r>
              <a:rPr lang="en-US" sz="2000" dirty="0">
                <a:solidFill>
                  <a:srgbClr val="DC2300"/>
                </a:solidFill>
                <a:latin typeface="Calibri" panose="020F0502020204030204" pitchFamily="34" charset="0"/>
              </a:rPr>
              <a:t>contents</a:t>
            </a:r>
            <a:r>
              <a:rPr lang="en-US" sz="2000" dirty="0">
                <a:latin typeface="Calibri" panose="020F0502020204030204" pitchFamily="34" charset="0"/>
              </a:rPr>
              <a:t> of the segment registers can be changed by the </a:t>
            </a:r>
            <a:r>
              <a:rPr lang="en-US" sz="2000" dirty="0">
                <a:solidFill>
                  <a:srgbClr val="2323DC"/>
                </a:solidFill>
                <a:latin typeface="Calibri" panose="020F0502020204030204" pitchFamily="34" charset="0"/>
              </a:rPr>
              <a:t>operating system</a:t>
            </a:r>
            <a:r>
              <a:rPr lang="en-US" sz="2000" dirty="0">
                <a:latin typeface="Calibri" panose="020F0502020204030204" pitchFamily="34" charset="0"/>
              </a:rPr>
              <a:t> at runtime.</a:t>
            </a:r>
          </a:p>
          <a:p>
            <a:pPr lvl="1">
              <a:buSzPct val="100000"/>
              <a:buFont typeface="Symbol" panose="05050102010706020507" pitchFamily="18" charset="2"/>
              <a:buChar char="*"/>
            </a:pPr>
            <a:r>
              <a:rPr lang="en-US" sz="2000" dirty="0">
                <a:latin typeface="Calibri" panose="020F0502020204030204" pitchFamily="34" charset="0"/>
              </a:rPr>
              <a:t>Can map the</a:t>
            </a:r>
            <a:r>
              <a:rPr lang="en-US" sz="2000" dirty="0">
                <a:solidFill>
                  <a:srgbClr val="2323DC"/>
                </a:solidFill>
                <a:latin typeface="Calibri" panose="020F0502020204030204" pitchFamily="34" charset="0"/>
              </a:rPr>
              <a:t> text section(code)</a:t>
            </a:r>
            <a:r>
              <a:rPr lang="en-US" sz="2000" dirty="0">
                <a:latin typeface="Calibri" panose="020F0502020204030204" pitchFamily="34" charset="0"/>
              </a:rPr>
              <a:t> to another part of memory, or in principle to other devices also (discussed in </a:t>
            </a:r>
            <a:r>
              <a:rPr lang="en-US" sz="2000" u="sng" dirty="0">
                <a:latin typeface="Calibri" panose="020F0502020204030204" pitchFamily="34" charset="0"/>
              </a:rPr>
              <a:t>Chapter 10</a:t>
            </a:r>
            <a:r>
              <a:rPr lang="en-US" sz="2000" dirty="0">
                <a:latin typeface="Calibri" panose="020F0502020204030204" pitchFamily="34" charset="0"/>
              </a:rPr>
              <a:t>)</a:t>
            </a:r>
          </a:p>
          <a:p>
            <a:pPr lvl="1">
              <a:buSzPct val="100000"/>
              <a:buFont typeface="Symbol" panose="05050102010706020507" pitchFamily="18" charset="2"/>
              <a:buChar char="*"/>
            </a:pPr>
            <a:r>
              <a:rPr lang="en-US" sz="2000" dirty="0">
                <a:solidFill>
                  <a:srgbClr val="2323DC"/>
                </a:solidFill>
                <a:latin typeface="Calibri" panose="020F0502020204030204" pitchFamily="34" charset="0"/>
              </a:rPr>
              <a:t>Stores</a:t>
            </a:r>
            <a:r>
              <a:rPr lang="en-US" sz="2000" dirty="0">
                <a:latin typeface="Calibri" panose="020F0502020204030204" pitchFamily="34" charset="0"/>
              </a:rPr>
              <a:t> cannot modify the instructions in the text section. </a:t>
            </a:r>
            <a:r>
              <a:rPr lang="en-US" sz="2000" dirty="0">
                <a:solidFill>
                  <a:srgbClr val="FF3333"/>
                </a:solidFill>
                <a:latin typeface="Calibri" panose="020F0502020204030204" pitchFamily="34" charset="0"/>
              </a:rPr>
              <a:t>REASON </a:t>
            </a:r>
            <a:r>
              <a:rPr lang="en-US" sz="2000" dirty="0">
                <a:latin typeface="Calibri" panose="020F0502020204030204" pitchFamily="34" charset="0"/>
              </a:rPr>
              <a:t>: Stores use the </a:t>
            </a:r>
            <a:r>
              <a:rPr lang="en-US" sz="2000" dirty="0">
                <a:solidFill>
                  <a:srgbClr val="00AE00"/>
                </a:solidFill>
                <a:latin typeface="Calibri" panose="020F0502020204030204" pitchFamily="34" charset="0"/>
              </a:rPr>
              <a:t>data segment</a:t>
            </a:r>
            <a:r>
              <a:rPr lang="en-US" sz="2000" dirty="0">
                <a:latin typeface="Calibri" panose="020F0502020204030204" pitchFamily="34" charset="0"/>
              </a:rPr>
              <a:t>, and instructions use the </a:t>
            </a:r>
            <a:r>
              <a:rPr lang="en-US" sz="2000" dirty="0">
                <a:solidFill>
                  <a:srgbClr val="DC2300"/>
                </a:solidFill>
                <a:latin typeface="Calibri" panose="020F0502020204030204" pitchFamily="34" charset="0"/>
              </a:rPr>
              <a:t>code segment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a:t>
            </a:r>
            <a:r>
              <a:rPr lang="fr-FR" dirty="0" err="1">
                <a:solidFill>
                  <a:schemeClr val="tx1"/>
                </a:solidFill>
              </a:rPr>
              <a:t>does</a:t>
            </a:r>
            <a:r>
              <a:rPr lang="fr-FR" dirty="0">
                <a:solidFill>
                  <a:schemeClr val="tx1"/>
                </a:solidFill>
              </a:rPr>
              <a:t> Segmentation </a:t>
            </a:r>
            <a:r>
              <a:rPr lang="fr-FR" dirty="0" err="1">
                <a:solidFill>
                  <a:schemeClr val="tx1"/>
                </a:solidFill>
              </a:rPr>
              <a:t>Work</a:t>
            </a:r>
            <a:endParaRPr lang="fr-FR" dirty="0">
              <a:solidFill>
                <a:schemeClr val="tx1"/>
              </a:solidFill>
            </a:endParaRPr>
          </a:p>
        </p:txBody>
      </p:sp>
      <p:sp>
        <p:nvSpPr>
          <p:cNvPr id="3" name="Text Placeholder 2"/>
          <p:cNvSpPr txBox="1">
            <a:spLocks noGrp="1"/>
          </p:cNvSpPr>
          <p:nvPr>
            <p:ph type="body" idx="4294967295"/>
          </p:nvPr>
        </p:nvSpPr>
        <p:spPr>
          <a:xfrm>
            <a:off x="914400" y="1600200"/>
            <a:ext cx="7721600" cy="45783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The </a:t>
            </a:r>
            <a:r>
              <a:rPr lang="en-US" sz="2400" dirty="0">
                <a:solidFill>
                  <a:srgbClr val="2323DC"/>
                </a:solidFill>
                <a:latin typeface="Calibri" panose="020F0502020204030204" pitchFamily="34" charset="0"/>
              </a:rPr>
              <a:t>segment registers </a:t>
            </a:r>
            <a:r>
              <a:rPr lang="en-US" sz="2400" dirty="0">
                <a:latin typeface="Calibri" panose="020F0502020204030204" pitchFamily="34" charset="0"/>
              </a:rPr>
              <a:t>nowadays contain an offset into a segment descriptor table</a:t>
            </a:r>
          </a:p>
          <a:p>
            <a:pPr lvl="1">
              <a:buSzPct val="100000"/>
              <a:buFont typeface="Symbol" panose="05050102010706020507" pitchFamily="18" charset="2"/>
              <a:buChar char="*"/>
            </a:pPr>
            <a:r>
              <a:rPr lang="en-US" dirty="0">
                <a:latin typeface="Calibri" panose="020F0502020204030204" pitchFamily="34" charset="0"/>
              </a:rPr>
              <a:t>Because, 16 bits are not sufficient to store a memory address</a:t>
            </a:r>
          </a:p>
          <a:p>
            <a:pPr lvl="0">
              <a:buSzPct val="100000"/>
              <a:buFont typeface="Symbol" panose="05050102010706020507" pitchFamily="18" charset="2"/>
              <a:buChar char="*"/>
            </a:pPr>
            <a:r>
              <a:rPr lang="en-US" sz="2400" dirty="0">
                <a:latin typeface="Calibri" panose="020F0502020204030204" pitchFamily="34" charset="0"/>
              </a:rPr>
              <a:t>Modern x86 processors have two kinds of </a:t>
            </a:r>
            <a:r>
              <a:rPr lang="en-US" sz="2400" dirty="0">
                <a:solidFill>
                  <a:srgbClr val="2323DC"/>
                </a:solidFill>
                <a:latin typeface="Calibri" panose="020F0502020204030204" pitchFamily="34" charset="0"/>
              </a:rPr>
              <a:t>segment descriptor tables</a:t>
            </a:r>
          </a:p>
          <a:p>
            <a:pPr lvl="1">
              <a:buSzPct val="100000"/>
              <a:buFont typeface="Symbol" panose="05050102010706020507" pitchFamily="18" charset="2"/>
              <a:buChar char="*"/>
            </a:pPr>
            <a:r>
              <a:rPr lang="en-US" sz="2000" b="1" dirty="0">
                <a:solidFill>
                  <a:srgbClr val="DC2300"/>
                </a:solidFill>
                <a:latin typeface="Calibri" panose="020F0502020204030204" pitchFamily="34" charset="0"/>
              </a:rPr>
              <a:t>LDT</a:t>
            </a:r>
            <a:r>
              <a:rPr lang="en-US" sz="2000" dirty="0">
                <a:latin typeface="Calibri" panose="020F0502020204030204" pitchFamily="34" charset="0"/>
              </a:rPr>
              <a:t> (Local Descriptor Table), 1 per process, typically not used nowadays</a:t>
            </a:r>
          </a:p>
          <a:p>
            <a:pPr lvl="1">
              <a:buSzPct val="100000"/>
              <a:buFont typeface="Symbol" panose="05050102010706020507" pitchFamily="18" charset="2"/>
              <a:buChar char="*"/>
            </a:pPr>
            <a:r>
              <a:rPr lang="en-US" sz="2000" b="1" dirty="0">
                <a:solidFill>
                  <a:srgbClr val="DC2300"/>
                </a:solidFill>
                <a:latin typeface="Calibri" panose="020F0502020204030204" pitchFamily="34" charset="0"/>
              </a:rPr>
              <a:t>GDT</a:t>
            </a:r>
            <a:r>
              <a:rPr lang="en-US" sz="2000" dirty="0">
                <a:latin typeface="Calibri" panose="020F0502020204030204" pitchFamily="34" charset="0"/>
              </a:rPr>
              <a:t> (Global Descriptor Table), contains 8191 entries</a:t>
            </a:r>
          </a:p>
          <a:p>
            <a:pPr lvl="1">
              <a:buSzPct val="100000"/>
              <a:buFont typeface="Symbol" panose="05050102010706020507" pitchFamily="18" charset="2"/>
              <a:buChar char="*"/>
            </a:pPr>
            <a:r>
              <a:rPr lang="en-US" sz="2000" dirty="0">
                <a:latin typeface="Calibri" panose="020F0502020204030204" pitchFamily="34" charset="0"/>
              </a:rPr>
              <a:t>Each </a:t>
            </a:r>
            <a:r>
              <a:rPr lang="en-US" sz="2000" dirty="0">
                <a:solidFill>
                  <a:srgbClr val="2300DC"/>
                </a:solidFill>
                <a:latin typeface="Calibri" panose="020F0502020204030204" pitchFamily="34" charset="0"/>
              </a:rPr>
              <a:t>entry</a:t>
            </a:r>
            <a:r>
              <a:rPr lang="en-US" sz="2000" dirty="0">
                <a:latin typeface="Calibri" panose="020F0502020204030204" pitchFamily="34" charset="0"/>
              </a:rPr>
              <a:t> in these </a:t>
            </a:r>
            <a:r>
              <a:rPr lang="en-US" sz="2000" b="1" dirty="0">
                <a:solidFill>
                  <a:srgbClr val="004A4A"/>
                </a:solidFill>
                <a:latin typeface="Calibri" panose="020F0502020204030204" pitchFamily="34" charset="0"/>
              </a:rPr>
              <a:t>tables</a:t>
            </a:r>
            <a:r>
              <a:rPr lang="en-US" sz="2000" dirty="0">
                <a:latin typeface="Calibri" panose="020F0502020204030204" pitchFamily="34" charset="0"/>
              </a:rPr>
              <a:t> contains the starting address of the segment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Segment </a:t>
            </a:r>
            <a:r>
              <a:rPr lang="fr-FR" dirty="0" err="1">
                <a:solidFill>
                  <a:schemeClr val="tx1"/>
                </a:solidFill>
              </a:rPr>
              <a:t>Descriptor</a:t>
            </a:r>
            <a:r>
              <a:rPr lang="fr-FR" dirty="0">
                <a:solidFill>
                  <a:schemeClr val="tx1"/>
                </a:solidFill>
              </a:rPr>
              <a:t> Cache</a:t>
            </a:r>
          </a:p>
        </p:txBody>
      </p:sp>
      <p:sp>
        <p:nvSpPr>
          <p:cNvPr id="3" name="Text Placeholder 2"/>
          <p:cNvSpPr txBox="1">
            <a:spLocks noGrp="1"/>
          </p:cNvSpPr>
          <p:nvPr>
            <p:ph type="body" idx="4294967295"/>
          </p:nvPr>
        </p:nvSpPr>
        <p:spPr>
          <a:xfrm>
            <a:off x="838200" y="1600200"/>
            <a:ext cx="7416800" cy="3886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sz="2400" dirty="0">
                <a:latin typeface="Calibri" panose="020F0502020204030204" pitchFamily="34" charset="0"/>
              </a:rPr>
              <a:t>Every memory access needs to access the GDT or LDT :  </a:t>
            </a:r>
            <a:r>
              <a:rPr lang="en-US" sz="2400" dirty="0">
                <a:solidFill>
                  <a:srgbClr val="FF3333"/>
                </a:solidFill>
                <a:latin typeface="Calibri" panose="020F0502020204030204" pitchFamily="34" charset="0"/>
              </a:rPr>
              <a:t>VERY SLOW</a:t>
            </a:r>
          </a:p>
          <a:p>
            <a:pPr lvl="0">
              <a:buSzPct val="100000"/>
              <a:buFont typeface="Symbol" panose="05050102010706020507" pitchFamily="18" charset="2"/>
              <a:buChar char="*"/>
            </a:pPr>
            <a:r>
              <a:rPr lang="en-US" sz="2400" dirty="0">
                <a:latin typeface="Calibri" panose="020F0502020204030204" pitchFamily="34" charset="0"/>
              </a:rPr>
              <a:t>Use a </a:t>
            </a:r>
            <a:r>
              <a:rPr lang="en-US" sz="2400" dirty="0">
                <a:solidFill>
                  <a:srgbClr val="2300DC"/>
                </a:solidFill>
                <a:latin typeface="Calibri" panose="020F0502020204030204" pitchFamily="34" charset="0"/>
              </a:rPr>
              <a:t>segment descriptor cache (SDC)</a:t>
            </a:r>
            <a:r>
              <a:rPr lang="en-US" sz="2400" dirty="0">
                <a:latin typeface="Calibri" panose="020F0502020204030204" pitchFamily="34" charset="0"/>
              </a:rPr>
              <a:t> at each processor that stores a copy of the relevant entries in the GDT</a:t>
            </a:r>
          </a:p>
          <a:p>
            <a:pPr lvl="1">
              <a:buSzPct val="100000"/>
              <a:buFont typeface="Symbol" panose="05050102010706020507" pitchFamily="18" charset="2"/>
              <a:buChar char="*"/>
            </a:pPr>
            <a:r>
              <a:rPr lang="en-US" dirty="0">
                <a:latin typeface="Calibri" panose="020F0502020204030204" pitchFamily="34" charset="0"/>
              </a:rPr>
              <a:t>Lookup the </a:t>
            </a:r>
            <a:r>
              <a:rPr lang="en-US" dirty="0">
                <a:solidFill>
                  <a:srgbClr val="2300DC"/>
                </a:solidFill>
                <a:latin typeface="Calibri" panose="020F0502020204030204" pitchFamily="34" charset="0"/>
              </a:rPr>
              <a:t>SDC</a:t>
            </a:r>
            <a:r>
              <a:rPr lang="en-US" dirty="0">
                <a:latin typeface="Calibri" panose="020F0502020204030204" pitchFamily="34" charset="0"/>
              </a:rPr>
              <a:t> first</a:t>
            </a:r>
          </a:p>
          <a:p>
            <a:pPr lvl="1">
              <a:buSzPct val="100000"/>
              <a:buFont typeface="Symbol" panose="05050102010706020507" pitchFamily="18" charset="2"/>
              <a:buChar char="*"/>
            </a:pPr>
            <a:r>
              <a:rPr lang="en-US" dirty="0">
                <a:latin typeface="Calibri" panose="020F0502020204030204" pitchFamily="34" charset="0"/>
              </a:rPr>
              <a:t>If an </a:t>
            </a:r>
            <a:r>
              <a:rPr lang="en-US" dirty="0">
                <a:solidFill>
                  <a:srgbClr val="0000FF"/>
                </a:solidFill>
                <a:latin typeface="Calibri" panose="020F0502020204030204" pitchFamily="34" charset="0"/>
              </a:rPr>
              <a:t>entry</a:t>
            </a:r>
            <a:r>
              <a:rPr lang="en-US" dirty="0">
                <a:latin typeface="Calibri" panose="020F0502020204030204" pitchFamily="34" charset="0"/>
              </a:rPr>
              <a:t> is not there, send a </a:t>
            </a:r>
            <a:r>
              <a:rPr lang="en-US" dirty="0">
                <a:solidFill>
                  <a:srgbClr val="DC2300"/>
                </a:solidFill>
                <a:latin typeface="Calibri" panose="020F0502020204030204" pitchFamily="34" charset="0"/>
              </a:rPr>
              <a:t>request</a:t>
            </a:r>
            <a:r>
              <a:rPr lang="en-US" dirty="0">
                <a:latin typeface="Calibri" panose="020F0502020204030204" pitchFamily="34" charset="0"/>
              </a:rPr>
              <a:t> to the </a:t>
            </a:r>
            <a:r>
              <a:rPr lang="en-US" dirty="0">
                <a:solidFill>
                  <a:srgbClr val="DC2300"/>
                </a:solidFill>
                <a:latin typeface="Calibri" panose="020F0502020204030204" pitchFamily="34" charset="0"/>
              </a:rPr>
              <a:t>GDT</a:t>
            </a:r>
          </a:p>
          <a:p>
            <a:pPr lvl="1">
              <a:buSzPct val="100000"/>
              <a:buFont typeface="Symbol" panose="05050102010706020507" pitchFamily="18" charset="2"/>
              <a:buChar char="*"/>
            </a:pPr>
            <a:r>
              <a:rPr lang="en-US" dirty="0">
                <a:solidFill>
                  <a:srgbClr val="2300DC"/>
                </a:solidFill>
                <a:latin typeface="Calibri" panose="020F0502020204030204" pitchFamily="34" charset="0"/>
              </a:rPr>
              <a:t>Quick</a:t>
            </a:r>
            <a:r>
              <a:rPr lang="en-US" dirty="0">
                <a:latin typeface="Calibri" panose="020F0502020204030204" pitchFamily="34" charset="0"/>
              </a:rPr>
              <a:t>, </a:t>
            </a:r>
            <a:r>
              <a:rPr lang="en-US" dirty="0">
                <a:solidFill>
                  <a:srgbClr val="DC2300"/>
                </a:solidFill>
                <a:latin typeface="Calibri" panose="020F0502020204030204" pitchFamily="34" charset="0"/>
              </a:rPr>
              <a:t>fast</a:t>
            </a:r>
            <a:r>
              <a:rPr lang="en-US" dirty="0">
                <a:latin typeface="Calibri" panose="020F0502020204030204" pitchFamily="34" charset="0"/>
              </a:rPr>
              <a:t>, and </a:t>
            </a:r>
            <a:r>
              <a:rPr lang="en-US" dirty="0">
                <a:solidFill>
                  <a:srgbClr val="33CC66"/>
                </a:solidFill>
                <a:latin typeface="Calibri" panose="020F0502020204030204" pitchFamily="34" charset="0"/>
              </a:rPr>
              <a:t>efficient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a:t>
            </a:r>
            <a:r>
              <a:rPr lang="fr-FR" dirty="0" err="1">
                <a:solidFill>
                  <a:schemeClr val="tx1"/>
                </a:solidFill>
              </a:rPr>
              <a:t>Addressing</a:t>
            </a:r>
            <a:r>
              <a:rPr lang="fr-FR" dirty="0">
                <a:solidFill>
                  <a:schemeClr val="tx1"/>
                </a:solidFill>
              </a:rPr>
              <a:t> Mode</a:t>
            </a:r>
          </a:p>
        </p:txBody>
      </p:sp>
      <p:sp>
        <p:nvSpPr>
          <p:cNvPr id="3" name="Text Placeholder 2"/>
          <p:cNvSpPr txBox="1">
            <a:spLocks noGrp="1"/>
          </p:cNvSpPr>
          <p:nvPr>
            <p:ph type="body" idx="4294967295"/>
          </p:nvPr>
        </p:nvSpPr>
        <p:spPr>
          <a:xfrm>
            <a:off x="1143000" y="4953000"/>
            <a:ext cx="7848600" cy="12001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x86 supports a </a:t>
            </a:r>
            <a:r>
              <a:rPr lang="en-US" sz="2200" dirty="0">
                <a:solidFill>
                  <a:srgbClr val="00AE00"/>
                </a:solidFill>
                <a:latin typeface="Calibri" panose="020F0502020204030204" pitchFamily="34" charset="0"/>
              </a:rPr>
              <a:t>base</a:t>
            </a:r>
            <a:r>
              <a:rPr lang="en-US" sz="2200" dirty="0">
                <a:latin typeface="Calibri" panose="020F0502020204030204" pitchFamily="34" charset="0"/>
              </a:rPr>
              <a:t>, a </a:t>
            </a:r>
            <a:r>
              <a:rPr lang="en-US" sz="2200" dirty="0">
                <a:solidFill>
                  <a:srgbClr val="2300DC"/>
                </a:solidFill>
                <a:latin typeface="Calibri" panose="020F0502020204030204" pitchFamily="34" charset="0"/>
              </a:rPr>
              <a:t>scaled index</a:t>
            </a:r>
            <a:r>
              <a:rPr lang="en-US" sz="2200" dirty="0">
                <a:latin typeface="Calibri" panose="020F0502020204030204" pitchFamily="34" charset="0"/>
              </a:rPr>
              <a:t> and an </a:t>
            </a:r>
            <a:r>
              <a:rPr lang="en-US" sz="2200" dirty="0">
                <a:solidFill>
                  <a:schemeClr val="accent6">
                    <a:lumMod val="75000"/>
                  </a:schemeClr>
                </a:solidFill>
                <a:latin typeface="Calibri" panose="020F0502020204030204" pitchFamily="34" charset="0"/>
              </a:rPr>
              <a:t>offset</a:t>
            </a:r>
            <a:r>
              <a:rPr lang="en-US" sz="2200" dirty="0">
                <a:latin typeface="Calibri" panose="020F0502020204030204" pitchFamily="34" charset="0"/>
              </a:rPr>
              <a:t> (known as the </a:t>
            </a:r>
            <a:r>
              <a:rPr lang="en-US" sz="2200" dirty="0">
                <a:solidFill>
                  <a:srgbClr val="FF3333"/>
                </a:solidFill>
                <a:latin typeface="Calibri" panose="020F0502020204030204" pitchFamily="34" charset="0"/>
              </a:rPr>
              <a:t>displacement</a:t>
            </a:r>
            <a:r>
              <a:rPr lang="en-US" sz="2200" dirty="0">
                <a:latin typeface="Calibri" panose="020F0502020204030204" pitchFamily="34" charset="0"/>
              </a:rPr>
              <a:t>)</a:t>
            </a:r>
          </a:p>
          <a:p>
            <a:pPr lvl="0">
              <a:buSzPct val="100000"/>
              <a:buFont typeface="Symbol" panose="05050102010706020507" pitchFamily="18" charset="2"/>
              <a:buChar char="*"/>
            </a:pPr>
            <a:r>
              <a:rPr lang="en-US" sz="2200" dirty="0">
                <a:latin typeface="Calibri" panose="020F0502020204030204" pitchFamily="34" charset="0"/>
              </a:rPr>
              <a:t>Each of the fields is optional</a:t>
            </a:r>
          </a:p>
        </p:txBody>
      </p:sp>
      <mc:AlternateContent xmlns:mc="http://schemas.openxmlformats.org/markup-compatibility/2006" xmlns:a14="http://schemas.microsoft.com/office/drawing/2010/main">
        <mc:Choice Requires="a14">
          <p:sp>
            <p:nvSpPr>
              <p:cNvPr id="5" name="TextBox 4"/>
              <p:cNvSpPr txBox="1"/>
              <p:nvPr/>
            </p:nvSpPr>
            <p:spPr>
              <a:xfrm>
                <a:off x="838200" y="1524000"/>
                <a:ext cx="7696200" cy="22852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𝑎𝑑𝑑𝑟𝑒𝑠𝑠</m:t>
                      </m:r>
                      <m:r>
                        <a:rPr lang="en-US" i="1" smtClean="0">
                          <a:latin typeface="Cambria Math" panose="02040503050406030204" pitchFamily="18" charset="0"/>
                        </a:rPr>
                        <m:t>=</m:t>
                      </m:r>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𝑐𝑠</m:t>
                                      </m:r>
                                      <m:r>
                                        <a:rPr lang="en-US" i="1">
                                          <a:latin typeface="Cambria Math" panose="02040503050406030204" pitchFamily="18" charset="0"/>
                                        </a:rPr>
                                        <m:t>:</m:t>
                                      </m:r>
                                    </m:e>
                                    <m:e>
                                      <m:r>
                                        <a:rPr lang="en-US" i="1">
                                          <a:latin typeface="Cambria Math" panose="02040503050406030204" pitchFamily="18" charset="0"/>
                                        </a:rPr>
                                        <m:t>𝑑𝑠</m:t>
                                      </m:r>
                                      <m:r>
                                        <a:rPr lang="en-US" i="1">
                                          <a:latin typeface="Cambria Math" panose="02040503050406030204" pitchFamily="18" charset="0"/>
                                        </a:rPr>
                                        <m:t>:</m:t>
                                      </m:r>
                                    </m:e>
                                    <m:e>
                                      <m:r>
                                        <a:rPr lang="en-US" i="1">
                                          <a:latin typeface="Cambria Math" panose="02040503050406030204" pitchFamily="18" charset="0"/>
                                        </a:rPr>
                                        <m:t>𝑠𝑠</m:t>
                                      </m:r>
                                      <m:r>
                                        <a:rPr lang="en-US" i="1">
                                          <a:latin typeface="Cambria Math" panose="02040503050406030204" pitchFamily="18" charset="0"/>
                                        </a:rPr>
                                        <m:t>:</m:t>
                                      </m:r>
                                    </m:e>
                                    <m:e>
                                      <m:r>
                                        <a:rPr lang="en-US" i="1">
                                          <a:latin typeface="Cambria Math" panose="02040503050406030204" pitchFamily="18" charset="0"/>
                                        </a:rPr>
                                        <m:t>𝑒𝑠</m:t>
                                      </m:r>
                                      <m:r>
                                        <a:rPr lang="en-US" i="1">
                                          <a:latin typeface="Cambria Math" panose="02040503050406030204" pitchFamily="18" charset="0"/>
                                        </a:rPr>
                                        <m:t>:</m:t>
                                      </m:r>
                                    </m:e>
                                    <m:e>
                                      <m:r>
                                        <a:rPr lang="en-US" i="1">
                                          <a:latin typeface="Cambria Math" panose="02040503050406030204" pitchFamily="18" charset="0"/>
                                        </a:rPr>
                                        <m:t>𝑓𝑠</m:t>
                                      </m:r>
                                      <m:r>
                                        <a:rPr lang="en-US" i="1">
                                          <a:latin typeface="Cambria Math" panose="02040503050406030204" pitchFamily="18" charset="0"/>
                                        </a:rPr>
                                        <m:t>:</m:t>
                                      </m:r>
                                    </m:e>
                                    <m:e>
                                      <m:r>
                                        <a:rPr lang="en-US" i="1">
                                          <a:latin typeface="Cambria Math" panose="02040503050406030204" pitchFamily="18" charset="0"/>
                                        </a:rPr>
                                        <m:t>𝑔𝑠</m:t>
                                      </m:r>
                                      <m:r>
                                        <a:rPr lang="en-US" i="1">
                                          <a:latin typeface="Cambria Math" panose="02040503050406030204" pitchFamily="18" charset="0"/>
                                        </a:rPr>
                                        <m:t>:</m:t>
                                      </m:r>
                                    </m:e>
                                  </m:eqAr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𝑒𝑎𝑥</m:t>
                                      </m:r>
                                    </m:e>
                                    <m:e>
                                      <m:r>
                                        <a:rPr lang="en-US" i="1">
                                          <a:latin typeface="Cambria Math" panose="02040503050406030204" pitchFamily="18" charset="0"/>
                                        </a:rPr>
                                        <m:t>𝑒𝑏𝑥</m:t>
                                      </m:r>
                                    </m:e>
                                    <m:e>
                                      <m:r>
                                        <a:rPr lang="en-US" i="1">
                                          <a:latin typeface="Cambria Math" panose="02040503050406030204" pitchFamily="18" charset="0"/>
                                        </a:rPr>
                                        <m:t>𝑒𝑐𝑥</m:t>
                                      </m:r>
                                    </m:e>
                                    <m:e>
                                      <m:r>
                                        <a:rPr lang="en-US" i="1">
                                          <a:latin typeface="Cambria Math" panose="02040503050406030204" pitchFamily="18" charset="0"/>
                                        </a:rPr>
                                        <m:t>𝑒𝑑𝑥</m:t>
                                      </m:r>
                                    </m:e>
                                    <m:e>
                                      <m:r>
                                        <a:rPr lang="en-US" i="1">
                                          <a:latin typeface="Cambria Math" panose="02040503050406030204" pitchFamily="18" charset="0"/>
                                        </a:rPr>
                                        <m:t>𝑒𝑠𝑝</m:t>
                                      </m:r>
                                    </m:e>
                                    <m:e>
                                      <m:r>
                                        <a:rPr lang="en-US" i="1">
                                          <a:latin typeface="Cambria Math" panose="02040503050406030204" pitchFamily="18" charset="0"/>
                                        </a:rPr>
                                        <m:t>𝑒𝑏𝑝</m:t>
                                      </m:r>
                                    </m:e>
                                    <m:e>
                                      <m:r>
                                        <a:rPr lang="en-US" i="1">
                                          <a:latin typeface="Cambria Math" panose="02040503050406030204" pitchFamily="18" charset="0"/>
                                        </a:rPr>
                                        <m:t>𝑒𝑠𝑖</m:t>
                                      </m:r>
                                    </m:e>
                                    <m:e>
                                      <m:r>
                                        <a:rPr lang="en-US" i="1">
                                          <a:latin typeface="Cambria Math" panose="02040503050406030204" pitchFamily="18" charset="0"/>
                                        </a:rPr>
                                        <m:t>𝑒𝑑𝑖</m:t>
                                      </m:r>
                                    </m:e>
                                  </m:eqArr>
                                </m:e>
                              </m:d>
                            </m:e>
                          </m:groupChr>
                        </m:e>
                        <m:lim>
                          <m:r>
                            <a:rPr lang="en-US" b="0" i="1" smtClean="0">
                              <a:latin typeface="Cambria Math" panose="02040503050406030204" pitchFamily="18" charset="0"/>
                            </a:rPr>
                            <m:t>𝑏𝑎𝑠𝑒</m:t>
                          </m:r>
                        </m:lim>
                      </m:limLow>
                      <m:r>
                        <a:rPr lang="en-US" i="1">
                          <a:latin typeface="Cambria Math" panose="02040503050406030204" pitchFamily="18" charset="0"/>
                        </a:rPr>
                        <m:t>+</m:t>
                      </m:r>
                      <m:d>
                        <m:dPr>
                          <m:begChr m:val="["/>
                          <m:endChr m:val="]"/>
                          <m:ctrlPr>
                            <a:rPr lang="en-US" i="1">
                              <a:latin typeface="Cambria Math" panose="02040503050406030204" pitchFamily="18" charset="0"/>
                            </a:rPr>
                          </m:ctrlPr>
                        </m:dPr>
                        <m:e>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𝑒𝑎𝑥</m:t>
                                          </m:r>
                                        </m:e>
                                        <m:e>
                                          <m:r>
                                            <a:rPr lang="en-US" i="1">
                                              <a:latin typeface="Cambria Math" panose="02040503050406030204" pitchFamily="18" charset="0"/>
                                            </a:rPr>
                                            <m:t>𝑒𝑏𝑥</m:t>
                                          </m:r>
                                        </m:e>
                                        <m:e>
                                          <m:r>
                                            <a:rPr lang="en-US" i="1">
                                              <a:latin typeface="Cambria Math" panose="02040503050406030204" pitchFamily="18" charset="0"/>
                                            </a:rPr>
                                            <m:t>𝑒𝑐𝑥</m:t>
                                          </m:r>
                                        </m:e>
                                        <m:e>
                                          <m:r>
                                            <a:rPr lang="en-US" i="1">
                                              <a:latin typeface="Cambria Math" panose="02040503050406030204" pitchFamily="18" charset="0"/>
                                            </a:rPr>
                                            <m:t>𝑒𝑑𝑥</m:t>
                                          </m:r>
                                        </m:e>
                                        <m:e>
                                          <m:r>
                                            <a:rPr lang="en-US" i="1">
                                              <a:latin typeface="Cambria Math" panose="02040503050406030204" pitchFamily="18" charset="0"/>
                                            </a:rPr>
                                            <m:t>𝑒𝑏𝑝</m:t>
                                          </m:r>
                                        </m:e>
                                        <m:e>
                                          <m:r>
                                            <a:rPr lang="en-US" i="1">
                                              <a:latin typeface="Cambria Math" panose="02040503050406030204" pitchFamily="18" charset="0"/>
                                            </a:rPr>
                                            <m:t>𝑒𝑠𝑖</m:t>
                                          </m:r>
                                        </m:e>
                                        <m:e>
                                          <m:r>
                                            <a:rPr lang="en-US" i="1">
                                              <a:latin typeface="Cambria Math" panose="02040503050406030204" pitchFamily="18" charset="0"/>
                                            </a:rPr>
                                            <m:t>𝑒𝑑𝑖</m:t>
                                          </m:r>
                                        </m:e>
                                      </m:eqArr>
                                    </m:e>
                                  </m:d>
                                </m:e>
                              </m:groupChr>
                            </m:e>
                            <m:lim>
                              <m:r>
                                <a:rPr lang="en-US" i="1">
                                  <a:latin typeface="Cambria Math" panose="02040503050406030204" pitchFamily="18" charset="0"/>
                                </a:rPr>
                                <m:t>𝑖𝑛𝑑𝑒𝑥</m:t>
                              </m:r>
                            </m:lim>
                          </m:limLow>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4</m:t>
                                          </m:r>
                                        </m:e>
                                        <m:e>
                                          <m:r>
                                            <a:rPr lang="en-US" i="1">
                                              <a:latin typeface="Cambria Math" panose="02040503050406030204" pitchFamily="18" charset="0"/>
                                            </a:rPr>
                                            <m:t>8</m:t>
                                          </m:r>
                                        </m:e>
                                      </m:eqArr>
                                    </m:e>
                                  </m:d>
                                </m:e>
                              </m:groupChr>
                            </m:e>
                            <m:lim>
                              <m:r>
                                <a:rPr lang="en-US" i="1">
                                  <a:latin typeface="Cambria Math" panose="02040503050406030204" pitchFamily="18" charset="0"/>
                                </a:rPr>
                                <m:t>𝑠𝑐𝑎𝑙𝑒</m:t>
                              </m:r>
                            </m:lim>
                          </m:limLow>
                        </m:e>
                      </m:d>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d>
                                <m:dPr>
                                  <m:begChr m:val="["/>
                                  <m:endChr m:val="]"/>
                                  <m:ctrlPr>
                                    <a:rPr lang="en-US" i="1">
                                      <a:latin typeface="Cambria Math" panose="02040503050406030204" pitchFamily="18" charset="0"/>
                                    </a:rPr>
                                  </m:ctrlPr>
                                </m:dPr>
                                <m:e>
                                  <m:r>
                                    <a:rPr lang="en-US" i="1">
                                      <a:latin typeface="Cambria Math" panose="02040503050406030204" pitchFamily="18" charset="0"/>
                                    </a:rPr>
                                    <m:t>𝑑𝑖𝑠𝑝𝑙𝑎𝑐𝑒𝑚𝑒𝑛𝑡</m:t>
                                  </m:r>
                                </m:e>
                              </m:d>
                            </m:e>
                          </m:groupChr>
                        </m:e>
                        <m:lim>
                          <m:r>
                            <a:rPr lang="en-US" i="1">
                              <a:latin typeface="Cambria Math" panose="02040503050406030204" pitchFamily="18" charset="0"/>
                            </a:rPr>
                            <m:t>𝑜𝑓𝑓𝑠𝑒𝑡</m:t>
                          </m:r>
                        </m:lim>
                      </m:limLow>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0" y="1524000"/>
                <a:ext cx="7696200" cy="2285241"/>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Examples</a:t>
            </a:r>
            <a:r>
              <a:rPr lang="fr-FR" dirty="0">
                <a:solidFill>
                  <a:schemeClr val="tx1"/>
                </a:solidFill>
              </a:rPr>
              <a:t> of </a:t>
            </a:r>
            <a:r>
              <a:rPr lang="fr-FR" dirty="0" err="1">
                <a:solidFill>
                  <a:schemeClr val="tx1"/>
                </a:solidFill>
              </a:rPr>
              <a:t>Addressing</a:t>
            </a:r>
            <a:r>
              <a:rPr lang="fr-FR" dirty="0">
                <a:solidFill>
                  <a:schemeClr val="tx1"/>
                </a:solidFill>
              </a:rPr>
              <a:t> Modes</a:t>
            </a:r>
          </a:p>
        </p:txBody>
      </p:sp>
      <p:sp>
        <p:nvSpPr>
          <p:cNvPr id="3" name="Text Placeholder 2"/>
          <p:cNvSpPr txBox="1">
            <a:spLocks noGrp="1"/>
          </p:cNvSpPr>
          <p:nvPr>
            <p:ph type="body" idx="4294967295"/>
          </p:nvPr>
        </p:nvSpPr>
        <p:spPr>
          <a:xfrm>
            <a:off x="1219200" y="4191000"/>
            <a:ext cx="7416800" cy="1974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x86 supports </a:t>
            </a:r>
            <a:r>
              <a:rPr lang="en-US" sz="2600" dirty="0">
                <a:solidFill>
                  <a:srgbClr val="DC2300"/>
                </a:solidFill>
                <a:latin typeface="Calibri" panose="020F0502020204030204" pitchFamily="34" charset="0"/>
              </a:rPr>
              <a:t>memory direct addressing</a:t>
            </a:r>
          </a:p>
          <a:p>
            <a:pPr lvl="0">
              <a:buSzPct val="100000"/>
              <a:buFont typeface="Symbol" panose="05050102010706020507" pitchFamily="18" charset="2"/>
              <a:buChar char="*"/>
            </a:pPr>
            <a:r>
              <a:rPr lang="en-US" sz="2600" dirty="0">
                <a:latin typeface="Calibri" panose="020F0502020204030204" pitchFamily="34" charset="0"/>
              </a:rPr>
              <a:t>The address can just be the </a:t>
            </a:r>
            <a:r>
              <a:rPr lang="en-US" sz="2600" dirty="0">
                <a:solidFill>
                  <a:srgbClr val="2300DC"/>
                </a:solidFill>
                <a:latin typeface="Calibri" panose="020F0502020204030204" pitchFamily="34" charset="0"/>
              </a:rPr>
              <a:t>index</a:t>
            </a:r>
          </a:p>
          <a:p>
            <a:pPr lvl="0">
              <a:buSzPct val="100000"/>
              <a:buFont typeface="Symbol" panose="05050102010706020507" pitchFamily="18" charset="2"/>
              <a:buChar char="*"/>
            </a:pPr>
            <a:r>
              <a:rPr lang="en-US" sz="2600" dirty="0">
                <a:latin typeface="Calibri" panose="020F0502020204030204" pitchFamily="34" charset="0"/>
              </a:rPr>
              <a:t>It can be a combination of the </a:t>
            </a:r>
            <a:r>
              <a:rPr lang="en-US" sz="2600" dirty="0">
                <a:solidFill>
                  <a:srgbClr val="008000"/>
                </a:solidFill>
                <a:latin typeface="Calibri" panose="020F0502020204030204" pitchFamily="34" charset="0"/>
              </a:rPr>
              <a:t>base</a:t>
            </a:r>
            <a:r>
              <a:rPr lang="en-US" sz="2600" dirty="0">
                <a:latin typeface="Calibri" panose="020F0502020204030204" pitchFamily="34" charset="0"/>
              </a:rPr>
              <a:t>, </a:t>
            </a:r>
            <a:r>
              <a:rPr lang="en-US" sz="2600" dirty="0">
                <a:solidFill>
                  <a:srgbClr val="2300DC"/>
                </a:solidFill>
                <a:latin typeface="Calibri" panose="020F0502020204030204" pitchFamily="34" charset="0"/>
              </a:rPr>
              <a:t>scaled index</a:t>
            </a:r>
            <a:r>
              <a:rPr lang="en-US" sz="2600" dirty="0">
                <a:latin typeface="Calibri" panose="020F0502020204030204" pitchFamily="34" charset="0"/>
              </a:rPr>
              <a:t>, and </a:t>
            </a:r>
            <a:r>
              <a:rPr lang="en-US" sz="2600" dirty="0">
                <a:solidFill>
                  <a:srgbClr val="DC2300"/>
                </a:solidFill>
                <a:latin typeface="Calibri" panose="020F0502020204030204" pitchFamily="34" charset="0"/>
              </a:rPr>
              <a:t>displacement</a:t>
            </a:r>
          </a:p>
        </p:txBody>
      </p:sp>
      <p:grpSp>
        <p:nvGrpSpPr>
          <p:cNvPr id="7" name="Group 5"/>
          <p:cNvGrpSpPr>
            <a:grpSpLocks noChangeAspect="1"/>
          </p:cNvGrpSpPr>
          <p:nvPr/>
        </p:nvGrpSpPr>
        <p:grpSpPr bwMode="auto">
          <a:xfrm>
            <a:off x="1295400" y="1841500"/>
            <a:ext cx="6400800" cy="1927225"/>
            <a:chOff x="1032" y="1160"/>
            <a:chExt cx="4032" cy="1214"/>
          </a:xfrm>
        </p:grpSpPr>
        <p:sp>
          <p:nvSpPr>
            <p:cNvPr id="8" name="AutoShape 4"/>
            <p:cNvSpPr>
              <a:spLocks noChangeAspect="1" noChangeArrowheads="1" noTextEdit="1"/>
            </p:cNvSpPr>
            <p:nvPr/>
          </p:nvSpPr>
          <p:spPr bwMode="auto">
            <a:xfrm>
              <a:off x="1032" y="1160"/>
              <a:ext cx="4032"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1078" y="1206"/>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1047" y="1206"/>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1047" y="1206"/>
              <a:ext cx="4000"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1047" y="1175"/>
              <a:ext cx="4000"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146" y="1205"/>
              <a:ext cx="7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Memory operand</a:t>
              </a:r>
              <a:endParaRPr kumimoji="0" lang="en-US" sz="1800" b="0" i="0" u="none" strike="noStrike" cap="none" normalizeH="0" baseline="0" dirty="0">
                <a:ln>
                  <a:noFill/>
                </a:ln>
                <a:solidFill>
                  <a:schemeClr val="tx1"/>
                </a:solidFill>
                <a:effectLst/>
                <a:latin typeface="Arial" pitchFamily="34" charset="0"/>
              </a:endParaRPr>
            </a:p>
          </p:txBody>
        </p:sp>
        <p:sp>
          <p:nvSpPr>
            <p:cNvPr id="14" name="Line 11"/>
            <p:cNvSpPr>
              <a:spLocks noChangeShapeType="1"/>
            </p:cNvSpPr>
            <p:nvPr/>
          </p:nvSpPr>
          <p:spPr bwMode="auto">
            <a:xfrm flipV="1">
              <a:off x="2110" y="1206"/>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186" y="1205"/>
              <a:ext cx="1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400" b="0" i="0" u="none" strike="noStrike" cap="none" normalizeH="0" baseline="0" dirty="0">
                  <a:ln>
                    <a:noFill/>
                  </a:ln>
                  <a:solidFill>
                    <a:srgbClr val="1A1B1C"/>
                  </a:solidFill>
                  <a:effectLst/>
                  <a:latin typeface="Times New Roman" pitchFamily="18" charset="0"/>
                </a:rPr>
                <a:t>Value of </a:t>
              </a:r>
              <a:r>
                <a:rPr lang="en-US" sz="1400" dirty="0">
                  <a:solidFill>
                    <a:srgbClr val="1A1B1C"/>
                  </a:solidFill>
                  <a:latin typeface="Times New Roman" pitchFamily="18" charset="0"/>
                </a:rPr>
                <a:t>the address </a:t>
              </a:r>
            </a:p>
            <a:p>
              <a:pPr lvl="0" fontAlgn="base">
                <a:spcBef>
                  <a:spcPct val="0"/>
                </a:spcBef>
                <a:spcAft>
                  <a:spcPct val="0"/>
                </a:spcAft>
              </a:pPr>
              <a:r>
                <a:rPr lang="en-US" sz="1400" dirty="0">
                  <a:solidFill>
                    <a:srgbClr val="1A1B1C"/>
                  </a:solidFill>
                  <a:latin typeface="Times New Roman" pitchFamily="18" charset="0"/>
                </a:rPr>
                <a:t>(in register transfer notation)</a:t>
              </a:r>
              <a:endParaRPr kumimoji="0" lang="en-US" sz="1800" b="0" i="0" u="none" strike="noStrike" cap="none" normalizeH="0" baseline="0" dirty="0">
                <a:ln>
                  <a:noFill/>
                </a:ln>
                <a:solidFill>
                  <a:schemeClr val="tx1"/>
                </a:solidFill>
                <a:effectLst/>
                <a:latin typeface="Arial" pitchFamily="34" charset="0"/>
              </a:endParaRPr>
            </a:p>
          </p:txBody>
        </p:sp>
        <p:sp>
          <p:nvSpPr>
            <p:cNvPr id="16" name="Line 13"/>
            <p:cNvSpPr>
              <a:spLocks noChangeShapeType="1"/>
            </p:cNvSpPr>
            <p:nvPr/>
          </p:nvSpPr>
          <p:spPr bwMode="auto">
            <a:xfrm flipV="1">
              <a:off x="3719" y="1206"/>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787" y="1205"/>
              <a:ext cx="79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Addressing mode</a:t>
              </a:r>
              <a:endParaRPr kumimoji="0" lang="en-US" sz="1800" b="0" i="0" u="none" strike="noStrike" cap="none" normalizeH="0" baseline="0" dirty="0">
                <a:ln>
                  <a:noFill/>
                </a:ln>
                <a:solidFill>
                  <a:schemeClr val="tx1"/>
                </a:solidFill>
                <a:effectLst/>
                <a:latin typeface="Arial" pitchFamily="34" charset="0"/>
              </a:endParaRPr>
            </a:p>
          </p:txBody>
        </p:sp>
        <p:sp>
          <p:nvSpPr>
            <p:cNvPr id="18" name="Freeform 15"/>
            <p:cNvSpPr>
              <a:spLocks noEditPoints="1"/>
            </p:cNvSpPr>
            <p:nvPr/>
          </p:nvSpPr>
          <p:spPr bwMode="auto">
            <a:xfrm>
              <a:off x="1047" y="1206"/>
              <a:ext cx="4000" cy="273"/>
            </a:xfrm>
            <a:custGeom>
              <a:avLst/>
              <a:gdLst>
                <a:gd name="T0" fmla="*/ 523 w 527"/>
                <a:gd name="T1" fmla="*/ 18 h 36"/>
                <a:gd name="T2" fmla="*/ 523 w 527"/>
                <a:gd name="T3" fmla="*/ 0 h 36"/>
                <a:gd name="T4" fmla="*/ 527 w 527"/>
                <a:gd name="T5" fmla="*/ 18 h 36"/>
                <a:gd name="T6" fmla="*/ 527 w 527"/>
                <a:gd name="T7" fmla="*/ 0 h 36"/>
                <a:gd name="T8" fmla="*/ 0 w 527"/>
                <a:gd name="T9" fmla="*/ 36 h 36"/>
                <a:gd name="T10" fmla="*/ 0 w 527"/>
                <a:gd name="T11" fmla="*/ 18 h 36"/>
                <a:gd name="T12" fmla="*/ 4 w 527"/>
                <a:gd name="T13" fmla="*/ 36 h 36"/>
                <a:gd name="T14" fmla="*/ 4 w 527"/>
                <a:gd name="T15" fmla="*/ 18 h 36"/>
                <a:gd name="T16" fmla="*/ 140 w 527"/>
                <a:gd name="T17" fmla="*/ 36 h 36"/>
                <a:gd name="T18" fmla="*/ 140 w 52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6">
                  <a:moveTo>
                    <a:pt x="523" y="18"/>
                  </a:moveTo>
                  <a:lnTo>
                    <a:pt x="523" y="0"/>
                  </a:lnTo>
                  <a:moveTo>
                    <a:pt x="527" y="18"/>
                  </a:moveTo>
                  <a:lnTo>
                    <a:pt x="527" y="0"/>
                  </a:lnTo>
                  <a:moveTo>
                    <a:pt x="0" y="36"/>
                  </a:moveTo>
                  <a:lnTo>
                    <a:pt x="0" y="18"/>
                  </a:lnTo>
                  <a:moveTo>
                    <a:pt x="4" y="36"/>
                  </a:moveTo>
                  <a:lnTo>
                    <a:pt x="4" y="18"/>
                  </a:lnTo>
                  <a:moveTo>
                    <a:pt x="140" y="36"/>
                  </a:moveTo>
                  <a:lnTo>
                    <a:pt x="140"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186" y="134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0" name="Freeform 17"/>
            <p:cNvSpPr>
              <a:spLocks noEditPoints="1"/>
            </p:cNvSpPr>
            <p:nvPr/>
          </p:nvSpPr>
          <p:spPr bwMode="auto">
            <a:xfrm>
              <a:off x="1047" y="1342"/>
              <a:ext cx="4000" cy="281"/>
            </a:xfrm>
            <a:custGeom>
              <a:avLst/>
              <a:gdLst>
                <a:gd name="T0" fmla="*/ 352 w 527"/>
                <a:gd name="T1" fmla="*/ 18 h 37"/>
                <a:gd name="T2" fmla="*/ 352 w 527"/>
                <a:gd name="T3" fmla="*/ 0 h 37"/>
                <a:gd name="T4" fmla="*/ 523 w 527"/>
                <a:gd name="T5" fmla="*/ 18 h 37"/>
                <a:gd name="T6" fmla="*/ 523 w 527"/>
                <a:gd name="T7" fmla="*/ 0 h 37"/>
                <a:gd name="T8" fmla="*/ 527 w 527"/>
                <a:gd name="T9" fmla="*/ 18 h 37"/>
                <a:gd name="T10" fmla="*/ 527 w 527"/>
                <a:gd name="T11" fmla="*/ 0 h 37"/>
                <a:gd name="T12" fmla="*/ 0 w 527"/>
                <a:gd name="T13" fmla="*/ 18 h 37"/>
                <a:gd name="T14" fmla="*/ 527 w 527"/>
                <a:gd name="T15" fmla="*/ 18 h 37"/>
                <a:gd name="T16" fmla="*/ 0 w 527"/>
                <a:gd name="T17" fmla="*/ 37 h 37"/>
                <a:gd name="T18" fmla="*/ 0 w 527"/>
                <a:gd name="T19" fmla="*/ 19 h 37"/>
                <a:gd name="T20" fmla="*/ 4 w 527"/>
                <a:gd name="T21" fmla="*/ 37 h 37"/>
                <a:gd name="T22" fmla="*/ 4 w 527"/>
                <a:gd name="T23"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7" h="37">
                  <a:moveTo>
                    <a:pt x="352" y="18"/>
                  </a:moveTo>
                  <a:lnTo>
                    <a:pt x="352" y="0"/>
                  </a:lnTo>
                  <a:moveTo>
                    <a:pt x="523" y="18"/>
                  </a:moveTo>
                  <a:lnTo>
                    <a:pt x="523" y="0"/>
                  </a:lnTo>
                  <a:moveTo>
                    <a:pt x="527" y="18"/>
                  </a:moveTo>
                  <a:lnTo>
                    <a:pt x="527" y="0"/>
                  </a:lnTo>
                  <a:moveTo>
                    <a:pt x="0" y="18"/>
                  </a:moveTo>
                  <a:lnTo>
                    <a:pt x="527"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1146" y="1478"/>
              <a:ext cx="29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[eax]</a:t>
              </a:r>
              <a:endParaRPr kumimoji="0" lang="en-US" sz="1800" b="0" i="0" u="none" strike="noStrike" cap="none" normalizeH="0" baseline="0">
                <a:ln>
                  <a:noFill/>
                </a:ln>
                <a:solidFill>
                  <a:schemeClr val="tx1"/>
                </a:solidFill>
                <a:effectLst/>
                <a:latin typeface="Arial" pitchFamily="34" charset="0"/>
              </a:endParaRPr>
            </a:p>
          </p:txBody>
        </p:sp>
        <p:sp>
          <p:nvSpPr>
            <p:cNvPr id="22" name="Line 19"/>
            <p:cNvSpPr>
              <a:spLocks noChangeShapeType="1"/>
            </p:cNvSpPr>
            <p:nvPr/>
          </p:nvSpPr>
          <p:spPr bwMode="auto">
            <a:xfrm flipV="1">
              <a:off x="2110" y="1486"/>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186" y="1478"/>
              <a:ext cx="21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eax</a:t>
              </a:r>
              <a:endParaRPr kumimoji="0" lang="en-US" sz="1800" b="0" i="0" u="none" strike="noStrike" cap="none" normalizeH="0" baseline="0">
                <a:ln>
                  <a:noFill/>
                </a:ln>
                <a:solidFill>
                  <a:schemeClr val="tx1"/>
                </a:solidFill>
                <a:effectLst/>
                <a:latin typeface="Arial" pitchFamily="34" charset="0"/>
              </a:endParaRPr>
            </a:p>
          </p:txBody>
        </p:sp>
        <p:sp>
          <p:nvSpPr>
            <p:cNvPr id="24" name="Line 21"/>
            <p:cNvSpPr>
              <a:spLocks noChangeShapeType="1"/>
            </p:cNvSpPr>
            <p:nvPr/>
          </p:nvSpPr>
          <p:spPr bwMode="auto">
            <a:xfrm flipV="1">
              <a:off x="3719" y="1486"/>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787" y="1478"/>
              <a:ext cx="82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register-indirect</a:t>
              </a:r>
              <a:endParaRPr kumimoji="0" lang="en-US" sz="1800" b="0" i="0" u="none" strike="noStrike" cap="none" normalizeH="0" baseline="0">
                <a:ln>
                  <a:noFill/>
                </a:ln>
                <a:solidFill>
                  <a:schemeClr val="tx1"/>
                </a:solidFill>
                <a:effectLst/>
                <a:latin typeface="Arial" pitchFamily="34" charset="0"/>
              </a:endParaRPr>
            </a:p>
          </p:txBody>
        </p:sp>
        <p:sp>
          <p:nvSpPr>
            <p:cNvPr id="26" name="Freeform 23"/>
            <p:cNvSpPr>
              <a:spLocks noEditPoints="1"/>
            </p:cNvSpPr>
            <p:nvPr/>
          </p:nvSpPr>
          <p:spPr bwMode="auto">
            <a:xfrm>
              <a:off x="1047" y="1486"/>
              <a:ext cx="4000" cy="273"/>
            </a:xfrm>
            <a:custGeom>
              <a:avLst/>
              <a:gdLst>
                <a:gd name="T0" fmla="*/ 523 w 527"/>
                <a:gd name="T1" fmla="*/ 18 h 36"/>
                <a:gd name="T2" fmla="*/ 523 w 527"/>
                <a:gd name="T3" fmla="*/ 0 h 36"/>
                <a:gd name="T4" fmla="*/ 527 w 527"/>
                <a:gd name="T5" fmla="*/ 18 h 36"/>
                <a:gd name="T6" fmla="*/ 527 w 527"/>
                <a:gd name="T7" fmla="*/ 0 h 36"/>
                <a:gd name="T8" fmla="*/ 0 w 527"/>
                <a:gd name="T9" fmla="*/ 18 h 36"/>
                <a:gd name="T10" fmla="*/ 527 w 527"/>
                <a:gd name="T11" fmla="*/ 18 h 36"/>
                <a:gd name="T12" fmla="*/ 0 w 527"/>
                <a:gd name="T13" fmla="*/ 36 h 36"/>
                <a:gd name="T14" fmla="*/ 0 w 527"/>
                <a:gd name="T15" fmla="*/ 18 h 36"/>
                <a:gd name="T16" fmla="*/ 4 w 527"/>
                <a:gd name="T17" fmla="*/ 36 h 36"/>
                <a:gd name="T18" fmla="*/ 4 w 52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6">
                  <a:moveTo>
                    <a:pt x="523" y="18"/>
                  </a:moveTo>
                  <a:lnTo>
                    <a:pt x="523" y="0"/>
                  </a:lnTo>
                  <a:moveTo>
                    <a:pt x="527" y="18"/>
                  </a:moveTo>
                  <a:lnTo>
                    <a:pt x="527" y="0"/>
                  </a:lnTo>
                  <a:moveTo>
                    <a:pt x="0" y="18"/>
                  </a:moveTo>
                  <a:lnTo>
                    <a:pt x="527"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1146" y="1622"/>
              <a:ext cx="62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a:t>
              </a:r>
              <a:r>
                <a:rPr kumimoji="0" lang="en-US" sz="1400" b="0" i="0" u="none" strike="noStrike" cap="none" normalizeH="0" baseline="0" dirty="0" err="1">
                  <a:ln>
                    <a:noFill/>
                  </a:ln>
                  <a:solidFill>
                    <a:srgbClr val="1A1B1C"/>
                  </a:solidFill>
                  <a:effectLst/>
                  <a:latin typeface="Times New Roman" pitchFamily="18" charset="0"/>
                </a:rPr>
                <a:t>eax</a:t>
              </a:r>
              <a:r>
                <a:rPr kumimoji="0" lang="en-US" sz="1400" b="0" i="0" u="none" strike="noStrike" cap="none" normalizeH="0" baseline="0" dirty="0">
                  <a:ln>
                    <a:noFill/>
                  </a:ln>
                  <a:solidFill>
                    <a:srgbClr val="1A1B1C"/>
                  </a:solidFill>
                  <a:effectLst/>
                  <a:latin typeface="Times New Roman" pitchFamily="18" charset="0"/>
                </a:rPr>
                <a:t> + </a:t>
              </a:r>
              <a:r>
                <a:rPr kumimoji="0" lang="en-US" sz="1400" b="0" i="0" u="none" strike="noStrike" cap="none" normalizeH="0" baseline="0" dirty="0" err="1">
                  <a:ln>
                    <a:noFill/>
                  </a:ln>
                  <a:solidFill>
                    <a:srgbClr val="1A1B1C"/>
                  </a:solidFill>
                  <a:effectLst/>
                  <a:latin typeface="Times New Roman" pitchFamily="18" charset="0"/>
                </a:rPr>
                <a:t>ecx</a:t>
              </a:r>
              <a:r>
                <a:rPr kumimoji="0" lang="en-US" sz="14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8" name="Line 25"/>
            <p:cNvSpPr>
              <a:spLocks noChangeShapeType="1"/>
            </p:cNvSpPr>
            <p:nvPr/>
          </p:nvSpPr>
          <p:spPr bwMode="auto">
            <a:xfrm flipV="1">
              <a:off x="2110" y="1623"/>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2186" y="1622"/>
              <a:ext cx="6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1A1B1C"/>
                  </a:solidFill>
                  <a:effectLst/>
                  <a:latin typeface="Times New Roman" pitchFamily="18" charset="0"/>
                </a:rPr>
                <a:t>eax</a:t>
              </a:r>
              <a:r>
                <a:rPr kumimoji="0" lang="en-US" sz="1400" b="0" i="0" u="none" strike="noStrike" cap="none" normalizeH="0" baseline="0" dirty="0">
                  <a:ln>
                    <a:noFill/>
                  </a:ln>
                  <a:solidFill>
                    <a:srgbClr val="1A1B1C"/>
                  </a:solidFill>
                  <a:effectLst/>
                  <a:latin typeface="Times New Roman" pitchFamily="18" charset="0"/>
                </a:rPr>
                <a:t> + 2 * </a:t>
              </a:r>
              <a:r>
                <a:rPr kumimoji="0" lang="en-US" sz="1400" b="0" i="0" u="none" strike="noStrike" cap="none" normalizeH="0" baseline="0" dirty="0" err="1">
                  <a:ln>
                    <a:noFill/>
                  </a:ln>
                  <a:solidFill>
                    <a:srgbClr val="1A1B1C"/>
                  </a:solidFill>
                  <a:effectLst/>
                  <a:latin typeface="Times New Roman" pitchFamily="18" charset="0"/>
                </a:rPr>
                <a:t>ecx</a:t>
              </a:r>
              <a:endParaRPr kumimoji="0" lang="en-US" sz="1800" b="0" i="0" u="none" strike="noStrike" cap="none" normalizeH="0" baseline="0" dirty="0">
                <a:ln>
                  <a:noFill/>
                </a:ln>
                <a:solidFill>
                  <a:schemeClr val="tx1"/>
                </a:solidFill>
                <a:effectLst/>
                <a:latin typeface="Arial" pitchFamily="34" charset="0"/>
              </a:endParaRPr>
            </a:p>
          </p:txBody>
        </p:sp>
        <p:sp>
          <p:nvSpPr>
            <p:cNvPr id="30" name="Line 27"/>
            <p:cNvSpPr>
              <a:spLocks noChangeShapeType="1"/>
            </p:cNvSpPr>
            <p:nvPr/>
          </p:nvSpPr>
          <p:spPr bwMode="auto">
            <a:xfrm flipV="1">
              <a:off x="3719" y="1623"/>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3787" y="1622"/>
              <a:ext cx="91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base-scaled-index</a:t>
              </a:r>
              <a:endParaRPr kumimoji="0" lang="en-US" sz="1800" b="0" i="0" u="none" strike="noStrike" cap="none" normalizeH="0" baseline="0">
                <a:ln>
                  <a:noFill/>
                </a:ln>
                <a:solidFill>
                  <a:schemeClr val="tx1"/>
                </a:solidFill>
                <a:effectLst/>
                <a:latin typeface="Arial" pitchFamily="34" charset="0"/>
              </a:endParaRPr>
            </a:p>
          </p:txBody>
        </p:sp>
        <p:sp>
          <p:nvSpPr>
            <p:cNvPr id="4096" name="Freeform 29"/>
            <p:cNvSpPr>
              <a:spLocks noEditPoints="1"/>
            </p:cNvSpPr>
            <p:nvPr/>
          </p:nvSpPr>
          <p:spPr bwMode="auto">
            <a:xfrm>
              <a:off x="1047" y="1623"/>
              <a:ext cx="4000" cy="280"/>
            </a:xfrm>
            <a:custGeom>
              <a:avLst/>
              <a:gdLst>
                <a:gd name="T0" fmla="*/ 523 w 527"/>
                <a:gd name="T1" fmla="*/ 18 h 37"/>
                <a:gd name="T2" fmla="*/ 523 w 527"/>
                <a:gd name="T3" fmla="*/ 0 h 37"/>
                <a:gd name="T4" fmla="*/ 527 w 527"/>
                <a:gd name="T5" fmla="*/ 18 h 37"/>
                <a:gd name="T6" fmla="*/ 527 w 527"/>
                <a:gd name="T7" fmla="*/ 0 h 37"/>
                <a:gd name="T8" fmla="*/ 0 w 527"/>
                <a:gd name="T9" fmla="*/ 19 h 37"/>
                <a:gd name="T10" fmla="*/ 527 w 527"/>
                <a:gd name="T11" fmla="*/ 19 h 37"/>
                <a:gd name="T12" fmla="*/ 0 w 527"/>
                <a:gd name="T13" fmla="*/ 37 h 37"/>
                <a:gd name="T14" fmla="*/ 0 w 527"/>
                <a:gd name="T15" fmla="*/ 19 h 37"/>
                <a:gd name="T16" fmla="*/ 4 w 527"/>
                <a:gd name="T17" fmla="*/ 37 h 37"/>
                <a:gd name="T18" fmla="*/ 4 w 52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7">
                  <a:moveTo>
                    <a:pt x="523" y="18"/>
                  </a:moveTo>
                  <a:lnTo>
                    <a:pt x="523" y="0"/>
                  </a:lnTo>
                  <a:moveTo>
                    <a:pt x="527" y="18"/>
                  </a:moveTo>
                  <a:lnTo>
                    <a:pt x="527" y="0"/>
                  </a:lnTo>
                  <a:moveTo>
                    <a:pt x="0" y="19"/>
                  </a:moveTo>
                  <a:lnTo>
                    <a:pt x="527" y="19"/>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7" name="Rectangle 30"/>
            <p:cNvSpPr>
              <a:spLocks noChangeArrowheads="1"/>
            </p:cNvSpPr>
            <p:nvPr/>
          </p:nvSpPr>
          <p:spPr bwMode="auto">
            <a:xfrm>
              <a:off x="1146" y="1766"/>
              <a:ext cx="8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a:t>
              </a:r>
              <a:r>
                <a:rPr kumimoji="0" lang="en-US" sz="1400" b="0" i="0" u="none" strike="noStrike" cap="none" normalizeH="0" baseline="0" dirty="0" err="1">
                  <a:ln>
                    <a:noFill/>
                  </a:ln>
                  <a:solidFill>
                    <a:srgbClr val="1A1B1C"/>
                  </a:solidFill>
                  <a:effectLst/>
                  <a:latin typeface="Times New Roman" pitchFamily="18" charset="0"/>
                </a:rPr>
                <a:t>eax</a:t>
              </a:r>
              <a:r>
                <a:rPr kumimoji="0" lang="en-US" sz="1400" b="0" i="0" u="none" strike="noStrike" cap="none" normalizeH="0" baseline="0" dirty="0">
                  <a:ln>
                    <a:noFill/>
                  </a:ln>
                  <a:solidFill>
                    <a:srgbClr val="1A1B1C"/>
                  </a:solidFill>
                  <a:effectLst/>
                  <a:latin typeface="Times New Roman" pitchFamily="18" charset="0"/>
                </a:rPr>
                <a:t> + </a:t>
              </a:r>
              <a:r>
                <a:rPr kumimoji="0" lang="en-US" sz="1400" b="0" i="0" u="none" strike="noStrike" cap="none" normalizeH="0" baseline="0" dirty="0" err="1">
                  <a:ln>
                    <a:noFill/>
                  </a:ln>
                  <a:solidFill>
                    <a:srgbClr val="1A1B1C"/>
                  </a:solidFill>
                  <a:effectLst/>
                  <a:latin typeface="Times New Roman" pitchFamily="18" charset="0"/>
                </a:rPr>
                <a:t>ecx</a:t>
              </a:r>
              <a:r>
                <a:rPr kumimoji="0" lang="en-US" sz="1400" b="0" i="0" u="none" strike="noStrike" cap="none" normalizeH="0" baseline="0" dirty="0">
                  <a:ln>
                    <a:noFill/>
                  </a:ln>
                  <a:solidFill>
                    <a:srgbClr val="1A1B1C"/>
                  </a:solidFill>
                  <a:effectLst/>
                  <a:latin typeface="Times New Roman" pitchFamily="18" charset="0"/>
                </a:rPr>
                <a:t>*2 - 32]</a:t>
              </a:r>
              <a:endParaRPr kumimoji="0" lang="en-US" sz="1800" b="0" i="0" u="none" strike="noStrike" cap="none" normalizeH="0" baseline="0" dirty="0">
                <a:ln>
                  <a:noFill/>
                </a:ln>
                <a:solidFill>
                  <a:schemeClr val="tx1"/>
                </a:solidFill>
                <a:effectLst/>
                <a:latin typeface="Arial" pitchFamily="34" charset="0"/>
              </a:endParaRPr>
            </a:p>
          </p:txBody>
        </p:sp>
        <p:sp>
          <p:nvSpPr>
            <p:cNvPr id="4099" name="Line 31"/>
            <p:cNvSpPr>
              <a:spLocks noChangeShapeType="1"/>
            </p:cNvSpPr>
            <p:nvPr/>
          </p:nvSpPr>
          <p:spPr bwMode="auto">
            <a:xfrm flipV="1">
              <a:off x="2110" y="1767"/>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0" name="Rectangle 32"/>
            <p:cNvSpPr>
              <a:spLocks noChangeArrowheads="1"/>
            </p:cNvSpPr>
            <p:nvPr/>
          </p:nvSpPr>
          <p:spPr bwMode="auto">
            <a:xfrm>
              <a:off x="2186" y="1766"/>
              <a:ext cx="78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1A1B1C"/>
                  </a:solidFill>
                  <a:effectLst/>
                  <a:latin typeface="Times New Roman" pitchFamily="18" charset="0"/>
                </a:rPr>
                <a:t>eax</a:t>
              </a:r>
              <a:r>
                <a:rPr kumimoji="0" lang="en-US" sz="1400" b="0" i="0" u="none" strike="noStrike" cap="none" normalizeH="0" baseline="0" dirty="0">
                  <a:ln>
                    <a:noFill/>
                  </a:ln>
                  <a:solidFill>
                    <a:srgbClr val="1A1B1C"/>
                  </a:solidFill>
                  <a:effectLst/>
                  <a:latin typeface="Times New Roman" pitchFamily="18" charset="0"/>
                </a:rPr>
                <a:t> + 2* </a:t>
              </a:r>
              <a:r>
                <a:rPr kumimoji="0" lang="en-US" sz="1400" b="0" i="0" u="none" strike="noStrike" cap="none" normalizeH="0" baseline="0" dirty="0" err="1">
                  <a:ln>
                    <a:noFill/>
                  </a:ln>
                  <a:solidFill>
                    <a:srgbClr val="1A1B1C"/>
                  </a:solidFill>
                  <a:effectLst/>
                  <a:latin typeface="Times New Roman" pitchFamily="18" charset="0"/>
                </a:rPr>
                <a:t>ecx</a:t>
              </a:r>
              <a:r>
                <a:rPr kumimoji="0" lang="en-US" sz="1400" b="0" i="0" u="none" strike="noStrike" cap="none" normalizeH="0" baseline="0" dirty="0">
                  <a:ln>
                    <a:noFill/>
                  </a:ln>
                  <a:solidFill>
                    <a:srgbClr val="1A1B1C"/>
                  </a:solidFill>
                  <a:effectLst/>
                  <a:latin typeface="Times New Roman" pitchFamily="18" charset="0"/>
                </a:rPr>
                <a:t> - 32</a:t>
              </a:r>
              <a:endParaRPr kumimoji="0" lang="en-US" sz="1800" b="0" i="0" u="none" strike="noStrike" cap="none" normalizeH="0" baseline="0" dirty="0">
                <a:ln>
                  <a:noFill/>
                </a:ln>
                <a:solidFill>
                  <a:schemeClr val="tx1"/>
                </a:solidFill>
                <a:effectLst/>
                <a:latin typeface="Arial" pitchFamily="34" charset="0"/>
              </a:endParaRPr>
            </a:p>
          </p:txBody>
        </p:sp>
        <p:sp>
          <p:nvSpPr>
            <p:cNvPr id="4101" name="Line 33"/>
            <p:cNvSpPr>
              <a:spLocks noChangeShapeType="1"/>
            </p:cNvSpPr>
            <p:nvPr/>
          </p:nvSpPr>
          <p:spPr bwMode="auto">
            <a:xfrm flipV="1">
              <a:off x="3719" y="1767"/>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2" name="Rectangle 34"/>
            <p:cNvSpPr>
              <a:spLocks noChangeArrowheads="1"/>
            </p:cNvSpPr>
            <p:nvPr/>
          </p:nvSpPr>
          <p:spPr bwMode="auto">
            <a:xfrm>
              <a:off x="3787" y="1766"/>
              <a:ext cx="11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base-scaled-index-offset</a:t>
              </a:r>
              <a:endParaRPr kumimoji="0" lang="en-US" sz="1800" b="0" i="0" u="none" strike="noStrike" cap="none" normalizeH="0" baseline="0" dirty="0">
                <a:ln>
                  <a:noFill/>
                </a:ln>
                <a:solidFill>
                  <a:schemeClr val="tx1"/>
                </a:solidFill>
                <a:effectLst/>
                <a:latin typeface="Arial" pitchFamily="34" charset="0"/>
              </a:endParaRPr>
            </a:p>
          </p:txBody>
        </p:sp>
        <p:sp>
          <p:nvSpPr>
            <p:cNvPr id="4104" name="Freeform 36"/>
            <p:cNvSpPr>
              <a:spLocks noEditPoints="1"/>
            </p:cNvSpPr>
            <p:nvPr/>
          </p:nvSpPr>
          <p:spPr bwMode="auto">
            <a:xfrm>
              <a:off x="1047" y="1767"/>
              <a:ext cx="4000" cy="280"/>
            </a:xfrm>
            <a:custGeom>
              <a:avLst/>
              <a:gdLst>
                <a:gd name="T0" fmla="*/ 523 w 527"/>
                <a:gd name="T1" fmla="*/ 18 h 37"/>
                <a:gd name="T2" fmla="*/ 523 w 527"/>
                <a:gd name="T3" fmla="*/ 0 h 37"/>
                <a:gd name="T4" fmla="*/ 527 w 527"/>
                <a:gd name="T5" fmla="*/ 18 h 37"/>
                <a:gd name="T6" fmla="*/ 527 w 527"/>
                <a:gd name="T7" fmla="*/ 0 h 37"/>
                <a:gd name="T8" fmla="*/ 0 w 527"/>
                <a:gd name="T9" fmla="*/ 18 h 37"/>
                <a:gd name="T10" fmla="*/ 527 w 527"/>
                <a:gd name="T11" fmla="*/ 18 h 37"/>
                <a:gd name="T12" fmla="*/ 0 w 527"/>
                <a:gd name="T13" fmla="*/ 37 h 37"/>
                <a:gd name="T14" fmla="*/ 0 w 527"/>
                <a:gd name="T15" fmla="*/ 19 h 37"/>
                <a:gd name="T16" fmla="*/ 4 w 527"/>
                <a:gd name="T17" fmla="*/ 37 h 37"/>
                <a:gd name="T18" fmla="*/ 4 w 52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7">
                  <a:moveTo>
                    <a:pt x="523" y="18"/>
                  </a:moveTo>
                  <a:lnTo>
                    <a:pt x="523" y="0"/>
                  </a:lnTo>
                  <a:moveTo>
                    <a:pt x="527" y="18"/>
                  </a:moveTo>
                  <a:lnTo>
                    <a:pt x="527" y="0"/>
                  </a:lnTo>
                  <a:moveTo>
                    <a:pt x="0" y="18"/>
                  </a:moveTo>
                  <a:lnTo>
                    <a:pt x="527"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37"/>
            <p:cNvSpPr>
              <a:spLocks noChangeArrowheads="1"/>
            </p:cNvSpPr>
            <p:nvPr/>
          </p:nvSpPr>
          <p:spPr bwMode="auto">
            <a:xfrm>
              <a:off x="1146" y="1903"/>
              <a:ext cx="4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a:t>
              </a:r>
              <a:r>
                <a:rPr kumimoji="0" lang="en-US" sz="1400" b="0" i="0" u="none" strike="noStrike" cap="none" normalizeH="0" baseline="0" dirty="0" err="1">
                  <a:ln>
                    <a:noFill/>
                  </a:ln>
                  <a:solidFill>
                    <a:srgbClr val="1A1B1C"/>
                  </a:solidFill>
                  <a:effectLst/>
                  <a:latin typeface="Times New Roman" pitchFamily="18" charset="0"/>
                </a:rPr>
                <a:t>edx</a:t>
              </a:r>
              <a:r>
                <a:rPr kumimoji="0" lang="en-US" sz="1400" b="0" i="0" u="none" strike="noStrike" cap="none" normalizeH="0" baseline="0" dirty="0">
                  <a:ln>
                    <a:noFill/>
                  </a:ln>
                  <a:solidFill>
                    <a:srgbClr val="1A1B1C"/>
                  </a:solidFill>
                  <a:effectLst/>
                  <a:latin typeface="Times New Roman" pitchFamily="18" charset="0"/>
                </a:rPr>
                <a:t> - 12]</a:t>
              </a:r>
              <a:endParaRPr kumimoji="0" lang="en-US" sz="1800" b="0" i="0" u="none" strike="noStrike" cap="none" normalizeH="0" baseline="0" dirty="0">
                <a:ln>
                  <a:noFill/>
                </a:ln>
                <a:solidFill>
                  <a:schemeClr val="tx1"/>
                </a:solidFill>
                <a:effectLst/>
                <a:latin typeface="Arial" pitchFamily="34" charset="0"/>
              </a:endParaRPr>
            </a:p>
          </p:txBody>
        </p:sp>
        <p:sp>
          <p:nvSpPr>
            <p:cNvPr id="4106" name="Line 38"/>
            <p:cNvSpPr>
              <a:spLocks noChangeShapeType="1"/>
            </p:cNvSpPr>
            <p:nvPr/>
          </p:nvSpPr>
          <p:spPr bwMode="auto">
            <a:xfrm flipV="1">
              <a:off x="2110" y="1911"/>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Rectangle 39"/>
            <p:cNvSpPr>
              <a:spLocks noChangeArrowheads="1"/>
            </p:cNvSpPr>
            <p:nvPr/>
          </p:nvSpPr>
          <p:spPr bwMode="auto">
            <a:xfrm>
              <a:off x="2186" y="1903"/>
              <a:ext cx="3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1A1B1C"/>
                  </a:solidFill>
                  <a:effectLst/>
                  <a:latin typeface="Times New Roman" pitchFamily="18" charset="0"/>
                </a:rPr>
                <a:t>edx</a:t>
              </a:r>
              <a:r>
                <a:rPr kumimoji="0" lang="en-US" sz="1400" b="0" i="0" u="none" strike="noStrike" cap="none" normalizeH="0" baseline="0" dirty="0">
                  <a:ln>
                    <a:noFill/>
                  </a:ln>
                  <a:solidFill>
                    <a:srgbClr val="1A1B1C"/>
                  </a:solidFill>
                  <a:effectLst/>
                  <a:latin typeface="Times New Roman" pitchFamily="18" charset="0"/>
                </a:rPr>
                <a:t> - 12</a:t>
              </a:r>
              <a:endParaRPr kumimoji="0" lang="en-US" sz="1800" b="0" i="0" u="none" strike="noStrike" cap="none" normalizeH="0" baseline="0" dirty="0">
                <a:ln>
                  <a:noFill/>
                </a:ln>
                <a:solidFill>
                  <a:schemeClr val="tx1"/>
                </a:solidFill>
                <a:effectLst/>
                <a:latin typeface="Arial" pitchFamily="34" charset="0"/>
              </a:endParaRPr>
            </a:p>
          </p:txBody>
        </p:sp>
        <p:sp>
          <p:nvSpPr>
            <p:cNvPr id="4108" name="Line 40"/>
            <p:cNvSpPr>
              <a:spLocks noChangeShapeType="1"/>
            </p:cNvSpPr>
            <p:nvPr/>
          </p:nvSpPr>
          <p:spPr bwMode="auto">
            <a:xfrm flipV="1">
              <a:off x="3719" y="1911"/>
              <a:ext cx="0" cy="13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9" name="Rectangle 41"/>
            <p:cNvSpPr>
              <a:spLocks noChangeArrowheads="1"/>
            </p:cNvSpPr>
            <p:nvPr/>
          </p:nvSpPr>
          <p:spPr bwMode="auto">
            <a:xfrm>
              <a:off x="3787" y="1903"/>
              <a:ext cx="4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base-offset</a:t>
              </a:r>
              <a:endParaRPr kumimoji="0" lang="en-US" sz="1800" b="0" i="0" u="none" strike="noStrike" cap="none" normalizeH="0" baseline="0" dirty="0">
                <a:ln>
                  <a:noFill/>
                </a:ln>
                <a:solidFill>
                  <a:schemeClr val="tx1"/>
                </a:solidFill>
                <a:effectLst/>
                <a:latin typeface="Arial" pitchFamily="34" charset="0"/>
              </a:endParaRPr>
            </a:p>
          </p:txBody>
        </p:sp>
        <p:sp>
          <p:nvSpPr>
            <p:cNvPr id="4110" name="Rectangle 42"/>
            <p:cNvSpPr>
              <a:spLocks noChangeArrowheads="1"/>
            </p:cNvSpPr>
            <p:nvPr/>
          </p:nvSpPr>
          <p:spPr bwMode="auto">
            <a:xfrm>
              <a:off x="4086" y="189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4111" name="Freeform 43"/>
            <p:cNvSpPr>
              <a:spLocks noEditPoints="1"/>
            </p:cNvSpPr>
            <p:nvPr/>
          </p:nvSpPr>
          <p:spPr bwMode="auto">
            <a:xfrm>
              <a:off x="1047" y="1911"/>
              <a:ext cx="4000" cy="273"/>
            </a:xfrm>
            <a:custGeom>
              <a:avLst/>
              <a:gdLst>
                <a:gd name="T0" fmla="*/ 523 w 527"/>
                <a:gd name="T1" fmla="*/ 18 h 36"/>
                <a:gd name="T2" fmla="*/ 523 w 527"/>
                <a:gd name="T3" fmla="*/ 0 h 36"/>
                <a:gd name="T4" fmla="*/ 527 w 527"/>
                <a:gd name="T5" fmla="*/ 18 h 36"/>
                <a:gd name="T6" fmla="*/ 527 w 527"/>
                <a:gd name="T7" fmla="*/ 0 h 36"/>
                <a:gd name="T8" fmla="*/ 0 w 527"/>
                <a:gd name="T9" fmla="*/ 18 h 36"/>
                <a:gd name="T10" fmla="*/ 527 w 527"/>
                <a:gd name="T11" fmla="*/ 18 h 36"/>
                <a:gd name="T12" fmla="*/ 0 w 527"/>
                <a:gd name="T13" fmla="*/ 36 h 36"/>
                <a:gd name="T14" fmla="*/ 0 w 527"/>
                <a:gd name="T15" fmla="*/ 18 h 36"/>
                <a:gd name="T16" fmla="*/ 4 w 527"/>
                <a:gd name="T17" fmla="*/ 36 h 36"/>
                <a:gd name="T18" fmla="*/ 4 w 52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6">
                  <a:moveTo>
                    <a:pt x="523" y="18"/>
                  </a:moveTo>
                  <a:lnTo>
                    <a:pt x="523" y="0"/>
                  </a:lnTo>
                  <a:moveTo>
                    <a:pt x="527" y="18"/>
                  </a:moveTo>
                  <a:lnTo>
                    <a:pt x="527" y="0"/>
                  </a:lnTo>
                  <a:moveTo>
                    <a:pt x="0" y="18"/>
                  </a:moveTo>
                  <a:lnTo>
                    <a:pt x="527"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2" name="Rectangle 44"/>
            <p:cNvSpPr>
              <a:spLocks noChangeArrowheads="1"/>
            </p:cNvSpPr>
            <p:nvPr/>
          </p:nvSpPr>
          <p:spPr bwMode="auto">
            <a:xfrm>
              <a:off x="1146" y="2047"/>
              <a:ext cx="42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[edx*2]</a:t>
              </a:r>
              <a:endParaRPr kumimoji="0" lang="en-US" sz="1800" b="0" i="0" u="none" strike="noStrike" cap="none" normalizeH="0" baseline="0">
                <a:ln>
                  <a:noFill/>
                </a:ln>
                <a:solidFill>
                  <a:schemeClr val="tx1"/>
                </a:solidFill>
                <a:effectLst/>
                <a:latin typeface="Arial" pitchFamily="34" charset="0"/>
              </a:endParaRPr>
            </a:p>
          </p:txBody>
        </p:sp>
        <p:sp>
          <p:nvSpPr>
            <p:cNvPr id="4113" name="Line 45"/>
            <p:cNvSpPr>
              <a:spLocks noChangeShapeType="1"/>
            </p:cNvSpPr>
            <p:nvPr/>
          </p:nvSpPr>
          <p:spPr bwMode="auto">
            <a:xfrm flipV="1">
              <a:off x="2110" y="2047"/>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4" name="Rectangle 46"/>
            <p:cNvSpPr>
              <a:spLocks noChangeArrowheads="1"/>
            </p:cNvSpPr>
            <p:nvPr/>
          </p:nvSpPr>
          <p:spPr bwMode="auto">
            <a:xfrm>
              <a:off x="2186" y="2047"/>
              <a:ext cx="3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1A1B1C"/>
                  </a:solidFill>
                  <a:effectLst/>
                  <a:latin typeface="Times New Roman" pitchFamily="18" charset="0"/>
                </a:rPr>
                <a:t>edx</a:t>
              </a:r>
              <a:r>
                <a:rPr kumimoji="0" lang="en-US" sz="1400" b="0" i="0" u="none" strike="noStrike" cap="none" normalizeH="0" baseline="0" dirty="0">
                  <a:ln>
                    <a:noFill/>
                  </a:ln>
                  <a:solidFill>
                    <a:srgbClr val="1A1B1C"/>
                  </a:solidFill>
                  <a:effectLst/>
                  <a:latin typeface="Times New Roman" pitchFamily="18" charset="0"/>
                </a:rPr>
                <a:t> * 2</a:t>
              </a:r>
              <a:endParaRPr kumimoji="0" lang="en-US" sz="1800" b="0" i="0" u="none" strike="noStrike" cap="none" normalizeH="0" baseline="0" dirty="0">
                <a:ln>
                  <a:noFill/>
                </a:ln>
                <a:solidFill>
                  <a:schemeClr val="tx1"/>
                </a:solidFill>
                <a:effectLst/>
                <a:latin typeface="Arial" pitchFamily="34" charset="0"/>
              </a:endParaRPr>
            </a:p>
          </p:txBody>
        </p:sp>
        <p:sp>
          <p:nvSpPr>
            <p:cNvPr id="4115" name="Line 47"/>
            <p:cNvSpPr>
              <a:spLocks noChangeShapeType="1"/>
            </p:cNvSpPr>
            <p:nvPr/>
          </p:nvSpPr>
          <p:spPr bwMode="auto">
            <a:xfrm flipV="1">
              <a:off x="3719" y="2047"/>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6" name="Rectangle 48"/>
            <p:cNvSpPr>
              <a:spLocks noChangeArrowheads="1"/>
            </p:cNvSpPr>
            <p:nvPr/>
          </p:nvSpPr>
          <p:spPr bwMode="auto">
            <a:xfrm>
              <a:off x="3787" y="2047"/>
              <a:ext cx="66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scaled-index</a:t>
              </a:r>
              <a:endParaRPr kumimoji="0" lang="en-US" sz="1800" b="0" i="0" u="none" strike="noStrike" cap="none" normalizeH="0" baseline="0">
                <a:ln>
                  <a:noFill/>
                </a:ln>
                <a:solidFill>
                  <a:schemeClr val="tx1"/>
                </a:solidFill>
                <a:effectLst/>
                <a:latin typeface="Arial" pitchFamily="34" charset="0"/>
              </a:endParaRPr>
            </a:p>
          </p:txBody>
        </p:sp>
        <p:sp>
          <p:nvSpPr>
            <p:cNvPr id="4117" name="Freeform 49"/>
            <p:cNvSpPr>
              <a:spLocks noEditPoints="1"/>
            </p:cNvSpPr>
            <p:nvPr/>
          </p:nvSpPr>
          <p:spPr bwMode="auto">
            <a:xfrm>
              <a:off x="1047" y="2047"/>
              <a:ext cx="4000" cy="281"/>
            </a:xfrm>
            <a:custGeom>
              <a:avLst/>
              <a:gdLst>
                <a:gd name="T0" fmla="*/ 523 w 527"/>
                <a:gd name="T1" fmla="*/ 18 h 37"/>
                <a:gd name="T2" fmla="*/ 523 w 527"/>
                <a:gd name="T3" fmla="*/ 0 h 37"/>
                <a:gd name="T4" fmla="*/ 527 w 527"/>
                <a:gd name="T5" fmla="*/ 18 h 37"/>
                <a:gd name="T6" fmla="*/ 527 w 527"/>
                <a:gd name="T7" fmla="*/ 0 h 37"/>
                <a:gd name="T8" fmla="*/ 0 w 527"/>
                <a:gd name="T9" fmla="*/ 19 h 37"/>
                <a:gd name="T10" fmla="*/ 527 w 527"/>
                <a:gd name="T11" fmla="*/ 19 h 37"/>
                <a:gd name="T12" fmla="*/ 0 w 527"/>
                <a:gd name="T13" fmla="*/ 37 h 37"/>
                <a:gd name="T14" fmla="*/ 0 w 527"/>
                <a:gd name="T15" fmla="*/ 19 h 37"/>
                <a:gd name="T16" fmla="*/ 4 w 527"/>
                <a:gd name="T17" fmla="*/ 37 h 37"/>
                <a:gd name="T18" fmla="*/ 4 w 52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37">
                  <a:moveTo>
                    <a:pt x="523" y="18"/>
                  </a:moveTo>
                  <a:lnTo>
                    <a:pt x="523" y="0"/>
                  </a:lnTo>
                  <a:moveTo>
                    <a:pt x="527" y="18"/>
                  </a:moveTo>
                  <a:lnTo>
                    <a:pt x="527" y="0"/>
                  </a:lnTo>
                  <a:moveTo>
                    <a:pt x="0" y="19"/>
                  </a:moveTo>
                  <a:lnTo>
                    <a:pt x="527" y="19"/>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8" name="Rectangle 50"/>
            <p:cNvSpPr>
              <a:spLocks noChangeArrowheads="1"/>
            </p:cNvSpPr>
            <p:nvPr/>
          </p:nvSpPr>
          <p:spPr bwMode="auto">
            <a:xfrm>
              <a:off x="1146" y="2191"/>
              <a:ext cx="7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[0xFFE13342]</a:t>
              </a:r>
              <a:endParaRPr kumimoji="0" lang="en-US" sz="1800" b="0" i="0" u="none" strike="noStrike" cap="none" normalizeH="0" baseline="0">
                <a:ln>
                  <a:noFill/>
                </a:ln>
                <a:solidFill>
                  <a:schemeClr val="tx1"/>
                </a:solidFill>
                <a:effectLst/>
                <a:latin typeface="Arial" pitchFamily="34" charset="0"/>
              </a:endParaRPr>
            </a:p>
          </p:txBody>
        </p:sp>
        <p:sp>
          <p:nvSpPr>
            <p:cNvPr id="4119" name="Line 51"/>
            <p:cNvSpPr>
              <a:spLocks noChangeShapeType="1"/>
            </p:cNvSpPr>
            <p:nvPr/>
          </p:nvSpPr>
          <p:spPr bwMode="auto">
            <a:xfrm flipV="1">
              <a:off x="2110" y="2191"/>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0" name="Rectangle 52"/>
            <p:cNvSpPr>
              <a:spLocks noChangeArrowheads="1"/>
            </p:cNvSpPr>
            <p:nvPr/>
          </p:nvSpPr>
          <p:spPr bwMode="auto">
            <a:xfrm>
              <a:off x="2186" y="2191"/>
              <a:ext cx="68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0xFFE13342</a:t>
              </a:r>
              <a:endParaRPr kumimoji="0" lang="en-US" sz="1800" b="0" i="0" u="none" strike="noStrike" cap="none" normalizeH="0" baseline="0">
                <a:ln>
                  <a:noFill/>
                </a:ln>
                <a:solidFill>
                  <a:schemeClr val="tx1"/>
                </a:solidFill>
                <a:effectLst/>
                <a:latin typeface="Arial" pitchFamily="34" charset="0"/>
              </a:endParaRPr>
            </a:p>
          </p:txBody>
        </p:sp>
        <p:sp>
          <p:nvSpPr>
            <p:cNvPr id="4121" name="Line 53"/>
            <p:cNvSpPr>
              <a:spLocks noChangeShapeType="1"/>
            </p:cNvSpPr>
            <p:nvPr/>
          </p:nvSpPr>
          <p:spPr bwMode="auto">
            <a:xfrm flipV="1">
              <a:off x="3719" y="2191"/>
              <a:ext cx="0" cy="13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2" name="Rectangle 54"/>
            <p:cNvSpPr>
              <a:spLocks noChangeArrowheads="1"/>
            </p:cNvSpPr>
            <p:nvPr/>
          </p:nvSpPr>
          <p:spPr bwMode="auto">
            <a:xfrm>
              <a:off x="3787" y="2191"/>
              <a:ext cx="76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memory-direct</a:t>
              </a:r>
              <a:endParaRPr kumimoji="0" lang="en-US" sz="1800" b="0" i="0" u="none" strike="noStrike" cap="none" normalizeH="0" baseline="0">
                <a:ln>
                  <a:noFill/>
                </a:ln>
                <a:solidFill>
                  <a:schemeClr val="tx1"/>
                </a:solidFill>
                <a:effectLst/>
                <a:latin typeface="Arial" pitchFamily="34" charset="0"/>
              </a:endParaRPr>
            </a:p>
          </p:txBody>
        </p:sp>
        <p:sp>
          <p:nvSpPr>
            <p:cNvPr id="4123" name="Freeform 55"/>
            <p:cNvSpPr>
              <a:spLocks noEditPoints="1"/>
            </p:cNvSpPr>
            <p:nvPr/>
          </p:nvSpPr>
          <p:spPr bwMode="auto">
            <a:xfrm>
              <a:off x="1047" y="2191"/>
              <a:ext cx="4000" cy="167"/>
            </a:xfrm>
            <a:custGeom>
              <a:avLst/>
              <a:gdLst>
                <a:gd name="T0" fmla="*/ 523 w 527"/>
                <a:gd name="T1" fmla="*/ 18 h 22"/>
                <a:gd name="T2" fmla="*/ 523 w 527"/>
                <a:gd name="T3" fmla="*/ 0 h 22"/>
                <a:gd name="T4" fmla="*/ 527 w 527"/>
                <a:gd name="T5" fmla="*/ 18 h 22"/>
                <a:gd name="T6" fmla="*/ 527 w 527"/>
                <a:gd name="T7" fmla="*/ 0 h 22"/>
                <a:gd name="T8" fmla="*/ 0 w 527"/>
                <a:gd name="T9" fmla="*/ 18 h 22"/>
                <a:gd name="T10" fmla="*/ 527 w 527"/>
                <a:gd name="T11" fmla="*/ 18 h 22"/>
                <a:gd name="T12" fmla="*/ 0 w 527"/>
                <a:gd name="T13" fmla="*/ 22 h 22"/>
                <a:gd name="T14" fmla="*/ 527 w 52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22">
                  <a:moveTo>
                    <a:pt x="523" y="18"/>
                  </a:moveTo>
                  <a:lnTo>
                    <a:pt x="523" y="0"/>
                  </a:lnTo>
                  <a:moveTo>
                    <a:pt x="527" y="18"/>
                  </a:moveTo>
                  <a:lnTo>
                    <a:pt x="527" y="0"/>
                  </a:lnTo>
                  <a:moveTo>
                    <a:pt x="0" y="18"/>
                  </a:moveTo>
                  <a:lnTo>
                    <a:pt x="527" y="18"/>
                  </a:lnTo>
                  <a:moveTo>
                    <a:pt x="0" y="22"/>
                  </a:moveTo>
                  <a:lnTo>
                    <a:pt x="527"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81000"/>
            <a:ext cx="7416800" cy="738664"/>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1524000" y="1682750"/>
            <a:ext cx="61674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571500">
              <a:buSzPct val="100000"/>
              <a:buFont typeface="Symbol" panose="05050102010706020507" pitchFamily="18" charset="2"/>
              <a:buChar char="*"/>
            </a:pPr>
            <a:r>
              <a:rPr lang="en-US" dirty="0">
                <a:latin typeface="Calibri" pitchFamily="34"/>
              </a:rPr>
              <a:t>x86 Machine Model</a:t>
            </a:r>
          </a:p>
          <a:p>
            <a:pPr marL="571500" lvl="0" indent="-571500">
              <a:buSzPct val="100000"/>
              <a:buFont typeface="Symbol" panose="05050102010706020507" pitchFamily="18" charset="2"/>
              <a:buChar char="*"/>
            </a:pPr>
            <a:r>
              <a:rPr lang="en-US" dirty="0">
                <a:latin typeface="Calibri" pitchFamily="34"/>
              </a:rPr>
              <a:t>Simple Integer Instructions</a:t>
            </a:r>
          </a:p>
          <a:p>
            <a:pPr marL="571500" lvl="0" indent="-571500">
              <a:buSzPct val="100000"/>
              <a:buFont typeface="Symbol" panose="05050102010706020507" pitchFamily="18" charset="2"/>
              <a:buChar char="*"/>
            </a:pPr>
            <a:r>
              <a:rPr lang="en-US" dirty="0">
                <a:latin typeface="Calibri" pitchFamily="34"/>
              </a:rPr>
              <a:t>Branch Instructions</a:t>
            </a:r>
          </a:p>
          <a:p>
            <a:pPr marL="571500" lvl="0" indent="-571500">
              <a:buSzPct val="100000"/>
              <a:buFont typeface="Symbol" panose="05050102010706020507" pitchFamily="18" charset="2"/>
              <a:buChar char="*"/>
            </a:pPr>
            <a:r>
              <a:rPr lang="en-US" dirty="0">
                <a:latin typeface="Calibri" pitchFamily="34"/>
              </a:rPr>
              <a:t>Advanced Memory Instructions</a:t>
            </a:r>
          </a:p>
          <a:p>
            <a:pPr marL="571500" lvl="0" indent="-571500">
              <a:buSzPct val="100000"/>
              <a:buFont typeface="Symbol" panose="05050102010706020507" pitchFamily="18" charset="2"/>
              <a:buChar char="*"/>
            </a:pPr>
            <a:r>
              <a:rPr lang="en-US" dirty="0">
                <a:latin typeface="Calibri" pitchFamily="34"/>
              </a:rPr>
              <a:t>Floating Point Instructions</a:t>
            </a:r>
          </a:p>
          <a:p>
            <a:pPr marL="571500" lvl="0" indent="-571500">
              <a:buSzPct val="100000"/>
              <a:buFont typeface="Symbol" panose="05050102010706020507" pitchFamily="18" charset="2"/>
              <a:buChar char="*"/>
            </a:pPr>
            <a:r>
              <a:rPr lang="en-US" dirty="0">
                <a:latin typeface="Calibri" pitchFamily="34"/>
              </a:rPr>
              <a:t>Encoding the x86 ISA</a:t>
            </a:r>
          </a:p>
        </p:txBody>
      </p:sp>
      <p:pic>
        <p:nvPicPr>
          <p:cNvPr id="4" name="Picture 3"/>
          <p:cNvPicPr>
            <a:picLocks noChangeAspect="1"/>
          </p:cNvPicPr>
          <p:nvPr/>
        </p:nvPicPr>
        <p:blipFill>
          <a:blip r:embed="rId3">
            <a:lum/>
            <a:alphaModFix/>
          </a:blip>
          <a:srcRect/>
          <a:stretch>
            <a:fillRect/>
          </a:stretch>
        </p:blipFill>
        <p:spPr>
          <a:xfrm rot="10800000">
            <a:off x="7239000" y="2209800"/>
            <a:ext cx="1181160" cy="837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5383095" y="498929"/>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5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771020" y="2215144"/>
            <a:ext cx="347140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70C0"/>
                </a:solidFill>
                <a:effectLst/>
                <a:uLnTx/>
                <a:uFillTx/>
                <a:latin typeface="Calibri" panose="020F0502020204030204"/>
                <a:ea typeface="+mn-ea"/>
                <a:cs typeface="+mn-cs"/>
              </a:rPr>
              <a:t>Download</a:t>
            </a: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204055" y="1446229"/>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1983549" y="2952139"/>
            <a:ext cx="893193"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781074" y="3594402"/>
            <a:ext cx="379931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5250321" y="4386019"/>
            <a:ext cx="4054571" cy="120032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Print version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(Publisher: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WhiteFalcon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2021)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496850" y="2023692"/>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496850"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496850"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496850"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7304"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652598" y="556878"/>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 y="4386019"/>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0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x86 </a:t>
            </a:r>
            <a:r>
              <a:rPr lang="fr-FR" dirty="0" err="1">
                <a:solidFill>
                  <a:schemeClr val="tx1"/>
                </a:solidFill>
              </a:rPr>
              <a:t>Assembly</a:t>
            </a:r>
            <a:endParaRPr lang="fr-FR" dirty="0">
              <a:solidFill>
                <a:schemeClr val="tx1"/>
              </a:solidFill>
            </a:endParaRPr>
          </a:p>
        </p:txBody>
      </p:sp>
      <p:sp>
        <p:nvSpPr>
          <p:cNvPr id="3" name="Text Placeholder 2"/>
          <p:cNvSpPr txBox="1">
            <a:spLocks noGrp="1"/>
          </p:cNvSpPr>
          <p:nvPr>
            <p:ph type="body" idx="4294967295"/>
          </p:nvPr>
        </p:nvSpPr>
        <p:spPr>
          <a:xfrm>
            <a:off x="685800" y="1524000"/>
            <a:ext cx="7924800" cy="4724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We shall use the </a:t>
            </a:r>
            <a:r>
              <a:rPr lang="en-US" sz="2200" dirty="0">
                <a:solidFill>
                  <a:srgbClr val="008000"/>
                </a:solidFill>
                <a:latin typeface="Calibri" panose="020F0502020204030204" pitchFamily="34" charset="0"/>
              </a:rPr>
              <a:t>NASM</a:t>
            </a:r>
            <a:r>
              <a:rPr lang="en-US" sz="2200" dirty="0">
                <a:latin typeface="Calibri" panose="020F0502020204030204" pitchFamily="34" charset="0"/>
              </a:rPr>
              <a:t> assembler in this book</a:t>
            </a:r>
          </a:p>
          <a:p>
            <a:pPr lvl="1">
              <a:buSzPct val="100000"/>
              <a:buFont typeface="Symbol" panose="05050102010706020507" pitchFamily="18" charset="2"/>
              <a:buChar char="*"/>
            </a:pPr>
            <a:r>
              <a:rPr lang="en-US" sz="2200" dirty="0">
                <a:latin typeface="Calibri" panose="020F0502020204030204" pitchFamily="34" charset="0"/>
              </a:rPr>
              <a:t>Available at : </a:t>
            </a:r>
            <a:r>
              <a:rPr lang="en-US" sz="2200" dirty="0">
                <a:latin typeface="Calibri" panose="020F0502020204030204" pitchFamily="34" charset="0"/>
                <a:hlinkClick r:id="rId3"/>
              </a:rPr>
              <a:t>http://www.nasm.us</a:t>
            </a:r>
          </a:p>
          <a:p>
            <a:pPr lvl="0">
              <a:buSzPct val="100000"/>
              <a:buFont typeface="Symbol" panose="05050102010706020507" pitchFamily="18" charset="2"/>
              <a:buChar char="*"/>
            </a:pPr>
            <a:r>
              <a:rPr lang="en-US" sz="2200" dirty="0">
                <a:latin typeface="Calibri" panose="020F0502020204030204" pitchFamily="34" charset="0"/>
              </a:rPr>
              <a:t>Generic </a:t>
            </a:r>
            <a:r>
              <a:rPr lang="en-US" sz="2200" dirty="0">
                <a:solidFill>
                  <a:srgbClr val="2300DC"/>
                </a:solidFill>
                <a:latin typeface="Calibri" panose="020F0502020204030204" pitchFamily="34" charset="0"/>
              </a:rPr>
              <a:t>structure</a:t>
            </a:r>
            <a:r>
              <a:rPr lang="en-US" sz="2200" dirty="0">
                <a:latin typeface="Calibri" panose="020F0502020204030204" pitchFamily="34" charset="0"/>
              </a:rPr>
              <a:t> of an assembly statement</a:t>
            </a:r>
          </a:p>
          <a:p>
            <a:pPr lvl="1">
              <a:buSzPct val="100000"/>
              <a:buFont typeface="Symbol" panose="05050102010706020507" pitchFamily="18" charset="2"/>
              <a:buChar char="*"/>
            </a:pPr>
            <a:r>
              <a:rPr lang="en-US" sz="2200" dirty="0">
                <a:latin typeface="Calibri" panose="020F0502020204030204" pitchFamily="34" charset="0"/>
              </a:rPr>
              <a:t>&lt;label&gt; : &lt;assembly instruction&gt; ; &lt;comment&gt;</a:t>
            </a:r>
          </a:p>
          <a:p>
            <a:pPr lvl="1">
              <a:buSzPct val="100000"/>
              <a:buFont typeface="Symbol" panose="05050102010706020507" pitchFamily="18" charset="2"/>
              <a:buChar char="*"/>
            </a:pPr>
            <a:r>
              <a:rPr lang="en-US" sz="2200" dirty="0">
                <a:solidFill>
                  <a:srgbClr val="DC2300"/>
                </a:solidFill>
                <a:latin typeface="Calibri" panose="020F0502020204030204" pitchFamily="34" charset="0"/>
              </a:rPr>
              <a:t>Comments</a:t>
            </a:r>
            <a:r>
              <a:rPr lang="en-US" sz="2200" dirty="0">
                <a:latin typeface="Calibri" panose="020F0502020204030204" pitchFamily="34" charset="0"/>
              </a:rPr>
              <a:t> are preceded by a ;</a:t>
            </a:r>
          </a:p>
          <a:p>
            <a:pPr lvl="0">
              <a:buSzPct val="100000"/>
              <a:buFont typeface="Symbol" panose="05050102010706020507" pitchFamily="18" charset="2"/>
              <a:buChar char="*"/>
            </a:pPr>
            <a:r>
              <a:rPr lang="en-US" sz="2200" dirty="0">
                <a:latin typeface="Calibri" panose="020F0502020204030204" pitchFamily="34" charset="0"/>
              </a:rPr>
              <a:t>x86 assembly instructions</a:t>
            </a:r>
          </a:p>
          <a:p>
            <a:pPr lvl="1">
              <a:buSzPct val="100000"/>
              <a:buFont typeface="Symbol" panose="05050102010706020507" pitchFamily="18" charset="2"/>
              <a:buChar char="*"/>
            </a:pPr>
            <a:r>
              <a:rPr lang="en-US" sz="2200" dirty="0">
                <a:latin typeface="Calibri" panose="020F0502020204030204" pitchFamily="34" charset="0"/>
              </a:rPr>
              <a:t>Typically in the 1 and 2 address format</a:t>
            </a:r>
          </a:p>
          <a:p>
            <a:pPr lvl="1">
              <a:buSzPct val="100000"/>
              <a:buFont typeface="Symbol" panose="05050102010706020507" pitchFamily="18" charset="2"/>
              <a:buChar char="*"/>
            </a:pPr>
            <a:r>
              <a:rPr lang="en-US" sz="2200" dirty="0">
                <a:solidFill>
                  <a:srgbClr val="008000"/>
                </a:solidFill>
                <a:latin typeface="Calibri" panose="020F0502020204030204" pitchFamily="34" charset="0"/>
              </a:rPr>
              <a:t>2 address format</a:t>
            </a:r>
            <a:r>
              <a:rPr lang="en-US" sz="2200" dirty="0">
                <a:latin typeface="Calibri" panose="020F0502020204030204" pitchFamily="34" charset="0"/>
              </a:rPr>
              <a:t> : &lt;instruction&gt; &lt;operand 1&gt; &lt;operand 2&gt;</a:t>
            </a:r>
          </a:p>
          <a:p>
            <a:pPr lvl="1">
              <a:buSzPct val="100000"/>
              <a:buFont typeface="Symbol" panose="05050102010706020507" pitchFamily="18" charset="2"/>
              <a:buChar char="*"/>
            </a:pPr>
            <a:r>
              <a:rPr lang="en-US" sz="2200" dirty="0">
                <a:solidFill>
                  <a:srgbClr val="2300DC"/>
                </a:solidFill>
                <a:latin typeface="Calibri" panose="020F0502020204030204" pitchFamily="34" charset="0"/>
              </a:rPr>
              <a:t>&lt;operand 1&gt;</a:t>
            </a:r>
            <a:r>
              <a:rPr lang="en-US" sz="2200" dirty="0">
                <a:latin typeface="Calibri" panose="020F0502020204030204" pitchFamily="34" charset="0"/>
              </a:rPr>
              <a:t> is typically both the </a:t>
            </a:r>
            <a:r>
              <a:rPr lang="en-US" sz="2200" dirty="0">
                <a:solidFill>
                  <a:schemeClr val="tx2">
                    <a:lumMod val="60000"/>
                    <a:lumOff val="40000"/>
                  </a:schemeClr>
                </a:solidFill>
                <a:latin typeface="Calibri" panose="020F0502020204030204" pitchFamily="34" charset="0"/>
              </a:rPr>
              <a:t>source</a:t>
            </a:r>
            <a:r>
              <a:rPr lang="en-US" sz="2200" dirty="0">
                <a:latin typeface="Calibri" panose="020F0502020204030204" pitchFamily="34" charset="0"/>
              </a:rPr>
              <a:t> and </a:t>
            </a:r>
            <a:r>
              <a:rPr lang="en-US" sz="2200" dirty="0">
                <a:solidFill>
                  <a:srgbClr val="00B050"/>
                </a:solidFill>
                <a:latin typeface="Calibri" panose="020F0502020204030204" pitchFamily="34" charset="0"/>
              </a:rPr>
              <a:t>destination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x86 </a:t>
            </a:r>
            <a:r>
              <a:rPr lang="fr-FR" dirty="0" err="1">
                <a:solidFill>
                  <a:schemeClr val="tx1"/>
                </a:solidFill>
              </a:rPr>
              <a:t>Assembly</a:t>
            </a:r>
            <a:r>
              <a:rPr lang="fr-FR" dirty="0">
                <a:solidFill>
                  <a:schemeClr val="tx1"/>
                </a:solidFill>
              </a:rPr>
              <a:t> – II</a:t>
            </a:r>
          </a:p>
        </p:txBody>
      </p:sp>
      <p:sp>
        <p:nvSpPr>
          <p:cNvPr id="3" name="Text Placeholder 2"/>
          <p:cNvSpPr txBox="1">
            <a:spLocks noGrp="1"/>
          </p:cNvSpPr>
          <p:nvPr>
            <p:ph type="body" idx="4294967295"/>
          </p:nvPr>
        </p:nvSpPr>
        <p:spPr>
          <a:xfrm>
            <a:off x="914400" y="1447800"/>
            <a:ext cx="7415212" cy="46672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DC2300"/>
                </a:solidFill>
                <a:latin typeface="Calibri" panose="020F0502020204030204" pitchFamily="34" charset="0"/>
              </a:rPr>
              <a:t>Rules</a:t>
            </a:r>
            <a:r>
              <a:rPr lang="en-US" sz="2800" dirty="0">
                <a:latin typeface="Calibri" panose="020F0502020204030204" pitchFamily="34" charset="0"/>
              </a:rPr>
              <a:t> for </a:t>
            </a:r>
            <a:r>
              <a:rPr lang="en-US" sz="2800" dirty="0">
                <a:solidFill>
                  <a:srgbClr val="008080"/>
                </a:solidFill>
                <a:latin typeface="Calibri" panose="020F0502020204030204" pitchFamily="34" charset="0"/>
              </a:rPr>
              <a:t>operands</a:t>
            </a:r>
            <a:r>
              <a:rPr lang="en-US" sz="2800" dirty="0">
                <a:latin typeface="Calibri" panose="020F0502020204030204" pitchFamily="34" charset="0"/>
              </a:rPr>
              <a:t> (for most </a:t>
            </a:r>
            <a:r>
              <a:rPr lang="en-US" sz="2800" dirty="0">
                <a:solidFill>
                  <a:srgbClr val="2323DC"/>
                </a:solidFill>
                <a:latin typeface="Calibri" panose="020F0502020204030204" pitchFamily="34" charset="0"/>
              </a:rPr>
              <a:t>instructions</a:t>
            </a:r>
            <a:r>
              <a:rPr lang="en-US" sz="2800" dirty="0">
                <a:latin typeface="Calibri" panose="020F0502020204030204" pitchFamily="34" charset="0"/>
              </a:rPr>
              <a:t>)</a:t>
            </a:r>
          </a:p>
          <a:p>
            <a:pPr lvl="1">
              <a:buSzPct val="100000"/>
              <a:buFont typeface="Symbol" panose="05050102010706020507" pitchFamily="18" charset="2"/>
              <a:buChar char="*"/>
            </a:pPr>
            <a:r>
              <a:rPr lang="en-US" sz="2200" dirty="0">
                <a:latin typeface="Calibri" panose="020F0502020204030204" pitchFamily="34" charset="0"/>
              </a:rPr>
              <a:t>Both the </a:t>
            </a:r>
            <a:r>
              <a:rPr lang="en-US" sz="2200" dirty="0">
                <a:solidFill>
                  <a:srgbClr val="2323DC"/>
                </a:solidFill>
                <a:latin typeface="Calibri" panose="020F0502020204030204" pitchFamily="34" charset="0"/>
              </a:rPr>
              <a:t>operands</a:t>
            </a:r>
            <a:r>
              <a:rPr lang="en-US" sz="2200" dirty="0">
                <a:latin typeface="Calibri" panose="020F0502020204030204" pitchFamily="34" charset="0"/>
              </a:rPr>
              <a:t> can be a register</a:t>
            </a:r>
          </a:p>
          <a:p>
            <a:pPr lvl="1">
              <a:buSzPct val="100000"/>
              <a:buFont typeface="Symbol" panose="05050102010706020507" pitchFamily="18" charset="2"/>
              <a:buChar char="*"/>
            </a:pPr>
            <a:r>
              <a:rPr lang="en-US" sz="2200" dirty="0">
                <a:latin typeface="Calibri" panose="020F0502020204030204" pitchFamily="34" charset="0"/>
              </a:rPr>
              <a:t>At most one of them can be an </a:t>
            </a:r>
            <a:r>
              <a:rPr lang="en-US" sz="2200" dirty="0">
                <a:solidFill>
                  <a:srgbClr val="DC2300"/>
                </a:solidFill>
                <a:latin typeface="Calibri" panose="020F0502020204030204" pitchFamily="34" charset="0"/>
              </a:rPr>
              <a:t>immediate</a:t>
            </a:r>
          </a:p>
          <a:p>
            <a:pPr lvl="1">
              <a:buSzPct val="100000"/>
              <a:buFont typeface="Symbol" panose="05050102010706020507" pitchFamily="18" charset="2"/>
              <a:buChar char="*"/>
            </a:pPr>
            <a:r>
              <a:rPr lang="en-US" sz="2200" dirty="0">
                <a:latin typeface="Calibri" panose="020F0502020204030204" pitchFamily="34" charset="0"/>
              </a:rPr>
              <a:t>At most one of them can be a </a:t>
            </a:r>
            <a:r>
              <a:rPr lang="en-US" sz="2200" dirty="0">
                <a:solidFill>
                  <a:srgbClr val="008000"/>
                </a:solidFill>
                <a:latin typeface="Calibri" panose="020F0502020204030204" pitchFamily="34" charset="0"/>
              </a:rPr>
              <a:t>memory location</a:t>
            </a:r>
          </a:p>
          <a:p>
            <a:pPr lvl="1">
              <a:buSzPct val="100000"/>
              <a:buFont typeface="Symbol" panose="05050102010706020507" pitchFamily="18" charset="2"/>
              <a:buChar char="*"/>
            </a:pPr>
            <a:r>
              <a:rPr lang="en-US" sz="2200" dirty="0">
                <a:latin typeface="Calibri" panose="020F0502020204030204" pitchFamily="34" charset="0"/>
              </a:rPr>
              <a:t>A memory operand is encapsulated in</a:t>
            </a:r>
            <a:r>
              <a:rPr lang="en-US" sz="2200" dirty="0">
                <a:solidFill>
                  <a:srgbClr val="0000FF"/>
                </a:solidFill>
                <a:latin typeface="Calibri" panose="020F0502020204030204" pitchFamily="34" charset="0"/>
              </a:rPr>
              <a:t> []</a:t>
            </a:r>
          </a:p>
          <a:p>
            <a:pPr lvl="0">
              <a:buSzPct val="100000"/>
              <a:buFont typeface="Symbol" panose="05050102010706020507" pitchFamily="18" charset="2"/>
              <a:buChar char="*"/>
            </a:pPr>
            <a:r>
              <a:rPr lang="en-US" sz="2800" dirty="0">
                <a:solidFill>
                  <a:srgbClr val="DC2300"/>
                </a:solidFill>
                <a:latin typeface="Calibri" panose="020F0502020204030204" pitchFamily="34" charset="0"/>
              </a:rPr>
              <a:t>Rules</a:t>
            </a:r>
            <a:r>
              <a:rPr lang="en-US" sz="2800" dirty="0">
                <a:latin typeface="Calibri" panose="020F0502020204030204" pitchFamily="34" charset="0"/>
              </a:rPr>
              <a:t> for </a:t>
            </a:r>
            <a:r>
              <a:rPr lang="en-US" sz="2800" dirty="0">
                <a:solidFill>
                  <a:srgbClr val="2300DC"/>
                </a:solidFill>
                <a:latin typeface="Calibri" panose="020F0502020204030204" pitchFamily="34" charset="0"/>
              </a:rPr>
              <a:t>immediates</a:t>
            </a:r>
          </a:p>
          <a:p>
            <a:pPr lvl="1">
              <a:buSzPct val="100000"/>
              <a:buFont typeface="Symbol" panose="05050102010706020507" pitchFamily="18" charset="2"/>
              <a:buChar char="*"/>
            </a:pPr>
            <a:r>
              <a:rPr lang="en-US" sz="2200" dirty="0">
                <a:latin typeface="Calibri" panose="020F0502020204030204" pitchFamily="34" charset="0"/>
              </a:rPr>
              <a:t>The size of an </a:t>
            </a:r>
            <a:r>
              <a:rPr lang="en-US" sz="2200" dirty="0">
                <a:solidFill>
                  <a:srgbClr val="DC2300"/>
                </a:solidFill>
                <a:latin typeface="Calibri" panose="020F0502020204030204" pitchFamily="34" charset="0"/>
              </a:rPr>
              <a:t>immediate</a:t>
            </a:r>
            <a:r>
              <a:rPr lang="en-US" sz="2200" dirty="0">
                <a:latin typeface="Calibri" panose="020F0502020204030204" pitchFamily="34" charset="0"/>
              </a:rPr>
              <a:t> is equal to the size of the memory address</a:t>
            </a:r>
          </a:p>
          <a:p>
            <a:pPr lvl="1">
              <a:buSzPct val="100000"/>
              <a:buFont typeface="Symbol" panose="05050102010706020507" pitchFamily="18" charset="2"/>
              <a:buChar char="*"/>
            </a:pPr>
            <a:r>
              <a:rPr lang="en-US" sz="2200" dirty="0">
                <a:latin typeface="Calibri" panose="020F0502020204030204" pitchFamily="34" charset="0"/>
              </a:rPr>
              <a:t>For example, for a 32 bit machine, the maximum size of an </a:t>
            </a:r>
            <a:r>
              <a:rPr lang="en-US" sz="2200" dirty="0">
                <a:solidFill>
                  <a:srgbClr val="B84700"/>
                </a:solidFill>
                <a:latin typeface="Calibri" panose="020F0502020204030204" pitchFamily="34" charset="0"/>
              </a:rPr>
              <a:t>immediate</a:t>
            </a:r>
            <a:r>
              <a:rPr lang="en-US" sz="2200" dirty="0">
                <a:latin typeface="Calibri" panose="020F0502020204030204" pitchFamily="34" charset="0"/>
              </a:rPr>
              <a:t> is 32 bits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x86 </a:t>
            </a:r>
            <a:r>
              <a:rPr lang="fr-FR" dirty="0" err="1">
                <a:solidFill>
                  <a:schemeClr val="tx1"/>
                </a:solidFill>
              </a:rPr>
              <a:t>Assembly</a:t>
            </a:r>
            <a:r>
              <a:rPr lang="fr-FR" dirty="0">
                <a:solidFill>
                  <a:schemeClr val="tx1"/>
                </a:solidFill>
              </a:rPr>
              <a:t> – III</a:t>
            </a:r>
          </a:p>
        </p:txBody>
      </p:sp>
      <p:sp>
        <p:nvSpPr>
          <p:cNvPr id="3" name="Text Placeholder 2"/>
          <p:cNvSpPr txBox="1">
            <a:spLocks noGrp="1"/>
          </p:cNvSpPr>
          <p:nvPr>
            <p:ph type="body" idx="4294967295"/>
          </p:nvPr>
        </p:nvSpPr>
        <p:spPr>
          <a:xfrm>
            <a:off x="228600" y="2057400"/>
            <a:ext cx="8763000" cy="3505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400"/>
              </a:spcBef>
              <a:spcAft>
                <a:spcPts val="1600"/>
              </a:spcAft>
              <a:buSzPct val="100000"/>
              <a:buFont typeface="Symbol" panose="05050102010706020507" pitchFamily="18" charset="2"/>
              <a:buChar char="*"/>
            </a:pPr>
            <a:r>
              <a:rPr lang="en-US" dirty="0">
                <a:latin typeface="Calibri" panose="020F0502020204030204" pitchFamily="34" charset="0"/>
              </a:rPr>
              <a:t>We shall use the 32 bit </a:t>
            </a:r>
            <a:r>
              <a:rPr lang="en-US" dirty="0" err="1">
                <a:solidFill>
                  <a:srgbClr val="280099"/>
                </a:solidFill>
                <a:latin typeface="Calibri" panose="020F0502020204030204" pitchFamily="34" charset="0"/>
              </a:rPr>
              <a:t>flavour</a:t>
            </a:r>
            <a:r>
              <a:rPr lang="en-US" dirty="0">
                <a:latin typeface="Calibri" panose="020F0502020204030204" pitchFamily="34" charset="0"/>
              </a:rPr>
              <a:t> of x86 in this </a:t>
            </a:r>
            <a:r>
              <a:rPr lang="en-US" dirty="0">
                <a:solidFill>
                  <a:srgbClr val="008000"/>
                </a:solidFill>
                <a:latin typeface="Calibri" panose="020F0502020204030204" pitchFamily="34" charset="0"/>
              </a:rPr>
              <a:t>book</a:t>
            </a:r>
          </a:p>
          <a:p>
            <a:pPr lvl="1">
              <a:spcBef>
                <a:spcPts val="1400"/>
              </a:spcBef>
              <a:spcAft>
                <a:spcPts val="1600"/>
              </a:spcAft>
              <a:buSzPct val="100000"/>
              <a:buFont typeface="Symbol" panose="05050102010706020507" pitchFamily="18" charset="2"/>
              <a:buChar char="*"/>
            </a:pPr>
            <a:r>
              <a:rPr lang="en-US" dirty="0">
                <a:latin typeface="Calibri" panose="020F0502020204030204" pitchFamily="34" charset="0"/>
              </a:rPr>
              <a:t>Readers can seamlessly </a:t>
            </a:r>
            <a:r>
              <a:rPr lang="en-US" dirty="0">
                <a:solidFill>
                  <a:srgbClr val="2300DC"/>
                </a:solidFill>
                <a:latin typeface="Calibri" panose="020F0502020204030204" pitchFamily="34" charset="0"/>
              </a:rPr>
              <a:t>write</a:t>
            </a:r>
            <a:r>
              <a:rPr lang="en-US" dirty="0">
                <a:latin typeface="Calibri" panose="020F0502020204030204" pitchFamily="34" charset="0"/>
              </a:rPr>
              <a:t> 16 bit x86 programs</a:t>
            </a:r>
          </a:p>
          <a:p>
            <a:pPr lvl="1">
              <a:spcBef>
                <a:spcPts val="1400"/>
              </a:spcBef>
              <a:spcAft>
                <a:spcPts val="1600"/>
              </a:spcAft>
              <a:buSzPct val="100000"/>
              <a:buFont typeface="Symbol" panose="05050102010706020507" pitchFamily="18" charset="2"/>
              <a:buChar char="*"/>
            </a:pPr>
            <a:r>
              <a:rPr lang="en-US" dirty="0">
                <a:latin typeface="Calibri" panose="020F0502020204030204" pitchFamily="34" charset="0"/>
              </a:rPr>
              <a:t>Simply use the </a:t>
            </a:r>
            <a:r>
              <a:rPr lang="en-US" dirty="0">
                <a:solidFill>
                  <a:srgbClr val="DC2300"/>
                </a:solidFill>
                <a:latin typeface="Calibri" panose="020F0502020204030204" pitchFamily="34" charset="0"/>
              </a:rPr>
              <a:t>registers </a:t>
            </a:r>
            <a:r>
              <a:rPr lang="en-US" dirty="0">
                <a:latin typeface="Calibri" panose="020F0502020204030204" pitchFamily="34" charset="0"/>
              </a:rPr>
              <a:t>: </a:t>
            </a:r>
            <a:r>
              <a:rPr lang="en-US" dirty="0">
                <a:solidFill>
                  <a:srgbClr val="008000"/>
                </a:solidFill>
                <a:latin typeface="Calibri" panose="020F0502020204030204" pitchFamily="34" charset="0"/>
              </a:rPr>
              <a:t>ax, </a:t>
            </a:r>
            <a:r>
              <a:rPr lang="en-US" dirty="0" err="1">
                <a:solidFill>
                  <a:srgbClr val="008000"/>
                </a:solidFill>
                <a:latin typeface="Calibri" panose="020F0502020204030204" pitchFamily="34" charset="0"/>
              </a:rPr>
              <a:t>bx</a:t>
            </a:r>
            <a:r>
              <a:rPr lang="en-US" dirty="0">
                <a:solidFill>
                  <a:srgbClr val="008000"/>
                </a:solidFill>
                <a:latin typeface="Calibri" panose="020F0502020204030204" pitchFamily="34" charset="0"/>
              </a:rPr>
              <a:t>, cx, dx, </a:t>
            </a:r>
            <a:r>
              <a:rPr lang="en-US" dirty="0" err="1">
                <a:solidFill>
                  <a:srgbClr val="008000"/>
                </a:solidFill>
                <a:latin typeface="Calibri" panose="020F0502020204030204" pitchFamily="34" charset="0"/>
              </a:rPr>
              <a:t>sp</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bp</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si</a:t>
            </a:r>
            <a:r>
              <a:rPr lang="en-US" dirty="0">
                <a:solidFill>
                  <a:srgbClr val="008000"/>
                </a:solidFill>
                <a:latin typeface="Calibri" panose="020F0502020204030204" pitchFamily="34" charset="0"/>
              </a:rPr>
              <a:t>, di</a:t>
            </a:r>
          </a:p>
          <a:p>
            <a:pPr lvl="1">
              <a:spcBef>
                <a:spcPts val="1400"/>
              </a:spcBef>
              <a:spcAft>
                <a:spcPts val="1600"/>
              </a:spcAft>
              <a:buSzPct val="100000"/>
              <a:buFont typeface="Symbol" panose="05050102010706020507" pitchFamily="18" charset="2"/>
              <a:buChar char="*"/>
            </a:pPr>
            <a:r>
              <a:rPr lang="en-US" dirty="0">
                <a:latin typeface="Calibri" panose="020F0502020204030204" pitchFamily="34" charset="0"/>
              </a:rPr>
              <a:t>Readers can also write 64 bit programs by using the </a:t>
            </a:r>
            <a:r>
              <a:rPr lang="en-US" dirty="0">
                <a:solidFill>
                  <a:srgbClr val="DC2300"/>
                </a:solidFill>
                <a:latin typeface="Calibri" panose="020F0502020204030204" pitchFamily="34" charset="0"/>
              </a:rPr>
              <a:t>registers </a:t>
            </a:r>
            <a:r>
              <a:rPr lang="en-US" dirty="0">
                <a:latin typeface="Calibri" panose="020F0502020204030204" pitchFamily="34" charset="0"/>
              </a:rPr>
              <a:t>: </a:t>
            </a:r>
            <a:r>
              <a:rPr lang="en-US" dirty="0" err="1">
                <a:solidFill>
                  <a:srgbClr val="008000"/>
                </a:solidFill>
                <a:latin typeface="Calibri" panose="020F0502020204030204" pitchFamily="34" charset="0"/>
              </a:rPr>
              <a:t>rax</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rbx</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rcx</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rdx</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rsp</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rbp</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rsi</a:t>
            </a:r>
            <a:r>
              <a:rPr lang="en-US" dirty="0">
                <a:solidFill>
                  <a:srgbClr val="008000"/>
                </a:solidFill>
                <a:latin typeface="Calibri" panose="020F0502020204030204" pitchFamily="34" charset="0"/>
              </a:rPr>
              <a:t>, </a:t>
            </a:r>
            <a:r>
              <a:rPr lang="en-US" dirty="0" err="1">
                <a:solidFill>
                  <a:srgbClr val="008000"/>
                </a:solidFill>
                <a:latin typeface="Calibri" panose="020F0502020204030204" pitchFamily="34" charset="0"/>
              </a:rPr>
              <a:t>rdi</a:t>
            </a:r>
            <a:r>
              <a:rPr lang="en-US" dirty="0">
                <a:solidFill>
                  <a:srgbClr val="008000"/>
                </a:solidFill>
                <a:latin typeface="Calibri" panose="020F0502020204030204" pitchFamily="34" charset="0"/>
              </a:rPr>
              <a:t>, </a:t>
            </a:r>
            <a:r>
              <a:rPr lang="en-US">
                <a:solidFill>
                  <a:srgbClr val="008000"/>
                </a:solidFill>
                <a:latin typeface="Calibri" panose="020F0502020204030204" pitchFamily="34" charset="0"/>
              </a:rPr>
              <a:t>and r8 </a:t>
            </a:r>
            <a:r>
              <a:rPr lang="en-US" dirty="0">
                <a:solidFill>
                  <a:srgbClr val="008000"/>
                </a:solidFill>
                <a:latin typeface="Calibri" panose="020F0502020204030204" pitchFamily="34" charset="0"/>
              </a:rPr>
              <a:t>– r15</a:t>
            </a:r>
          </a:p>
          <a:p>
            <a:pPr lvl="1">
              <a:spcBef>
                <a:spcPts val="1400"/>
              </a:spcBef>
              <a:spcAft>
                <a:spcPts val="1600"/>
              </a:spcAft>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mov</a:t>
            </a:r>
            <a:r>
              <a:rPr lang="fr-FR" dirty="0">
                <a:solidFill>
                  <a:schemeClr val="tx1"/>
                </a:solidFill>
              </a:rPr>
              <a:t> instruction</a:t>
            </a:r>
          </a:p>
        </p:txBody>
      </p:sp>
      <p:sp>
        <p:nvSpPr>
          <p:cNvPr id="3" name="Text Placeholder 2"/>
          <p:cNvSpPr txBox="1">
            <a:spLocks noGrp="1"/>
          </p:cNvSpPr>
          <p:nvPr>
            <p:ph type="body" idx="4294967295"/>
          </p:nvPr>
        </p:nvSpPr>
        <p:spPr>
          <a:xfrm>
            <a:off x="965200" y="2895600"/>
            <a:ext cx="7416800" cy="31019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Extremely </a:t>
            </a:r>
            <a:r>
              <a:rPr lang="en-US" sz="2800" dirty="0">
                <a:solidFill>
                  <a:srgbClr val="2323DC"/>
                </a:solidFill>
                <a:latin typeface="Calibri" panose="020F0502020204030204" pitchFamily="34" charset="0"/>
              </a:rPr>
              <a:t>versatile</a:t>
            </a:r>
            <a:r>
              <a:rPr lang="en-US" sz="2800" dirty="0">
                <a:latin typeface="Calibri" panose="020F0502020204030204" pitchFamily="34" charset="0"/>
              </a:rPr>
              <a:t> instruction</a:t>
            </a:r>
          </a:p>
          <a:p>
            <a:pPr lvl="1">
              <a:buSzPct val="100000"/>
              <a:buFont typeface="Symbol" panose="05050102010706020507" pitchFamily="18" charset="2"/>
              <a:buChar char="*"/>
            </a:pPr>
            <a:r>
              <a:rPr lang="en-US" sz="2200" dirty="0">
                <a:latin typeface="Calibri" panose="020F0502020204030204" pitchFamily="34" charset="0"/>
              </a:rPr>
              <a:t>Can be used to </a:t>
            </a:r>
            <a:r>
              <a:rPr lang="en-US" sz="2200" dirty="0">
                <a:solidFill>
                  <a:srgbClr val="0047FF"/>
                </a:solidFill>
                <a:latin typeface="Calibri" panose="020F0502020204030204" pitchFamily="34" charset="0"/>
              </a:rPr>
              <a:t>load</a:t>
            </a:r>
            <a:r>
              <a:rPr lang="en-US" sz="2200" dirty="0">
                <a:latin typeface="Calibri" panose="020F0502020204030204" pitchFamily="34" charset="0"/>
              </a:rPr>
              <a:t> an immediate</a:t>
            </a:r>
          </a:p>
          <a:p>
            <a:pPr lvl="1">
              <a:buSzPct val="100000"/>
              <a:buFont typeface="Symbol" panose="05050102010706020507" pitchFamily="18" charset="2"/>
              <a:buChar char="*"/>
            </a:pPr>
            <a:r>
              <a:rPr lang="en-US" sz="2200" dirty="0">
                <a:solidFill>
                  <a:srgbClr val="FF3366"/>
                </a:solidFill>
                <a:latin typeface="Calibri" panose="020F0502020204030204" pitchFamily="34" charset="0"/>
              </a:rPr>
              <a:t>Load</a:t>
            </a:r>
            <a:r>
              <a:rPr lang="en-US" sz="2200" dirty="0">
                <a:latin typeface="Calibri" panose="020F0502020204030204" pitchFamily="34" charset="0"/>
              </a:rPr>
              <a:t> and </a:t>
            </a:r>
            <a:r>
              <a:rPr lang="en-US" sz="2200" dirty="0">
                <a:solidFill>
                  <a:srgbClr val="008080"/>
                </a:solidFill>
                <a:latin typeface="Calibri" panose="020F0502020204030204" pitchFamily="34" charset="0"/>
              </a:rPr>
              <a:t>store</a:t>
            </a:r>
            <a:r>
              <a:rPr lang="en-US" sz="2200" dirty="0">
                <a:latin typeface="Calibri" panose="020F0502020204030204" pitchFamily="34" charset="0"/>
              </a:rPr>
              <a:t> values to memory</a:t>
            </a:r>
          </a:p>
          <a:p>
            <a:pPr lvl="1">
              <a:buSzPct val="100000"/>
              <a:buFont typeface="Symbol" panose="05050102010706020507" pitchFamily="18" charset="2"/>
              <a:buChar char="*"/>
            </a:pPr>
            <a:r>
              <a:rPr lang="en-US" sz="2200" dirty="0">
                <a:solidFill>
                  <a:srgbClr val="0000FF"/>
                </a:solidFill>
                <a:latin typeface="Calibri" panose="020F0502020204030204" pitchFamily="34" charset="0"/>
              </a:rPr>
              <a:t>Move</a:t>
            </a:r>
            <a:r>
              <a:rPr lang="en-US" sz="2200" dirty="0">
                <a:latin typeface="Calibri" panose="020F0502020204030204" pitchFamily="34" charset="0"/>
              </a:rPr>
              <a:t> values between registers</a:t>
            </a:r>
          </a:p>
          <a:p>
            <a:pPr lvl="0">
              <a:buSzPct val="100000"/>
              <a:buFont typeface="Symbol" panose="05050102010706020507" pitchFamily="18" charset="2"/>
              <a:buChar char="*"/>
            </a:pPr>
            <a:r>
              <a:rPr lang="en-US" sz="2200" dirty="0">
                <a:latin typeface="Calibri" panose="020F0502020204030204" pitchFamily="34" charset="0"/>
              </a:rPr>
              <a:t>Example</a:t>
            </a:r>
          </a:p>
          <a:p>
            <a:pPr lvl="1">
              <a:buSzPct val="100000"/>
              <a:buFont typeface="Symbol" panose="05050102010706020507" pitchFamily="18" charset="2"/>
              <a:buChar char="*"/>
            </a:pPr>
            <a:r>
              <a:rPr lang="en-US" sz="2200" dirty="0" err="1">
                <a:latin typeface="Calibri" panose="020F0502020204030204" pitchFamily="34" charset="0"/>
              </a:rPr>
              <a:t>mov</a:t>
            </a:r>
            <a:r>
              <a:rPr lang="en-US" sz="2200" dirty="0">
                <a:latin typeface="Calibri" panose="020F0502020204030204" pitchFamily="34" charset="0"/>
              </a:rPr>
              <a:t> </a:t>
            </a:r>
            <a:r>
              <a:rPr lang="en-US" sz="2200" dirty="0" err="1">
                <a:latin typeface="Calibri" panose="020F0502020204030204" pitchFamily="34" charset="0"/>
              </a:rPr>
              <a:t>ebx</a:t>
            </a:r>
            <a:r>
              <a:rPr lang="en-US" sz="2200" dirty="0">
                <a:latin typeface="Calibri" panose="020F0502020204030204" pitchFamily="34" charset="0"/>
              </a:rPr>
              <a:t>, [</a:t>
            </a:r>
            <a:r>
              <a:rPr lang="en-US" sz="2200" dirty="0" err="1">
                <a:latin typeface="Calibri" panose="020F0502020204030204" pitchFamily="34" charset="0"/>
              </a:rPr>
              <a:t>esp</a:t>
            </a:r>
            <a:r>
              <a:rPr lang="en-US" sz="2200" dirty="0">
                <a:latin typeface="Calibri" panose="020F0502020204030204" pitchFamily="34" charset="0"/>
              </a:rPr>
              <a:t> – </a:t>
            </a:r>
            <a:r>
              <a:rPr lang="en-US" sz="2200" dirty="0" err="1">
                <a:latin typeface="Calibri" panose="020F0502020204030204" pitchFamily="34" charset="0"/>
              </a:rPr>
              <a:t>eax</a:t>
            </a:r>
            <a:r>
              <a:rPr lang="en-US" sz="2200" dirty="0">
                <a:latin typeface="Calibri" panose="020F0502020204030204" pitchFamily="34" charset="0"/>
              </a:rPr>
              <a:t>*4 - 12]</a:t>
            </a:r>
          </a:p>
        </p:txBody>
      </p:sp>
      <p:grpSp>
        <p:nvGrpSpPr>
          <p:cNvPr id="7" name="Group 6"/>
          <p:cNvGrpSpPr>
            <a:grpSpLocks noChangeAspect="1"/>
          </p:cNvGrpSpPr>
          <p:nvPr/>
        </p:nvGrpSpPr>
        <p:grpSpPr bwMode="auto">
          <a:xfrm>
            <a:off x="1447800" y="1752600"/>
            <a:ext cx="6400800" cy="681038"/>
            <a:chOff x="1089" y="1200"/>
            <a:chExt cx="4032" cy="429"/>
          </a:xfrm>
        </p:grpSpPr>
        <p:sp>
          <p:nvSpPr>
            <p:cNvPr id="8" name="AutoShape 5"/>
            <p:cNvSpPr>
              <a:spLocks noChangeAspect="1" noChangeArrowheads="1" noTextEdit="1"/>
            </p:cNvSpPr>
            <p:nvPr/>
          </p:nvSpPr>
          <p:spPr bwMode="auto">
            <a:xfrm>
              <a:off x="1089" y="1200"/>
              <a:ext cx="403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1107" y="1218"/>
              <a:ext cx="3991" cy="194"/>
            </a:xfrm>
            <a:custGeom>
              <a:avLst/>
              <a:gdLst>
                <a:gd name="T0" fmla="*/ 0 w 451"/>
                <a:gd name="T1" fmla="*/ 0 h 22"/>
                <a:gd name="T2" fmla="*/ 451 w 451"/>
                <a:gd name="T3" fmla="*/ 0 h 22"/>
                <a:gd name="T4" fmla="*/ 0 w 451"/>
                <a:gd name="T5" fmla="*/ 3 h 22"/>
                <a:gd name="T6" fmla="*/ 451 w 451"/>
                <a:gd name="T7" fmla="*/ 3 h 22"/>
                <a:gd name="T8" fmla="*/ 0 w 451"/>
                <a:gd name="T9" fmla="*/ 22 h 22"/>
                <a:gd name="T10" fmla="*/ 0 w 451"/>
                <a:gd name="T11" fmla="*/ 4 h 22"/>
                <a:gd name="T12" fmla="*/ 4 w 451"/>
                <a:gd name="T13" fmla="*/ 22 h 22"/>
                <a:gd name="T14" fmla="*/ 4 w 45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1" h="22">
                  <a:moveTo>
                    <a:pt x="0" y="0"/>
                  </a:moveTo>
                  <a:lnTo>
                    <a:pt x="451" y="0"/>
                  </a:lnTo>
                  <a:moveTo>
                    <a:pt x="0" y="3"/>
                  </a:moveTo>
                  <a:lnTo>
                    <a:pt x="451" y="3"/>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1222" y="1244"/>
              <a:ext cx="60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1" name="Line 9"/>
            <p:cNvSpPr>
              <a:spLocks noChangeShapeType="1"/>
            </p:cNvSpPr>
            <p:nvPr/>
          </p:nvSpPr>
          <p:spPr bwMode="auto">
            <a:xfrm flipV="1">
              <a:off x="3266" y="1253"/>
              <a:ext cx="0" cy="15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3355" y="1244"/>
              <a:ext cx="52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3" name="Line 11"/>
            <p:cNvSpPr>
              <a:spLocks noChangeShapeType="1"/>
            </p:cNvSpPr>
            <p:nvPr/>
          </p:nvSpPr>
          <p:spPr bwMode="auto">
            <a:xfrm flipV="1">
              <a:off x="4195" y="1253"/>
              <a:ext cx="0" cy="15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4275" y="1244"/>
              <a:ext cx="6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5" name="Freeform 13"/>
            <p:cNvSpPr>
              <a:spLocks noEditPoints="1"/>
            </p:cNvSpPr>
            <p:nvPr/>
          </p:nvSpPr>
          <p:spPr bwMode="auto">
            <a:xfrm>
              <a:off x="1107" y="1253"/>
              <a:ext cx="3991" cy="319"/>
            </a:xfrm>
            <a:custGeom>
              <a:avLst/>
              <a:gdLst>
                <a:gd name="T0" fmla="*/ 447 w 451"/>
                <a:gd name="T1" fmla="*/ 18 h 36"/>
                <a:gd name="T2" fmla="*/ 447 w 451"/>
                <a:gd name="T3" fmla="*/ 0 h 36"/>
                <a:gd name="T4" fmla="*/ 451 w 451"/>
                <a:gd name="T5" fmla="*/ 18 h 36"/>
                <a:gd name="T6" fmla="*/ 451 w 451"/>
                <a:gd name="T7" fmla="*/ 0 h 36"/>
                <a:gd name="T8" fmla="*/ 0 w 451"/>
                <a:gd name="T9" fmla="*/ 18 h 36"/>
                <a:gd name="T10" fmla="*/ 451 w 451"/>
                <a:gd name="T11" fmla="*/ 18 h 36"/>
                <a:gd name="T12" fmla="*/ 0 w 451"/>
                <a:gd name="T13" fmla="*/ 36 h 36"/>
                <a:gd name="T14" fmla="*/ 0 w 451"/>
                <a:gd name="T15" fmla="*/ 18 h 36"/>
                <a:gd name="T16" fmla="*/ 4 w 451"/>
                <a:gd name="T17" fmla="*/ 36 h 36"/>
                <a:gd name="T18" fmla="*/ 4 w 451"/>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36">
                  <a:moveTo>
                    <a:pt x="447" y="18"/>
                  </a:moveTo>
                  <a:lnTo>
                    <a:pt x="447" y="0"/>
                  </a:lnTo>
                  <a:moveTo>
                    <a:pt x="451" y="18"/>
                  </a:moveTo>
                  <a:lnTo>
                    <a:pt x="451" y="0"/>
                  </a:lnTo>
                  <a:moveTo>
                    <a:pt x="0" y="18"/>
                  </a:moveTo>
                  <a:lnTo>
                    <a:pt x="451"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222" y="1412"/>
              <a:ext cx="17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mov</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r>
                <a:rPr lang="en-US" sz="1700" dirty="0">
                  <a:latin typeface="Times New Roman" pitchFamily="18" charset="0"/>
                  <a:cs typeface="Times New Roman" pitchFamily="18" charset="0"/>
                </a:rPr>
                <a:t>/</a:t>
              </a:r>
              <a:r>
                <a:rPr lang="en-US" sz="1700" i="1" dirty="0" err="1">
                  <a:latin typeface="Times New Roman" pitchFamily="18" charset="0"/>
                  <a:cs typeface="Times New Roman" pitchFamily="18" charset="0"/>
                </a:rPr>
                <a:t>mem</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r>
                <a:rPr lang="en-US" sz="1700" dirty="0">
                  <a:latin typeface="Times New Roman" pitchFamily="18" charset="0"/>
                  <a:cs typeface="Times New Roman" pitchFamily="18" charset="0"/>
                </a:rPr>
                <a:t>/</a:t>
              </a:r>
              <a:r>
                <a:rPr lang="en-US" sz="1700" i="1" dirty="0" err="1">
                  <a:latin typeface="Times New Roman" pitchFamily="18" charset="0"/>
                  <a:cs typeface="Times New Roman" pitchFamily="18" charset="0"/>
                </a:rPr>
                <a:t>mem</a:t>
              </a:r>
              <a:r>
                <a:rPr lang="en-US" sz="1700" dirty="0">
                  <a:latin typeface="Times New Roman" pitchFamily="18" charset="0"/>
                  <a:cs typeface="Times New Roman" pitchFamily="18" charset="0"/>
                </a:rPr>
                <a:t>/</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a:t>
              </a:r>
            </a:p>
          </p:txBody>
        </p:sp>
        <p:sp>
          <p:nvSpPr>
            <p:cNvPr id="17" name="Line 15"/>
            <p:cNvSpPr>
              <a:spLocks noChangeShapeType="1"/>
            </p:cNvSpPr>
            <p:nvPr/>
          </p:nvSpPr>
          <p:spPr bwMode="auto">
            <a:xfrm flipV="1">
              <a:off x="3266" y="1412"/>
              <a:ext cx="0" cy="16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355" y="1412"/>
              <a:ext cx="73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err="1">
                  <a:ln>
                    <a:noFill/>
                  </a:ln>
                  <a:solidFill>
                    <a:srgbClr val="1A1B1C"/>
                  </a:solidFill>
                  <a:effectLst/>
                  <a:latin typeface="Times New Roman" pitchFamily="18" charset="0"/>
                </a:rPr>
                <a:t>mov</a:t>
              </a:r>
              <a:r>
                <a:rPr kumimoji="0" lang="en-US" sz="1700" b="0" i="0" u="none" strike="noStrike" cap="none" normalizeH="0" baseline="0" dirty="0">
                  <a:ln>
                    <a:noFill/>
                  </a:ln>
                  <a:solidFill>
                    <a:srgbClr val="1A1B1C"/>
                  </a:solidFill>
                  <a:effectLst/>
                  <a:latin typeface="Times New Roman" pitchFamily="18" charset="0"/>
                </a:rPr>
                <a:t> </a:t>
              </a:r>
              <a:r>
                <a:rPr kumimoji="0" lang="en-US" sz="1700" b="0" i="0" u="none" strike="noStrike" cap="none" normalizeH="0" baseline="0" dirty="0" err="1">
                  <a:ln>
                    <a:noFill/>
                  </a:ln>
                  <a:solidFill>
                    <a:srgbClr val="1A1B1C"/>
                  </a:solidFill>
                  <a:effectLst/>
                  <a:latin typeface="Times New Roman" pitchFamily="18" charset="0"/>
                </a:rPr>
                <a:t>eax</a:t>
              </a:r>
              <a:r>
                <a:rPr kumimoji="0" lang="en-US" sz="1700" b="0" i="0" u="none" strike="noStrike" cap="none" normalizeH="0" baseline="0" dirty="0">
                  <a:ln>
                    <a:noFill/>
                  </a:ln>
                  <a:solidFill>
                    <a:srgbClr val="1A1B1C"/>
                  </a:solidFill>
                  <a:effectLst/>
                  <a:latin typeface="Times New Roman" pitchFamily="18" charset="0"/>
                </a:rPr>
                <a:t>, </a:t>
              </a:r>
              <a:r>
                <a:rPr kumimoji="0" lang="en-US" sz="1700" b="0" i="0" u="none" strike="noStrike" cap="none" normalizeH="0" baseline="0" dirty="0" err="1">
                  <a:ln>
                    <a:noFill/>
                  </a:ln>
                  <a:solidFill>
                    <a:srgbClr val="1A1B1C"/>
                  </a:solidFill>
                  <a:effectLst/>
                  <a:latin typeface="Times New Roman" pitchFamily="18" charset="0"/>
                </a:rPr>
                <a:t>ebx</a:t>
              </a:r>
              <a:endParaRPr kumimoji="0" lang="en-US" sz="1800" b="0" i="0" u="none" strike="noStrike" cap="none" normalizeH="0" baseline="0" dirty="0">
                <a:ln>
                  <a:noFill/>
                </a:ln>
                <a:solidFill>
                  <a:schemeClr val="tx1"/>
                </a:solidFill>
                <a:effectLst/>
                <a:latin typeface="Arial" pitchFamily="34" charset="0"/>
              </a:endParaRPr>
            </a:p>
          </p:txBody>
        </p:sp>
        <p:sp>
          <p:nvSpPr>
            <p:cNvPr id="19" name="Line 17"/>
            <p:cNvSpPr>
              <a:spLocks noChangeShapeType="1"/>
            </p:cNvSpPr>
            <p:nvPr/>
          </p:nvSpPr>
          <p:spPr bwMode="auto">
            <a:xfrm flipV="1">
              <a:off x="4195" y="1412"/>
              <a:ext cx="0" cy="16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275" y="1412"/>
              <a:ext cx="5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err="1">
                  <a:solidFill>
                    <a:srgbClr val="1A1B1C"/>
                  </a:solidFill>
                  <a:latin typeface="Times New Roman" pitchFamily="18" charset="0"/>
                </a:rPr>
                <a:t>eax</a:t>
              </a:r>
              <a:r>
                <a:rPr lang="en-US" sz="1700" dirty="0">
                  <a:solidFill>
                    <a:srgbClr val="1A1B1C"/>
                  </a:solidFill>
                  <a:latin typeface="Times New Roman" pitchFamily="18" charset="0"/>
                </a:rPr>
                <a:t> ← </a:t>
              </a:r>
              <a:r>
                <a:rPr lang="en-US" sz="1700" dirty="0" err="1">
                  <a:solidFill>
                    <a:srgbClr val="1A1B1C"/>
                  </a:solidFill>
                  <a:latin typeface="Times New Roman" pitchFamily="18" charset="0"/>
                </a:rPr>
                <a:t>ebx</a:t>
              </a:r>
              <a:endParaRPr kumimoji="0" lang="en-US" sz="1800" b="0" i="0" u="none" strike="noStrike" cap="none" normalizeH="0" baseline="0" dirty="0">
                <a:ln>
                  <a:noFill/>
                </a:ln>
                <a:solidFill>
                  <a:schemeClr val="tx1"/>
                </a:solidFill>
                <a:effectLst/>
                <a:latin typeface="Arial" pitchFamily="34" charset="0"/>
              </a:endParaRPr>
            </a:p>
          </p:txBody>
        </p:sp>
        <p:sp>
          <p:nvSpPr>
            <p:cNvPr id="23" name="Freeform 21"/>
            <p:cNvSpPr>
              <a:spLocks noEditPoints="1"/>
            </p:cNvSpPr>
            <p:nvPr/>
          </p:nvSpPr>
          <p:spPr bwMode="auto">
            <a:xfrm>
              <a:off x="1107" y="1412"/>
              <a:ext cx="3991" cy="195"/>
            </a:xfrm>
            <a:custGeom>
              <a:avLst/>
              <a:gdLst>
                <a:gd name="T0" fmla="*/ 447 w 451"/>
                <a:gd name="T1" fmla="*/ 18 h 22"/>
                <a:gd name="T2" fmla="*/ 447 w 451"/>
                <a:gd name="T3" fmla="*/ 0 h 22"/>
                <a:gd name="T4" fmla="*/ 451 w 451"/>
                <a:gd name="T5" fmla="*/ 18 h 22"/>
                <a:gd name="T6" fmla="*/ 451 w 451"/>
                <a:gd name="T7" fmla="*/ 0 h 22"/>
                <a:gd name="T8" fmla="*/ 0 w 451"/>
                <a:gd name="T9" fmla="*/ 19 h 22"/>
                <a:gd name="T10" fmla="*/ 451 w 451"/>
                <a:gd name="T11" fmla="*/ 19 h 22"/>
                <a:gd name="T12" fmla="*/ 0 w 451"/>
                <a:gd name="T13" fmla="*/ 22 h 22"/>
                <a:gd name="T14" fmla="*/ 451 w 45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1" h="22">
                  <a:moveTo>
                    <a:pt x="447" y="18"/>
                  </a:moveTo>
                  <a:lnTo>
                    <a:pt x="447" y="0"/>
                  </a:lnTo>
                  <a:moveTo>
                    <a:pt x="451" y="18"/>
                  </a:moveTo>
                  <a:lnTo>
                    <a:pt x="451" y="0"/>
                  </a:lnTo>
                  <a:moveTo>
                    <a:pt x="0" y="19"/>
                  </a:moveTo>
                  <a:lnTo>
                    <a:pt x="451" y="19"/>
                  </a:lnTo>
                  <a:moveTo>
                    <a:pt x="0" y="22"/>
                  </a:moveTo>
                  <a:lnTo>
                    <a:pt x="451"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movsx</a:t>
            </a:r>
            <a:r>
              <a:rPr lang="fr-FR" dirty="0">
                <a:solidFill>
                  <a:schemeClr val="tx1"/>
                </a:solidFill>
              </a:rPr>
              <a:t> and </a:t>
            </a:r>
            <a:r>
              <a:rPr lang="fr-FR" i="1" dirty="0" err="1">
                <a:solidFill>
                  <a:schemeClr val="tx1"/>
                </a:solidFill>
              </a:rPr>
              <a:t>movzx</a:t>
            </a:r>
            <a:r>
              <a:rPr lang="fr-FR" i="1" dirty="0">
                <a:solidFill>
                  <a:schemeClr val="tx1"/>
                </a:solidFill>
              </a:rPr>
              <a:t> </a:t>
            </a:r>
            <a:r>
              <a:rPr lang="fr-FR" dirty="0">
                <a:solidFill>
                  <a:schemeClr val="tx1"/>
                </a:solidFill>
              </a:rPr>
              <a:t>instructions</a:t>
            </a:r>
          </a:p>
        </p:txBody>
      </p:sp>
      <p:sp>
        <p:nvSpPr>
          <p:cNvPr id="3" name="Text Placeholder 2"/>
          <p:cNvSpPr txBox="1">
            <a:spLocks noGrp="1"/>
          </p:cNvSpPr>
          <p:nvPr>
            <p:ph type="body" idx="4294967295"/>
          </p:nvPr>
        </p:nvSpPr>
        <p:spPr>
          <a:xfrm>
            <a:off x="685800" y="3581400"/>
            <a:ext cx="7816850" cy="2438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regular </a:t>
            </a:r>
            <a:r>
              <a:rPr lang="en-US" sz="2800" i="1" dirty="0" err="1">
                <a:solidFill>
                  <a:srgbClr val="2300DC"/>
                </a:solidFill>
                <a:latin typeface="Calibri" panose="020F0502020204030204" pitchFamily="34" charset="0"/>
              </a:rPr>
              <a:t>mov</a:t>
            </a:r>
            <a:r>
              <a:rPr lang="en-US" sz="2800" dirty="0">
                <a:latin typeface="Calibri" panose="020F0502020204030204" pitchFamily="34" charset="0"/>
              </a:rPr>
              <a:t> instruction assumes that the source and destination have the same </a:t>
            </a:r>
            <a:r>
              <a:rPr lang="en-US" sz="2800" dirty="0">
                <a:solidFill>
                  <a:srgbClr val="2300DC"/>
                </a:solidFill>
                <a:latin typeface="Calibri" panose="020F0502020204030204" pitchFamily="34" charset="0"/>
              </a:rPr>
              <a:t>size</a:t>
            </a:r>
          </a:p>
          <a:p>
            <a:pPr lvl="0">
              <a:buSzPct val="100000"/>
              <a:buFont typeface="Symbol" panose="05050102010706020507" pitchFamily="18" charset="2"/>
              <a:buChar char="*"/>
            </a:pPr>
            <a:r>
              <a:rPr lang="en-US" sz="2800" dirty="0">
                <a:latin typeface="Calibri" panose="020F0502020204030204" pitchFamily="34" charset="0"/>
              </a:rPr>
              <a:t>The </a:t>
            </a:r>
            <a:r>
              <a:rPr lang="en-US" sz="2800" i="1" dirty="0" err="1">
                <a:solidFill>
                  <a:srgbClr val="2300DC"/>
                </a:solidFill>
                <a:latin typeface="Calibri" panose="020F0502020204030204" pitchFamily="34" charset="0"/>
              </a:rPr>
              <a:t>movsx</a:t>
            </a:r>
            <a:r>
              <a:rPr lang="en-US" sz="2800" i="1" dirty="0">
                <a:latin typeface="Calibri" panose="020F0502020204030204" pitchFamily="34" charset="0"/>
              </a:rPr>
              <a:t> </a:t>
            </a:r>
            <a:r>
              <a:rPr lang="en-US" sz="2800" dirty="0">
                <a:latin typeface="Calibri" panose="020F0502020204030204" pitchFamily="34" charset="0"/>
              </a:rPr>
              <a:t>and </a:t>
            </a:r>
            <a:r>
              <a:rPr lang="en-US" sz="2800" i="1" dirty="0" err="1">
                <a:latin typeface="Calibri" panose="020F0502020204030204" pitchFamily="34" charset="0"/>
              </a:rPr>
              <a:t>movzx</a:t>
            </a:r>
            <a:r>
              <a:rPr lang="en-US" sz="2800" dirty="0">
                <a:latin typeface="Calibri" panose="020F0502020204030204" pitchFamily="34" charset="0"/>
              </a:rPr>
              <a:t> instructions replace the MSB bits by the </a:t>
            </a:r>
            <a:r>
              <a:rPr lang="en-US" sz="2800" dirty="0">
                <a:solidFill>
                  <a:srgbClr val="008080"/>
                </a:solidFill>
                <a:latin typeface="Calibri" panose="020F0502020204030204" pitchFamily="34" charset="0"/>
              </a:rPr>
              <a:t>sign bit</a:t>
            </a:r>
            <a:r>
              <a:rPr lang="en-US" sz="2800" dirty="0">
                <a:latin typeface="Calibri" panose="020F0502020204030204" pitchFamily="34" charset="0"/>
              </a:rPr>
              <a:t>, or </a:t>
            </a:r>
            <a:r>
              <a:rPr lang="en-US" sz="2800" dirty="0">
                <a:solidFill>
                  <a:srgbClr val="DC2300"/>
                </a:solidFill>
                <a:latin typeface="Calibri" panose="020F0502020204030204" pitchFamily="34" charset="0"/>
              </a:rPr>
              <a:t>zeros</a:t>
            </a:r>
            <a:r>
              <a:rPr lang="en-US" sz="2800" dirty="0">
                <a:latin typeface="Calibri" panose="020F0502020204030204" pitchFamily="34" charset="0"/>
              </a:rPr>
              <a:t> respectively</a:t>
            </a:r>
          </a:p>
        </p:txBody>
      </p:sp>
      <p:grpSp>
        <p:nvGrpSpPr>
          <p:cNvPr id="7" name="Group 5"/>
          <p:cNvGrpSpPr>
            <a:grpSpLocks noChangeAspect="1"/>
          </p:cNvGrpSpPr>
          <p:nvPr/>
        </p:nvGrpSpPr>
        <p:grpSpPr bwMode="auto">
          <a:xfrm>
            <a:off x="1062038" y="1676400"/>
            <a:ext cx="7167562" cy="1357313"/>
            <a:chOff x="1053" y="1262"/>
            <a:chExt cx="4515" cy="855"/>
          </a:xfrm>
        </p:grpSpPr>
        <p:sp>
          <p:nvSpPr>
            <p:cNvPr id="8" name="AutoShape 4"/>
            <p:cNvSpPr>
              <a:spLocks noChangeAspect="1" noChangeArrowheads="1" noTextEdit="1"/>
            </p:cNvSpPr>
            <p:nvPr/>
          </p:nvSpPr>
          <p:spPr bwMode="auto">
            <a:xfrm>
              <a:off x="1053" y="1262"/>
              <a:ext cx="4515"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69" y="1278"/>
              <a:ext cx="4476" cy="176"/>
            </a:xfrm>
            <a:custGeom>
              <a:avLst/>
              <a:gdLst>
                <a:gd name="T0" fmla="*/ 0 w 560"/>
                <a:gd name="T1" fmla="*/ 0 h 22"/>
                <a:gd name="T2" fmla="*/ 560 w 560"/>
                <a:gd name="T3" fmla="*/ 0 h 22"/>
                <a:gd name="T4" fmla="*/ 0 w 560"/>
                <a:gd name="T5" fmla="*/ 4 h 22"/>
                <a:gd name="T6" fmla="*/ 560 w 560"/>
                <a:gd name="T7" fmla="*/ 4 h 22"/>
                <a:gd name="T8" fmla="*/ 0 w 560"/>
                <a:gd name="T9" fmla="*/ 22 h 22"/>
                <a:gd name="T10" fmla="*/ 0 w 560"/>
                <a:gd name="T11" fmla="*/ 4 h 22"/>
                <a:gd name="T12" fmla="*/ 4 w 560"/>
                <a:gd name="T13" fmla="*/ 22 h 22"/>
                <a:gd name="T14" fmla="*/ 4 w 56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22">
                  <a:moveTo>
                    <a:pt x="0" y="0"/>
                  </a:moveTo>
                  <a:lnTo>
                    <a:pt x="560" y="0"/>
                  </a:lnTo>
                  <a:moveTo>
                    <a:pt x="0" y="4"/>
                  </a:moveTo>
                  <a:lnTo>
                    <a:pt x="56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173" y="1310"/>
              <a:ext cx="53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1" name="Line 8"/>
            <p:cNvSpPr>
              <a:spLocks noChangeShapeType="1"/>
            </p:cNvSpPr>
            <p:nvPr/>
          </p:nvSpPr>
          <p:spPr bwMode="auto">
            <a:xfrm flipV="1">
              <a:off x="2428" y="1310"/>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508" y="1310"/>
              <a:ext cx="47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3" name="Line 10"/>
            <p:cNvSpPr>
              <a:spLocks noChangeShapeType="1"/>
            </p:cNvSpPr>
            <p:nvPr/>
          </p:nvSpPr>
          <p:spPr bwMode="auto">
            <a:xfrm flipV="1">
              <a:off x="3323" y="1310"/>
              <a:ext cx="0" cy="1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395" y="1310"/>
              <a:ext cx="62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5" name="Freeform 12"/>
            <p:cNvSpPr>
              <a:spLocks noEditPoints="1"/>
            </p:cNvSpPr>
            <p:nvPr/>
          </p:nvSpPr>
          <p:spPr bwMode="auto">
            <a:xfrm>
              <a:off x="1069" y="1310"/>
              <a:ext cx="4476" cy="439"/>
            </a:xfrm>
            <a:custGeom>
              <a:avLst/>
              <a:gdLst>
                <a:gd name="T0" fmla="*/ 556 w 560"/>
                <a:gd name="T1" fmla="*/ 18 h 55"/>
                <a:gd name="T2" fmla="*/ 556 w 560"/>
                <a:gd name="T3" fmla="*/ 0 h 55"/>
                <a:gd name="T4" fmla="*/ 560 w 560"/>
                <a:gd name="T5" fmla="*/ 18 h 55"/>
                <a:gd name="T6" fmla="*/ 560 w 560"/>
                <a:gd name="T7" fmla="*/ 0 h 55"/>
                <a:gd name="T8" fmla="*/ 0 w 560"/>
                <a:gd name="T9" fmla="*/ 18 h 55"/>
                <a:gd name="T10" fmla="*/ 560 w 560"/>
                <a:gd name="T11" fmla="*/ 18 h 55"/>
                <a:gd name="T12" fmla="*/ 0 w 560"/>
                <a:gd name="T13" fmla="*/ 55 h 55"/>
                <a:gd name="T14" fmla="*/ 0 w 560"/>
                <a:gd name="T15" fmla="*/ 19 h 55"/>
                <a:gd name="T16" fmla="*/ 4 w 560"/>
                <a:gd name="T17" fmla="*/ 55 h 55"/>
                <a:gd name="T18" fmla="*/ 4 w 560"/>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55">
                  <a:moveTo>
                    <a:pt x="556" y="18"/>
                  </a:moveTo>
                  <a:lnTo>
                    <a:pt x="556" y="0"/>
                  </a:lnTo>
                  <a:moveTo>
                    <a:pt x="560" y="18"/>
                  </a:moveTo>
                  <a:lnTo>
                    <a:pt x="560" y="0"/>
                  </a:lnTo>
                  <a:moveTo>
                    <a:pt x="0" y="18"/>
                  </a:moveTo>
                  <a:lnTo>
                    <a:pt x="560" y="18"/>
                  </a:lnTo>
                  <a:moveTo>
                    <a:pt x="0" y="55"/>
                  </a:moveTo>
                  <a:lnTo>
                    <a:pt x="0" y="19"/>
                  </a:lnTo>
                  <a:moveTo>
                    <a:pt x="4" y="55"/>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173" y="1454"/>
              <a:ext cx="11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movsx</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7" name="Line 14"/>
            <p:cNvSpPr>
              <a:spLocks noChangeShapeType="1"/>
            </p:cNvSpPr>
            <p:nvPr/>
          </p:nvSpPr>
          <p:spPr bwMode="auto">
            <a:xfrm flipV="1">
              <a:off x="2428" y="1462"/>
              <a:ext cx="0" cy="28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508" y="1454"/>
              <a:ext cx="6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a:ln>
                    <a:noFill/>
                  </a:ln>
                  <a:solidFill>
                    <a:srgbClr val="1A1B1C"/>
                  </a:solidFill>
                  <a:effectLst/>
                  <a:latin typeface="Times New Roman" pitchFamily="18" charset="0"/>
                </a:rPr>
                <a:t>movsx</a:t>
              </a:r>
              <a:r>
                <a:rPr kumimoji="0" lang="en-US" sz="1500" b="0" i="0" u="none" strike="noStrike" cap="none" normalizeH="0" baseline="0" dirty="0">
                  <a:ln>
                    <a:noFill/>
                  </a:ln>
                  <a:solidFill>
                    <a:srgbClr val="1A1B1C"/>
                  </a:solidFill>
                  <a:effectLst/>
                  <a:latin typeface="Times New Roman" pitchFamily="18" charset="0"/>
                </a:rPr>
                <a:t> </a:t>
              </a:r>
              <a:r>
                <a:rPr kumimoji="0" lang="en-US" sz="1500" b="0" i="0" u="none" strike="noStrike" cap="none" normalizeH="0" baseline="0" dirty="0" err="1">
                  <a:ln>
                    <a:noFill/>
                  </a:ln>
                  <a:solidFill>
                    <a:srgbClr val="1A1B1C"/>
                  </a:solidFill>
                  <a:effectLst/>
                  <a:latin typeface="Times New Roman" pitchFamily="18" charset="0"/>
                </a:rPr>
                <a:t>eax,bx</a:t>
              </a:r>
              <a:endParaRPr kumimoji="0" lang="en-US" sz="1800" b="0" i="0" u="none" strike="noStrike" cap="none" normalizeH="0" baseline="0" dirty="0">
                <a:ln>
                  <a:noFill/>
                </a:ln>
                <a:solidFill>
                  <a:schemeClr val="tx1"/>
                </a:solidFill>
                <a:effectLst/>
                <a:latin typeface="Arial" pitchFamily="34" charset="0"/>
              </a:endParaRPr>
            </a:p>
          </p:txBody>
        </p:sp>
        <p:sp>
          <p:nvSpPr>
            <p:cNvPr id="19" name="Line 16"/>
            <p:cNvSpPr>
              <a:spLocks noChangeShapeType="1"/>
            </p:cNvSpPr>
            <p:nvPr/>
          </p:nvSpPr>
          <p:spPr bwMode="auto">
            <a:xfrm flipV="1">
              <a:off x="3323" y="1462"/>
              <a:ext cx="0" cy="287"/>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395" y="1454"/>
              <a:ext cx="179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sign extend(</a:t>
              </a:r>
              <a:r>
                <a:rPr lang="en-US" sz="1600" dirty="0" err="1">
                  <a:latin typeface="Times New Roman" pitchFamily="18" charset="0"/>
                  <a:cs typeface="Times New Roman" pitchFamily="18" charset="0"/>
                </a:rPr>
                <a:t>bx</a:t>
              </a:r>
              <a:r>
                <a:rPr lang="en-US" sz="1600" dirty="0">
                  <a:latin typeface="Times New Roman" pitchFamily="18" charset="0"/>
                  <a:cs typeface="Times New Roman" pitchFamily="18" charset="0"/>
                </a:rPr>
                <a:t>), the second</a:t>
              </a:r>
            </a:p>
            <a:p>
              <a:r>
                <a:rPr lang="en-US" sz="1600" dirty="0">
                  <a:latin typeface="Times New Roman" pitchFamily="18" charset="0"/>
                  <a:cs typeface="Times New Roman" pitchFamily="18" charset="0"/>
                </a:rPr>
                <a:t>operand is either 8 or 16 bits</a:t>
              </a:r>
            </a:p>
          </p:txBody>
        </p:sp>
        <p:sp>
          <p:nvSpPr>
            <p:cNvPr id="21" name="Freeform 18"/>
            <p:cNvSpPr>
              <a:spLocks noEditPoints="1"/>
            </p:cNvSpPr>
            <p:nvPr/>
          </p:nvSpPr>
          <p:spPr bwMode="auto">
            <a:xfrm>
              <a:off x="1069" y="1462"/>
              <a:ext cx="4476" cy="583"/>
            </a:xfrm>
            <a:custGeom>
              <a:avLst/>
              <a:gdLst>
                <a:gd name="T0" fmla="*/ 556 w 560"/>
                <a:gd name="T1" fmla="*/ 36 h 73"/>
                <a:gd name="T2" fmla="*/ 556 w 560"/>
                <a:gd name="T3" fmla="*/ 0 h 73"/>
                <a:gd name="T4" fmla="*/ 560 w 560"/>
                <a:gd name="T5" fmla="*/ 36 h 73"/>
                <a:gd name="T6" fmla="*/ 560 w 560"/>
                <a:gd name="T7" fmla="*/ 0 h 73"/>
                <a:gd name="T8" fmla="*/ 0 w 560"/>
                <a:gd name="T9" fmla="*/ 36 h 73"/>
                <a:gd name="T10" fmla="*/ 560 w 560"/>
                <a:gd name="T11" fmla="*/ 36 h 73"/>
                <a:gd name="T12" fmla="*/ 0 w 560"/>
                <a:gd name="T13" fmla="*/ 73 h 73"/>
                <a:gd name="T14" fmla="*/ 0 w 560"/>
                <a:gd name="T15" fmla="*/ 36 h 73"/>
                <a:gd name="T16" fmla="*/ 4 w 560"/>
                <a:gd name="T17" fmla="*/ 73 h 73"/>
                <a:gd name="T18" fmla="*/ 4 w 560"/>
                <a:gd name="T19"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73">
                  <a:moveTo>
                    <a:pt x="556" y="36"/>
                  </a:moveTo>
                  <a:lnTo>
                    <a:pt x="556" y="0"/>
                  </a:lnTo>
                  <a:moveTo>
                    <a:pt x="560" y="36"/>
                  </a:moveTo>
                  <a:lnTo>
                    <a:pt x="560" y="0"/>
                  </a:lnTo>
                  <a:moveTo>
                    <a:pt x="0" y="36"/>
                  </a:moveTo>
                  <a:lnTo>
                    <a:pt x="560" y="36"/>
                  </a:lnTo>
                  <a:moveTo>
                    <a:pt x="0" y="73"/>
                  </a:moveTo>
                  <a:lnTo>
                    <a:pt x="0" y="36"/>
                  </a:lnTo>
                  <a:moveTo>
                    <a:pt x="4" y="73"/>
                  </a:moveTo>
                  <a:lnTo>
                    <a:pt x="4" y="36"/>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173" y="1749"/>
              <a:ext cx="11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movzx</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23" name="Line 20"/>
            <p:cNvSpPr>
              <a:spLocks noChangeShapeType="1"/>
            </p:cNvSpPr>
            <p:nvPr/>
          </p:nvSpPr>
          <p:spPr bwMode="auto">
            <a:xfrm flipV="1">
              <a:off x="2428" y="1749"/>
              <a:ext cx="0" cy="29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508" y="1749"/>
              <a:ext cx="6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a:ln>
                    <a:noFill/>
                  </a:ln>
                  <a:solidFill>
                    <a:srgbClr val="1A1B1C"/>
                  </a:solidFill>
                  <a:effectLst/>
                  <a:latin typeface="Times New Roman" pitchFamily="18" charset="0"/>
                </a:rPr>
                <a:t>movsx</a:t>
              </a:r>
              <a:r>
                <a:rPr kumimoji="0" lang="en-US" sz="1500" b="0" i="0" u="none" strike="noStrike" cap="none" normalizeH="0" baseline="0" dirty="0">
                  <a:ln>
                    <a:noFill/>
                  </a:ln>
                  <a:solidFill>
                    <a:srgbClr val="1A1B1C"/>
                  </a:solidFill>
                  <a:effectLst/>
                  <a:latin typeface="Times New Roman" pitchFamily="18" charset="0"/>
                </a:rPr>
                <a:t> </a:t>
              </a:r>
              <a:r>
                <a:rPr kumimoji="0" lang="en-US" sz="1500" b="0" i="0" u="none" strike="noStrike" cap="none" normalizeH="0" baseline="0" dirty="0" err="1">
                  <a:ln>
                    <a:noFill/>
                  </a:ln>
                  <a:solidFill>
                    <a:srgbClr val="1A1B1C"/>
                  </a:solidFill>
                  <a:effectLst/>
                  <a:latin typeface="Times New Roman" pitchFamily="18" charset="0"/>
                </a:rPr>
                <a:t>eax,bx</a:t>
              </a:r>
              <a:endParaRPr kumimoji="0" lang="en-US" sz="1800" b="0" i="0" u="none" strike="noStrike" cap="none" normalizeH="0" baseline="0" dirty="0">
                <a:ln>
                  <a:noFill/>
                </a:ln>
                <a:solidFill>
                  <a:schemeClr val="tx1"/>
                </a:solidFill>
                <a:effectLst/>
                <a:latin typeface="Arial" pitchFamily="34" charset="0"/>
              </a:endParaRPr>
            </a:p>
          </p:txBody>
        </p:sp>
        <p:sp>
          <p:nvSpPr>
            <p:cNvPr id="25" name="Line 22"/>
            <p:cNvSpPr>
              <a:spLocks noChangeShapeType="1"/>
            </p:cNvSpPr>
            <p:nvPr/>
          </p:nvSpPr>
          <p:spPr bwMode="auto">
            <a:xfrm flipV="1">
              <a:off x="3323" y="1749"/>
              <a:ext cx="0" cy="29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395" y="1749"/>
              <a:ext cx="181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zero extend(</a:t>
              </a:r>
              <a:r>
                <a:rPr lang="en-US" sz="1600" dirty="0" err="1">
                  <a:latin typeface="Times New Roman" pitchFamily="18" charset="0"/>
                  <a:cs typeface="Times New Roman" pitchFamily="18" charset="0"/>
                </a:rPr>
                <a:t>bx</a:t>
              </a:r>
              <a:r>
                <a:rPr lang="en-US" sz="1600" dirty="0">
                  <a:latin typeface="Times New Roman" pitchFamily="18" charset="0"/>
                  <a:cs typeface="Times New Roman" pitchFamily="18" charset="0"/>
                </a:rPr>
                <a:t>), the second</a:t>
              </a:r>
            </a:p>
            <a:p>
              <a:r>
                <a:rPr lang="en-US" sz="1600" dirty="0">
                  <a:latin typeface="Times New Roman" pitchFamily="18" charset="0"/>
                  <a:cs typeface="Times New Roman" pitchFamily="18" charset="0"/>
                </a:rPr>
                <a:t>operand is either 8 or 16 bits</a:t>
              </a:r>
            </a:p>
          </p:txBody>
        </p:sp>
        <p:sp>
          <p:nvSpPr>
            <p:cNvPr id="27" name="Freeform 24"/>
            <p:cNvSpPr>
              <a:spLocks noEditPoints="1"/>
            </p:cNvSpPr>
            <p:nvPr/>
          </p:nvSpPr>
          <p:spPr bwMode="auto">
            <a:xfrm>
              <a:off x="1069" y="1749"/>
              <a:ext cx="4476" cy="352"/>
            </a:xfrm>
            <a:custGeom>
              <a:avLst/>
              <a:gdLst>
                <a:gd name="T0" fmla="*/ 556 w 560"/>
                <a:gd name="T1" fmla="*/ 37 h 44"/>
                <a:gd name="T2" fmla="*/ 556 w 560"/>
                <a:gd name="T3" fmla="*/ 0 h 44"/>
                <a:gd name="T4" fmla="*/ 560 w 560"/>
                <a:gd name="T5" fmla="*/ 37 h 44"/>
                <a:gd name="T6" fmla="*/ 560 w 560"/>
                <a:gd name="T7" fmla="*/ 0 h 44"/>
                <a:gd name="T8" fmla="*/ 0 w 560"/>
                <a:gd name="T9" fmla="*/ 37 h 44"/>
                <a:gd name="T10" fmla="*/ 560 w 560"/>
                <a:gd name="T11" fmla="*/ 37 h 44"/>
                <a:gd name="T12" fmla="*/ 0 w 560"/>
                <a:gd name="T13" fmla="*/ 40 h 44"/>
                <a:gd name="T14" fmla="*/ 560 w 560"/>
                <a:gd name="T15" fmla="*/ 40 h 44"/>
                <a:gd name="T16" fmla="*/ 0 w 560"/>
                <a:gd name="T17" fmla="*/ 44 h 44"/>
                <a:gd name="T18" fmla="*/ 560 w 56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44">
                  <a:moveTo>
                    <a:pt x="556" y="37"/>
                  </a:moveTo>
                  <a:lnTo>
                    <a:pt x="556" y="0"/>
                  </a:lnTo>
                  <a:moveTo>
                    <a:pt x="560" y="37"/>
                  </a:moveTo>
                  <a:lnTo>
                    <a:pt x="560" y="0"/>
                  </a:lnTo>
                  <a:moveTo>
                    <a:pt x="0" y="37"/>
                  </a:moveTo>
                  <a:lnTo>
                    <a:pt x="560" y="37"/>
                  </a:lnTo>
                  <a:moveTo>
                    <a:pt x="0" y="40"/>
                  </a:moveTo>
                  <a:lnTo>
                    <a:pt x="560" y="40"/>
                  </a:lnTo>
                  <a:moveTo>
                    <a:pt x="0" y="44"/>
                  </a:moveTo>
                  <a:lnTo>
                    <a:pt x="560" y="4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Exchange Instruction</a:t>
            </a:r>
          </a:p>
        </p:txBody>
      </p:sp>
      <p:sp>
        <p:nvSpPr>
          <p:cNvPr id="3" name="Text Placeholder 2"/>
          <p:cNvSpPr txBox="1">
            <a:spLocks noGrp="1"/>
          </p:cNvSpPr>
          <p:nvPr>
            <p:ph type="body" idx="4294967295"/>
          </p:nvPr>
        </p:nvSpPr>
        <p:spPr>
          <a:xfrm>
            <a:off x="685800" y="3756025"/>
            <a:ext cx="7848600" cy="9683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FF0000"/>
                </a:solidFill>
                <a:latin typeface="Calibri" panose="020F0502020204030204" pitchFamily="34" charset="0"/>
              </a:rPr>
              <a:t>Exchanges</a:t>
            </a:r>
            <a:r>
              <a:rPr lang="en-US" sz="2800" dirty="0">
                <a:latin typeface="Calibri" panose="020F0502020204030204" pitchFamily="34" charset="0"/>
              </a:rPr>
              <a:t> the </a:t>
            </a:r>
            <a:r>
              <a:rPr lang="en-US" sz="2800" dirty="0">
                <a:solidFill>
                  <a:srgbClr val="2323DC"/>
                </a:solidFill>
                <a:latin typeface="Calibri" panose="020F0502020204030204" pitchFamily="34" charset="0"/>
              </a:rPr>
              <a:t>contents</a:t>
            </a:r>
            <a:r>
              <a:rPr lang="en-US" sz="2800" dirty="0">
                <a:latin typeface="Calibri" panose="020F0502020204030204" pitchFamily="34" charset="0"/>
              </a:rPr>
              <a:t> of &lt;operand 1&gt; and &lt;operand 2&gt;</a:t>
            </a:r>
          </a:p>
        </p:txBody>
      </p:sp>
      <p:sp>
        <p:nvSpPr>
          <p:cNvPr id="8" name="AutoShape 4"/>
          <p:cNvSpPr>
            <a:spLocks noChangeAspect="1" noChangeArrowheads="1" noTextEdit="1"/>
          </p:cNvSpPr>
          <p:nvPr/>
        </p:nvSpPr>
        <p:spPr bwMode="auto">
          <a:xfrm>
            <a:off x="685800" y="2155825"/>
            <a:ext cx="76803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768350" y="2238375"/>
            <a:ext cx="0" cy="244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712788" y="2238375"/>
            <a:ext cx="0" cy="244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712788" y="2238375"/>
            <a:ext cx="7616825"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712788" y="2182813"/>
            <a:ext cx="7616825"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890588" y="2224088"/>
            <a:ext cx="9667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Semantics</a:t>
            </a:r>
            <a:endParaRPr kumimoji="0" lang="en-US" sz="1800" b="0" i="0" u="none" strike="noStrike" cap="none" normalizeH="0" baseline="0" dirty="0">
              <a:ln>
                <a:noFill/>
              </a:ln>
              <a:solidFill>
                <a:schemeClr val="tx1"/>
              </a:solidFill>
              <a:effectLst/>
              <a:latin typeface="Arial" pitchFamily="34" charset="0"/>
            </a:endParaRPr>
          </a:p>
        </p:txBody>
      </p:sp>
      <p:sp>
        <p:nvSpPr>
          <p:cNvPr id="14" name="Line 11"/>
          <p:cNvSpPr>
            <a:spLocks noChangeShapeType="1"/>
          </p:cNvSpPr>
          <p:nvPr/>
        </p:nvSpPr>
        <p:spPr bwMode="auto">
          <a:xfrm flipV="1">
            <a:off x="3575050" y="2238375"/>
            <a:ext cx="0" cy="244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711575" y="2224088"/>
            <a:ext cx="8588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6" name="Line 13"/>
          <p:cNvSpPr>
            <a:spLocks noChangeShapeType="1"/>
          </p:cNvSpPr>
          <p:nvPr/>
        </p:nvSpPr>
        <p:spPr bwMode="auto">
          <a:xfrm flipV="1">
            <a:off x="5700713" y="2238375"/>
            <a:ext cx="0" cy="244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5837238" y="2224088"/>
            <a:ext cx="11303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8" name="Freeform 15"/>
          <p:cNvSpPr>
            <a:spLocks noEditPoints="1"/>
          </p:cNvSpPr>
          <p:nvPr/>
        </p:nvSpPr>
        <p:spPr bwMode="auto">
          <a:xfrm>
            <a:off x="712788" y="2238375"/>
            <a:ext cx="7616825" cy="735013"/>
          </a:xfrm>
          <a:custGeom>
            <a:avLst/>
            <a:gdLst>
              <a:gd name="T0" fmla="*/ 555 w 559"/>
              <a:gd name="T1" fmla="*/ 18 h 54"/>
              <a:gd name="T2" fmla="*/ 555 w 559"/>
              <a:gd name="T3" fmla="*/ 0 h 54"/>
              <a:gd name="T4" fmla="*/ 559 w 559"/>
              <a:gd name="T5" fmla="*/ 18 h 54"/>
              <a:gd name="T6" fmla="*/ 559 w 559"/>
              <a:gd name="T7" fmla="*/ 0 h 54"/>
              <a:gd name="T8" fmla="*/ 0 w 559"/>
              <a:gd name="T9" fmla="*/ 18 h 54"/>
              <a:gd name="T10" fmla="*/ 559 w 559"/>
              <a:gd name="T11" fmla="*/ 18 h 54"/>
              <a:gd name="T12" fmla="*/ 0 w 559"/>
              <a:gd name="T13" fmla="*/ 54 h 54"/>
              <a:gd name="T14" fmla="*/ 0 w 559"/>
              <a:gd name="T15" fmla="*/ 18 h 54"/>
              <a:gd name="T16" fmla="*/ 4 w 559"/>
              <a:gd name="T17" fmla="*/ 54 h 54"/>
              <a:gd name="T18" fmla="*/ 4 w 559"/>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54">
                <a:moveTo>
                  <a:pt x="555" y="18"/>
                </a:moveTo>
                <a:lnTo>
                  <a:pt x="555" y="0"/>
                </a:lnTo>
                <a:moveTo>
                  <a:pt x="559" y="18"/>
                </a:moveTo>
                <a:lnTo>
                  <a:pt x="559" y="0"/>
                </a:lnTo>
                <a:moveTo>
                  <a:pt x="0" y="18"/>
                </a:moveTo>
                <a:lnTo>
                  <a:pt x="559" y="18"/>
                </a:lnTo>
                <a:moveTo>
                  <a:pt x="0" y="54"/>
                </a:moveTo>
                <a:lnTo>
                  <a:pt x="0" y="18"/>
                </a:lnTo>
                <a:moveTo>
                  <a:pt x="4" y="54"/>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890588" y="2482850"/>
            <a:ext cx="23165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xchg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20" name="Line 17"/>
          <p:cNvSpPr>
            <a:spLocks noChangeShapeType="1"/>
          </p:cNvSpPr>
          <p:nvPr/>
        </p:nvSpPr>
        <p:spPr bwMode="auto">
          <a:xfrm flipV="1">
            <a:off x="3575050" y="2482850"/>
            <a:ext cx="0" cy="49053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711575" y="2482850"/>
            <a:ext cx="17312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xchg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edi</a:t>
            </a:r>
            <a:r>
              <a:rPr lang="en-US" sz="1600" dirty="0">
                <a:latin typeface="Times New Roman" pitchFamily="18" charset="0"/>
                <a:cs typeface="Times New Roman" pitchFamily="18" charset="0"/>
              </a:rPr>
              <a:t>]</a:t>
            </a:r>
          </a:p>
        </p:txBody>
      </p:sp>
      <p:sp>
        <p:nvSpPr>
          <p:cNvPr id="22" name="Line 19"/>
          <p:cNvSpPr>
            <a:spLocks noChangeShapeType="1"/>
          </p:cNvSpPr>
          <p:nvPr/>
        </p:nvSpPr>
        <p:spPr bwMode="auto">
          <a:xfrm flipV="1">
            <a:off x="5700713" y="2482850"/>
            <a:ext cx="0" cy="49053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5837238" y="2482850"/>
            <a:ext cx="20213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swap the contents of </a:t>
            </a:r>
            <a:r>
              <a:rPr lang="en-US" sz="1600" dirty="0" err="1">
                <a:latin typeface="Times New Roman" pitchFamily="18" charset="0"/>
                <a:cs typeface="Times New Roman" pitchFamily="18" charset="0"/>
              </a:rPr>
              <a:t>eax</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edi</a:t>
            </a:r>
            <a:r>
              <a:rPr lang="en-US" sz="1600" dirty="0">
                <a:latin typeface="Times New Roman" pitchFamily="18" charset="0"/>
                <a:cs typeface="Times New Roman" pitchFamily="18" charset="0"/>
              </a:rPr>
              <a:t>]</a:t>
            </a:r>
          </a:p>
        </p:txBody>
      </p:sp>
      <p:sp>
        <p:nvSpPr>
          <p:cNvPr id="24" name="Freeform 21"/>
          <p:cNvSpPr>
            <a:spLocks noEditPoints="1"/>
          </p:cNvSpPr>
          <p:nvPr/>
        </p:nvSpPr>
        <p:spPr bwMode="auto">
          <a:xfrm>
            <a:off x="712788" y="2482850"/>
            <a:ext cx="7616825" cy="546100"/>
          </a:xfrm>
          <a:custGeom>
            <a:avLst/>
            <a:gdLst>
              <a:gd name="T0" fmla="*/ 555 w 559"/>
              <a:gd name="T1" fmla="*/ 36 h 40"/>
              <a:gd name="T2" fmla="*/ 555 w 559"/>
              <a:gd name="T3" fmla="*/ 0 h 40"/>
              <a:gd name="T4" fmla="*/ 559 w 559"/>
              <a:gd name="T5" fmla="*/ 36 h 40"/>
              <a:gd name="T6" fmla="*/ 559 w 559"/>
              <a:gd name="T7" fmla="*/ 0 h 40"/>
              <a:gd name="T8" fmla="*/ 0 w 559"/>
              <a:gd name="T9" fmla="*/ 36 h 40"/>
              <a:gd name="T10" fmla="*/ 559 w 559"/>
              <a:gd name="T11" fmla="*/ 36 h 40"/>
              <a:gd name="T12" fmla="*/ 0 w 559"/>
              <a:gd name="T13" fmla="*/ 40 h 40"/>
              <a:gd name="T14" fmla="*/ 559 w 559"/>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 h="40">
                <a:moveTo>
                  <a:pt x="555" y="36"/>
                </a:moveTo>
                <a:lnTo>
                  <a:pt x="555" y="0"/>
                </a:lnTo>
                <a:moveTo>
                  <a:pt x="559" y="36"/>
                </a:moveTo>
                <a:lnTo>
                  <a:pt x="559" y="0"/>
                </a:lnTo>
                <a:moveTo>
                  <a:pt x="0" y="36"/>
                </a:moveTo>
                <a:lnTo>
                  <a:pt x="559" y="36"/>
                </a:lnTo>
                <a:moveTo>
                  <a:pt x="0" y="40"/>
                </a:moveTo>
                <a:lnTo>
                  <a:pt x="559" y="4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Stack</a:t>
            </a:r>
            <a:r>
              <a:rPr lang="fr-FR" dirty="0">
                <a:solidFill>
                  <a:schemeClr val="tx1"/>
                </a:solidFill>
              </a:rPr>
              <a:t> </a:t>
            </a:r>
            <a:r>
              <a:rPr lang="fr-FR" i="1" dirty="0">
                <a:solidFill>
                  <a:schemeClr val="tx1"/>
                </a:solidFill>
              </a:rPr>
              <a:t>push </a:t>
            </a:r>
            <a:r>
              <a:rPr lang="fr-FR" dirty="0">
                <a:solidFill>
                  <a:schemeClr val="tx1"/>
                </a:solidFill>
              </a:rPr>
              <a:t>and </a:t>
            </a:r>
            <a:r>
              <a:rPr lang="fr-FR" i="1" dirty="0">
                <a:solidFill>
                  <a:schemeClr val="tx1"/>
                </a:solidFill>
              </a:rPr>
              <a:t>pop </a:t>
            </a:r>
            <a:r>
              <a:rPr lang="fr-FR" dirty="0">
                <a:solidFill>
                  <a:schemeClr val="tx1"/>
                </a:solidFill>
              </a:rPr>
              <a:t>Instructions</a:t>
            </a:r>
          </a:p>
        </p:txBody>
      </p:sp>
      <p:sp>
        <p:nvSpPr>
          <p:cNvPr id="3" name="Text Placeholder 2"/>
          <p:cNvSpPr txBox="1">
            <a:spLocks noGrp="1"/>
          </p:cNvSpPr>
          <p:nvPr>
            <p:ph type="body" idx="4294967295"/>
          </p:nvPr>
        </p:nvSpPr>
        <p:spPr>
          <a:xfrm>
            <a:off x="862013" y="3048000"/>
            <a:ext cx="7900987" cy="33147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An x86 </a:t>
            </a:r>
            <a:r>
              <a:rPr lang="en-US" sz="2600" dirty="0">
                <a:solidFill>
                  <a:srgbClr val="008000"/>
                </a:solidFill>
                <a:latin typeface="Calibri" panose="020F0502020204030204" pitchFamily="34" charset="0"/>
              </a:rPr>
              <a:t>processor</a:t>
            </a:r>
            <a:r>
              <a:rPr lang="en-US" sz="2600" dirty="0">
                <a:latin typeface="Calibri" panose="020F0502020204030204" pitchFamily="34" charset="0"/>
              </a:rPr>
              <a:t> is aware of the </a:t>
            </a:r>
            <a:r>
              <a:rPr lang="en-US" sz="2600" dirty="0">
                <a:solidFill>
                  <a:srgbClr val="280099"/>
                </a:solidFill>
                <a:latin typeface="Calibri" panose="020F0502020204030204" pitchFamily="34" charset="0"/>
              </a:rPr>
              <a:t>stack</a:t>
            </a:r>
          </a:p>
          <a:p>
            <a:pPr lvl="0">
              <a:buSzPct val="100000"/>
              <a:buFont typeface="Symbol" panose="05050102010706020507" pitchFamily="18" charset="2"/>
              <a:buChar char="*"/>
            </a:pPr>
            <a:r>
              <a:rPr lang="en-US" sz="2600" dirty="0">
                <a:latin typeface="Calibri" panose="020F0502020204030204" pitchFamily="34" charset="0"/>
              </a:rPr>
              <a:t>It is aware that the </a:t>
            </a:r>
            <a:r>
              <a:rPr lang="en-US" sz="2600" dirty="0">
                <a:solidFill>
                  <a:srgbClr val="280099"/>
                </a:solidFill>
                <a:latin typeface="Calibri" panose="020F0502020204030204" pitchFamily="34" charset="0"/>
              </a:rPr>
              <a:t>stack pointer</a:t>
            </a:r>
            <a:r>
              <a:rPr lang="en-US" sz="2600" dirty="0">
                <a:latin typeface="Calibri" panose="020F0502020204030204" pitchFamily="34" charset="0"/>
              </a:rPr>
              <a:t> is stored in the </a:t>
            </a:r>
            <a:r>
              <a:rPr lang="en-US" sz="2600" dirty="0">
                <a:solidFill>
                  <a:srgbClr val="DC2300"/>
                </a:solidFill>
                <a:latin typeface="Calibri" panose="020F0502020204030204" pitchFamily="34" charset="0"/>
              </a:rPr>
              <a:t>register</a:t>
            </a:r>
            <a:r>
              <a:rPr lang="en-US" sz="2600" dirty="0">
                <a:latin typeface="Calibri" panose="020F0502020204030204" pitchFamily="34" charset="0"/>
              </a:rPr>
              <a:t>, </a:t>
            </a:r>
            <a:r>
              <a:rPr lang="en-US" sz="2600" dirty="0" err="1">
                <a:solidFill>
                  <a:srgbClr val="280099"/>
                </a:solidFill>
                <a:latin typeface="Calibri" panose="020F0502020204030204" pitchFamily="34" charset="0"/>
              </a:rPr>
              <a:t>esp</a:t>
            </a:r>
            <a:endParaRPr lang="en-US" sz="2600" dirty="0">
              <a:solidFill>
                <a:srgbClr val="280099"/>
              </a:solidFill>
              <a:latin typeface="Calibri" panose="020F0502020204030204" pitchFamily="34" charset="0"/>
            </a:endParaRPr>
          </a:p>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280099"/>
                </a:solidFill>
                <a:latin typeface="Calibri" panose="020F0502020204030204" pitchFamily="34" charset="0"/>
              </a:rPr>
              <a:t>push</a:t>
            </a:r>
            <a:r>
              <a:rPr lang="en-US" sz="2600" dirty="0">
                <a:latin typeface="Calibri" panose="020F0502020204030204" pitchFamily="34" charset="0"/>
              </a:rPr>
              <a:t> instruction decrements the </a:t>
            </a:r>
            <a:r>
              <a:rPr lang="en-US" sz="2600" dirty="0">
                <a:solidFill>
                  <a:srgbClr val="FF3333"/>
                </a:solidFill>
                <a:latin typeface="Calibri" panose="020F0502020204030204" pitchFamily="34" charset="0"/>
              </a:rPr>
              <a:t>stack pointer</a:t>
            </a:r>
          </a:p>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008000"/>
                </a:solidFill>
                <a:latin typeface="Calibri" panose="020F0502020204030204" pitchFamily="34" charset="0"/>
              </a:rPr>
              <a:t>pop</a:t>
            </a:r>
            <a:r>
              <a:rPr lang="en-US" sz="2600" dirty="0">
                <a:latin typeface="Calibri" panose="020F0502020204030204" pitchFamily="34" charset="0"/>
              </a:rPr>
              <a:t> instruction increments the </a:t>
            </a:r>
            <a:r>
              <a:rPr lang="en-US" sz="2600" dirty="0">
                <a:solidFill>
                  <a:srgbClr val="FF3333"/>
                </a:solidFill>
                <a:latin typeface="Calibri" panose="020F0502020204030204" pitchFamily="34" charset="0"/>
              </a:rPr>
              <a:t>stack pointer</a:t>
            </a:r>
            <a:r>
              <a:rPr lang="en-US" sz="2600" dirty="0">
                <a:latin typeface="Calibri" panose="020F0502020204030204" pitchFamily="34" charset="0"/>
              </a:rPr>
              <a:t> and returns the contents at the </a:t>
            </a:r>
            <a:r>
              <a:rPr lang="en-US" sz="2600" dirty="0">
                <a:solidFill>
                  <a:srgbClr val="2300DC"/>
                </a:solidFill>
                <a:latin typeface="Calibri" panose="020F0502020204030204" pitchFamily="34" charset="0"/>
              </a:rPr>
              <a:t>top of the stack</a:t>
            </a:r>
          </a:p>
        </p:txBody>
      </p:sp>
      <p:grpSp>
        <p:nvGrpSpPr>
          <p:cNvPr id="7" name="Group 5"/>
          <p:cNvGrpSpPr>
            <a:grpSpLocks noChangeAspect="1"/>
          </p:cNvGrpSpPr>
          <p:nvPr/>
        </p:nvGrpSpPr>
        <p:grpSpPr bwMode="auto">
          <a:xfrm>
            <a:off x="914400" y="1698625"/>
            <a:ext cx="7315200" cy="892175"/>
            <a:chOff x="916" y="1104"/>
            <a:chExt cx="4608" cy="562"/>
          </a:xfrm>
        </p:grpSpPr>
        <p:sp>
          <p:nvSpPr>
            <p:cNvPr id="8" name="AutoShape 4"/>
            <p:cNvSpPr>
              <a:spLocks noChangeAspect="1" noChangeArrowheads="1" noTextEdit="1"/>
            </p:cNvSpPr>
            <p:nvPr/>
          </p:nvSpPr>
          <p:spPr bwMode="auto">
            <a:xfrm>
              <a:off x="916" y="1104"/>
              <a:ext cx="4608"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042" y="1146"/>
              <a:ext cx="56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0" name="Rectangle 7"/>
            <p:cNvSpPr>
              <a:spLocks noChangeArrowheads="1"/>
            </p:cNvSpPr>
            <p:nvPr/>
          </p:nvSpPr>
          <p:spPr bwMode="auto">
            <a:xfrm>
              <a:off x="2406" y="1146"/>
              <a:ext cx="49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1" name="Rectangle 8"/>
            <p:cNvSpPr>
              <a:spLocks noChangeArrowheads="1"/>
            </p:cNvSpPr>
            <p:nvPr/>
          </p:nvSpPr>
          <p:spPr bwMode="auto">
            <a:xfrm>
              <a:off x="3042" y="1146"/>
              <a:ext cx="65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2" name="Rectangle 9"/>
            <p:cNvSpPr>
              <a:spLocks noChangeArrowheads="1"/>
            </p:cNvSpPr>
            <p:nvPr/>
          </p:nvSpPr>
          <p:spPr bwMode="auto">
            <a:xfrm>
              <a:off x="1042" y="1304"/>
              <a:ext cx="10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push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imm</a:t>
              </a:r>
              <a:r>
                <a:rPr lang="en-US" sz="1600" dirty="0">
                  <a:latin typeface="Times New Roman" pitchFamily="18" charset="0"/>
                  <a:cs typeface="Times New Roman" pitchFamily="18" charset="0"/>
                </a:rPr>
                <a:t>)</a:t>
              </a:r>
            </a:p>
          </p:txBody>
        </p:sp>
        <p:sp>
          <p:nvSpPr>
            <p:cNvPr id="13" name="Rectangle 10"/>
            <p:cNvSpPr>
              <a:spLocks noChangeArrowheads="1"/>
            </p:cNvSpPr>
            <p:nvPr/>
          </p:nvSpPr>
          <p:spPr bwMode="auto">
            <a:xfrm>
              <a:off x="2406" y="1304"/>
              <a:ext cx="45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push </a:t>
              </a:r>
              <a:r>
                <a:rPr kumimoji="0" lang="en-US" sz="1600" b="0" i="0" u="none" strike="noStrike" cap="none" normalizeH="0" baseline="0" dirty="0" err="1">
                  <a:ln>
                    <a:noFill/>
                  </a:ln>
                  <a:solidFill>
                    <a:srgbClr val="1A1B1C"/>
                  </a:solidFill>
                  <a:effectLst/>
                  <a:latin typeface="Times New Roman" pitchFamily="18" charset="0"/>
                </a:rPr>
                <a:t>ecx</a:t>
              </a:r>
              <a:endParaRPr kumimoji="0" lang="en-US" sz="1800" b="0" i="0" u="none" strike="noStrike" cap="none" normalizeH="0" baseline="0" dirty="0">
                <a:ln>
                  <a:noFill/>
                </a:ln>
                <a:solidFill>
                  <a:schemeClr val="tx1"/>
                </a:solidFill>
                <a:effectLst/>
                <a:latin typeface="Arial" pitchFamily="34" charset="0"/>
              </a:endParaRPr>
            </a:p>
          </p:txBody>
        </p:sp>
        <p:sp>
          <p:nvSpPr>
            <p:cNvPr id="14" name="Rectangle 11"/>
            <p:cNvSpPr>
              <a:spLocks noChangeArrowheads="1"/>
            </p:cNvSpPr>
            <p:nvPr/>
          </p:nvSpPr>
          <p:spPr bwMode="auto">
            <a:xfrm>
              <a:off x="3042" y="1304"/>
              <a:ext cx="21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temp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- 4;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temp</a:t>
              </a:r>
            </a:p>
          </p:txBody>
        </p:sp>
        <p:sp>
          <p:nvSpPr>
            <p:cNvPr id="15" name="Rectangle 12"/>
            <p:cNvSpPr>
              <a:spLocks noChangeArrowheads="1"/>
            </p:cNvSpPr>
            <p:nvPr/>
          </p:nvSpPr>
          <p:spPr bwMode="auto">
            <a:xfrm>
              <a:off x="1042" y="1463"/>
              <a:ext cx="76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pop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6" name="Rectangle 13"/>
            <p:cNvSpPr>
              <a:spLocks noChangeArrowheads="1"/>
            </p:cNvSpPr>
            <p:nvPr/>
          </p:nvSpPr>
          <p:spPr bwMode="auto">
            <a:xfrm>
              <a:off x="2406" y="1463"/>
              <a:ext cx="4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pop </a:t>
              </a:r>
              <a:r>
                <a:rPr kumimoji="0" lang="en-US" sz="1600" b="0" i="0" u="none" strike="noStrike" cap="none" normalizeH="0" baseline="0" dirty="0" err="1">
                  <a:ln>
                    <a:noFill/>
                  </a:ln>
                  <a:solidFill>
                    <a:srgbClr val="1A1B1C"/>
                  </a:solidFill>
                  <a:effectLst/>
                  <a:latin typeface="Times New Roman" pitchFamily="18" charset="0"/>
                </a:rPr>
                <a:t>ecx</a:t>
              </a:r>
              <a:endParaRPr kumimoji="0" lang="en-US" sz="1800" b="0" i="0" u="none" strike="noStrike" cap="none" normalizeH="0" baseline="0" dirty="0">
                <a:ln>
                  <a:noFill/>
                </a:ln>
                <a:solidFill>
                  <a:schemeClr val="tx1"/>
                </a:solidFill>
                <a:effectLst/>
                <a:latin typeface="Arial" pitchFamily="34" charset="0"/>
              </a:endParaRPr>
            </a:p>
          </p:txBody>
        </p:sp>
        <p:sp>
          <p:nvSpPr>
            <p:cNvPr id="17" name="Rectangle 14"/>
            <p:cNvSpPr>
              <a:spLocks noChangeArrowheads="1"/>
            </p:cNvSpPr>
            <p:nvPr/>
          </p:nvSpPr>
          <p:spPr bwMode="auto">
            <a:xfrm>
              <a:off x="3042" y="1463"/>
              <a:ext cx="222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temp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esp</a:t>
              </a:r>
              <a:r>
                <a:rPr lang="en-US" sz="1600" dirty="0">
                  <a:latin typeface="Times New Roman" pitchFamily="18" charset="0"/>
                  <a:cs typeface="Times New Roman" pitchFamily="18" charset="0"/>
                </a:rPr>
                <a:t> + 4;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temp</a:t>
              </a:r>
            </a:p>
          </p:txBody>
        </p:sp>
        <p:sp>
          <p:nvSpPr>
            <p:cNvPr id="18" name="Line 15"/>
            <p:cNvSpPr>
              <a:spLocks noChangeShapeType="1"/>
            </p:cNvSpPr>
            <p:nvPr/>
          </p:nvSpPr>
          <p:spPr bwMode="auto">
            <a:xfrm flipV="1">
              <a:off x="966" y="1154"/>
              <a:ext cx="0" cy="15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933" y="1154"/>
              <a:ext cx="0" cy="15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933" y="1154"/>
              <a:ext cx="4570"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933" y="1121"/>
              <a:ext cx="4570"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331" y="1154"/>
              <a:ext cx="0" cy="15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967" y="1154"/>
              <a:ext cx="0" cy="15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933" y="1154"/>
              <a:ext cx="4570" cy="310"/>
            </a:xfrm>
            <a:custGeom>
              <a:avLst/>
              <a:gdLst>
                <a:gd name="T0" fmla="*/ 542 w 546"/>
                <a:gd name="T1" fmla="*/ 18 h 37"/>
                <a:gd name="T2" fmla="*/ 542 w 546"/>
                <a:gd name="T3" fmla="*/ 0 h 37"/>
                <a:gd name="T4" fmla="*/ 546 w 546"/>
                <a:gd name="T5" fmla="*/ 18 h 37"/>
                <a:gd name="T6" fmla="*/ 546 w 546"/>
                <a:gd name="T7" fmla="*/ 0 h 37"/>
                <a:gd name="T8" fmla="*/ 0 w 546"/>
                <a:gd name="T9" fmla="*/ 18 h 37"/>
                <a:gd name="T10" fmla="*/ 546 w 546"/>
                <a:gd name="T11" fmla="*/ 18 h 37"/>
                <a:gd name="T12" fmla="*/ 0 w 546"/>
                <a:gd name="T13" fmla="*/ 37 h 37"/>
                <a:gd name="T14" fmla="*/ 0 w 546"/>
                <a:gd name="T15" fmla="*/ 18 h 37"/>
                <a:gd name="T16" fmla="*/ 4 w 546"/>
                <a:gd name="T17" fmla="*/ 37 h 37"/>
                <a:gd name="T18" fmla="*/ 4 w 546"/>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37">
                  <a:moveTo>
                    <a:pt x="542" y="18"/>
                  </a:moveTo>
                  <a:lnTo>
                    <a:pt x="542" y="0"/>
                  </a:lnTo>
                  <a:moveTo>
                    <a:pt x="546" y="18"/>
                  </a:moveTo>
                  <a:lnTo>
                    <a:pt x="546" y="0"/>
                  </a:lnTo>
                  <a:moveTo>
                    <a:pt x="0" y="18"/>
                  </a:moveTo>
                  <a:lnTo>
                    <a:pt x="546" y="18"/>
                  </a:lnTo>
                  <a:moveTo>
                    <a:pt x="0" y="37"/>
                  </a:moveTo>
                  <a:lnTo>
                    <a:pt x="0" y="18"/>
                  </a:lnTo>
                  <a:moveTo>
                    <a:pt x="4" y="37"/>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V="1">
              <a:off x="2331" y="1305"/>
              <a:ext cx="0" cy="15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2967" y="1305"/>
              <a:ext cx="0" cy="15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933" y="1305"/>
              <a:ext cx="4570" cy="309"/>
            </a:xfrm>
            <a:custGeom>
              <a:avLst/>
              <a:gdLst>
                <a:gd name="T0" fmla="*/ 542 w 546"/>
                <a:gd name="T1" fmla="*/ 19 h 37"/>
                <a:gd name="T2" fmla="*/ 542 w 546"/>
                <a:gd name="T3" fmla="*/ 0 h 37"/>
                <a:gd name="T4" fmla="*/ 546 w 546"/>
                <a:gd name="T5" fmla="*/ 19 h 37"/>
                <a:gd name="T6" fmla="*/ 546 w 546"/>
                <a:gd name="T7" fmla="*/ 0 h 37"/>
                <a:gd name="T8" fmla="*/ 0 w 546"/>
                <a:gd name="T9" fmla="*/ 19 h 37"/>
                <a:gd name="T10" fmla="*/ 546 w 546"/>
                <a:gd name="T11" fmla="*/ 19 h 37"/>
                <a:gd name="T12" fmla="*/ 0 w 546"/>
                <a:gd name="T13" fmla="*/ 37 h 37"/>
                <a:gd name="T14" fmla="*/ 0 w 546"/>
                <a:gd name="T15" fmla="*/ 19 h 37"/>
                <a:gd name="T16" fmla="*/ 4 w 546"/>
                <a:gd name="T17" fmla="*/ 37 h 37"/>
                <a:gd name="T18" fmla="*/ 4 w 546"/>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37">
                  <a:moveTo>
                    <a:pt x="542" y="19"/>
                  </a:moveTo>
                  <a:lnTo>
                    <a:pt x="542" y="0"/>
                  </a:lnTo>
                  <a:moveTo>
                    <a:pt x="546" y="19"/>
                  </a:moveTo>
                  <a:lnTo>
                    <a:pt x="546" y="0"/>
                  </a:lnTo>
                  <a:moveTo>
                    <a:pt x="0" y="19"/>
                  </a:moveTo>
                  <a:lnTo>
                    <a:pt x="546" y="19"/>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V="1">
              <a:off x="2331" y="1464"/>
              <a:ext cx="0" cy="15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flipV="1">
              <a:off x="2967" y="1464"/>
              <a:ext cx="0" cy="15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noEditPoints="1"/>
            </p:cNvSpPr>
            <p:nvPr/>
          </p:nvSpPr>
          <p:spPr bwMode="auto">
            <a:xfrm>
              <a:off x="933" y="1464"/>
              <a:ext cx="4570" cy="184"/>
            </a:xfrm>
            <a:custGeom>
              <a:avLst/>
              <a:gdLst>
                <a:gd name="T0" fmla="*/ 542 w 546"/>
                <a:gd name="T1" fmla="*/ 18 h 22"/>
                <a:gd name="T2" fmla="*/ 542 w 546"/>
                <a:gd name="T3" fmla="*/ 0 h 22"/>
                <a:gd name="T4" fmla="*/ 546 w 546"/>
                <a:gd name="T5" fmla="*/ 18 h 22"/>
                <a:gd name="T6" fmla="*/ 546 w 546"/>
                <a:gd name="T7" fmla="*/ 0 h 22"/>
                <a:gd name="T8" fmla="*/ 0 w 546"/>
                <a:gd name="T9" fmla="*/ 18 h 22"/>
                <a:gd name="T10" fmla="*/ 546 w 546"/>
                <a:gd name="T11" fmla="*/ 18 h 22"/>
                <a:gd name="T12" fmla="*/ 0 w 546"/>
                <a:gd name="T13" fmla="*/ 22 h 22"/>
                <a:gd name="T14" fmla="*/ 546 w 54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6" h="22">
                  <a:moveTo>
                    <a:pt x="542" y="18"/>
                  </a:moveTo>
                  <a:lnTo>
                    <a:pt x="542" y="0"/>
                  </a:lnTo>
                  <a:moveTo>
                    <a:pt x="546" y="18"/>
                  </a:moveTo>
                  <a:lnTo>
                    <a:pt x="546" y="0"/>
                  </a:lnTo>
                  <a:moveTo>
                    <a:pt x="0" y="18"/>
                  </a:moveTo>
                  <a:lnTo>
                    <a:pt x="546" y="18"/>
                  </a:lnTo>
                  <a:moveTo>
                    <a:pt x="0" y="22"/>
                  </a:moveTo>
                  <a:lnTo>
                    <a:pt x="546"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Specifying</a:t>
            </a:r>
            <a:r>
              <a:rPr lang="fr-FR" dirty="0">
                <a:solidFill>
                  <a:schemeClr val="tx1"/>
                </a:solidFill>
              </a:rPr>
              <a:t> Memory </a:t>
            </a:r>
            <a:r>
              <a:rPr lang="fr-FR" dirty="0" err="1">
                <a:solidFill>
                  <a:schemeClr val="tx1"/>
                </a:solidFill>
              </a:rPr>
              <a:t>Operand</a:t>
            </a:r>
            <a:r>
              <a:rPr lang="fr-FR" dirty="0">
                <a:solidFill>
                  <a:schemeClr val="tx1"/>
                </a:solidFill>
              </a:rPr>
              <a:t> Sizes</a:t>
            </a:r>
          </a:p>
        </p:txBody>
      </p:sp>
      <p:sp>
        <p:nvSpPr>
          <p:cNvPr id="3" name="Text Placeholder 2"/>
          <p:cNvSpPr txBox="1">
            <a:spLocks noGrp="1"/>
          </p:cNvSpPr>
          <p:nvPr>
            <p:ph type="body" idx="4294967295"/>
          </p:nvPr>
        </p:nvSpPr>
        <p:spPr>
          <a:xfrm>
            <a:off x="714375" y="1600200"/>
            <a:ext cx="7667625" cy="4724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 processor knows the </a:t>
            </a:r>
            <a:r>
              <a:rPr lang="en-US" sz="2600" dirty="0">
                <a:solidFill>
                  <a:srgbClr val="2300DC"/>
                </a:solidFill>
                <a:latin typeface="Calibri" panose="020F0502020204030204" pitchFamily="34" charset="0"/>
              </a:rPr>
              <a:t>size</a:t>
            </a:r>
            <a:r>
              <a:rPr lang="en-US" sz="2600" dirty="0">
                <a:latin typeface="Calibri" panose="020F0502020204030204" pitchFamily="34" charset="0"/>
              </a:rPr>
              <a:t> of a </a:t>
            </a:r>
            <a:r>
              <a:rPr lang="en-US" sz="2600" dirty="0">
                <a:solidFill>
                  <a:srgbClr val="FF0000"/>
                </a:solidFill>
                <a:latin typeface="Calibri" panose="020F0502020204030204" pitchFamily="34" charset="0"/>
              </a:rPr>
              <a:t>register</a:t>
            </a:r>
            <a:r>
              <a:rPr lang="en-US" sz="2600" dirty="0">
                <a:latin typeface="Calibri" panose="020F0502020204030204" pitchFamily="34" charset="0"/>
              </a:rPr>
              <a:t> operand from its </a:t>
            </a:r>
            <a:r>
              <a:rPr lang="en-US" sz="2600" dirty="0">
                <a:solidFill>
                  <a:srgbClr val="008000"/>
                </a:solidFill>
                <a:latin typeface="Calibri" panose="020F0502020204030204" pitchFamily="34" charset="0"/>
              </a:rPr>
              <a:t>name</a:t>
            </a:r>
          </a:p>
          <a:p>
            <a:pPr lvl="1">
              <a:buSzPct val="100000"/>
              <a:buFont typeface="Symbol" panose="05050102010706020507" pitchFamily="18" charset="2"/>
              <a:buChar char="*"/>
            </a:pPr>
            <a:r>
              <a:rPr lang="en-US" sz="2000" dirty="0" err="1">
                <a:solidFill>
                  <a:srgbClr val="DC2300"/>
                </a:solidFill>
                <a:latin typeface="Calibri" panose="020F0502020204030204" pitchFamily="34" charset="0"/>
              </a:rPr>
              <a:t>eax</a:t>
            </a:r>
            <a:r>
              <a:rPr lang="en-US" sz="2000" dirty="0">
                <a:latin typeface="Calibri" panose="020F0502020204030204" pitchFamily="34" charset="0"/>
              </a:rPr>
              <a:t> is a 32 bit operand</a:t>
            </a:r>
          </a:p>
          <a:p>
            <a:pPr lvl="1">
              <a:buSzPct val="100000"/>
              <a:buFont typeface="Symbol" panose="05050102010706020507" pitchFamily="18" charset="2"/>
              <a:buChar char="*"/>
            </a:pPr>
            <a:r>
              <a:rPr lang="en-US" sz="2000" dirty="0">
                <a:solidFill>
                  <a:srgbClr val="DC2300"/>
                </a:solidFill>
                <a:latin typeface="Calibri" panose="020F0502020204030204" pitchFamily="34" charset="0"/>
              </a:rPr>
              <a:t>ax</a:t>
            </a:r>
            <a:r>
              <a:rPr lang="en-US" sz="2000" dirty="0">
                <a:latin typeface="Calibri" panose="020F0502020204030204" pitchFamily="34" charset="0"/>
              </a:rPr>
              <a:t> is a 16 bit operand</a:t>
            </a:r>
          </a:p>
          <a:p>
            <a:pPr lvl="0">
              <a:buSzPct val="100000"/>
              <a:buFont typeface="Symbol" panose="05050102010706020507" pitchFamily="18" charset="2"/>
              <a:buChar char="*"/>
            </a:pPr>
            <a:r>
              <a:rPr lang="en-US" sz="2600" dirty="0">
                <a:latin typeface="Calibri" panose="020F0502020204030204" pitchFamily="34" charset="0"/>
              </a:rPr>
              <a:t>What about </a:t>
            </a:r>
            <a:r>
              <a:rPr lang="en-US" sz="2600" dirty="0">
                <a:solidFill>
                  <a:srgbClr val="280099"/>
                </a:solidFill>
                <a:latin typeface="Calibri" panose="020F0502020204030204" pitchFamily="34" charset="0"/>
              </a:rPr>
              <a:t>memory operands</a:t>
            </a:r>
            <a:r>
              <a:rPr lang="en-US" sz="2600" dirty="0">
                <a:latin typeface="Calibri" panose="020F0502020204030204" pitchFamily="34" charset="0"/>
              </a:rPr>
              <a:t> ?</a:t>
            </a:r>
          </a:p>
          <a:p>
            <a:pPr lvl="1">
              <a:buSzPct val="100000"/>
              <a:buFont typeface="Symbol" panose="05050102010706020507" pitchFamily="18" charset="2"/>
              <a:buChar char="*"/>
            </a:pPr>
            <a:r>
              <a:rPr lang="en-US" sz="2000" dirty="0">
                <a:latin typeface="Calibri" panose="020F0502020204030204" pitchFamily="34" charset="0"/>
              </a:rPr>
              <a:t>push [</a:t>
            </a:r>
            <a:r>
              <a:rPr lang="en-US" sz="2000" dirty="0" err="1">
                <a:latin typeface="Calibri" panose="020F0502020204030204" pitchFamily="34" charset="0"/>
              </a:rPr>
              <a:t>eax</a:t>
            </a:r>
            <a:r>
              <a:rPr lang="en-US" sz="2000" dirty="0">
                <a:latin typeface="Calibri" panose="020F0502020204030204" pitchFamily="34" charset="0"/>
              </a:rPr>
              <a:t>] → How many </a:t>
            </a:r>
            <a:r>
              <a:rPr lang="en-US" sz="2000" dirty="0">
                <a:solidFill>
                  <a:srgbClr val="008000"/>
                </a:solidFill>
                <a:latin typeface="Calibri" panose="020F0502020204030204" pitchFamily="34" charset="0"/>
              </a:rPr>
              <a:t>bytes</a:t>
            </a:r>
            <a:r>
              <a:rPr lang="en-US" sz="2000" dirty="0">
                <a:latin typeface="Calibri" panose="020F0502020204030204" pitchFamily="34" charset="0"/>
              </a:rPr>
              <a:t> need to be pushed ?</a:t>
            </a:r>
          </a:p>
          <a:p>
            <a:pPr lvl="1">
              <a:buSzPct val="100000"/>
              <a:buFont typeface="Symbol" panose="05050102010706020507" pitchFamily="18" charset="2"/>
              <a:buChar char="*"/>
            </a:pPr>
            <a:r>
              <a:rPr lang="en-US" sz="2000" dirty="0">
                <a:latin typeface="Calibri" panose="020F0502020204030204" pitchFamily="34" charset="0"/>
              </a:rPr>
              <a:t>Solution : Use a </a:t>
            </a:r>
            <a:r>
              <a:rPr lang="en-US" sz="2000" dirty="0">
                <a:solidFill>
                  <a:srgbClr val="0000FF"/>
                </a:solidFill>
                <a:latin typeface="Calibri" panose="020F0502020204030204" pitchFamily="34" charset="0"/>
              </a:rPr>
              <a:t>modifier</a:t>
            </a:r>
          </a:p>
          <a:p>
            <a:pPr lvl="1">
              <a:buSzPct val="100000"/>
              <a:buFont typeface="Symbol" panose="05050102010706020507" pitchFamily="18" charset="2"/>
              <a:buChar char="*"/>
            </a:pPr>
            <a:r>
              <a:rPr lang="en-US" sz="2000" dirty="0">
                <a:latin typeface="Calibri" panose="020F0502020204030204" pitchFamily="34" charset="0"/>
              </a:rPr>
              <a:t>push </a:t>
            </a:r>
            <a:r>
              <a:rPr lang="en-US" sz="2000" dirty="0" err="1">
                <a:latin typeface="Calibri" panose="020F0502020204030204" pitchFamily="34" charset="0"/>
              </a:rPr>
              <a:t>dword</a:t>
            </a:r>
            <a:r>
              <a:rPr lang="en-US" sz="2000" dirty="0">
                <a:latin typeface="Calibri" panose="020F0502020204030204" pitchFamily="34" charset="0"/>
              </a:rPr>
              <a:t> [</a:t>
            </a:r>
            <a:r>
              <a:rPr lang="en-US" sz="2000" dirty="0" err="1">
                <a:latin typeface="Calibri" panose="020F0502020204030204" pitchFamily="34" charset="0"/>
              </a:rPr>
              <a:t>eax</a:t>
            </a:r>
            <a:r>
              <a:rPr lang="en-US" sz="2000" dirty="0">
                <a:latin typeface="Calibri" panose="020F0502020204030204" pitchFamily="34" charset="0"/>
              </a:rPr>
              <a:t>] ; pushes 32 bits</a:t>
            </a:r>
          </a:p>
          <a:p>
            <a:pPr lvl="1">
              <a:buSzPct val="100000"/>
              <a:buFont typeface="Symbol" panose="05050102010706020507" pitchFamily="18" charset="2"/>
              <a:buChar char="*"/>
            </a:pPr>
            <a:r>
              <a:rPr lang="en-US" sz="2000" dirty="0">
                <a:latin typeface="Calibri" panose="020F0502020204030204" pitchFamily="34" charset="0"/>
              </a:rPr>
              <a:t>Similarly, we need to use </a:t>
            </a:r>
            <a:r>
              <a:rPr lang="en-US" sz="2000" dirty="0">
                <a:solidFill>
                  <a:srgbClr val="0000FF"/>
                </a:solidFill>
                <a:latin typeface="Calibri" panose="020F0502020204030204" pitchFamily="34" charset="0"/>
              </a:rPr>
              <a:t>modifiers</a:t>
            </a:r>
            <a:r>
              <a:rPr lang="en-US" sz="2000" dirty="0">
                <a:latin typeface="Calibri" panose="020F0502020204030204" pitchFamily="34" charset="0"/>
              </a:rPr>
              <a:t> for other instructions such as </a:t>
            </a:r>
            <a:r>
              <a:rPr lang="en-US" sz="2000" dirty="0">
                <a:solidFill>
                  <a:srgbClr val="008000"/>
                </a:solidFill>
                <a:latin typeface="Calibri" panose="020F0502020204030204" pitchFamily="34" charset="0"/>
              </a:rPr>
              <a:t>pop</a:t>
            </a:r>
            <a:r>
              <a:rPr lang="en-US" sz="2000" dirty="0">
                <a:latin typeface="Calibri" panose="020F0502020204030204" pitchFamily="34" charset="0"/>
              </a:rPr>
              <a:t> (when the number of </a:t>
            </a:r>
            <a:r>
              <a:rPr lang="en-US" sz="2000" dirty="0">
                <a:solidFill>
                  <a:srgbClr val="008000"/>
                </a:solidFill>
                <a:latin typeface="Calibri" panose="020F0502020204030204" pitchFamily="34" charset="0"/>
              </a:rPr>
              <a:t>bytes</a:t>
            </a:r>
            <a:r>
              <a:rPr lang="en-US" sz="2000" dirty="0">
                <a:latin typeface="Calibri" panose="020F0502020204030204" pitchFamily="34" charset="0"/>
              </a:rPr>
              <a:t> to be transferred are </a:t>
            </a:r>
            <a:r>
              <a:rPr lang="en-US" sz="2000" dirty="0">
                <a:solidFill>
                  <a:srgbClr val="FF0000"/>
                </a:solidFill>
                <a:latin typeface="Calibri" panose="020F0502020204030204" pitchFamily="34" charset="0"/>
              </a:rPr>
              <a:t>not known</a:t>
            </a:r>
            <a:r>
              <a:rPr lang="en-US" sz="2000" dirty="0">
                <a:latin typeface="Calibri" panose="020F0502020204030204"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Modifiers</a:t>
            </a:r>
            <a:endParaRPr lang="fr-FR" dirty="0">
              <a:solidFill>
                <a:schemeClr val="tx1"/>
              </a:solidFill>
            </a:endParaRPr>
          </a:p>
        </p:txBody>
      </p:sp>
      <p:grpSp>
        <p:nvGrpSpPr>
          <p:cNvPr id="7" name="Group 5"/>
          <p:cNvGrpSpPr>
            <a:grpSpLocks noChangeAspect="1"/>
          </p:cNvGrpSpPr>
          <p:nvPr/>
        </p:nvGrpSpPr>
        <p:grpSpPr bwMode="auto">
          <a:xfrm>
            <a:off x="3352800" y="1447800"/>
            <a:ext cx="2286000" cy="1620838"/>
            <a:chOff x="3024" y="1126"/>
            <a:chExt cx="1440" cy="1021"/>
          </a:xfrm>
        </p:grpSpPr>
        <p:sp>
          <p:nvSpPr>
            <p:cNvPr id="8" name="AutoShape 4"/>
            <p:cNvSpPr>
              <a:spLocks noChangeAspect="1" noChangeArrowheads="1" noTextEdit="1"/>
            </p:cNvSpPr>
            <p:nvPr/>
          </p:nvSpPr>
          <p:spPr bwMode="auto">
            <a:xfrm>
              <a:off x="3024" y="1126"/>
              <a:ext cx="1440"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3044" y="1146"/>
              <a:ext cx="1395" cy="214"/>
            </a:xfrm>
            <a:custGeom>
              <a:avLst/>
              <a:gdLst>
                <a:gd name="T0" fmla="*/ 0 w 143"/>
                <a:gd name="T1" fmla="*/ 0 h 22"/>
                <a:gd name="T2" fmla="*/ 143 w 143"/>
                <a:gd name="T3" fmla="*/ 0 h 22"/>
                <a:gd name="T4" fmla="*/ 0 w 143"/>
                <a:gd name="T5" fmla="*/ 4 h 22"/>
                <a:gd name="T6" fmla="*/ 143 w 143"/>
                <a:gd name="T7" fmla="*/ 4 h 22"/>
                <a:gd name="T8" fmla="*/ 0 w 143"/>
                <a:gd name="T9" fmla="*/ 22 h 22"/>
                <a:gd name="T10" fmla="*/ 0 w 143"/>
                <a:gd name="T11" fmla="*/ 4 h 22"/>
                <a:gd name="T12" fmla="*/ 4 w 143"/>
                <a:gd name="T13" fmla="*/ 22 h 22"/>
                <a:gd name="T14" fmla="*/ 4 w 14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2">
                  <a:moveTo>
                    <a:pt x="0" y="0"/>
                  </a:moveTo>
                  <a:lnTo>
                    <a:pt x="143" y="0"/>
                  </a:lnTo>
                  <a:moveTo>
                    <a:pt x="0" y="4"/>
                  </a:moveTo>
                  <a:lnTo>
                    <a:pt x="143"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170" y="1175"/>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Modifier</a:t>
              </a:r>
              <a:endParaRPr kumimoji="0" lang="en-US" sz="1800" b="0" i="0" u="none" strike="noStrike" cap="none" normalizeH="0" baseline="0" dirty="0">
                <a:ln>
                  <a:noFill/>
                </a:ln>
                <a:solidFill>
                  <a:schemeClr val="tx1"/>
                </a:solidFill>
                <a:effectLst/>
                <a:latin typeface="Arial" pitchFamily="34" charset="0"/>
              </a:endParaRPr>
            </a:p>
          </p:txBody>
        </p:sp>
        <p:sp>
          <p:nvSpPr>
            <p:cNvPr id="11" name="Line 8"/>
            <p:cNvSpPr>
              <a:spLocks noChangeShapeType="1"/>
            </p:cNvSpPr>
            <p:nvPr/>
          </p:nvSpPr>
          <p:spPr bwMode="auto">
            <a:xfrm flipV="1">
              <a:off x="3795" y="1185"/>
              <a:ext cx="0" cy="17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883" y="1175"/>
              <a:ext cx="32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Size</a:t>
              </a:r>
              <a:endParaRPr kumimoji="0" lang="en-US" sz="1800" b="0" i="0" u="none" strike="noStrike" cap="none" normalizeH="0" baseline="0">
                <a:ln>
                  <a:noFill/>
                </a:ln>
                <a:solidFill>
                  <a:schemeClr val="tx1"/>
                </a:solidFill>
                <a:effectLst/>
                <a:latin typeface="Arial" pitchFamily="34" charset="0"/>
              </a:endParaRPr>
            </a:p>
          </p:txBody>
        </p:sp>
        <p:sp>
          <p:nvSpPr>
            <p:cNvPr id="13" name="Freeform 10"/>
            <p:cNvSpPr>
              <a:spLocks noEditPoints="1"/>
            </p:cNvSpPr>
            <p:nvPr/>
          </p:nvSpPr>
          <p:spPr bwMode="auto">
            <a:xfrm>
              <a:off x="3044" y="1185"/>
              <a:ext cx="1395" cy="351"/>
            </a:xfrm>
            <a:custGeom>
              <a:avLst/>
              <a:gdLst>
                <a:gd name="T0" fmla="*/ 139 w 143"/>
                <a:gd name="T1" fmla="*/ 18 h 36"/>
                <a:gd name="T2" fmla="*/ 139 w 143"/>
                <a:gd name="T3" fmla="*/ 0 h 36"/>
                <a:gd name="T4" fmla="*/ 143 w 143"/>
                <a:gd name="T5" fmla="*/ 18 h 36"/>
                <a:gd name="T6" fmla="*/ 143 w 143"/>
                <a:gd name="T7" fmla="*/ 0 h 36"/>
                <a:gd name="T8" fmla="*/ 0 w 143"/>
                <a:gd name="T9" fmla="*/ 18 h 36"/>
                <a:gd name="T10" fmla="*/ 143 w 143"/>
                <a:gd name="T11" fmla="*/ 18 h 36"/>
                <a:gd name="T12" fmla="*/ 0 w 143"/>
                <a:gd name="T13" fmla="*/ 36 h 36"/>
                <a:gd name="T14" fmla="*/ 0 w 143"/>
                <a:gd name="T15" fmla="*/ 18 h 36"/>
                <a:gd name="T16" fmla="*/ 4 w 143"/>
                <a:gd name="T17" fmla="*/ 36 h 36"/>
                <a:gd name="T18" fmla="*/ 4 w 14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36">
                  <a:moveTo>
                    <a:pt x="139" y="18"/>
                  </a:moveTo>
                  <a:lnTo>
                    <a:pt x="139" y="0"/>
                  </a:lnTo>
                  <a:moveTo>
                    <a:pt x="143" y="18"/>
                  </a:moveTo>
                  <a:lnTo>
                    <a:pt x="143" y="0"/>
                  </a:lnTo>
                  <a:moveTo>
                    <a:pt x="0" y="18"/>
                  </a:moveTo>
                  <a:lnTo>
                    <a:pt x="143"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170" y="1360"/>
              <a:ext cx="32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byte</a:t>
              </a:r>
              <a:endParaRPr kumimoji="0" lang="en-US" sz="1800" b="0" i="0" u="none" strike="noStrike" cap="none" normalizeH="0" baseline="0" dirty="0">
                <a:ln>
                  <a:noFill/>
                </a:ln>
                <a:solidFill>
                  <a:schemeClr val="tx1"/>
                </a:solidFill>
                <a:effectLst/>
                <a:latin typeface="Arial" pitchFamily="34" charset="0"/>
              </a:endParaRPr>
            </a:p>
          </p:txBody>
        </p:sp>
        <p:sp>
          <p:nvSpPr>
            <p:cNvPr id="15" name="Line 12"/>
            <p:cNvSpPr>
              <a:spLocks noChangeShapeType="1"/>
            </p:cNvSpPr>
            <p:nvPr/>
          </p:nvSpPr>
          <p:spPr bwMode="auto">
            <a:xfrm flipV="1">
              <a:off x="3795" y="1360"/>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3883" y="1360"/>
              <a:ext cx="3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8 bits</a:t>
              </a:r>
              <a:endParaRPr kumimoji="0" lang="en-US" sz="1800" b="0" i="0" u="none" strike="noStrike" cap="none" normalizeH="0" baseline="0" dirty="0">
                <a:ln>
                  <a:noFill/>
                </a:ln>
                <a:solidFill>
                  <a:schemeClr val="tx1"/>
                </a:solidFill>
                <a:effectLst/>
                <a:latin typeface="Arial" pitchFamily="34" charset="0"/>
              </a:endParaRPr>
            </a:p>
          </p:txBody>
        </p:sp>
        <p:sp>
          <p:nvSpPr>
            <p:cNvPr id="17" name="Freeform 14"/>
            <p:cNvSpPr>
              <a:spLocks noEditPoints="1"/>
            </p:cNvSpPr>
            <p:nvPr/>
          </p:nvSpPr>
          <p:spPr bwMode="auto">
            <a:xfrm>
              <a:off x="3044" y="1360"/>
              <a:ext cx="1395" cy="362"/>
            </a:xfrm>
            <a:custGeom>
              <a:avLst/>
              <a:gdLst>
                <a:gd name="T0" fmla="*/ 139 w 143"/>
                <a:gd name="T1" fmla="*/ 18 h 37"/>
                <a:gd name="T2" fmla="*/ 139 w 143"/>
                <a:gd name="T3" fmla="*/ 0 h 37"/>
                <a:gd name="T4" fmla="*/ 143 w 143"/>
                <a:gd name="T5" fmla="*/ 18 h 37"/>
                <a:gd name="T6" fmla="*/ 143 w 143"/>
                <a:gd name="T7" fmla="*/ 0 h 37"/>
                <a:gd name="T8" fmla="*/ 0 w 143"/>
                <a:gd name="T9" fmla="*/ 19 h 37"/>
                <a:gd name="T10" fmla="*/ 143 w 143"/>
                <a:gd name="T11" fmla="*/ 19 h 37"/>
                <a:gd name="T12" fmla="*/ 0 w 143"/>
                <a:gd name="T13" fmla="*/ 37 h 37"/>
                <a:gd name="T14" fmla="*/ 0 w 143"/>
                <a:gd name="T15" fmla="*/ 19 h 37"/>
                <a:gd name="T16" fmla="*/ 4 w 143"/>
                <a:gd name="T17" fmla="*/ 37 h 37"/>
                <a:gd name="T18" fmla="*/ 4 w 14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37">
                  <a:moveTo>
                    <a:pt x="139" y="18"/>
                  </a:moveTo>
                  <a:lnTo>
                    <a:pt x="139" y="0"/>
                  </a:lnTo>
                  <a:moveTo>
                    <a:pt x="143" y="18"/>
                  </a:moveTo>
                  <a:lnTo>
                    <a:pt x="143" y="0"/>
                  </a:lnTo>
                  <a:moveTo>
                    <a:pt x="0" y="19"/>
                  </a:moveTo>
                  <a:lnTo>
                    <a:pt x="143"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170" y="1546"/>
              <a:ext cx="3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word</a:t>
              </a:r>
              <a:endParaRPr kumimoji="0" lang="en-US" sz="1800" b="0" i="0" u="none" strike="noStrike" cap="none" normalizeH="0" baseline="0">
                <a:ln>
                  <a:noFill/>
                </a:ln>
                <a:solidFill>
                  <a:schemeClr val="tx1"/>
                </a:solidFill>
                <a:effectLst/>
                <a:latin typeface="Arial" pitchFamily="34" charset="0"/>
              </a:endParaRPr>
            </a:p>
          </p:txBody>
        </p:sp>
        <p:sp>
          <p:nvSpPr>
            <p:cNvPr id="19" name="Line 16"/>
            <p:cNvSpPr>
              <a:spLocks noChangeShapeType="1"/>
            </p:cNvSpPr>
            <p:nvPr/>
          </p:nvSpPr>
          <p:spPr bwMode="auto">
            <a:xfrm flipV="1">
              <a:off x="3795" y="1546"/>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883" y="1546"/>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16 bits</a:t>
              </a:r>
              <a:endParaRPr kumimoji="0" lang="en-US" sz="1800" b="0" i="0" u="none" strike="noStrike" cap="none" normalizeH="0" baseline="0" dirty="0">
                <a:ln>
                  <a:noFill/>
                </a:ln>
                <a:solidFill>
                  <a:schemeClr val="tx1"/>
                </a:solidFill>
                <a:effectLst/>
                <a:latin typeface="Arial" pitchFamily="34" charset="0"/>
              </a:endParaRPr>
            </a:p>
          </p:txBody>
        </p:sp>
        <p:sp>
          <p:nvSpPr>
            <p:cNvPr id="21" name="Freeform 18"/>
            <p:cNvSpPr>
              <a:spLocks noEditPoints="1"/>
            </p:cNvSpPr>
            <p:nvPr/>
          </p:nvSpPr>
          <p:spPr bwMode="auto">
            <a:xfrm>
              <a:off x="3044" y="1546"/>
              <a:ext cx="1395" cy="361"/>
            </a:xfrm>
            <a:custGeom>
              <a:avLst/>
              <a:gdLst>
                <a:gd name="T0" fmla="*/ 139 w 143"/>
                <a:gd name="T1" fmla="*/ 18 h 37"/>
                <a:gd name="T2" fmla="*/ 139 w 143"/>
                <a:gd name="T3" fmla="*/ 0 h 37"/>
                <a:gd name="T4" fmla="*/ 143 w 143"/>
                <a:gd name="T5" fmla="*/ 18 h 37"/>
                <a:gd name="T6" fmla="*/ 143 w 143"/>
                <a:gd name="T7" fmla="*/ 0 h 37"/>
                <a:gd name="T8" fmla="*/ 0 w 143"/>
                <a:gd name="T9" fmla="*/ 18 h 37"/>
                <a:gd name="T10" fmla="*/ 143 w 143"/>
                <a:gd name="T11" fmla="*/ 18 h 37"/>
                <a:gd name="T12" fmla="*/ 0 w 143"/>
                <a:gd name="T13" fmla="*/ 37 h 37"/>
                <a:gd name="T14" fmla="*/ 0 w 143"/>
                <a:gd name="T15" fmla="*/ 19 h 37"/>
                <a:gd name="T16" fmla="*/ 4 w 143"/>
                <a:gd name="T17" fmla="*/ 37 h 37"/>
                <a:gd name="T18" fmla="*/ 4 w 14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37">
                  <a:moveTo>
                    <a:pt x="139" y="18"/>
                  </a:moveTo>
                  <a:lnTo>
                    <a:pt x="139" y="0"/>
                  </a:lnTo>
                  <a:moveTo>
                    <a:pt x="143" y="18"/>
                  </a:moveTo>
                  <a:lnTo>
                    <a:pt x="143" y="0"/>
                  </a:lnTo>
                  <a:moveTo>
                    <a:pt x="0" y="18"/>
                  </a:moveTo>
                  <a:lnTo>
                    <a:pt x="143"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170" y="1722"/>
              <a:ext cx="4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dword</a:t>
              </a:r>
              <a:endParaRPr kumimoji="0" lang="en-US" sz="1800" b="0" i="0" u="none" strike="noStrike" cap="none" normalizeH="0" baseline="0">
                <a:ln>
                  <a:noFill/>
                </a:ln>
                <a:solidFill>
                  <a:schemeClr val="tx1"/>
                </a:solidFill>
                <a:effectLst/>
                <a:latin typeface="Arial" pitchFamily="34" charset="0"/>
              </a:endParaRPr>
            </a:p>
          </p:txBody>
        </p:sp>
        <p:sp>
          <p:nvSpPr>
            <p:cNvPr id="23" name="Line 20"/>
            <p:cNvSpPr>
              <a:spLocks noChangeShapeType="1"/>
            </p:cNvSpPr>
            <p:nvPr/>
          </p:nvSpPr>
          <p:spPr bwMode="auto">
            <a:xfrm flipV="1">
              <a:off x="3795" y="1731"/>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3883" y="1722"/>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32 bits</a:t>
              </a:r>
              <a:endParaRPr kumimoji="0" lang="en-US" sz="1800" b="0" i="0" u="none" strike="noStrike" cap="none" normalizeH="0" baseline="0" dirty="0">
                <a:ln>
                  <a:noFill/>
                </a:ln>
                <a:solidFill>
                  <a:schemeClr val="tx1"/>
                </a:solidFill>
                <a:effectLst/>
                <a:latin typeface="Arial" pitchFamily="34" charset="0"/>
              </a:endParaRPr>
            </a:p>
          </p:txBody>
        </p:sp>
        <p:sp>
          <p:nvSpPr>
            <p:cNvPr id="25" name="Freeform 22"/>
            <p:cNvSpPr>
              <a:spLocks noEditPoints="1"/>
            </p:cNvSpPr>
            <p:nvPr/>
          </p:nvSpPr>
          <p:spPr bwMode="auto">
            <a:xfrm>
              <a:off x="3044" y="1731"/>
              <a:ext cx="1395" cy="352"/>
            </a:xfrm>
            <a:custGeom>
              <a:avLst/>
              <a:gdLst>
                <a:gd name="T0" fmla="*/ 139 w 143"/>
                <a:gd name="T1" fmla="*/ 18 h 36"/>
                <a:gd name="T2" fmla="*/ 139 w 143"/>
                <a:gd name="T3" fmla="*/ 0 h 36"/>
                <a:gd name="T4" fmla="*/ 143 w 143"/>
                <a:gd name="T5" fmla="*/ 18 h 36"/>
                <a:gd name="T6" fmla="*/ 143 w 143"/>
                <a:gd name="T7" fmla="*/ 0 h 36"/>
                <a:gd name="T8" fmla="*/ 0 w 143"/>
                <a:gd name="T9" fmla="*/ 18 h 36"/>
                <a:gd name="T10" fmla="*/ 143 w 143"/>
                <a:gd name="T11" fmla="*/ 18 h 36"/>
                <a:gd name="T12" fmla="*/ 0 w 143"/>
                <a:gd name="T13" fmla="*/ 36 h 36"/>
                <a:gd name="T14" fmla="*/ 0 w 143"/>
                <a:gd name="T15" fmla="*/ 18 h 36"/>
                <a:gd name="T16" fmla="*/ 4 w 143"/>
                <a:gd name="T17" fmla="*/ 36 h 36"/>
                <a:gd name="T18" fmla="*/ 4 w 14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36">
                  <a:moveTo>
                    <a:pt x="139" y="18"/>
                  </a:moveTo>
                  <a:lnTo>
                    <a:pt x="139" y="0"/>
                  </a:lnTo>
                  <a:moveTo>
                    <a:pt x="143" y="18"/>
                  </a:moveTo>
                  <a:lnTo>
                    <a:pt x="143" y="0"/>
                  </a:lnTo>
                  <a:moveTo>
                    <a:pt x="0" y="18"/>
                  </a:moveTo>
                  <a:lnTo>
                    <a:pt x="143"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170" y="1907"/>
              <a:ext cx="4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qword</a:t>
              </a:r>
              <a:endParaRPr kumimoji="0" lang="en-US" sz="1800" b="0" i="0" u="none" strike="noStrike" cap="none" normalizeH="0" baseline="0">
                <a:ln>
                  <a:noFill/>
                </a:ln>
                <a:solidFill>
                  <a:schemeClr val="tx1"/>
                </a:solidFill>
                <a:effectLst/>
                <a:latin typeface="Arial" pitchFamily="34" charset="0"/>
              </a:endParaRPr>
            </a:p>
          </p:txBody>
        </p:sp>
        <p:sp>
          <p:nvSpPr>
            <p:cNvPr id="27" name="Line 24"/>
            <p:cNvSpPr>
              <a:spLocks noChangeShapeType="1"/>
            </p:cNvSpPr>
            <p:nvPr/>
          </p:nvSpPr>
          <p:spPr bwMode="auto">
            <a:xfrm flipV="1">
              <a:off x="3795" y="1907"/>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883" y="1907"/>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64 bits</a:t>
              </a:r>
              <a:endParaRPr kumimoji="0" lang="en-US" sz="1800" b="0" i="0" u="none" strike="noStrike" cap="none" normalizeH="0" baseline="0" dirty="0">
                <a:ln>
                  <a:noFill/>
                </a:ln>
                <a:solidFill>
                  <a:schemeClr val="tx1"/>
                </a:solidFill>
                <a:effectLst/>
                <a:latin typeface="Arial" pitchFamily="34" charset="0"/>
              </a:endParaRPr>
            </a:p>
          </p:txBody>
        </p:sp>
        <p:sp>
          <p:nvSpPr>
            <p:cNvPr id="29" name="Freeform 26"/>
            <p:cNvSpPr>
              <a:spLocks noEditPoints="1"/>
            </p:cNvSpPr>
            <p:nvPr/>
          </p:nvSpPr>
          <p:spPr bwMode="auto">
            <a:xfrm>
              <a:off x="3044" y="1907"/>
              <a:ext cx="1395" cy="215"/>
            </a:xfrm>
            <a:custGeom>
              <a:avLst/>
              <a:gdLst>
                <a:gd name="T0" fmla="*/ 139 w 143"/>
                <a:gd name="T1" fmla="*/ 18 h 22"/>
                <a:gd name="T2" fmla="*/ 139 w 143"/>
                <a:gd name="T3" fmla="*/ 0 h 22"/>
                <a:gd name="T4" fmla="*/ 143 w 143"/>
                <a:gd name="T5" fmla="*/ 18 h 22"/>
                <a:gd name="T6" fmla="*/ 143 w 143"/>
                <a:gd name="T7" fmla="*/ 0 h 22"/>
                <a:gd name="T8" fmla="*/ 0 w 143"/>
                <a:gd name="T9" fmla="*/ 18 h 22"/>
                <a:gd name="T10" fmla="*/ 143 w 143"/>
                <a:gd name="T11" fmla="*/ 18 h 22"/>
                <a:gd name="T12" fmla="*/ 0 w 143"/>
                <a:gd name="T13" fmla="*/ 22 h 22"/>
                <a:gd name="T14" fmla="*/ 143 w 14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2">
                  <a:moveTo>
                    <a:pt x="139" y="18"/>
                  </a:moveTo>
                  <a:lnTo>
                    <a:pt x="139" y="0"/>
                  </a:lnTo>
                  <a:moveTo>
                    <a:pt x="143" y="18"/>
                  </a:moveTo>
                  <a:lnTo>
                    <a:pt x="143" y="0"/>
                  </a:lnTo>
                  <a:moveTo>
                    <a:pt x="0" y="18"/>
                  </a:moveTo>
                  <a:lnTo>
                    <a:pt x="143" y="18"/>
                  </a:lnTo>
                  <a:moveTo>
                    <a:pt x="0" y="22"/>
                  </a:moveTo>
                  <a:lnTo>
                    <a:pt x="143"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a:xfrm>
            <a:off x="2027238" y="3328946"/>
            <a:ext cx="4572000" cy="2585323"/>
          </a:xfrm>
          <a:prstGeom prst="rect">
            <a:avLst/>
          </a:prstGeom>
        </p:spPr>
        <p:txBody>
          <a:bodyPr>
            <a:spAutoFit/>
          </a:bodyPr>
          <a:lstStyle/>
          <a:p>
            <a:r>
              <a:rPr lang="en-US" i="1" dirty="0">
                <a:latin typeface="Times New Roman" pitchFamily="18" charset="0"/>
                <a:cs typeface="Times New Roman" pitchFamily="18" charset="0"/>
              </a:rPr>
              <a:t>What is the value of </a:t>
            </a:r>
            <a:r>
              <a:rPr lang="en-US" dirty="0" err="1">
                <a:latin typeface="Times New Roman" pitchFamily="18" charset="0"/>
                <a:cs typeface="Times New Roman" pitchFamily="18" charset="0"/>
              </a:rPr>
              <a:t>ebx</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in this code snippet? </a:t>
            </a:r>
          </a:p>
          <a:p>
            <a:endParaRPr lang="en-US" i="1" dirty="0">
              <a:latin typeface="Times New Roman" pitchFamily="18" charset="0"/>
              <a:cs typeface="Times New Roman" pitchFamily="18" charset="0"/>
            </a:endParaRP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10</a:t>
            </a: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esp</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endParaRPr lang="en-US" dirty="0">
              <a:latin typeface="Courier New" pitchFamily="49" charset="0"/>
              <a:cs typeface="Courier New" pitchFamily="49" charset="0"/>
            </a:endParaRPr>
          </a:p>
          <a:p>
            <a:r>
              <a:rPr lang="en-US" dirty="0">
                <a:latin typeface="Courier New" pitchFamily="49" charset="0"/>
                <a:cs typeface="Courier New" pitchFamily="49" charset="0"/>
              </a:rPr>
              <a:t>push </a:t>
            </a:r>
            <a:r>
              <a:rPr lang="en-US" dirty="0" err="1">
                <a:latin typeface="Courier New" pitchFamily="49" charset="0"/>
                <a:cs typeface="Courier New" pitchFamily="49" charset="0"/>
              </a:rPr>
              <a:t>dword</a:t>
            </a:r>
            <a:r>
              <a:rPr lang="en-US" dirty="0">
                <a:latin typeface="Courier New" pitchFamily="49" charset="0"/>
                <a:cs typeface="Courier New" pitchFamily="49" charset="0"/>
              </a:rPr>
              <a:t> [</a:t>
            </a:r>
            <a:r>
              <a:rPr lang="en-US" dirty="0" err="1">
                <a:latin typeface="Courier New" pitchFamily="49" charset="0"/>
                <a:cs typeface="Courier New" pitchFamily="49" charset="0"/>
              </a:rPr>
              <a:t>esp</a:t>
            </a:r>
            <a:r>
              <a:rPr lang="en-US" dirty="0">
                <a:latin typeface="Courier New" pitchFamily="49" charset="0"/>
                <a:cs typeface="Courier New" pitchFamily="49" charset="0"/>
              </a:rPr>
              <a:t>]</a:t>
            </a: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ebx</a:t>
            </a:r>
            <a:r>
              <a:rPr lang="en-US" dirty="0">
                <a:latin typeface="Courier New" pitchFamily="49" charset="0"/>
                <a:cs typeface="Courier New" pitchFamily="49" charset="0"/>
              </a:rPr>
              <a:t>, [</a:t>
            </a:r>
            <a:r>
              <a:rPr lang="en-US" dirty="0" err="1">
                <a:latin typeface="Courier New" pitchFamily="49" charset="0"/>
                <a:cs typeface="Courier New" pitchFamily="49" charset="0"/>
              </a:rPr>
              <a:t>esp</a:t>
            </a:r>
            <a:r>
              <a:rPr lang="en-US" dirty="0">
                <a:latin typeface="Courier New" pitchFamily="49" charset="0"/>
                <a:cs typeface="Courier New" pitchFamily="49" charset="0"/>
              </a:rPr>
              <a:t>]</a:t>
            </a:r>
          </a:p>
          <a:p>
            <a:endParaRPr lang="en-US" i="1" dirty="0">
              <a:latin typeface="Times New Roman" pitchFamily="18" charset="0"/>
              <a:cs typeface="Times New Roman" pitchFamily="18" charset="0"/>
            </a:endParaRP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r>
              <a:rPr lang="en-US" dirty="0">
                <a:latin typeface="Times New Roman" pitchFamily="18" charset="0"/>
                <a:cs typeface="Times New Roman" pitchFamily="18" charset="0"/>
              </a:rPr>
              <a:t> 10</a:t>
            </a:r>
            <a:endParaRPr lang="en-US" b="1" i="1"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ALU Instructions</a:t>
            </a:r>
          </a:p>
        </p:txBody>
      </p:sp>
      <p:sp>
        <p:nvSpPr>
          <p:cNvPr id="3" name="Text Placeholder 2"/>
          <p:cNvSpPr txBox="1">
            <a:spLocks noGrp="1"/>
          </p:cNvSpPr>
          <p:nvPr>
            <p:ph type="body" idx="4294967295"/>
          </p:nvPr>
        </p:nvSpPr>
        <p:spPr>
          <a:xfrm>
            <a:off x="890588" y="3560763"/>
            <a:ext cx="7415212" cy="26876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All of these are 2 operand </a:t>
            </a:r>
            <a:r>
              <a:rPr lang="en-US" sz="2200" dirty="0">
                <a:solidFill>
                  <a:srgbClr val="0000FF"/>
                </a:solidFill>
                <a:latin typeface="Calibri" panose="020F0502020204030204" pitchFamily="34" charset="0"/>
              </a:rPr>
              <a:t>instructions</a:t>
            </a:r>
          </a:p>
          <a:p>
            <a:pPr lvl="0">
              <a:buSzPct val="100000"/>
              <a:buFont typeface="Symbol" panose="05050102010706020507" pitchFamily="18" charset="2"/>
              <a:buChar char="*"/>
            </a:pPr>
            <a:r>
              <a:rPr lang="en-US" sz="2200" dirty="0">
                <a:latin typeface="Calibri" panose="020F0502020204030204" pitchFamily="34" charset="0"/>
              </a:rPr>
              <a:t>The first </a:t>
            </a:r>
            <a:r>
              <a:rPr lang="en-US" sz="2200" dirty="0">
                <a:solidFill>
                  <a:srgbClr val="008000"/>
                </a:solidFill>
                <a:latin typeface="Calibri" panose="020F0502020204030204" pitchFamily="34" charset="0"/>
              </a:rPr>
              <a:t>operand</a:t>
            </a:r>
            <a:r>
              <a:rPr lang="en-US" sz="2200" dirty="0">
                <a:latin typeface="Calibri" panose="020F0502020204030204" pitchFamily="34" charset="0"/>
              </a:rPr>
              <a:t> is both the </a:t>
            </a:r>
            <a:r>
              <a:rPr lang="en-US" sz="2200" dirty="0">
                <a:solidFill>
                  <a:srgbClr val="008080"/>
                </a:solidFill>
                <a:latin typeface="Calibri" panose="020F0502020204030204" pitchFamily="34" charset="0"/>
              </a:rPr>
              <a:t>source</a:t>
            </a:r>
            <a:r>
              <a:rPr lang="en-US" sz="2200" dirty="0">
                <a:latin typeface="Calibri" panose="020F0502020204030204" pitchFamily="34" charset="0"/>
              </a:rPr>
              <a:t> and </a:t>
            </a:r>
            <a:r>
              <a:rPr lang="en-US" sz="2200" dirty="0">
                <a:solidFill>
                  <a:srgbClr val="2300DC"/>
                </a:solidFill>
                <a:latin typeface="Calibri" panose="020F0502020204030204" pitchFamily="34" charset="0"/>
              </a:rPr>
              <a:t>destination</a:t>
            </a:r>
          </a:p>
          <a:p>
            <a:pPr lvl="0">
              <a:buSzPct val="100000"/>
              <a:buFont typeface="Symbol" panose="05050102010706020507" pitchFamily="18" charset="2"/>
              <a:buChar char="*"/>
            </a:pPr>
            <a:r>
              <a:rPr lang="en-US" sz="2200" dirty="0">
                <a:latin typeface="Calibri" panose="020F0502020204030204" pitchFamily="34" charset="0"/>
              </a:rPr>
              <a:t>Example : Add registers </a:t>
            </a:r>
            <a:r>
              <a:rPr lang="en-US" sz="2200" dirty="0" err="1">
                <a:solidFill>
                  <a:srgbClr val="FF0000"/>
                </a:solidFill>
                <a:latin typeface="Calibri" panose="020F0502020204030204" pitchFamily="34" charset="0"/>
              </a:rPr>
              <a:t>eax</a:t>
            </a:r>
            <a:r>
              <a:rPr lang="en-US" sz="2200" dirty="0">
                <a:latin typeface="Calibri" panose="020F0502020204030204" pitchFamily="34" charset="0"/>
              </a:rPr>
              <a:t>, and </a:t>
            </a:r>
            <a:r>
              <a:rPr lang="en-US" sz="2200" dirty="0" err="1">
                <a:solidFill>
                  <a:srgbClr val="0000FF"/>
                </a:solidFill>
                <a:latin typeface="Calibri" panose="020F0502020204030204" pitchFamily="34" charset="0"/>
              </a:rPr>
              <a:t>ebx</a:t>
            </a:r>
            <a:r>
              <a:rPr lang="en-US" sz="2200" dirty="0">
                <a:latin typeface="Calibri" panose="020F0502020204030204" pitchFamily="34" charset="0"/>
              </a:rPr>
              <a:t>. Save the result in </a:t>
            </a:r>
            <a:r>
              <a:rPr lang="en-US" sz="2200" dirty="0" err="1">
                <a:solidFill>
                  <a:srgbClr val="008000"/>
                </a:solidFill>
                <a:latin typeface="Calibri" panose="020F0502020204030204" pitchFamily="34" charset="0"/>
              </a:rPr>
              <a:t>ecx</a:t>
            </a:r>
            <a:endParaRPr lang="en-US" sz="2200" dirty="0">
              <a:latin typeface="Calibri" panose="020F0502020204030204" pitchFamily="34" charset="0"/>
            </a:endParaRPr>
          </a:p>
          <a:p>
            <a:pPr marL="540000" lvl="1" indent="0">
              <a:buSzPct val="100000"/>
              <a:buNone/>
            </a:pPr>
            <a:r>
              <a:rPr lang="en-US" sz="2200" dirty="0">
                <a:latin typeface="Calibri" panose="020F0502020204030204" pitchFamily="34" charset="0"/>
              </a:rPr>
              <a:t>add </a:t>
            </a:r>
            <a:r>
              <a:rPr lang="en-US" sz="2200" dirty="0" err="1">
                <a:latin typeface="Calibri" panose="020F0502020204030204" pitchFamily="34" charset="0"/>
              </a:rPr>
              <a:t>eax</a:t>
            </a:r>
            <a:r>
              <a:rPr lang="en-US" sz="2200" dirty="0">
                <a:latin typeface="Calibri" panose="020F0502020204030204" pitchFamily="34" charset="0"/>
              </a:rPr>
              <a:t>, </a:t>
            </a:r>
            <a:r>
              <a:rPr lang="en-US" sz="2200" dirty="0" err="1">
                <a:latin typeface="Calibri" panose="020F0502020204030204" pitchFamily="34" charset="0"/>
              </a:rPr>
              <a:t>ebx</a:t>
            </a:r>
            <a:endParaRPr lang="en-US" sz="2200" dirty="0">
              <a:latin typeface="Calibri" panose="020F0502020204030204" pitchFamily="34" charset="0"/>
            </a:endParaRPr>
          </a:p>
          <a:p>
            <a:pPr marL="540000" lvl="1" indent="0">
              <a:buSzPct val="100000"/>
              <a:buNone/>
            </a:pPr>
            <a:r>
              <a:rPr lang="en-US" sz="2200" dirty="0" err="1">
                <a:latin typeface="Calibri" panose="020F0502020204030204" pitchFamily="34" charset="0"/>
              </a:rPr>
              <a:t>mov</a:t>
            </a:r>
            <a:r>
              <a:rPr lang="en-US" sz="2200" dirty="0">
                <a:latin typeface="Calibri" panose="020F0502020204030204" pitchFamily="34" charset="0"/>
              </a:rPr>
              <a:t> </a:t>
            </a:r>
            <a:r>
              <a:rPr lang="en-US" sz="2200" dirty="0" err="1">
                <a:latin typeface="Calibri" panose="020F0502020204030204" pitchFamily="34" charset="0"/>
              </a:rPr>
              <a:t>ecx</a:t>
            </a:r>
            <a:r>
              <a:rPr lang="en-US" sz="2200" dirty="0">
                <a:latin typeface="Calibri" panose="020F0502020204030204" pitchFamily="34" charset="0"/>
              </a:rPr>
              <a:t>, </a:t>
            </a:r>
            <a:r>
              <a:rPr lang="en-US" sz="2200" dirty="0" err="1">
                <a:latin typeface="Calibri" panose="020F0502020204030204" pitchFamily="34" charset="0"/>
              </a:rPr>
              <a:t>eax</a:t>
            </a:r>
            <a:endParaRPr lang="en-US" sz="2200" dirty="0">
              <a:latin typeface="Calibri" panose="020F0502020204030204" pitchFamily="34" charset="0"/>
            </a:endParaRPr>
          </a:p>
        </p:txBody>
      </p:sp>
      <p:grpSp>
        <p:nvGrpSpPr>
          <p:cNvPr id="7" name="Group 5"/>
          <p:cNvGrpSpPr>
            <a:grpSpLocks noChangeAspect="1"/>
          </p:cNvGrpSpPr>
          <p:nvPr/>
        </p:nvGrpSpPr>
        <p:grpSpPr bwMode="auto">
          <a:xfrm>
            <a:off x="685800" y="1676400"/>
            <a:ext cx="7848601" cy="1651002"/>
            <a:chOff x="768" y="1085"/>
            <a:chExt cx="4944" cy="1040"/>
          </a:xfrm>
        </p:grpSpPr>
        <p:sp>
          <p:nvSpPr>
            <p:cNvPr id="8" name="AutoShape 4"/>
            <p:cNvSpPr>
              <a:spLocks noChangeAspect="1" noChangeArrowheads="1" noTextEdit="1"/>
            </p:cNvSpPr>
            <p:nvPr/>
          </p:nvSpPr>
          <p:spPr bwMode="auto">
            <a:xfrm>
              <a:off x="768" y="1085"/>
              <a:ext cx="4944"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820" y="1137"/>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785" y="1137"/>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785" y="1137"/>
              <a:ext cx="4901"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785" y="1102"/>
              <a:ext cx="4901"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897" y="1128"/>
              <a:ext cx="61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Semantics</a:t>
              </a:r>
              <a:endParaRPr kumimoji="0" lang="en-US" sz="1800" b="0" i="0" u="none" strike="noStrike" cap="none" normalizeH="0" baseline="0" dirty="0">
                <a:ln>
                  <a:noFill/>
                </a:ln>
                <a:solidFill>
                  <a:schemeClr val="tx1"/>
                </a:solidFill>
                <a:effectLst/>
                <a:latin typeface="Arial" pitchFamily="34" charset="0"/>
              </a:endParaRPr>
            </a:p>
          </p:txBody>
        </p:sp>
        <p:sp>
          <p:nvSpPr>
            <p:cNvPr id="14" name="Line 11"/>
            <p:cNvSpPr>
              <a:spLocks noChangeShapeType="1"/>
            </p:cNvSpPr>
            <p:nvPr/>
          </p:nvSpPr>
          <p:spPr bwMode="auto">
            <a:xfrm flipV="1">
              <a:off x="2865" y="1137"/>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942" y="1128"/>
              <a:ext cx="5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6" name="Line 13"/>
            <p:cNvSpPr>
              <a:spLocks noChangeShapeType="1"/>
            </p:cNvSpPr>
            <p:nvPr/>
          </p:nvSpPr>
          <p:spPr bwMode="auto">
            <a:xfrm flipV="1">
              <a:off x="3736" y="1137"/>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822" y="1128"/>
              <a:ext cx="71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8" name="Freeform 15"/>
            <p:cNvSpPr>
              <a:spLocks noEditPoints="1"/>
            </p:cNvSpPr>
            <p:nvPr/>
          </p:nvSpPr>
          <p:spPr bwMode="auto">
            <a:xfrm>
              <a:off x="785" y="1137"/>
              <a:ext cx="4901" cy="311"/>
            </a:xfrm>
            <a:custGeom>
              <a:avLst/>
              <a:gdLst>
                <a:gd name="T0" fmla="*/ 564 w 568"/>
                <a:gd name="T1" fmla="*/ 18 h 36"/>
                <a:gd name="T2" fmla="*/ 564 w 568"/>
                <a:gd name="T3" fmla="*/ 0 h 36"/>
                <a:gd name="T4" fmla="*/ 568 w 568"/>
                <a:gd name="T5" fmla="*/ 18 h 36"/>
                <a:gd name="T6" fmla="*/ 568 w 568"/>
                <a:gd name="T7" fmla="*/ 0 h 36"/>
                <a:gd name="T8" fmla="*/ 0 w 568"/>
                <a:gd name="T9" fmla="*/ 18 h 36"/>
                <a:gd name="T10" fmla="*/ 568 w 568"/>
                <a:gd name="T11" fmla="*/ 18 h 36"/>
                <a:gd name="T12" fmla="*/ 0 w 568"/>
                <a:gd name="T13" fmla="*/ 36 h 36"/>
                <a:gd name="T14" fmla="*/ 0 w 568"/>
                <a:gd name="T15" fmla="*/ 18 h 36"/>
                <a:gd name="T16" fmla="*/ 4 w 568"/>
                <a:gd name="T17" fmla="*/ 36 h 36"/>
                <a:gd name="T18" fmla="*/ 4 w 568"/>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36">
                  <a:moveTo>
                    <a:pt x="564" y="18"/>
                  </a:moveTo>
                  <a:lnTo>
                    <a:pt x="564" y="0"/>
                  </a:lnTo>
                  <a:moveTo>
                    <a:pt x="568" y="18"/>
                  </a:moveTo>
                  <a:lnTo>
                    <a:pt x="568" y="0"/>
                  </a:lnTo>
                  <a:moveTo>
                    <a:pt x="0" y="18"/>
                  </a:moveTo>
                  <a:lnTo>
                    <a:pt x="568"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897" y="1292"/>
              <a:ext cx="17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a:ln>
                    <a:noFill/>
                  </a:ln>
                  <a:solidFill>
                    <a:srgbClr val="1A1B1C"/>
                  </a:solidFill>
                  <a:effectLst/>
                  <a:latin typeface="Times New Roman" pitchFamily="18" charset="0"/>
                  <a:cs typeface="Times New Roman" pitchFamily="18" charset="0"/>
                </a:rPr>
                <a:t>add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0" name="Line 17"/>
            <p:cNvSpPr>
              <a:spLocks noChangeShapeType="1"/>
            </p:cNvSpPr>
            <p:nvPr/>
          </p:nvSpPr>
          <p:spPr bwMode="auto">
            <a:xfrm flipV="1">
              <a:off x="2865" y="1292"/>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942" y="1292"/>
              <a:ext cx="6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add </a:t>
              </a:r>
              <a:r>
                <a:rPr kumimoji="0" lang="en-US" sz="1600" b="0" i="0" u="none" strike="noStrike" cap="none" normalizeH="0" baseline="0" dirty="0" err="1">
                  <a:ln>
                    <a:noFill/>
                  </a:ln>
                  <a:solidFill>
                    <a:srgbClr val="1A1B1C"/>
                  </a:solidFill>
                  <a:effectLst/>
                  <a:latin typeface="Times New Roman" pitchFamily="18" charset="0"/>
                </a:rPr>
                <a:t>eax</a:t>
              </a:r>
              <a:r>
                <a:rPr kumimoji="0" lang="en-US" sz="1600" b="0" i="0" u="none" strike="noStrike" cap="none" normalizeH="0" baseline="0" dirty="0">
                  <a:ln>
                    <a:noFill/>
                  </a:ln>
                  <a:solidFill>
                    <a:srgbClr val="1A1B1C"/>
                  </a:solidFill>
                  <a:effectLst/>
                  <a:latin typeface="Times New Roman" pitchFamily="18" charset="0"/>
                </a:rPr>
                <a:t>, </a:t>
              </a:r>
              <a:r>
                <a:rPr kumimoji="0" lang="en-US" sz="1600" b="0" i="0" u="none" strike="noStrike" cap="none" normalizeH="0" baseline="0" dirty="0" err="1">
                  <a:ln>
                    <a:noFill/>
                  </a:ln>
                  <a:solidFill>
                    <a:srgbClr val="1A1B1C"/>
                  </a:solidFill>
                  <a:effectLst/>
                  <a:latin typeface="Times New Roman" pitchFamily="18" charset="0"/>
                </a:rPr>
                <a:t>ebx</a:t>
              </a:r>
              <a:endParaRPr kumimoji="0" lang="en-US" sz="1800" b="0" i="0" u="none" strike="noStrike" cap="none" normalizeH="0" baseline="0" dirty="0">
                <a:ln>
                  <a:noFill/>
                </a:ln>
                <a:solidFill>
                  <a:schemeClr val="tx1"/>
                </a:solidFill>
                <a:effectLst/>
                <a:latin typeface="Arial" pitchFamily="34" charset="0"/>
              </a:endParaRPr>
            </a:p>
          </p:txBody>
        </p:sp>
        <p:sp>
          <p:nvSpPr>
            <p:cNvPr id="22" name="Line 19"/>
            <p:cNvSpPr>
              <a:spLocks noChangeShapeType="1"/>
            </p:cNvSpPr>
            <p:nvPr/>
          </p:nvSpPr>
          <p:spPr bwMode="auto">
            <a:xfrm flipV="1">
              <a:off x="3736" y="1292"/>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822" y="1292"/>
              <a:ext cx="87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24" name="Freeform 21"/>
            <p:cNvSpPr>
              <a:spLocks noEditPoints="1"/>
            </p:cNvSpPr>
            <p:nvPr/>
          </p:nvSpPr>
          <p:spPr bwMode="auto">
            <a:xfrm>
              <a:off x="785" y="1292"/>
              <a:ext cx="4901" cy="320"/>
            </a:xfrm>
            <a:custGeom>
              <a:avLst/>
              <a:gdLst>
                <a:gd name="T0" fmla="*/ 564 w 568"/>
                <a:gd name="T1" fmla="*/ 18 h 37"/>
                <a:gd name="T2" fmla="*/ 564 w 568"/>
                <a:gd name="T3" fmla="*/ 0 h 37"/>
                <a:gd name="T4" fmla="*/ 568 w 568"/>
                <a:gd name="T5" fmla="*/ 18 h 37"/>
                <a:gd name="T6" fmla="*/ 568 w 568"/>
                <a:gd name="T7" fmla="*/ 0 h 37"/>
                <a:gd name="T8" fmla="*/ 0 w 568"/>
                <a:gd name="T9" fmla="*/ 19 h 37"/>
                <a:gd name="T10" fmla="*/ 568 w 568"/>
                <a:gd name="T11" fmla="*/ 19 h 37"/>
                <a:gd name="T12" fmla="*/ 0 w 568"/>
                <a:gd name="T13" fmla="*/ 37 h 37"/>
                <a:gd name="T14" fmla="*/ 0 w 568"/>
                <a:gd name="T15" fmla="*/ 19 h 37"/>
                <a:gd name="T16" fmla="*/ 4 w 568"/>
                <a:gd name="T17" fmla="*/ 37 h 37"/>
                <a:gd name="T18" fmla="*/ 4 w 568"/>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37">
                  <a:moveTo>
                    <a:pt x="564" y="18"/>
                  </a:moveTo>
                  <a:lnTo>
                    <a:pt x="564" y="0"/>
                  </a:lnTo>
                  <a:moveTo>
                    <a:pt x="568" y="18"/>
                  </a:moveTo>
                  <a:lnTo>
                    <a:pt x="568" y="0"/>
                  </a:lnTo>
                  <a:moveTo>
                    <a:pt x="0" y="19"/>
                  </a:moveTo>
                  <a:lnTo>
                    <a:pt x="568"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897" y="1456"/>
              <a:ext cx="177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a:ln>
                    <a:noFill/>
                  </a:ln>
                  <a:solidFill>
                    <a:srgbClr val="1A1B1C"/>
                  </a:solidFill>
                  <a:effectLst/>
                  <a:latin typeface="Times New Roman" pitchFamily="18" charset="0"/>
                  <a:cs typeface="Times New Roman" pitchFamily="18" charset="0"/>
                </a:rPr>
                <a:t>sub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6" name="Line 23"/>
            <p:cNvSpPr>
              <a:spLocks noChangeShapeType="1"/>
            </p:cNvSpPr>
            <p:nvPr/>
          </p:nvSpPr>
          <p:spPr bwMode="auto">
            <a:xfrm flipV="1">
              <a:off x="2865" y="1456"/>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942" y="1456"/>
              <a:ext cx="6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sub </a:t>
              </a:r>
              <a:r>
                <a:rPr kumimoji="0" lang="en-US" sz="1600" b="0" i="0" u="none" strike="noStrike" cap="none" normalizeH="0" baseline="0" dirty="0" err="1">
                  <a:ln>
                    <a:noFill/>
                  </a:ln>
                  <a:solidFill>
                    <a:srgbClr val="1A1B1C"/>
                  </a:solidFill>
                  <a:effectLst/>
                  <a:latin typeface="Times New Roman" pitchFamily="18" charset="0"/>
                </a:rPr>
                <a:t>eax</a:t>
              </a:r>
              <a:r>
                <a:rPr kumimoji="0" lang="en-US" sz="1600" b="0" i="0" u="none" strike="noStrike" cap="none" normalizeH="0" baseline="0" dirty="0">
                  <a:ln>
                    <a:noFill/>
                  </a:ln>
                  <a:solidFill>
                    <a:srgbClr val="1A1B1C"/>
                  </a:solidFill>
                  <a:effectLst/>
                  <a:latin typeface="Times New Roman" pitchFamily="18" charset="0"/>
                </a:rPr>
                <a:t>, </a:t>
              </a:r>
              <a:r>
                <a:rPr kumimoji="0" lang="en-US" sz="1600" b="0" i="0" u="none" strike="noStrike" cap="none" normalizeH="0" baseline="0" dirty="0" err="1">
                  <a:ln>
                    <a:noFill/>
                  </a:ln>
                  <a:solidFill>
                    <a:srgbClr val="1A1B1C"/>
                  </a:solidFill>
                  <a:effectLst/>
                  <a:latin typeface="Times New Roman" pitchFamily="18" charset="0"/>
                </a:rPr>
                <a:t>ebx</a:t>
              </a:r>
              <a:endParaRPr kumimoji="0" lang="en-US" sz="1800" b="0" i="0" u="none" strike="noStrike" cap="none" normalizeH="0" baseline="0" dirty="0">
                <a:ln>
                  <a:noFill/>
                </a:ln>
                <a:solidFill>
                  <a:schemeClr val="tx1"/>
                </a:solidFill>
                <a:effectLst/>
                <a:latin typeface="Arial" pitchFamily="34" charset="0"/>
              </a:endParaRPr>
            </a:p>
          </p:txBody>
        </p:sp>
        <p:sp>
          <p:nvSpPr>
            <p:cNvPr id="28" name="Line 25"/>
            <p:cNvSpPr>
              <a:spLocks noChangeShapeType="1"/>
            </p:cNvSpPr>
            <p:nvPr/>
          </p:nvSpPr>
          <p:spPr bwMode="auto">
            <a:xfrm flipV="1">
              <a:off x="3736" y="1456"/>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3822" y="1456"/>
              <a:ext cx="84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30" name="Freeform 27"/>
            <p:cNvSpPr>
              <a:spLocks noEditPoints="1"/>
            </p:cNvSpPr>
            <p:nvPr/>
          </p:nvSpPr>
          <p:spPr bwMode="auto">
            <a:xfrm>
              <a:off x="785" y="1456"/>
              <a:ext cx="4901" cy="320"/>
            </a:xfrm>
            <a:custGeom>
              <a:avLst/>
              <a:gdLst>
                <a:gd name="T0" fmla="*/ 564 w 568"/>
                <a:gd name="T1" fmla="*/ 18 h 37"/>
                <a:gd name="T2" fmla="*/ 564 w 568"/>
                <a:gd name="T3" fmla="*/ 0 h 37"/>
                <a:gd name="T4" fmla="*/ 568 w 568"/>
                <a:gd name="T5" fmla="*/ 18 h 37"/>
                <a:gd name="T6" fmla="*/ 568 w 568"/>
                <a:gd name="T7" fmla="*/ 0 h 37"/>
                <a:gd name="T8" fmla="*/ 0 w 568"/>
                <a:gd name="T9" fmla="*/ 18 h 37"/>
                <a:gd name="T10" fmla="*/ 568 w 568"/>
                <a:gd name="T11" fmla="*/ 18 h 37"/>
                <a:gd name="T12" fmla="*/ 0 w 568"/>
                <a:gd name="T13" fmla="*/ 37 h 37"/>
                <a:gd name="T14" fmla="*/ 0 w 568"/>
                <a:gd name="T15" fmla="*/ 19 h 37"/>
                <a:gd name="T16" fmla="*/ 4 w 568"/>
                <a:gd name="T17" fmla="*/ 37 h 37"/>
                <a:gd name="T18" fmla="*/ 4 w 568"/>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37">
                  <a:moveTo>
                    <a:pt x="564" y="18"/>
                  </a:moveTo>
                  <a:lnTo>
                    <a:pt x="564" y="0"/>
                  </a:lnTo>
                  <a:moveTo>
                    <a:pt x="568" y="18"/>
                  </a:moveTo>
                  <a:lnTo>
                    <a:pt x="568" y="0"/>
                  </a:lnTo>
                  <a:moveTo>
                    <a:pt x="0" y="18"/>
                  </a:moveTo>
                  <a:lnTo>
                    <a:pt x="568"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897" y="1612"/>
              <a:ext cx="177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err="1">
                  <a:ln>
                    <a:noFill/>
                  </a:ln>
                  <a:solidFill>
                    <a:srgbClr val="1A1B1C"/>
                  </a:solidFill>
                  <a:effectLst/>
                  <a:latin typeface="Times New Roman" pitchFamily="18" charset="0"/>
                  <a:cs typeface="Times New Roman" pitchFamily="18" charset="0"/>
                </a:rPr>
                <a:t>adc</a:t>
              </a:r>
              <a:r>
                <a:rPr kumimoji="0" lang="en-US" sz="1600" b="0" i="0" u="none" strike="noStrike" cap="none" normalizeH="0" baseline="0" dirty="0">
                  <a:ln>
                    <a:noFill/>
                  </a:ln>
                  <a:solidFill>
                    <a:srgbClr val="1A1B1C"/>
                  </a:solidFill>
                  <a:effectLst/>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240" name="Line 29"/>
            <p:cNvSpPr>
              <a:spLocks noChangeShapeType="1"/>
            </p:cNvSpPr>
            <p:nvPr/>
          </p:nvSpPr>
          <p:spPr bwMode="auto">
            <a:xfrm flipV="1">
              <a:off x="2865" y="1620"/>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1" name="Rectangle 30"/>
            <p:cNvSpPr>
              <a:spLocks noChangeArrowheads="1"/>
            </p:cNvSpPr>
            <p:nvPr/>
          </p:nvSpPr>
          <p:spPr bwMode="auto">
            <a:xfrm>
              <a:off x="2942" y="1612"/>
              <a:ext cx="6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1A1B1C"/>
                  </a:solidFill>
                  <a:effectLst/>
                  <a:latin typeface="Times New Roman" pitchFamily="18" charset="0"/>
                </a:rPr>
                <a:t>adc</a:t>
              </a:r>
              <a:r>
                <a:rPr kumimoji="0" lang="en-US" sz="1600" b="0" i="0" u="none" strike="noStrike" cap="none" normalizeH="0" baseline="0" dirty="0">
                  <a:ln>
                    <a:noFill/>
                  </a:ln>
                  <a:solidFill>
                    <a:srgbClr val="1A1B1C"/>
                  </a:solidFill>
                  <a:effectLst/>
                  <a:latin typeface="Times New Roman" pitchFamily="18" charset="0"/>
                </a:rPr>
                <a:t> </a:t>
              </a:r>
              <a:r>
                <a:rPr kumimoji="0" lang="en-US" sz="1600" b="0" i="0" u="none" strike="noStrike" cap="none" normalizeH="0" baseline="0" dirty="0" err="1">
                  <a:ln>
                    <a:noFill/>
                  </a:ln>
                  <a:solidFill>
                    <a:srgbClr val="1A1B1C"/>
                  </a:solidFill>
                  <a:effectLst/>
                  <a:latin typeface="Times New Roman" pitchFamily="18" charset="0"/>
                </a:rPr>
                <a:t>eax</a:t>
              </a:r>
              <a:r>
                <a:rPr kumimoji="0" lang="en-US" sz="1600" b="0" i="0" u="none" strike="noStrike" cap="none" normalizeH="0" baseline="0" dirty="0">
                  <a:ln>
                    <a:noFill/>
                  </a:ln>
                  <a:solidFill>
                    <a:srgbClr val="1A1B1C"/>
                  </a:solidFill>
                  <a:effectLst/>
                  <a:latin typeface="Times New Roman" pitchFamily="18" charset="0"/>
                </a:rPr>
                <a:t>, </a:t>
              </a:r>
              <a:r>
                <a:rPr kumimoji="0" lang="en-US" sz="1600" b="0" i="0" u="none" strike="noStrike" cap="none" normalizeH="0" baseline="0" dirty="0" err="1">
                  <a:ln>
                    <a:noFill/>
                  </a:ln>
                  <a:solidFill>
                    <a:srgbClr val="1A1B1C"/>
                  </a:solidFill>
                  <a:effectLst/>
                  <a:latin typeface="Times New Roman" pitchFamily="18" charset="0"/>
                </a:rPr>
                <a:t>ebx</a:t>
              </a:r>
              <a:endParaRPr kumimoji="0" lang="en-US" sz="1800" b="0" i="0" u="none" strike="noStrike" cap="none" normalizeH="0" baseline="0" dirty="0">
                <a:ln>
                  <a:noFill/>
                </a:ln>
                <a:solidFill>
                  <a:schemeClr val="tx1"/>
                </a:solidFill>
                <a:effectLst/>
                <a:latin typeface="Arial" pitchFamily="34" charset="0"/>
              </a:endParaRPr>
            </a:p>
          </p:txBody>
        </p:sp>
        <p:sp>
          <p:nvSpPr>
            <p:cNvPr id="10243" name="Line 31"/>
            <p:cNvSpPr>
              <a:spLocks noChangeShapeType="1"/>
            </p:cNvSpPr>
            <p:nvPr/>
          </p:nvSpPr>
          <p:spPr bwMode="auto">
            <a:xfrm flipV="1">
              <a:off x="3736" y="1620"/>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4" name="Rectangle 32"/>
            <p:cNvSpPr>
              <a:spLocks noChangeArrowheads="1"/>
            </p:cNvSpPr>
            <p:nvPr/>
          </p:nvSpPr>
          <p:spPr bwMode="auto">
            <a:xfrm>
              <a:off x="3822" y="1612"/>
              <a:ext cx="15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 (carry bit)</a:t>
              </a:r>
            </a:p>
          </p:txBody>
        </p:sp>
        <p:sp>
          <p:nvSpPr>
            <p:cNvPr id="10245" name="Freeform 33"/>
            <p:cNvSpPr>
              <a:spLocks noEditPoints="1"/>
            </p:cNvSpPr>
            <p:nvPr/>
          </p:nvSpPr>
          <p:spPr bwMode="auto">
            <a:xfrm>
              <a:off x="785" y="1620"/>
              <a:ext cx="4901" cy="311"/>
            </a:xfrm>
            <a:custGeom>
              <a:avLst/>
              <a:gdLst>
                <a:gd name="T0" fmla="*/ 564 w 568"/>
                <a:gd name="T1" fmla="*/ 18 h 36"/>
                <a:gd name="T2" fmla="*/ 564 w 568"/>
                <a:gd name="T3" fmla="*/ 0 h 36"/>
                <a:gd name="T4" fmla="*/ 568 w 568"/>
                <a:gd name="T5" fmla="*/ 18 h 36"/>
                <a:gd name="T6" fmla="*/ 568 w 568"/>
                <a:gd name="T7" fmla="*/ 0 h 36"/>
                <a:gd name="T8" fmla="*/ 0 w 568"/>
                <a:gd name="T9" fmla="*/ 18 h 36"/>
                <a:gd name="T10" fmla="*/ 568 w 568"/>
                <a:gd name="T11" fmla="*/ 18 h 36"/>
                <a:gd name="T12" fmla="*/ 0 w 568"/>
                <a:gd name="T13" fmla="*/ 36 h 36"/>
                <a:gd name="T14" fmla="*/ 0 w 568"/>
                <a:gd name="T15" fmla="*/ 18 h 36"/>
                <a:gd name="T16" fmla="*/ 4 w 568"/>
                <a:gd name="T17" fmla="*/ 36 h 36"/>
                <a:gd name="T18" fmla="*/ 4 w 568"/>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36">
                  <a:moveTo>
                    <a:pt x="564" y="18"/>
                  </a:moveTo>
                  <a:lnTo>
                    <a:pt x="564" y="0"/>
                  </a:lnTo>
                  <a:moveTo>
                    <a:pt x="568" y="18"/>
                  </a:moveTo>
                  <a:lnTo>
                    <a:pt x="568" y="0"/>
                  </a:lnTo>
                  <a:moveTo>
                    <a:pt x="0" y="18"/>
                  </a:moveTo>
                  <a:lnTo>
                    <a:pt x="568"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6" name="Rectangle 34"/>
            <p:cNvSpPr>
              <a:spLocks noChangeArrowheads="1"/>
            </p:cNvSpPr>
            <p:nvPr/>
          </p:nvSpPr>
          <p:spPr bwMode="auto">
            <a:xfrm>
              <a:off x="897" y="1776"/>
              <a:ext cx="177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600" b="0" i="0" u="none" strike="noStrike" cap="none" normalizeH="0" baseline="0" dirty="0" err="1">
                  <a:ln>
                    <a:noFill/>
                  </a:ln>
                  <a:solidFill>
                    <a:srgbClr val="1A1B1C"/>
                  </a:solidFill>
                  <a:effectLst/>
                  <a:latin typeface="Times New Roman" pitchFamily="18" charset="0"/>
                  <a:cs typeface="Times New Roman" pitchFamily="18" charset="0"/>
                </a:rPr>
                <a:t>sbb</a:t>
              </a:r>
              <a:r>
                <a:rPr kumimoji="0" lang="en-US" sz="1600" b="0" i="0" u="none" strike="noStrike" cap="none" normalizeH="0" baseline="0" dirty="0">
                  <a:ln>
                    <a:noFill/>
                  </a:ln>
                  <a:solidFill>
                    <a:srgbClr val="1A1B1C"/>
                  </a:solidFill>
                  <a:effectLst/>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247" name="Line 35"/>
            <p:cNvSpPr>
              <a:spLocks noChangeShapeType="1"/>
            </p:cNvSpPr>
            <p:nvPr/>
          </p:nvSpPr>
          <p:spPr bwMode="auto">
            <a:xfrm flipV="1">
              <a:off x="2865" y="1776"/>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8" name="Rectangle 36"/>
            <p:cNvSpPr>
              <a:spLocks noChangeArrowheads="1"/>
            </p:cNvSpPr>
            <p:nvPr/>
          </p:nvSpPr>
          <p:spPr bwMode="auto">
            <a:xfrm>
              <a:off x="2942" y="1776"/>
              <a:ext cx="6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1A1B1C"/>
                  </a:solidFill>
                  <a:effectLst/>
                  <a:latin typeface="Times New Roman" pitchFamily="18" charset="0"/>
                </a:rPr>
                <a:t>sbb</a:t>
              </a:r>
              <a:r>
                <a:rPr kumimoji="0" lang="en-US" sz="1600" b="0" i="0" u="none" strike="noStrike" cap="none" normalizeH="0" baseline="0" dirty="0">
                  <a:ln>
                    <a:noFill/>
                  </a:ln>
                  <a:solidFill>
                    <a:srgbClr val="1A1B1C"/>
                  </a:solidFill>
                  <a:effectLst/>
                  <a:latin typeface="Times New Roman" pitchFamily="18" charset="0"/>
                </a:rPr>
                <a:t> </a:t>
              </a:r>
              <a:r>
                <a:rPr kumimoji="0" lang="en-US" sz="1600" b="0" i="0" u="none" strike="noStrike" cap="none" normalizeH="0" baseline="0" dirty="0" err="1">
                  <a:ln>
                    <a:noFill/>
                  </a:ln>
                  <a:solidFill>
                    <a:srgbClr val="1A1B1C"/>
                  </a:solidFill>
                  <a:effectLst/>
                  <a:latin typeface="Times New Roman" pitchFamily="18" charset="0"/>
                </a:rPr>
                <a:t>eax</a:t>
              </a:r>
              <a:r>
                <a:rPr kumimoji="0" lang="en-US" sz="1600" b="0" i="0" u="none" strike="noStrike" cap="none" normalizeH="0" baseline="0" dirty="0">
                  <a:ln>
                    <a:noFill/>
                  </a:ln>
                  <a:solidFill>
                    <a:srgbClr val="1A1B1C"/>
                  </a:solidFill>
                  <a:effectLst/>
                  <a:latin typeface="Times New Roman" pitchFamily="18" charset="0"/>
                </a:rPr>
                <a:t>, </a:t>
              </a:r>
              <a:r>
                <a:rPr kumimoji="0" lang="en-US" sz="1600" b="0" i="0" u="none" strike="noStrike" cap="none" normalizeH="0" baseline="0" dirty="0" err="1">
                  <a:ln>
                    <a:noFill/>
                  </a:ln>
                  <a:solidFill>
                    <a:srgbClr val="1A1B1C"/>
                  </a:solidFill>
                  <a:effectLst/>
                  <a:latin typeface="Times New Roman" pitchFamily="18" charset="0"/>
                </a:rPr>
                <a:t>ebx</a:t>
              </a:r>
              <a:endParaRPr kumimoji="0" lang="en-US" sz="1800" b="0" i="0" u="none" strike="noStrike" cap="none" normalizeH="0" baseline="0" dirty="0">
                <a:ln>
                  <a:noFill/>
                </a:ln>
                <a:solidFill>
                  <a:schemeClr val="tx1"/>
                </a:solidFill>
                <a:effectLst/>
                <a:latin typeface="Arial" pitchFamily="34" charset="0"/>
              </a:endParaRPr>
            </a:p>
          </p:txBody>
        </p:sp>
        <p:sp>
          <p:nvSpPr>
            <p:cNvPr id="10249" name="Line 37"/>
            <p:cNvSpPr>
              <a:spLocks noChangeShapeType="1"/>
            </p:cNvSpPr>
            <p:nvPr/>
          </p:nvSpPr>
          <p:spPr bwMode="auto">
            <a:xfrm flipV="1">
              <a:off x="3736" y="1776"/>
              <a:ext cx="0" cy="15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0" name="Rectangle 38"/>
            <p:cNvSpPr>
              <a:spLocks noChangeArrowheads="1"/>
            </p:cNvSpPr>
            <p:nvPr/>
          </p:nvSpPr>
          <p:spPr bwMode="auto">
            <a:xfrm>
              <a:off x="3822" y="1776"/>
              <a:ext cx="14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 (carry bit)</a:t>
              </a:r>
            </a:p>
          </p:txBody>
        </p:sp>
        <p:sp>
          <p:nvSpPr>
            <p:cNvPr id="10251" name="Freeform 39"/>
            <p:cNvSpPr>
              <a:spLocks noEditPoints="1"/>
            </p:cNvSpPr>
            <p:nvPr/>
          </p:nvSpPr>
          <p:spPr bwMode="auto">
            <a:xfrm>
              <a:off x="785" y="1776"/>
              <a:ext cx="4901" cy="190"/>
            </a:xfrm>
            <a:custGeom>
              <a:avLst/>
              <a:gdLst>
                <a:gd name="T0" fmla="*/ 564 w 568"/>
                <a:gd name="T1" fmla="*/ 18 h 22"/>
                <a:gd name="T2" fmla="*/ 564 w 568"/>
                <a:gd name="T3" fmla="*/ 0 h 22"/>
                <a:gd name="T4" fmla="*/ 568 w 568"/>
                <a:gd name="T5" fmla="*/ 18 h 22"/>
                <a:gd name="T6" fmla="*/ 568 w 568"/>
                <a:gd name="T7" fmla="*/ 0 h 22"/>
                <a:gd name="T8" fmla="*/ 0 w 568"/>
                <a:gd name="T9" fmla="*/ 18 h 22"/>
                <a:gd name="T10" fmla="*/ 568 w 568"/>
                <a:gd name="T11" fmla="*/ 18 h 22"/>
                <a:gd name="T12" fmla="*/ 0 w 568"/>
                <a:gd name="T13" fmla="*/ 22 h 22"/>
                <a:gd name="T14" fmla="*/ 568 w 56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8" h="22">
                  <a:moveTo>
                    <a:pt x="564" y="18"/>
                  </a:moveTo>
                  <a:lnTo>
                    <a:pt x="564" y="0"/>
                  </a:lnTo>
                  <a:moveTo>
                    <a:pt x="568" y="18"/>
                  </a:moveTo>
                  <a:lnTo>
                    <a:pt x="568" y="0"/>
                  </a:lnTo>
                  <a:moveTo>
                    <a:pt x="0" y="18"/>
                  </a:moveTo>
                  <a:lnTo>
                    <a:pt x="568" y="18"/>
                  </a:lnTo>
                  <a:moveTo>
                    <a:pt x="0" y="22"/>
                  </a:moveTo>
                  <a:lnTo>
                    <a:pt x="568"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Overview</a:t>
            </a:r>
            <a:r>
              <a:rPr lang="fr-FR" dirty="0">
                <a:solidFill>
                  <a:schemeClr val="tx1"/>
                </a:solidFill>
              </a:rPr>
              <a:t> of the x86 ISA</a:t>
            </a:r>
          </a:p>
        </p:txBody>
      </p:sp>
      <p:sp>
        <p:nvSpPr>
          <p:cNvPr id="3" name="Text Placeholder 2"/>
          <p:cNvSpPr txBox="1">
            <a:spLocks noGrp="1"/>
          </p:cNvSpPr>
          <p:nvPr>
            <p:ph type="body" idx="4294967295"/>
          </p:nvPr>
        </p:nvSpPr>
        <p:spPr>
          <a:xfrm>
            <a:off x="995363" y="1435100"/>
            <a:ext cx="7767637" cy="48133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itchFamily="34"/>
              </a:rPr>
              <a:t>It is not one ISA</a:t>
            </a:r>
          </a:p>
          <a:p>
            <a:pPr lvl="1">
              <a:buSzPct val="100000"/>
              <a:buFont typeface="Symbol" panose="05050102010706020507" pitchFamily="18" charset="2"/>
              <a:buChar char="*"/>
            </a:pPr>
            <a:r>
              <a:rPr lang="en-US" sz="2000" dirty="0">
                <a:latin typeface="Calibri" pitchFamily="34"/>
              </a:rPr>
              <a:t>It is a </a:t>
            </a:r>
            <a:r>
              <a:rPr lang="en-US" sz="2000" dirty="0">
                <a:solidFill>
                  <a:srgbClr val="008000"/>
                </a:solidFill>
                <a:latin typeface="Calibri" pitchFamily="34"/>
              </a:rPr>
              <a:t>family</a:t>
            </a:r>
            <a:r>
              <a:rPr lang="en-US" sz="2000" dirty="0">
                <a:latin typeface="Calibri" pitchFamily="34"/>
              </a:rPr>
              <a:t> of ISAs</a:t>
            </a:r>
          </a:p>
          <a:p>
            <a:pPr lvl="0">
              <a:buSzPct val="100000"/>
              <a:buFont typeface="Symbol" panose="05050102010706020507" pitchFamily="18" charset="2"/>
              <a:buChar char="*"/>
            </a:pPr>
            <a:r>
              <a:rPr lang="en-US" sz="2600" dirty="0">
                <a:latin typeface="Calibri" pitchFamily="34"/>
              </a:rPr>
              <a:t>The </a:t>
            </a:r>
            <a:r>
              <a:rPr lang="en-US" sz="2600" dirty="0">
                <a:solidFill>
                  <a:srgbClr val="2300DC"/>
                </a:solidFill>
                <a:latin typeface="Calibri" pitchFamily="34"/>
              </a:rPr>
              <a:t>great-grandfather</a:t>
            </a:r>
            <a:r>
              <a:rPr lang="en-US" sz="2600" dirty="0">
                <a:latin typeface="Calibri" pitchFamily="34"/>
              </a:rPr>
              <a:t> in the family</a:t>
            </a:r>
          </a:p>
          <a:p>
            <a:pPr lvl="1">
              <a:buSzPct val="100000"/>
              <a:buFont typeface="Symbol" panose="05050102010706020507" pitchFamily="18" charset="2"/>
              <a:buChar char="*"/>
            </a:pPr>
            <a:r>
              <a:rPr lang="en-US" sz="2000" dirty="0">
                <a:latin typeface="Calibri" pitchFamily="34"/>
              </a:rPr>
              <a:t>Is the 8-bit 8080 microprocessor used in the mid-seventies</a:t>
            </a:r>
          </a:p>
          <a:p>
            <a:pPr lvl="0">
              <a:buSzPct val="100000"/>
              <a:buFont typeface="Symbol" panose="05050102010706020507" pitchFamily="18" charset="2"/>
              <a:buChar char="*"/>
            </a:pPr>
            <a:r>
              <a:rPr lang="en-US" sz="2600" dirty="0">
                <a:latin typeface="Calibri" pitchFamily="34"/>
              </a:rPr>
              <a:t>The </a:t>
            </a:r>
            <a:r>
              <a:rPr lang="en-US" sz="2600" dirty="0">
                <a:solidFill>
                  <a:srgbClr val="008000"/>
                </a:solidFill>
                <a:latin typeface="Calibri" pitchFamily="34"/>
              </a:rPr>
              <a:t>grandfather</a:t>
            </a:r>
            <a:r>
              <a:rPr lang="en-US" sz="2600" dirty="0">
                <a:latin typeface="Calibri" pitchFamily="34"/>
              </a:rPr>
              <a:t> is the 16-bit 8086 microprocessor released in 1978</a:t>
            </a:r>
          </a:p>
          <a:p>
            <a:pPr lvl="0">
              <a:buSzPct val="100000"/>
              <a:buFont typeface="Symbol" panose="05050102010706020507" pitchFamily="18" charset="2"/>
              <a:buChar char="*"/>
            </a:pPr>
            <a:r>
              <a:rPr lang="en-US" sz="2600" dirty="0">
                <a:latin typeface="Calibri" pitchFamily="34"/>
              </a:rPr>
              <a:t>The </a:t>
            </a:r>
            <a:r>
              <a:rPr lang="en-US" sz="2600" dirty="0">
                <a:solidFill>
                  <a:srgbClr val="FF0000"/>
                </a:solidFill>
                <a:latin typeface="Calibri" pitchFamily="34"/>
              </a:rPr>
              <a:t>parents</a:t>
            </a:r>
            <a:r>
              <a:rPr lang="en-US" sz="2600" dirty="0">
                <a:latin typeface="Calibri" pitchFamily="34"/>
              </a:rPr>
              <a:t> are the 32 bit processors : 80386, 80486, Pentium, and Pentium IV</a:t>
            </a:r>
          </a:p>
          <a:p>
            <a:pPr lvl="0">
              <a:buSzPct val="100000"/>
              <a:buFont typeface="Symbol" panose="05050102010706020507" pitchFamily="18" charset="2"/>
              <a:buChar char="*"/>
            </a:pPr>
            <a:r>
              <a:rPr lang="en-US" sz="2600" dirty="0">
                <a:latin typeface="Calibri" pitchFamily="34"/>
              </a:rPr>
              <a:t>The </a:t>
            </a:r>
            <a:r>
              <a:rPr lang="en-US" sz="2600" dirty="0">
                <a:solidFill>
                  <a:srgbClr val="2300DC"/>
                </a:solidFill>
                <a:latin typeface="Calibri" pitchFamily="34"/>
              </a:rPr>
              <a:t>current generation</a:t>
            </a:r>
            <a:r>
              <a:rPr lang="en-US" sz="2600" dirty="0">
                <a:latin typeface="Calibri" pitchFamily="34"/>
              </a:rPr>
              <a:t> of processors are 64 bit processors : Intel Core i3, i5, i7</a:t>
            </a:r>
          </a:p>
          <a:p>
            <a:pPr marL="540000" lvl="1" indent="0">
              <a:buSzPct val="100000"/>
              <a:buNone/>
            </a:pPr>
            <a:endParaRPr lang="en-US" sz="2200" dirty="0">
              <a:latin typeface="Calibri" pitchFamily="3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Single </a:t>
            </a:r>
            <a:r>
              <a:rPr lang="fr-FR" dirty="0" err="1">
                <a:solidFill>
                  <a:schemeClr val="tx1"/>
                </a:solidFill>
              </a:rPr>
              <a:t>Operand</a:t>
            </a:r>
            <a:r>
              <a:rPr lang="fr-FR" dirty="0">
                <a:solidFill>
                  <a:schemeClr val="tx1"/>
                </a:solidFill>
              </a:rPr>
              <a:t> ALU Instructions</a:t>
            </a:r>
          </a:p>
        </p:txBody>
      </p:sp>
      <p:grpSp>
        <p:nvGrpSpPr>
          <p:cNvPr id="7" name="Group 5"/>
          <p:cNvGrpSpPr>
            <a:grpSpLocks noChangeAspect="1"/>
          </p:cNvGrpSpPr>
          <p:nvPr/>
        </p:nvGrpSpPr>
        <p:grpSpPr bwMode="auto">
          <a:xfrm>
            <a:off x="1219200" y="1676400"/>
            <a:ext cx="6619875" cy="1795463"/>
            <a:chOff x="1104" y="1246"/>
            <a:chExt cx="4170" cy="1131"/>
          </a:xfrm>
        </p:grpSpPr>
        <p:sp>
          <p:nvSpPr>
            <p:cNvPr id="8" name="AutoShape 4"/>
            <p:cNvSpPr>
              <a:spLocks noChangeAspect="1" noChangeArrowheads="1" noTextEdit="1"/>
            </p:cNvSpPr>
            <p:nvPr/>
          </p:nvSpPr>
          <p:spPr bwMode="auto">
            <a:xfrm>
              <a:off x="1104" y="1246"/>
              <a:ext cx="4170"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130" y="1272"/>
              <a:ext cx="4110" cy="282"/>
            </a:xfrm>
            <a:custGeom>
              <a:avLst/>
              <a:gdLst>
                <a:gd name="T0" fmla="*/ 0 w 320"/>
                <a:gd name="T1" fmla="*/ 0 h 22"/>
                <a:gd name="T2" fmla="*/ 320 w 320"/>
                <a:gd name="T3" fmla="*/ 0 h 22"/>
                <a:gd name="T4" fmla="*/ 0 w 320"/>
                <a:gd name="T5" fmla="*/ 3 h 22"/>
                <a:gd name="T6" fmla="*/ 320 w 320"/>
                <a:gd name="T7" fmla="*/ 3 h 22"/>
                <a:gd name="T8" fmla="*/ 0 w 320"/>
                <a:gd name="T9" fmla="*/ 22 h 22"/>
                <a:gd name="T10" fmla="*/ 0 w 320"/>
                <a:gd name="T11" fmla="*/ 4 h 22"/>
                <a:gd name="T12" fmla="*/ 4 w 320"/>
                <a:gd name="T13" fmla="*/ 22 h 22"/>
                <a:gd name="T14" fmla="*/ 4 w 32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22">
                  <a:moveTo>
                    <a:pt x="0" y="0"/>
                  </a:moveTo>
                  <a:lnTo>
                    <a:pt x="320" y="0"/>
                  </a:lnTo>
                  <a:moveTo>
                    <a:pt x="0" y="3"/>
                  </a:moveTo>
                  <a:lnTo>
                    <a:pt x="320" y="3"/>
                  </a:lnTo>
                  <a:moveTo>
                    <a:pt x="0" y="22"/>
                  </a:moveTo>
                  <a:lnTo>
                    <a:pt x="0" y="4"/>
                  </a:lnTo>
                  <a:moveTo>
                    <a:pt x="4" y="22"/>
                  </a:moveTo>
                  <a:lnTo>
                    <a:pt x="4" y="4"/>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297" y="1310"/>
              <a:ext cx="5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1A1B1C"/>
                  </a:solidFill>
                  <a:effectLst/>
                  <a:latin typeface="Times New Roman" pitchFamily="18" charset="0"/>
                  <a:cs typeface="Times New Roman" pitchFamily="18" charset="0"/>
                </a:rPr>
                <a:t>Semantics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2697" y="1323"/>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2812" y="1310"/>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3660" y="1323"/>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3788" y="1310"/>
              <a:ext cx="7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130" y="1323"/>
              <a:ext cx="4110" cy="462"/>
            </a:xfrm>
            <a:custGeom>
              <a:avLst/>
              <a:gdLst>
                <a:gd name="T0" fmla="*/ 316 w 320"/>
                <a:gd name="T1" fmla="*/ 18 h 36"/>
                <a:gd name="T2" fmla="*/ 316 w 320"/>
                <a:gd name="T3" fmla="*/ 0 h 36"/>
                <a:gd name="T4" fmla="*/ 320 w 320"/>
                <a:gd name="T5" fmla="*/ 18 h 36"/>
                <a:gd name="T6" fmla="*/ 320 w 320"/>
                <a:gd name="T7" fmla="*/ 0 h 36"/>
                <a:gd name="T8" fmla="*/ 0 w 320"/>
                <a:gd name="T9" fmla="*/ 18 h 36"/>
                <a:gd name="T10" fmla="*/ 320 w 320"/>
                <a:gd name="T11" fmla="*/ 18 h 36"/>
                <a:gd name="T12" fmla="*/ 0 w 320"/>
                <a:gd name="T13" fmla="*/ 36 h 36"/>
                <a:gd name="T14" fmla="*/ 0 w 320"/>
                <a:gd name="T15" fmla="*/ 18 h 36"/>
                <a:gd name="T16" fmla="*/ 4 w 320"/>
                <a:gd name="T17" fmla="*/ 36 h 36"/>
                <a:gd name="T18" fmla="*/ 4 w 32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36">
                  <a:moveTo>
                    <a:pt x="316" y="18"/>
                  </a:moveTo>
                  <a:lnTo>
                    <a:pt x="316" y="0"/>
                  </a:lnTo>
                  <a:moveTo>
                    <a:pt x="320" y="18"/>
                  </a:moveTo>
                  <a:lnTo>
                    <a:pt x="320" y="0"/>
                  </a:lnTo>
                  <a:moveTo>
                    <a:pt x="0" y="18"/>
                  </a:moveTo>
                  <a:lnTo>
                    <a:pt x="320" y="18"/>
                  </a:lnTo>
                  <a:moveTo>
                    <a:pt x="0" y="36"/>
                  </a:moveTo>
                  <a:lnTo>
                    <a:pt x="0" y="18"/>
                  </a:lnTo>
                  <a:moveTo>
                    <a:pt x="4" y="36"/>
                  </a:moveTo>
                  <a:lnTo>
                    <a:pt x="4" y="18"/>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297" y="1554"/>
              <a:ext cx="81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b="0" i="0" u="none" strike="noStrike" cap="none" normalizeH="0" baseline="0" dirty="0" err="1">
                  <a:ln>
                    <a:noFill/>
                  </a:ln>
                  <a:solidFill>
                    <a:srgbClr val="1A1B1C"/>
                  </a:solidFill>
                  <a:effectLst/>
                  <a:latin typeface="Times New Roman" pitchFamily="18" charset="0"/>
                  <a:cs typeface="Times New Roman" pitchFamily="18" charset="0"/>
                </a:rPr>
                <a:t>inc</a:t>
              </a:r>
              <a:r>
                <a:rPr kumimoji="0" lang="en-US" b="0" i="0" u="none" strike="noStrike" cap="none" normalizeH="0" baseline="0" dirty="0">
                  <a:ln>
                    <a:noFill/>
                  </a:ln>
                  <a:solidFill>
                    <a:srgbClr val="1A1B1C"/>
                  </a:solidFill>
                  <a:effectLst/>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7" name="Line 14"/>
            <p:cNvSpPr>
              <a:spLocks noChangeShapeType="1"/>
            </p:cNvSpPr>
            <p:nvPr/>
          </p:nvSpPr>
          <p:spPr bwMode="auto">
            <a:xfrm flipV="1">
              <a:off x="2697" y="1554"/>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2812" y="1554"/>
              <a:ext cx="4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1A1B1C"/>
                  </a:solidFill>
                  <a:effectLst/>
                  <a:latin typeface="Times New Roman" pitchFamily="18" charset="0"/>
                  <a:cs typeface="Times New Roman" pitchFamily="18" charset="0"/>
                </a:rPr>
                <a:t>inc</a:t>
              </a:r>
              <a:r>
                <a:rPr kumimoji="0" lang="en-US" b="0" i="0" u="none" strike="noStrike" cap="none" normalizeH="0" baseline="0" dirty="0">
                  <a:ln>
                    <a:noFill/>
                  </a:ln>
                  <a:solidFill>
                    <a:srgbClr val="1A1B1C"/>
                  </a:solidFill>
                  <a:effectLst/>
                  <a:latin typeface="Times New Roman" pitchFamily="18" charset="0"/>
                  <a:cs typeface="Times New Roman" pitchFamily="18" charset="0"/>
                </a:rPr>
                <a:t> </a:t>
              </a:r>
              <a:r>
                <a:rPr kumimoji="0" lang="en-US" b="0" i="0" u="none" strike="noStrike" cap="none" normalizeH="0" baseline="0" dirty="0" err="1">
                  <a:ln>
                    <a:noFill/>
                  </a:ln>
                  <a:solidFill>
                    <a:srgbClr val="1A1B1C"/>
                  </a:solidFill>
                  <a:effectLst/>
                  <a:latin typeface="Times New Roman" pitchFamily="18" charset="0"/>
                  <a:cs typeface="Times New Roman" pitchFamily="18" charset="0"/>
                </a:rPr>
                <a:t>edx</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9" name="Line 16"/>
            <p:cNvSpPr>
              <a:spLocks noChangeShapeType="1"/>
            </p:cNvSpPr>
            <p:nvPr/>
          </p:nvSpPr>
          <p:spPr bwMode="auto">
            <a:xfrm flipV="1">
              <a:off x="3660" y="1554"/>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 name="Rectangle 17"/>
            <p:cNvSpPr>
              <a:spLocks noChangeArrowheads="1"/>
            </p:cNvSpPr>
            <p:nvPr/>
          </p:nvSpPr>
          <p:spPr bwMode="auto">
            <a:xfrm>
              <a:off x="3788" y="1554"/>
              <a:ext cx="8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+ 1</a:t>
              </a:r>
            </a:p>
          </p:txBody>
        </p:sp>
        <p:sp>
          <p:nvSpPr>
            <p:cNvPr id="21" name="Freeform 18"/>
            <p:cNvSpPr>
              <a:spLocks noEditPoints="1"/>
            </p:cNvSpPr>
            <p:nvPr/>
          </p:nvSpPr>
          <p:spPr bwMode="auto">
            <a:xfrm>
              <a:off x="1130" y="1554"/>
              <a:ext cx="4110" cy="475"/>
            </a:xfrm>
            <a:custGeom>
              <a:avLst/>
              <a:gdLst>
                <a:gd name="T0" fmla="*/ 316 w 320"/>
                <a:gd name="T1" fmla="*/ 18 h 37"/>
                <a:gd name="T2" fmla="*/ 316 w 320"/>
                <a:gd name="T3" fmla="*/ 0 h 37"/>
                <a:gd name="T4" fmla="*/ 320 w 320"/>
                <a:gd name="T5" fmla="*/ 18 h 37"/>
                <a:gd name="T6" fmla="*/ 320 w 320"/>
                <a:gd name="T7" fmla="*/ 0 h 37"/>
                <a:gd name="T8" fmla="*/ 0 w 320"/>
                <a:gd name="T9" fmla="*/ 19 h 37"/>
                <a:gd name="T10" fmla="*/ 320 w 320"/>
                <a:gd name="T11" fmla="*/ 19 h 37"/>
                <a:gd name="T12" fmla="*/ 0 w 320"/>
                <a:gd name="T13" fmla="*/ 37 h 37"/>
                <a:gd name="T14" fmla="*/ 0 w 320"/>
                <a:gd name="T15" fmla="*/ 19 h 37"/>
                <a:gd name="T16" fmla="*/ 4 w 320"/>
                <a:gd name="T17" fmla="*/ 37 h 37"/>
                <a:gd name="T18" fmla="*/ 4 w 32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37">
                  <a:moveTo>
                    <a:pt x="316" y="18"/>
                  </a:moveTo>
                  <a:lnTo>
                    <a:pt x="316" y="0"/>
                  </a:lnTo>
                  <a:moveTo>
                    <a:pt x="320" y="18"/>
                  </a:moveTo>
                  <a:lnTo>
                    <a:pt x="320" y="0"/>
                  </a:lnTo>
                  <a:moveTo>
                    <a:pt x="0" y="19"/>
                  </a:moveTo>
                  <a:lnTo>
                    <a:pt x="320" y="19"/>
                  </a:lnTo>
                  <a:moveTo>
                    <a:pt x="0" y="37"/>
                  </a:moveTo>
                  <a:lnTo>
                    <a:pt x="0" y="19"/>
                  </a:lnTo>
                  <a:moveTo>
                    <a:pt x="4" y="37"/>
                  </a:moveTo>
                  <a:lnTo>
                    <a:pt x="4" y="19"/>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2" name="Rectangle 19"/>
            <p:cNvSpPr>
              <a:spLocks noChangeArrowheads="1"/>
            </p:cNvSpPr>
            <p:nvPr/>
          </p:nvSpPr>
          <p:spPr bwMode="auto">
            <a:xfrm>
              <a:off x="1297" y="1785"/>
              <a:ext cx="87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b="0" i="0" u="none" strike="noStrike" cap="none" normalizeH="0" baseline="0" dirty="0" err="1">
                  <a:ln>
                    <a:noFill/>
                  </a:ln>
                  <a:solidFill>
                    <a:srgbClr val="1A1B1C"/>
                  </a:solidFill>
                  <a:effectLst/>
                  <a:latin typeface="Times New Roman" pitchFamily="18" charset="0"/>
                  <a:cs typeface="Times New Roman" pitchFamily="18" charset="0"/>
                </a:rPr>
                <a:t>dec</a:t>
              </a:r>
              <a:r>
                <a:rPr kumimoji="0" lang="en-US" b="0" i="0" u="none" strike="noStrike" cap="none" normalizeH="0" baseline="0" dirty="0">
                  <a:ln>
                    <a:noFill/>
                  </a:ln>
                  <a:solidFill>
                    <a:srgbClr val="1A1B1C"/>
                  </a:solidFill>
                  <a:effectLst/>
                  <a:latin typeface="Times New Roman" pitchFamily="18" charset="0"/>
                  <a:cs typeface="Times New Roman" pitchFamily="18" charset="0"/>
                </a:rPr>
                <a:t> </a:t>
              </a:r>
              <a:r>
                <a:rPr lang="en-US" dirty="0">
                  <a:solidFill>
                    <a:srgbClr val="1A1B1C"/>
                  </a:solidFill>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3" name="Line 20"/>
            <p:cNvSpPr>
              <a:spLocks noChangeShapeType="1"/>
            </p:cNvSpPr>
            <p:nvPr/>
          </p:nvSpPr>
          <p:spPr bwMode="auto">
            <a:xfrm flipV="1">
              <a:off x="2697" y="1798"/>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4" name="Rectangle 21"/>
            <p:cNvSpPr>
              <a:spLocks noChangeArrowheads="1"/>
            </p:cNvSpPr>
            <p:nvPr/>
          </p:nvSpPr>
          <p:spPr bwMode="auto">
            <a:xfrm>
              <a:off x="2812" y="1785"/>
              <a:ext cx="4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1A1B1C"/>
                  </a:solidFill>
                  <a:effectLst/>
                  <a:latin typeface="Times New Roman" pitchFamily="18" charset="0"/>
                  <a:cs typeface="Times New Roman" pitchFamily="18" charset="0"/>
                </a:rPr>
                <a:t>dec</a:t>
              </a:r>
              <a:r>
                <a:rPr kumimoji="0" lang="en-US" b="0" i="0" u="none" strike="noStrike" cap="none" normalizeH="0" baseline="0" dirty="0">
                  <a:ln>
                    <a:noFill/>
                  </a:ln>
                  <a:solidFill>
                    <a:srgbClr val="1A1B1C"/>
                  </a:solidFill>
                  <a:effectLst/>
                  <a:latin typeface="Times New Roman" pitchFamily="18" charset="0"/>
                  <a:cs typeface="Times New Roman" pitchFamily="18" charset="0"/>
                </a:rPr>
                <a:t> </a:t>
              </a:r>
              <a:r>
                <a:rPr kumimoji="0" lang="en-US" b="0" i="0" u="none" strike="noStrike" cap="none" normalizeH="0" baseline="0" dirty="0" err="1">
                  <a:ln>
                    <a:noFill/>
                  </a:ln>
                  <a:solidFill>
                    <a:srgbClr val="1A1B1C"/>
                  </a:solidFill>
                  <a:effectLst/>
                  <a:latin typeface="Times New Roman" pitchFamily="18" charset="0"/>
                  <a:cs typeface="Times New Roman" pitchFamily="18" charset="0"/>
                </a:rPr>
                <a:t>edx</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5" name="Line 22"/>
            <p:cNvSpPr>
              <a:spLocks noChangeShapeType="1"/>
            </p:cNvSpPr>
            <p:nvPr/>
          </p:nvSpPr>
          <p:spPr bwMode="auto">
            <a:xfrm flipV="1">
              <a:off x="3660" y="1798"/>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6" name="Rectangle 23"/>
            <p:cNvSpPr>
              <a:spLocks noChangeArrowheads="1"/>
            </p:cNvSpPr>
            <p:nvPr/>
          </p:nvSpPr>
          <p:spPr bwMode="auto">
            <a:xfrm>
              <a:off x="3788" y="1785"/>
              <a:ext cx="8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- 1</a:t>
              </a:r>
            </a:p>
          </p:txBody>
        </p:sp>
        <p:sp>
          <p:nvSpPr>
            <p:cNvPr id="27" name="Freeform 24"/>
            <p:cNvSpPr>
              <a:spLocks noEditPoints="1"/>
            </p:cNvSpPr>
            <p:nvPr/>
          </p:nvSpPr>
          <p:spPr bwMode="auto">
            <a:xfrm>
              <a:off x="1130" y="1798"/>
              <a:ext cx="4110" cy="462"/>
            </a:xfrm>
            <a:custGeom>
              <a:avLst/>
              <a:gdLst>
                <a:gd name="T0" fmla="*/ 316 w 320"/>
                <a:gd name="T1" fmla="*/ 18 h 36"/>
                <a:gd name="T2" fmla="*/ 316 w 320"/>
                <a:gd name="T3" fmla="*/ 0 h 36"/>
                <a:gd name="T4" fmla="*/ 320 w 320"/>
                <a:gd name="T5" fmla="*/ 18 h 36"/>
                <a:gd name="T6" fmla="*/ 320 w 320"/>
                <a:gd name="T7" fmla="*/ 0 h 36"/>
                <a:gd name="T8" fmla="*/ 0 w 320"/>
                <a:gd name="T9" fmla="*/ 18 h 36"/>
                <a:gd name="T10" fmla="*/ 320 w 320"/>
                <a:gd name="T11" fmla="*/ 18 h 36"/>
                <a:gd name="T12" fmla="*/ 0 w 320"/>
                <a:gd name="T13" fmla="*/ 36 h 36"/>
                <a:gd name="T14" fmla="*/ 0 w 320"/>
                <a:gd name="T15" fmla="*/ 18 h 36"/>
                <a:gd name="T16" fmla="*/ 4 w 320"/>
                <a:gd name="T17" fmla="*/ 36 h 36"/>
                <a:gd name="T18" fmla="*/ 4 w 32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36">
                  <a:moveTo>
                    <a:pt x="316" y="18"/>
                  </a:moveTo>
                  <a:lnTo>
                    <a:pt x="316" y="0"/>
                  </a:lnTo>
                  <a:moveTo>
                    <a:pt x="320" y="18"/>
                  </a:moveTo>
                  <a:lnTo>
                    <a:pt x="320" y="0"/>
                  </a:lnTo>
                  <a:moveTo>
                    <a:pt x="0" y="18"/>
                  </a:moveTo>
                  <a:lnTo>
                    <a:pt x="320" y="18"/>
                  </a:lnTo>
                  <a:moveTo>
                    <a:pt x="0" y="36"/>
                  </a:moveTo>
                  <a:lnTo>
                    <a:pt x="0" y="18"/>
                  </a:lnTo>
                  <a:moveTo>
                    <a:pt x="4" y="36"/>
                  </a:moveTo>
                  <a:lnTo>
                    <a:pt x="4" y="18"/>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8" name="Rectangle 25"/>
            <p:cNvSpPr>
              <a:spLocks noChangeArrowheads="1"/>
            </p:cNvSpPr>
            <p:nvPr/>
          </p:nvSpPr>
          <p:spPr bwMode="auto">
            <a:xfrm>
              <a:off x="1297" y="2028"/>
              <a:ext cx="88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b="0" i="0" u="none" strike="noStrike" cap="none" normalizeH="0" baseline="0" dirty="0" err="1">
                  <a:ln>
                    <a:noFill/>
                  </a:ln>
                  <a:solidFill>
                    <a:srgbClr val="1A1B1C"/>
                  </a:solidFill>
                  <a:effectLst/>
                  <a:latin typeface="Times New Roman" pitchFamily="18" charset="0"/>
                  <a:cs typeface="Times New Roman" pitchFamily="18" charset="0"/>
                </a:rPr>
                <a:t>neg</a:t>
              </a:r>
              <a:r>
                <a:rPr kumimoji="0" lang="en-US" b="0" i="0" u="none" strike="noStrike" cap="none" normalizeH="0" baseline="0" dirty="0">
                  <a:ln>
                    <a:noFill/>
                  </a:ln>
                  <a:solidFill>
                    <a:srgbClr val="1A1B1C"/>
                  </a:solidFill>
                  <a:effectLst/>
                  <a:latin typeface="Times New Roman" pitchFamily="18" charset="0"/>
                  <a:cs typeface="Times New Roman" pitchFamily="18" charset="0"/>
                </a:rPr>
                <a:t> </a:t>
              </a:r>
              <a:r>
                <a:rPr lang="en-US" dirty="0">
                  <a:solidFill>
                    <a:srgbClr val="1A1B1C"/>
                  </a:solidFill>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mem</a:t>
              </a:r>
              <a:r>
                <a:rPr lang="en-US" dirty="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9" name="Line 26"/>
            <p:cNvSpPr>
              <a:spLocks noChangeShapeType="1"/>
            </p:cNvSpPr>
            <p:nvPr/>
          </p:nvSpPr>
          <p:spPr bwMode="auto">
            <a:xfrm flipV="1">
              <a:off x="2697" y="2029"/>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30" name="Rectangle 27"/>
            <p:cNvSpPr>
              <a:spLocks noChangeArrowheads="1"/>
            </p:cNvSpPr>
            <p:nvPr/>
          </p:nvSpPr>
          <p:spPr bwMode="auto">
            <a:xfrm>
              <a:off x="2812" y="2028"/>
              <a:ext cx="4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1A1B1C"/>
                  </a:solidFill>
                  <a:effectLst/>
                  <a:latin typeface="Times New Roman" pitchFamily="18" charset="0"/>
                  <a:cs typeface="Times New Roman" pitchFamily="18" charset="0"/>
                </a:rPr>
                <a:t>neg</a:t>
              </a:r>
              <a:r>
                <a:rPr kumimoji="0" lang="en-US" b="0" i="0" u="none" strike="noStrike" cap="none" normalizeH="0" baseline="0" dirty="0">
                  <a:ln>
                    <a:noFill/>
                  </a:ln>
                  <a:solidFill>
                    <a:srgbClr val="1A1B1C"/>
                  </a:solidFill>
                  <a:effectLst/>
                  <a:latin typeface="Times New Roman" pitchFamily="18" charset="0"/>
                  <a:cs typeface="Times New Roman" pitchFamily="18" charset="0"/>
                </a:rPr>
                <a:t> </a:t>
              </a:r>
              <a:r>
                <a:rPr kumimoji="0" lang="en-US" b="0" i="0" u="none" strike="noStrike" cap="none" normalizeH="0" baseline="0" dirty="0" err="1">
                  <a:ln>
                    <a:noFill/>
                  </a:ln>
                  <a:solidFill>
                    <a:srgbClr val="1A1B1C"/>
                  </a:solidFill>
                  <a:effectLst/>
                  <a:latin typeface="Times New Roman" pitchFamily="18" charset="0"/>
                  <a:cs typeface="Times New Roman" pitchFamily="18" charset="0"/>
                </a:rPr>
                <a:t>edx</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1" name="Line 28"/>
            <p:cNvSpPr>
              <a:spLocks noChangeShapeType="1"/>
            </p:cNvSpPr>
            <p:nvPr/>
          </p:nvSpPr>
          <p:spPr bwMode="auto">
            <a:xfrm flipV="1">
              <a:off x="3660" y="2029"/>
              <a:ext cx="0" cy="231"/>
            </a:xfrm>
            <a:prstGeom prst="line">
              <a:avLst/>
            </a:prstGeom>
            <a:noFill/>
            <a:ln w="13"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1264" name="Rectangle 29"/>
            <p:cNvSpPr>
              <a:spLocks noChangeArrowheads="1"/>
            </p:cNvSpPr>
            <p:nvPr/>
          </p:nvSpPr>
          <p:spPr bwMode="auto">
            <a:xfrm>
              <a:off x="3788" y="2028"/>
              <a:ext cx="9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edx</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-1 * </a:t>
              </a:r>
              <a:r>
                <a:rPr lang="en-US" dirty="0" err="1">
                  <a:latin typeface="Times New Roman" pitchFamily="18" charset="0"/>
                  <a:cs typeface="Times New Roman" pitchFamily="18" charset="0"/>
                </a:rPr>
                <a:t>edx</a:t>
              </a:r>
              <a:endParaRPr lang="en-US" dirty="0">
                <a:latin typeface="Times New Roman" pitchFamily="18" charset="0"/>
                <a:cs typeface="Times New Roman" pitchFamily="18" charset="0"/>
              </a:endParaRPr>
            </a:p>
          </p:txBody>
        </p:sp>
        <p:sp>
          <p:nvSpPr>
            <p:cNvPr id="11265" name="Freeform 30"/>
            <p:cNvSpPr>
              <a:spLocks noEditPoints="1"/>
            </p:cNvSpPr>
            <p:nvPr/>
          </p:nvSpPr>
          <p:spPr bwMode="auto">
            <a:xfrm>
              <a:off x="1130" y="2029"/>
              <a:ext cx="4110" cy="282"/>
            </a:xfrm>
            <a:custGeom>
              <a:avLst/>
              <a:gdLst>
                <a:gd name="T0" fmla="*/ 316 w 320"/>
                <a:gd name="T1" fmla="*/ 18 h 22"/>
                <a:gd name="T2" fmla="*/ 316 w 320"/>
                <a:gd name="T3" fmla="*/ 0 h 22"/>
                <a:gd name="T4" fmla="*/ 320 w 320"/>
                <a:gd name="T5" fmla="*/ 18 h 22"/>
                <a:gd name="T6" fmla="*/ 320 w 320"/>
                <a:gd name="T7" fmla="*/ 0 h 22"/>
                <a:gd name="T8" fmla="*/ 0 w 320"/>
                <a:gd name="T9" fmla="*/ 19 h 22"/>
                <a:gd name="T10" fmla="*/ 320 w 320"/>
                <a:gd name="T11" fmla="*/ 19 h 22"/>
                <a:gd name="T12" fmla="*/ 0 w 320"/>
                <a:gd name="T13" fmla="*/ 22 h 22"/>
                <a:gd name="T14" fmla="*/ 320 w 32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22">
                  <a:moveTo>
                    <a:pt x="316" y="18"/>
                  </a:moveTo>
                  <a:lnTo>
                    <a:pt x="316" y="0"/>
                  </a:lnTo>
                  <a:moveTo>
                    <a:pt x="320" y="18"/>
                  </a:moveTo>
                  <a:lnTo>
                    <a:pt x="320" y="0"/>
                  </a:lnTo>
                  <a:moveTo>
                    <a:pt x="0" y="19"/>
                  </a:moveTo>
                  <a:lnTo>
                    <a:pt x="320" y="19"/>
                  </a:lnTo>
                  <a:moveTo>
                    <a:pt x="0" y="22"/>
                  </a:moveTo>
                  <a:lnTo>
                    <a:pt x="320" y="22"/>
                  </a:lnTo>
                </a:path>
              </a:pathLst>
            </a:custGeom>
            <a:noFill/>
            <a:ln w="13"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11267" name="Rectangle 11266"/>
          <p:cNvSpPr/>
          <p:nvPr/>
        </p:nvSpPr>
        <p:spPr>
          <a:xfrm>
            <a:off x="1346200" y="3810000"/>
            <a:ext cx="6578600" cy="1477328"/>
          </a:xfrm>
          <a:prstGeom prst="rect">
            <a:avLst/>
          </a:prstGeom>
        </p:spPr>
        <p:txBody>
          <a:bodyPr wrap="square">
            <a:spAutoFit/>
          </a:bodyPr>
          <a:lstStyle/>
          <a:p>
            <a:r>
              <a:rPr lang="en-US" i="1" dirty="0">
                <a:latin typeface="Times New Roman" pitchFamily="18" charset="0"/>
                <a:cs typeface="Times New Roman" pitchFamily="18" charset="0"/>
              </a:rPr>
              <a:t>Write an x86 assembly code snippet to compute: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 -1 *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+ 1).</a:t>
            </a:r>
          </a:p>
          <a:p>
            <a:r>
              <a:rPr lang="en-US" b="1" i="1" dirty="0">
                <a:latin typeface="Times New Roman" pitchFamily="18" charset="0"/>
                <a:cs typeface="Times New Roman" pitchFamily="18" charset="0"/>
              </a:rPr>
              <a:t>Answer:</a:t>
            </a:r>
          </a:p>
          <a:p>
            <a:endParaRPr lang="en-US" dirty="0">
              <a:latin typeface="Times New Roman" pitchFamily="18" charset="0"/>
              <a:cs typeface="Times New Roman" pitchFamily="18" charset="0"/>
            </a:endParaRPr>
          </a:p>
          <a:p>
            <a:r>
              <a:rPr lang="en-US" dirty="0" err="1">
                <a:latin typeface="Courier New" pitchFamily="49" charset="0"/>
                <a:cs typeface="Courier New" pitchFamily="49" charset="0"/>
              </a:rPr>
              <a:t>inc</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endParaRPr lang="en-US" dirty="0">
              <a:latin typeface="Courier New" pitchFamily="49" charset="0"/>
              <a:cs typeface="Courier New" pitchFamily="49" charset="0"/>
            </a:endParaRPr>
          </a:p>
          <a:p>
            <a:r>
              <a:rPr lang="en-US" dirty="0" err="1">
                <a:latin typeface="Courier New" pitchFamily="49" charset="0"/>
                <a:cs typeface="Courier New" pitchFamily="49" charset="0"/>
              </a:rPr>
              <a:t>neg</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endParaRPr lang="en-US"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Compare Instruction</a:t>
            </a:r>
          </a:p>
        </p:txBody>
      </p:sp>
      <p:sp>
        <p:nvSpPr>
          <p:cNvPr id="3" name="Text Placeholder 2"/>
          <p:cNvSpPr txBox="1">
            <a:spLocks noGrp="1"/>
          </p:cNvSpPr>
          <p:nvPr>
            <p:ph type="body" idx="4294967295"/>
          </p:nvPr>
        </p:nvSpPr>
        <p:spPr>
          <a:xfrm>
            <a:off x="1049338" y="3784600"/>
            <a:ext cx="7415212" cy="1244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Similar to </a:t>
            </a:r>
            <a:r>
              <a:rPr lang="en-US" dirty="0" err="1">
                <a:solidFill>
                  <a:srgbClr val="5E11A6"/>
                </a:solidFill>
                <a:latin typeface="Calibri" panose="020F0502020204030204" pitchFamily="34" charset="0"/>
              </a:rPr>
              <a:t>SimpleRisc</a:t>
            </a:r>
            <a:r>
              <a:rPr lang="en-US" dirty="0">
                <a:latin typeface="Calibri" panose="020F0502020204030204" pitchFamily="34" charset="0"/>
              </a:rPr>
              <a:t>, the </a:t>
            </a:r>
            <a:r>
              <a:rPr lang="en-US" dirty="0" err="1">
                <a:solidFill>
                  <a:srgbClr val="FF0000"/>
                </a:solidFill>
                <a:latin typeface="Calibri" panose="020F0502020204030204" pitchFamily="34" charset="0"/>
              </a:rPr>
              <a:t>cmp</a:t>
            </a:r>
            <a:r>
              <a:rPr lang="en-US" dirty="0">
                <a:latin typeface="Calibri" panose="020F0502020204030204" pitchFamily="34" charset="0"/>
              </a:rPr>
              <a:t> instruction sets the flags</a:t>
            </a:r>
          </a:p>
        </p:txBody>
      </p:sp>
      <p:grpSp>
        <p:nvGrpSpPr>
          <p:cNvPr id="7" name="Group 6"/>
          <p:cNvGrpSpPr>
            <a:grpSpLocks noChangeAspect="1"/>
          </p:cNvGrpSpPr>
          <p:nvPr/>
        </p:nvGrpSpPr>
        <p:grpSpPr bwMode="auto">
          <a:xfrm>
            <a:off x="838200" y="1915319"/>
            <a:ext cx="7343775" cy="1211263"/>
            <a:chOff x="912" y="1528"/>
            <a:chExt cx="4626" cy="763"/>
          </a:xfrm>
        </p:grpSpPr>
        <p:sp>
          <p:nvSpPr>
            <p:cNvPr id="8" name="AutoShape 5"/>
            <p:cNvSpPr>
              <a:spLocks noChangeAspect="1" noChangeArrowheads="1" noTextEdit="1"/>
            </p:cNvSpPr>
            <p:nvPr/>
          </p:nvSpPr>
          <p:spPr bwMode="auto">
            <a:xfrm>
              <a:off x="912" y="1528"/>
              <a:ext cx="462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956" y="1572"/>
              <a:ext cx="0" cy="13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927" y="1572"/>
              <a:ext cx="0" cy="13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927" y="1572"/>
              <a:ext cx="4590"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927" y="1543"/>
              <a:ext cx="4590"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023" y="1565"/>
              <a:ext cx="5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4" name="Line 12"/>
            <p:cNvSpPr>
              <a:spLocks noChangeShapeType="1"/>
            </p:cNvSpPr>
            <p:nvPr/>
          </p:nvSpPr>
          <p:spPr bwMode="auto">
            <a:xfrm flipV="1">
              <a:off x="2735" y="1572"/>
              <a:ext cx="0" cy="13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801" y="1565"/>
              <a:ext cx="4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6" name="Line 14"/>
            <p:cNvSpPr>
              <a:spLocks noChangeShapeType="1"/>
            </p:cNvSpPr>
            <p:nvPr/>
          </p:nvSpPr>
          <p:spPr bwMode="auto">
            <a:xfrm flipV="1">
              <a:off x="3783" y="1572"/>
              <a:ext cx="0" cy="13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849" y="1565"/>
              <a:ext cx="5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8" name="Freeform 16"/>
            <p:cNvSpPr>
              <a:spLocks noEditPoints="1"/>
            </p:cNvSpPr>
            <p:nvPr/>
          </p:nvSpPr>
          <p:spPr bwMode="auto">
            <a:xfrm>
              <a:off x="927" y="1572"/>
              <a:ext cx="4590" cy="406"/>
            </a:xfrm>
            <a:custGeom>
              <a:avLst/>
              <a:gdLst>
                <a:gd name="T0" fmla="*/ 618 w 622"/>
                <a:gd name="T1" fmla="*/ 18 h 55"/>
                <a:gd name="T2" fmla="*/ 618 w 622"/>
                <a:gd name="T3" fmla="*/ 0 h 55"/>
                <a:gd name="T4" fmla="*/ 622 w 622"/>
                <a:gd name="T5" fmla="*/ 18 h 55"/>
                <a:gd name="T6" fmla="*/ 622 w 622"/>
                <a:gd name="T7" fmla="*/ 0 h 55"/>
                <a:gd name="T8" fmla="*/ 0 w 622"/>
                <a:gd name="T9" fmla="*/ 18 h 55"/>
                <a:gd name="T10" fmla="*/ 622 w 622"/>
                <a:gd name="T11" fmla="*/ 18 h 55"/>
                <a:gd name="T12" fmla="*/ 0 w 622"/>
                <a:gd name="T13" fmla="*/ 55 h 55"/>
                <a:gd name="T14" fmla="*/ 0 w 622"/>
                <a:gd name="T15" fmla="*/ 18 h 55"/>
                <a:gd name="T16" fmla="*/ 4 w 622"/>
                <a:gd name="T17" fmla="*/ 55 h 55"/>
                <a:gd name="T18" fmla="*/ 4 w 622"/>
                <a:gd name="T1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2" h="55">
                  <a:moveTo>
                    <a:pt x="618" y="18"/>
                  </a:moveTo>
                  <a:lnTo>
                    <a:pt x="618" y="0"/>
                  </a:lnTo>
                  <a:moveTo>
                    <a:pt x="622" y="18"/>
                  </a:moveTo>
                  <a:lnTo>
                    <a:pt x="622" y="0"/>
                  </a:lnTo>
                  <a:moveTo>
                    <a:pt x="0" y="18"/>
                  </a:moveTo>
                  <a:lnTo>
                    <a:pt x="622" y="18"/>
                  </a:lnTo>
                  <a:moveTo>
                    <a:pt x="0" y="55"/>
                  </a:moveTo>
                  <a:lnTo>
                    <a:pt x="0" y="18"/>
                  </a:lnTo>
                  <a:moveTo>
                    <a:pt x="4" y="55"/>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1023" y="1705"/>
              <a:ext cx="14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err="1">
                  <a:latin typeface="Times New Roman" pitchFamily="18" charset="0"/>
                  <a:cs typeface="Times New Roman" pitchFamily="18" charset="0"/>
                </a:rPr>
                <a:t>cmp</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mem</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mem</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imm</a:t>
              </a:r>
              <a:r>
                <a:rPr lang="en-US" sz="1400" dirty="0">
                  <a:latin typeface="Times New Roman" pitchFamily="18" charset="0"/>
                  <a:cs typeface="Times New Roman" pitchFamily="18" charset="0"/>
                </a:rPr>
                <a:t>)</a:t>
              </a:r>
            </a:p>
          </p:txBody>
        </p:sp>
        <p:sp>
          <p:nvSpPr>
            <p:cNvPr id="20" name="Line 18"/>
            <p:cNvSpPr>
              <a:spLocks noChangeShapeType="1"/>
            </p:cNvSpPr>
            <p:nvPr/>
          </p:nvSpPr>
          <p:spPr bwMode="auto">
            <a:xfrm flipV="1">
              <a:off x="2735" y="1705"/>
              <a:ext cx="0" cy="27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801" y="1705"/>
              <a:ext cx="79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1A1B1C"/>
                  </a:solidFill>
                  <a:effectLst/>
                  <a:latin typeface="Times New Roman" pitchFamily="18" charset="0"/>
                </a:rPr>
                <a:t>cmp</a:t>
              </a:r>
              <a:r>
                <a:rPr kumimoji="0" lang="en-US" sz="1400" b="0" i="0" u="none" strike="noStrike" cap="none" normalizeH="0" baseline="0" dirty="0">
                  <a:ln>
                    <a:noFill/>
                  </a:ln>
                  <a:solidFill>
                    <a:srgbClr val="1A1B1C"/>
                  </a:solidFill>
                  <a:effectLst/>
                  <a:latin typeface="Times New Roman" pitchFamily="18" charset="0"/>
                </a:rPr>
                <a:t> </a:t>
              </a:r>
              <a:r>
                <a:rPr kumimoji="0" lang="en-US" sz="1400" b="0" i="0" u="none" strike="noStrike" cap="none" normalizeH="0" baseline="0" dirty="0" err="1">
                  <a:ln>
                    <a:noFill/>
                  </a:ln>
                  <a:solidFill>
                    <a:srgbClr val="1A1B1C"/>
                  </a:solidFill>
                  <a:effectLst/>
                  <a:latin typeface="Times New Roman" pitchFamily="18" charset="0"/>
                </a:rPr>
                <a:t>eax</a:t>
              </a:r>
              <a:r>
                <a:rPr kumimoji="0" lang="en-US" sz="1400" b="0" i="0" u="none" strike="noStrike" cap="none" normalizeH="0" baseline="0" dirty="0">
                  <a:ln>
                    <a:noFill/>
                  </a:ln>
                  <a:solidFill>
                    <a:srgbClr val="1A1B1C"/>
                  </a:solidFill>
                  <a:effectLst/>
                  <a:latin typeface="Times New Roman" pitchFamily="18" charset="0"/>
                </a:rPr>
                <a:t>, [ebx+4]</a:t>
              </a:r>
              <a:endParaRPr kumimoji="0" lang="en-US" sz="1800" b="0" i="0" u="none" strike="noStrike" cap="none" normalizeH="0" baseline="0" dirty="0">
                <a:ln>
                  <a:noFill/>
                </a:ln>
                <a:solidFill>
                  <a:schemeClr val="tx1"/>
                </a:solidFill>
                <a:effectLst/>
                <a:latin typeface="Arial" pitchFamily="34" charset="0"/>
              </a:endParaRPr>
            </a:p>
          </p:txBody>
        </p:sp>
        <p:sp>
          <p:nvSpPr>
            <p:cNvPr id="22" name="Line 20"/>
            <p:cNvSpPr>
              <a:spLocks noChangeShapeType="1"/>
            </p:cNvSpPr>
            <p:nvPr/>
          </p:nvSpPr>
          <p:spPr bwMode="auto">
            <a:xfrm flipV="1">
              <a:off x="3783" y="1705"/>
              <a:ext cx="0" cy="273"/>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3849" y="1705"/>
              <a:ext cx="14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latin typeface="Times New Roman" pitchFamily="18" charset="0"/>
                  <a:cs typeface="Times New Roman" pitchFamily="18" charset="0"/>
                </a:rPr>
                <a:t>compare the values in </a:t>
              </a:r>
              <a:r>
                <a:rPr lang="en-US" sz="1400" dirty="0" err="1">
                  <a:latin typeface="Times New Roman" pitchFamily="18" charset="0"/>
                  <a:cs typeface="Times New Roman" pitchFamily="18" charset="0"/>
                </a:rPr>
                <a:t>eax</a:t>
              </a:r>
              <a:r>
                <a:rPr lang="en-US" sz="1400" dirty="0">
                  <a:latin typeface="Times New Roman" pitchFamily="18" charset="0"/>
                  <a:cs typeface="Times New Roman" pitchFamily="18" charset="0"/>
                </a:rPr>
                <a:t>, and</a:t>
              </a:r>
            </a:p>
            <a:p>
              <a:r>
                <a:rPr lang="en-US" sz="1400" dirty="0">
                  <a:latin typeface="Times New Roman" pitchFamily="18" charset="0"/>
                  <a:cs typeface="Times New Roman" pitchFamily="18" charset="0"/>
                </a:rPr>
                <a:t>[ebx+4], and set the flags</a:t>
              </a:r>
            </a:p>
          </p:txBody>
        </p:sp>
        <p:sp>
          <p:nvSpPr>
            <p:cNvPr id="24" name="Freeform 22"/>
            <p:cNvSpPr>
              <a:spLocks noEditPoints="1"/>
            </p:cNvSpPr>
            <p:nvPr/>
          </p:nvSpPr>
          <p:spPr bwMode="auto">
            <a:xfrm>
              <a:off x="927" y="1705"/>
              <a:ext cx="4590" cy="539"/>
            </a:xfrm>
            <a:custGeom>
              <a:avLst/>
              <a:gdLst>
                <a:gd name="T0" fmla="*/ 618 w 622"/>
                <a:gd name="T1" fmla="*/ 37 h 73"/>
                <a:gd name="T2" fmla="*/ 618 w 622"/>
                <a:gd name="T3" fmla="*/ 0 h 73"/>
                <a:gd name="T4" fmla="*/ 622 w 622"/>
                <a:gd name="T5" fmla="*/ 37 h 73"/>
                <a:gd name="T6" fmla="*/ 622 w 622"/>
                <a:gd name="T7" fmla="*/ 0 h 73"/>
                <a:gd name="T8" fmla="*/ 0 w 622"/>
                <a:gd name="T9" fmla="*/ 37 h 73"/>
                <a:gd name="T10" fmla="*/ 622 w 622"/>
                <a:gd name="T11" fmla="*/ 37 h 73"/>
                <a:gd name="T12" fmla="*/ 0 w 622"/>
                <a:gd name="T13" fmla="*/ 73 h 73"/>
                <a:gd name="T14" fmla="*/ 0 w 622"/>
                <a:gd name="T15" fmla="*/ 37 h 73"/>
                <a:gd name="T16" fmla="*/ 4 w 622"/>
                <a:gd name="T17" fmla="*/ 73 h 73"/>
                <a:gd name="T18" fmla="*/ 4 w 622"/>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2" h="73">
                  <a:moveTo>
                    <a:pt x="618" y="37"/>
                  </a:moveTo>
                  <a:lnTo>
                    <a:pt x="618" y="0"/>
                  </a:lnTo>
                  <a:moveTo>
                    <a:pt x="622" y="37"/>
                  </a:moveTo>
                  <a:lnTo>
                    <a:pt x="622" y="0"/>
                  </a:lnTo>
                  <a:moveTo>
                    <a:pt x="0" y="37"/>
                  </a:moveTo>
                  <a:lnTo>
                    <a:pt x="622" y="37"/>
                  </a:lnTo>
                  <a:moveTo>
                    <a:pt x="0" y="73"/>
                  </a:moveTo>
                  <a:lnTo>
                    <a:pt x="0" y="37"/>
                  </a:lnTo>
                  <a:moveTo>
                    <a:pt x="4" y="73"/>
                  </a:moveTo>
                  <a:lnTo>
                    <a:pt x="4" y="37"/>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023" y="1978"/>
              <a:ext cx="14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err="1">
                  <a:latin typeface="Times New Roman" pitchFamily="18" charset="0"/>
                  <a:cs typeface="Times New Roman" pitchFamily="18" charset="0"/>
                </a:rPr>
                <a:t>cmp</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mem</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mem</a:t>
              </a:r>
              <a:r>
                <a:rPr lang="en-US" sz="1400" dirty="0">
                  <a:latin typeface="Times New Roman" pitchFamily="18" charset="0"/>
                  <a:cs typeface="Times New Roman" pitchFamily="18" charset="0"/>
                </a:rPr>
                <a:t>/</a:t>
              </a:r>
              <a:r>
                <a:rPr lang="en-US" sz="1400" i="1" dirty="0" err="1">
                  <a:latin typeface="Times New Roman" pitchFamily="18" charset="0"/>
                  <a:cs typeface="Times New Roman" pitchFamily="18" charset="0"/>
                </a:rPr>
                <a:t>imm</a:t>
              </a:r>
              <a:r>
                <a:rPr lang="en-US" sz="1400" dirty="0">
                  <a:latin typeface="Times New Roman" pitchFamily="18" charset="0"/>
                  <a:cs typeface="Times New Roman" pitchFamily="18" charset="0"/>
                </a:rPr>
                <a:t>)</a:t>
              </a:r>
            </a:p>
          </p:txBody>
        </p:sp>
        <p:sp>
          <p:nvSpPr>
            <p:cNvPr id="26" name="Line 24"/>
            <p:cNvSpPr>
              <a:spLocks noChangeShapeType="1"/>
            </p:cNvSpPr>
            <p:nvPr/>
          </p:nvSpPr>
          <p:spPr bwMode="auto">
            <a:xfrm flipV="1">
              <a:off x="2735" y="1978"/>
              <a:ext cx="0" cy="26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2801" y="1978"/>
              <a:ext cx="5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1A1B1C"/>
                  </a:solidFill>
                  <a:effectLst/>
                  <a:latin typeface="Times New Roman" pitchFamily="18" charset="0"/>
                </a:rPr>
                <a:t>cmp</a:t>
              </a:r>
              <a:r>
                <a:rPr kumimoji="0" lang="en-US" sz="1400" b="0" i="0" u="none" strike="noStrike" cap="none" normalizeH="0" baseline="0" dirty="0">
                  <a:ln>
                    <a:noFill/>
                  </a:ln>
                  <a:solidFill>
                    <a:srgbClr val="1A1B1C"/>
                  </a:solidFill>
                  <a:effectLst/>
                  <a:latin typeface="Times New Roman" pitchFamily="18" charset="0"/>
                </a:rPr>
                <a:t> </a:t>
              </a:r>
              <a:r>
                <a:rPr kumimoji="0" lang="en-US" sz="1400" b="0" i="0" u="none" strike="noStrike" cap="none" normalizeH="0" baseline="0" dirty="0" err="1">
                  <a:ln>
                    <a:noFill/>
                  </a:ln>
                  <a:solidFill>
                    <a:srgbClr val="1A1B1C"/>
                  </a:solidFill>
                  <a:effectLst/>
                  <a:latin typeface="Times New Roman" pitchFamily="18" charset="0"/>
                </a:rPr>
                <a:t>ecx</a:t>
              </a:r>
              <a:r>
                <a:rPr kumimoji="0" lang="en-US" sz="1400" b="0" i="0" u="none" strike="noStrike" cap="none" normalizeH="0" baseline="0" dirty="0">
                  <a:ln>
                    <a:noFill/>
                  </a:ln>
                  <a:solidFill>
                    <a:srgbClr val="1A1B1C"/>
                  </a:solidFill>
                  <a:effectLst/>
                  <a:latin typeface="Times New Roman" pitchFamily="18" charset="0"/>
                </a:rPr>
                <a:t>, 10</a:t>
              </a:r>
              <a:endParaRPr kumimoji="0" lang="en-US" sz="1800" b="0" i="0" u="none" strike="noStrike" cap="none" normalizeH="0" baseline="0" dirty="0">
                <a:ln>
                  <a:noFill/>
                </a:ln>
                <a:solidFill>
                  <a:schemeClr val="tx1"/>
                </a:solidFill>
                <a:effectLst/>
                <a:latin typeface="Arial" pitchFamily="34" charset="0"/>
              </a:endParaRPr>
            </a:p>
          </p:txBody>
        </p:sp>
        <p:sp>
          <p:nvSpPr>
            <p:cNvPr id="28" name="Line 26"/>
            <p:cNvSpPr>
              <a:spLocks noChangeShapeType="1"/>
            </p:cNvSpPr>
            <p:nvPr/>
          </p:nvSpPr>
          <p:spPr bwMode="auto">
            <a:xfrm flipV="1">
              <a:off x="3783" y="1978"/>
              <a:ext cx="0" cy="266"/>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3849" y="1978"/>
              <a:ext cx="149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latin typeface="Times New Roman" pitchFamily="18" charset="0"/>
                  <a:cs typeface="Times New Roman" pitchFamily="18" charset="0"/>
                </a:rPr>
                <a:t>compare the content of </a:t>
              </a:r>
              <a:r>
                <a:rPr lang="en-US" sz="1400" dirty="0" err="1">
                  <a:latin typeface="Times New Roman" pitchFamily="18" charset="0"/>
                  <a:cs typeface="Times New Roman" pitchFamily="18" charset="0"/>
                </a:rPr>
                <a:t>ecx</a:t>
              </a:r>
              <a:r>
                <a:rPr lang="en-US" sz="1400" dirty="0">
                  <a:latin typeface="Times New Roman" pitchFamily="18" charset="0"/>
                  <a:cs typeface="Times New Roman" pitchFamily="18" charset="0"/>
                </a:rPr>
                <a:t> with</a:t>
              </a:r>
            </a:p>
            <a:p>
              <a:r>
                <a:rPr lang="en-US" sz="1400" dirty="0">
                  <a:latin typeface="Times New Roman" pitchFamily="18" charset="0"/>
                  <a:cs typeface="Times New Roman" pitchFamily="18" charset="0"/>
                </a:rPr>
                <a:t>10, and set the flags</a:t>
              </a:r>
            </a:p>
          </p:txBody>
        </p:sp>
        <p:sp>
          <p:nvSpPr>
            <p:cNvPr id="30" name="Freeform 28"/>
            <p:cNvSpPr>
              <a:spLocks noEditPoints="1"/>
            </p:cNvSpPr>
            <p:nvPr/>
          </p:nvSpPr>
          <p:spPr bwMode="auto">
            <a:xfrm>
              <a:off x="927" y="1978"/>
              <a:ext cx="4590" cy="296"/>
            </a:xfrm>
            <a:custGeom>
              <a:avLst/>
              <a:gdLst>
                <a:gd name="T0" fmla="*/ 618 w 622"/>
                <a:gd name="T1" fmla="*/ 36 h 40"/>
                <a:gd name="T2" fmla="*/ 618 w 622"/>
                <a:gd name="T3" fmla="*/ 0 h 40"/>
                <a:gd name="T4" fmla="*/ 622 w 622"/>
                <a:gd name="T5" fmla="*/ 36 h 40"/>
                <a:gd name="T6" fmla="*/ 622 w 622"/>
                <a:gd name="T7" fmla="*/ 0 h 40"/>
                <a:gd name="T8" fmla="*/ 0 w 622"/>
                <a:gd name="T9" fmla="*/ 36 h 40"/>
                <a:gd name="T10" fmla="*/ 622 w 622"/>
                <a:gd name="T11" fmla="*/ 36 h 40"/>
                <a:gd name="T12" fmla="*/ 0 w 622"/>
                <a:gd name="T13" fmla="*/ 40 h 40"/>
                <a:gd name="T14" fmla="*/ 622 w 622"/>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2" h="40">
                  <a:moveTo>
                    <a:pt x="618" y="36"/>
                  </a:moveTo>
                  <a:lnTo>
                    <a:pt x="618" y="0"/>
                  </a:lnTo>
                  <a:moveTo>
                    <a:pt x="622" y="36"/>
                  </a:moveTo>
                  <a:lnTo>
                    <a:pt x="622" y="0"/>
                  </a:lnTo>
                  <a:moveTo>
                    <a:pt x="0" y="36"/>
                  </a:moveTo>
                  <a:lnTo>
                    <a:pt x="622" y="36"/>
                  </a:lnTo>
                  <a:moveTo>
                    <a:pt x="0" y="40"/>
                  </a:moveTo>
                  <a:lnTo>
                    <a:pt x="622" y="40"/>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82575"/>
            <a:ext cx="89154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Multiplication and Division Instructions</a:t>
            </a:r>
          </a:p>
        </p:txBody>
      </p:sp>
      <p:sp>
        <p:nvSpPr>
          <p:cNvPr id="3" name="Text Placeholder 2"/>
          <p:cNvSpPr txBox="1">
            <a:spLocks noGrp="1"/>
          </p:cNvSpPr>
          <p:nvPr>
            <p:ph type="body" idx="4294967295"/>
          </p:nvPr>
        </p:nvSpPr>
        <p:spPr>
          <a:xfrm>
            <a:off x="965200" y="3810000"/>
            <a:ext cx="7569200" cy="2362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a:t>
            </a:r>
            <a:r>
              <a:rPr lang="en-US" dirty="0" err="1">
                <a:solidFill>
                  <a:srgbClr val="FF0000"/>
                </a:solidFill>
                <a:latin typeface="Calibri" panose="020F0502020204030204" pitchFamily="34" charset="0"/>
              </a:rPr>
              <a:t>imul</a:t>
            </a:r>
            <a:r>
              <a:rPr lang="en-US" dirty="0">
                <a:latin typeface="Calibri" panose="020F0502020204030204" pitchFamily="34" charset="0"/>
              </a:rPr>
              <a:t> instruction has three </a:t>
            </a:r>
            <a:r>
              <a:rPr lang="en-US" dirty="0">
                <a:solidFill>
                  <a:srgbClr val="000080"/>
                </a:solidFill>
                <a:latin typeface="Calibri" panose="020F0502020204030204" pitchFamily="34" charset="0"/>
              </a:rPr>
              <a:t>variants</a:t>
            </a:r>
          </a:p>
          <a:p>
            <a:pPr lvl="1">
              <a:buSzPct val="100000"/>
              <a:buFont typeface="Symbol" panose="05050102010706020507" pitchFamily="18" charset="2"/>
              <a:buChar char="*"/>
            </a:pPr>
            <a:r>
              <a:rPr lang="en-US" dirty="0">
                <a:latin typeface="Calibri" panose="020F0502020204030204" pitchFamily="34" charset="0"/>
              </a:rPr>
              <a:t>1 </a:t>
            </a:r>
            <a:r>
              <a:rPr lang="en-US" b="1" dirty="0">
                <a:solidFill>
                  <a:srgbClr val="00AE00"/>
                </a:solidFill>
                <a:latin typeface="Calibri" panose="020F0502020204030204" pitchFamily="34" charset="0"/>
              </a:rPr>
              <a:t>operand</a:t>
            </a:r>
            <a:r>
              <a:rPr lang="en-US" dirty="0">
                <a:latin typeface="Calibri" panose="020F0502020204030204" pitchFamily="34" charset="0"/>
              </a:rPr>
              <a:t> form → Saves the 64 bit result in </a:t>
            </a:r>
            <a:r>
              <a:rPr lang="en-US" dirty="0" err="1">
                <a:latin typeface="Calibri" panose="020F0502020204030204" pitchFamily="34" charset="0"/>
              </a:rPr>
              <a:t>edx:eax</a:t>
            </a:r>
            <a:endParaRPr lang="en-US" dirty="0">
              <a:latin typeface="Calibri" panose="020F0502020204030204" pitchFamily="34" charset="0"/>
            </a:endParaRPr>
          </a:p>
          <a:p>
            <a:pPr lvl="1">
              <a:buSzPct val="100000"/>
              <a:buFont typeface="Symbol" panose="05050102010706020507" pitchFamily="18" charset="2"/>
              <a:buChar char="*"/>
            </a:pPr>
            <a:r>
              <a:rPr lang="en-US" b="1" dirty="0" err="1">
                <a:solidFill>
                  <a:srgbClr val="000080"/>
                </a:solidFill>
                <a:latin typeface="Calibri" panose="020F0502020204030204" pitchFamily="34" charset="0"/>
              </a:rPr>
              <a:t>eax</a:t>
            </a:r>
            <a:r>
              <a:rPr lang="en-US" dirty="0">
                <a:latin typeface="Calibri" panose="020F0502020204030204" pitchFamily="34" charset="0"/>
              </a:rPr>
              <a:t> contains the lower 32 bits, and </a:t>
            </a:r>
            <a:r>
              <a:rPr lang="en-US" b="1" dirty="0" err="1">
                <a:solidFill>
                  <a:srgbClr val="579D1C"/>
                </a:solidFill>
                <a:latin typeface="Calibri" panose="020F0502020204030204" pitchFamily="34" charset="0"/>
              </a:rPr>
              <a:t>edx</a:t>
            </a:r>
            <a:r>
              <a:rPr lang="en-US" dirty="0">
                <a:latin typeface="Calibri" panose="020F0502020204030204" pitchFamily="34" charset="0"/>
              </a:rPr>
              <a:t> contains the upper 32 bits</a:t>
            </a:r>
          </a:p>
        </p:txBody>
      </p:sp>
      <p:grpSp>
        <p:nvGrpSpPr>
          <p:cNvPr id="9" name="Group 5"/>
          <p:cNvGrpSpPr>
            <a:grpSpLocks noChangeAspect="1"/>
          </p:cNvGrpSpPr>
          <p:nvPr/>
        </p:nvGrpSpPr>
        <p:grpSpPr bwMode="auto">
          <a:xfrm>
            <a:off x="609600" y="1752600"/>
            <a:ext cx="7754938" cy="1884363"/>
            <a:chOff x="784" y="1104"/>
            <a:chExt cx="4885" cy="1187"/>
          </a:xfrm>
        </p:grpSpPr>
        <p:sp>
          <p:nvSpPr>
            <p:cNvPr id="10" name="AutoShape 4"/>
            <p:cNvSpPr>
              <a:spLocks noChangeAspect="1" noChangeArrowheads="1" noTextEdit="1"/>
            </p:cNvSpPr>
            <p:nvPr/>
          </p:nvSpPr>
          <p:spPr bwMode="auto">
            <a:xfrm>
              <a:off x="784" y="1104"/>
              <a:ext cx="4885"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p:nvSpPr>
          <p:spPr bwMode="auto">
            <a:xfrm>
              <a:off x="800" y="1120"/>
              <a:ext cx="4851" cy="181"/>
            </a:xfrm>
            <a:custGeom>
              <a:avLst/>
              <a:gdLst>
                <a:gd name="T0" fmla="*/ 0 w 590"/>
                <a:gd name="T1" fmla="*/ 0 h 22"/>
                <a:gd name="T2" fmla="*/ 590 w 590"/>
                <a:gd name="T3" fmla="*/ 0 h 22"/>
                <a:gd name="T4" fmla="*/ 0 w 590"/>
                <a:gd name="T5" fmla="*/ 4 h 22"/>
                <a:gd name="T6" fmla="*/ 590 w 590"/>
                <a:gd name="T7" fmla="*/ 4 h 22"/>
                <a:gd name="T8" fmla="*/ 0 w 590"/>
                <a:gd name="T9" fmla="*/ 22 h 22"/>
                <a:gd name="T10" fmla="*/ 0 w 590"/>
                <a:gd name="T11" fmla="*/ 4 h 22"/>
                <a:gd name="T12" fmla="*/ 4 w 590"/>
                <a:gd name="T13" fmla="*/ 22 h 22"/>
                <a:gd name="T14" fmla="*/ 4 w 59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2">
                  <a:moveTo>
                    <a:pt x="0" y="0"/>
                  </a:moveTo>
                  <a:lnTo>
                    <a:pt x="590" y="0"/>
                  </a:lnTo>
                  <a:moveTo>
                    <a:pt x="0" y="4"/>
                  </a:moveTo>
                  <a:lnTo>
                    <a:pt x="59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907" y="1145"/>
              <a:ext cx="59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3" name="Line 8"/>
            <p:cNvSpPr>
              <a:spLocks noChangeShapeType="1"/>
            </p:cNvSpPr>
            <p:nvPr/>
          </p:nvSpPr>
          <p:spPr bwMode="auto">
            <a:xfrm flipV="1">
              <a:off x="2412"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486" y="1145"/>
              <a:ext cx="5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5" name="Line 10"/>
            <p:cNvSpPr>
              <a:spLocks noChangeShapeType="1"/>
            </p:cNvSpPr>
            <p:nvPr/>
          </p:nvSpPr>
          <p:spPr bwMode="auto">
            <a:xfrm flipV="1">
              <a:off x="3719"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93" y="1145"/>
              <a:ext cx="69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7" name="Freeform 12"/>
            <p:cNvSpPr>
              <a:spLocks noEditPoints="1"/>
            </p:cNvSpPr>
            <p:nvPr/>
          </p:nvSpPr>
          <p:spPr bwMode="auto">
            <a:xfrm>
              <a:off x="800" y="1153"/>
              <a:ext cx="4851" cy="329"/>
            </a:xfrm>
            <a:custGeom>
              <a:avLst/>
              <a:gdLst>
                <a:gd name="T0" fmla="*/ 586 w 590"/>
                <a:gd name="T1" fmla="*/ 18 h 40"/>
                <a:gd name="T2" fmla="*/ 586 w 590"/>
                <a:gd name="T3" fmla="*/ 0 h 40"/>
                <a:gd name="T4" fmla="*/ 590 w 590"/>
                <a:gd name="T5" fmla="*/ 18 h 40"/>
                <a:gd name="T6" fmla="*/ 590 w 590"/>
                <a:gd name="T7" fmla="*/ 0 h 40"/>
                <a:gd name="T8" fmla="*/ 0 w 590"/>
                <a:gd name="T9" fmla="*/ 18 h 40"/>
                <a:gd name="T10" fmla="*/ 590 w 590"/>
                <a:gd name="T11" fmla="*/ 18 h 40"/>
                <a:gd name="T12" fmla="*/ 0 w 590"/>
                <a:gd name="T13" fmla="*/ 22 h 40"/>
                <a:gd name="T14" fmla="*/ 590 w 590"/>
                <a:gd name="T15" fmla="*/ 22 h 40"/>
                <a:gd name="T16" fmla="*/ 0 w 590"/>
                <a:gd name="T17" fmla="*/ 40 h 40"/>
                <a:gd name="T18" fmla="*/ 0 w 590"/>
                <a:gd name="T19" fmla="*/ 22 h 40"/>
                <a:gd name="T20" fmla="*/ 4 w 590"/>
                <a:gd name="T21" fmla="*/ 40 h 40"/>
                <a:gd name="T22" fmla="*/ 4 w 590"/>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40">
                  <a:moveTo>
                    <a:pt x="586" y="18"/>
                  </a:moveTo>
                  <a:lnTo>
                    <a:pt x="586" y="0"/>
                  </a:lnTo>
                  <a:moveTo>
                    <a:pt x="590" y="18"/>
                  </a:moveTo>
                  <a:lnTo>
                    <a:pt x="590" y="0"/>
                  </a:lnTo>
                  <a:moveTo>
                    <a:pt x="0" y="18"/>
                  </a:moveTo>
                  <a:lnTo>
                    <a:pt x="590" y="18"/>
                  </a:lnTo>
                  <a:moveTo>
                    <a:pt x="0" y="22"/>
                  </a:moveTo>
                  <a:lnTo>
                    <a:pt x="590" y="22"/>
                  </a:lnTo>
                  <a:moveTo>
                    <a:pt x="0" y="40"/>
                  </a:moveTo>
                  <a:lnTo>
                    <a:pt x="0" y="22"/>
                  </a:lnTo>
                  <a:moveTo>
                    <a:pt x="4" y="40"/>
                  </a:moveTo>
                  <a:lnTo>
                    <a:pt x="4"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907" y="1326"/>
              <a:ext cx="13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imm</a:t>
              </a:r>
              <a:endParaRPr lang="en-US" sz="1600" i="1"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9" name="Line 14"/>
            <p:cNvSpPr>
              <a:spLocks noChangeShapeType="1"/>
            </p:cNvSpPr>
            <p:nvPr/>
          </p:nvSpPr>
          <p:spPr bwMode="auto">
            <a:xfrm flipV="1">
              <a:off x="2412"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486" y="1325"/>
              <a:ext cx="1113"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fr-FR" sz="1600" dirty="0" err="1">
                  <a:latin typeface="Times New Roman" pitchFamily="18" charset="0"/>
                  <a:cs typeface="Times New Roman" pitchFamily="18" charset="0"/>
                </a:rPr>
                <a:t>imul</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ecx</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eax</a:t>
              </a:r>
              <a:r>
                <a:rPr lang="fr-FR" sz="1600" dirty="0">
                  <a:latin typeface="Times New Roman" pitchFamily="18" charset="0"/>
                  <a:cs typeface="Times New Roman" pitchFamily="18" charset="0"/>
                </a:rPr>
                <a:t> + 4], 5</a:t>
              </a: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21" name="Line 16"/>
            <p:cNvSpPr>
              <a:spLocks noChangeShapeType="1"/>
            </p:cNvSpPr>
            <p:nvPr/>
          </p:nvSpPr>
          <p:spPr bwMode="auto">
            <a:xfrm flipV="1">
              <a:off x="3719"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793" y="1325"/>
              <a:ext cx="1753"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 * 5</a:t>
              </a:r>
            </a:p>
            <a:p>
              <a:r>
                <a:rPr lang="en-US" sz="1600" dirty="0">
                  <a:latin typeface="Times New Roman" pitchFamily="18" charset="0"/>
                  <a:cs typeface="Times New Roman" pitchFamily="18" charset="0"/>
                </a:rPr>
                <a:t>Divide (</a:t>
              </a:r>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by the contents</a:t>
              </a:r>
            </a:p>
            <a:p>
              <a:r>
                <a:rPr lang="en-US" sz="1600" dirty="0">
                  <a:latin typeface="Times New Roman" pitchFamily="18" charset="0"/>
                  <a:cs typeface="Times New Roman" pitchFamily="18" charset="0"/>
                </a:rPr>
                <a:t>of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contains the quotient,</a:t>
              </a: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edx</a:t>
              </a:r>
              <a:r>
                <a:rPr lang="en-US" sz="1600" dirty="0">
                  <a:latin typeface="Times New Roman" pitchFamily="18" charset="0"/>
                  <a:cs typeface="Times New Roman" pitchFamily="18" charset="0"/>
                </a:rPr>
                <a:t> contains the remainder.</a:t>
              </a:r>
            </a:p>
          </p:txBody>
        </p:sp>
        <p:sp>
          <p:nvSpPr>
            <p:cNvPr id="23" name="Freeform 18"/>
            <p:cNvSpPr>
              <a:spLocks noEditPoints="1"/>
            </p:cNvSpPr>
            <p:nvPr/>
          </p:nvSpPr>
          <p:spPr bwMode="auto">
            <a:xfrm>
              <a:off x="800" y="1334"/>
              <a:ext cx="4851" cy="304"/>
            </a:xfrm>
            <a:custGeom>
              <a:avLst/>
              <a:gdLst>
                <a:gd name="T0" fmla="*/ 586 w 590"/>
                <a:gd name="T1" fmla="*/ 18 h 37"/>
                <a:gd name="T2" fmla="*/ 586 w 590"/>
                <a:gd name="T3" fmla="*/ 0 h 37"/>
                <a:gd name="T4" fmla="*/ 590 w 590"/>
                <a:gd name="T5" fmla="*/ 18 h 37"/>
                <a:gd name="T6" fmla="*/ 590 w 590"/>
                <a:gd name="T7" fmla="*/ 0 h 37"/>
                <a:gd name="T8" fmla="*/ 0 w 590"/>
                <a:gd name="T9" fmla="*/ 18 h 37"/>
                <a:gd name="T10" fmla="*/ 590 w 590"/>
                <a:gd name="T11" fmla="*/ 18 h 37"/>
                <a:gd name="T12" fmla="*/ 0 w 590"/>
                <a:gd name="T13" fmla="*/ 37 h 37"/>
                <a:gd name="T14" fmla="*/ 0 w 590"/>
                <a:gd name="T15" fmla="*/ 19 h 37"/>
                <a:gd name="T16" fmla="*/ 4 w 590"/>
                <a:gd name="T17" fmla="*/ 37 h 37"/>
                <a:gd name="T18" fmla="*/ 4 w 59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7">
                  <a:moveTo>
                    <a:pt x="586" y="18"/>
                  </a:moveTo>
                  <a:lnTo>
                    <a:pt x="586" y="0"/>
                  </a:lnTo>
                  <a:moveTo>
                    <a:pt x="590" y="18"/>
                  </a:moveTo>
                  <a:lnTo>
                    <a:pt x="590" y="0"/>
                  </a:lnTo>
                  <a:moveTo>
                    <a:pt x="0" y="18"/>
                  </a:moveTo>
                  <a:lnTo>
                    <a:pt x="590"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2412"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719"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p:nvSpPr>
          <p:spPr bwMode="auto">
            <a:xfrm>
              <a:off x="800" y="1490"/>
              <a:ext cx="4851" cy="296"/>
            </a:xfrm>
            <a:custGeom>
              <a:avLst/>
              <a:gdLst>
                <a:gd name="T0" fmla="*/ 586 w 590"/>
                <a:gd name="T1" fmla="*/ 18 h 36"/>
                <a:gd name="T2" fmla="*/ 586 w 590"/>
                <a:gd name="T3" fmla="*/ 0 h 36"/>
                <a:gd name="T4" fmla="*/ 590 w 590"/>
                <a:gd name="T5" fmla="*/ 18 h 36"/>
                <a:gd name="T6" fmla="*/ 590 w 590"/>
                <a:gd name="T7" fmla="*/ 0 h 36"/>
                <a:gd name="T8" fmla="*/ 0 w 590"/>
                <a:gd name="T9" fmla="*/ 18 h 36"/>
                <a:gd name="T10" fmla="*/ 590 w 590"/>
                <a:gd name="T11" fmla="*/ 18 h 36"/>
                <a:gd name="T12" fmla="*/ 0 w 590"/>
                <a:gd name="T13" fmla="*/ 36 h 36"/>
                <a:gd name="T14" fmla="*/ 0 w 590"/>
                <a:gd name="T15" fmla="*/ 18 h 36"/>
                <a:gd name="T16" fmla="*/ 4 w 590"/>
                <a:gd name="T17" fmla="*/ 36 h 36"/>
                <a:gd name="T18" fmla="*/ 4 w 59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6">
                  <a:moveTo>
                    <a:pt x="586" y="18"/>
                  </a:moveTo>
                  <a:lnTo>
                    <a:pt x="586" y="0"/>
                  </a:lnTo>
                  <a:moveTo>
                    <a:pt x="590" y="18"/>
                  </a:moveTo>
                  <a:lnTo>
                    <a:pt x="590" y="0"/>
                  </a:lnTo>
                  <a:moveTo>
                    <a:pt x="0" y="18"/>
                  </a:moveTo>
                  <a:lnTo>
                    <a:pt x="59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2" name="Line 27"/>
            <p:cNvSpPr>
              <a:spLocks noChangeShapeType="1"/>
            </p:cNvSpPr>
            <p:nvPr/>
          </p:nvSpPr>
          <p:spPr bwMode="auto">
            <a:xfrm flipV="1">
              <a:off x="2412"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5" name="Line 29"/>
            <p:cNvSpPr>
              <a:spLocks noChangeShapeType="1"/>
            </p:cNvSpPr>
            <p:nvPr/>
          </p:nvSpPr>
          <p:spPr bwMode="auto">
            <a:xfrm flipV="1">
              <a:off x="3719"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7" name="Freeform 31"/>
            <p:cNvSpPr>
              <a:spLocks noEditPoints="1"/>
            </p:cNvSpPr>
            <p:nvPr/>
          </p:nvSpPr>
          <p:spPr bwMode="auto">
            <a:xfrm>
              <a:off x="800" y="1638"/>
              <a:ext cx="4851" cy="601"/>
            </a:xfrm>
            <a:custGeom>
              <a:avLst/>
              <a:gdLst>
                <a:gd name="T0" fmla="*/ 586 w 590"/>
                <a:gd name="T1" fmla="*/ 18 h 73"/>
                <a:gd name="T2" fmla="*/ 586 w 590"/>
                <a:gd name="T3" fmla="*/ 0 h 73"/>
                <a:gd name="T4" fmla="*/ 590 w 590"/>
                <a:gd name="T5" fmla="*/ 18 h 73"/>
                <a:gd name="T6" fmla="*/ 590 w 590"/>
                <a:gd name="T7" fmla="*/ 0 h 73"/>
                <a:gd name="T8" fmla="*/ 0 w 590"/>
                <a:gd name="T9" fmla="*/ 19 h 73"/>
                <a:gd name="T10" fmla="*/ 590 w 590"/>
                <a:gd name="T11" fmla="*/ 19 h 73"/>
                <a:gd name="T12" fmla="*/ 0 w 590"/>
                <a:gd name="T13" fmla="*/ 73 h 73"/>
                <a:gd name="T14" fmla="*/ 0 w 590"/>
                <a:gd name="T15" fmla="*/ 19 h 73"/>
                <a:gd name="T16" fmla="*/ 4 w 590"/>
                <a:gd name="T17" fmla="*/ 73 h 73"/>
                <a:gd name="T18" fmla="*/ 4 w 590"/>
                <a:gd name="T19" fmla="*/ 1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73">
                  <a:moveTo>
                    <a:pt x="586" y="18"/>
                  </a:moveTo>
                  <a:lnTo>
                    <a:pt x="586" y="0"/>
                  </a:lnTo>
                  <a:moveTo>
                    <a:pt x="590" y="18"/>
                  </a:moveTo>
                  <a:lnTo>
                    <a:pt x="590" y="0"/>
                  </a:lnTo>
                  <a:moveTo>
                    <a:pt x="0" y="19"/>
                  </a:moveTo>
                  <a:lnTo>
                    <a:pt x="590" y="19"/>
                  </a:lnTo>
                  <a:moveTo>
                    <a:pt x="0" y="73"/>
                  </a:moveTo>
                  <a:lnTo>
                    <a:pt x="0" y="19"/>
                  </a:lnTo>
                  <a:moveTo>
                    <a:pt x="4" y="73"/>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9" name="Line 33"/>
            <p:cNvSpPr>
              <a:spLocks noChangeShapeType="1"/>
            </p:cNvSpPr>
            <p:nvPr/>
          </p:nvSpPr>
          <p:spPr bwMode="auto">
            <a:xfrm flipV="1">
              <a:off x="2412"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1" name="Line 35"/>
            <p:cNvSpPr>
              <a:spLocks noChangeShapeType="1"/>
            </p:cNvSpPr>
            <p:nvPr/>
          </p:nvSpPr>
          <p:spPr bwMode="auto">
            <a:xfrm flipV="1">
              <a:off x="3719"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3" name="Freeform 37"/>
            <p:cNvSpPr>
              <a:spLocks noEditPoints="1"/>
            </p:cNvSpPr>
            <p:nvPr/>
          </p:nvSpPr>
          <p:spPr bwMode="auto">
            <a:xfrm>
              <a:off x="800" y="1795"/>
              <a:ext cx="4851" cy="476"/>
            </a:xfrm>
            <a:custGeom>
              <a:avLst/>
              <a:gdLst>
                <a:gd name="T0" fmla="*/ 586 w 590"/>
                <a:gd name="T1" fmla="*/ 54 h 58"/>
                <a:gd name="T2" fmla="*/ 586 w 590"/>
                <a:gd name="T3" fmla="*/ 0 h 58"/>
                <a:gd name="T4" fmla="*/ 590 w 590"/>
                <a:gd name="T5" fmla="*/ 54 h 58"/>
                <a:gd name="T6" fmla="*/ 590 w 590"/>
                <a:gd name="T7" fmla="*/ 0 h 58"/>
                <a:gd name="T8" fmla="*/ 0 w 590"/>
                <a:gd name="T9" fmla="*/ 54 h 58"/>
                <a:gd name="T10" fmla="*/ 590 w 590"/>
                <a:gd name="T11" fmla="*/ 54 h 58"/>
                <a:gd name="T12" fmla="*/ 0 w 590"/>
                <a:gd name="T13" fmla="*/ 58 h 58"/>
                <a:gd name="T14" fmla="*/ 590 w 59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58">
                  <a:moveTo>
                    <a:pt x="586" y="54"/>
                  </a:moveTo>
                  <a:lnTo>
                    <a:pt x="586" y="0"/>
                  </a:lnTo>
                  <a:moveTo>
                    <a:pt x="590" y="54"/>
                  </a:moveTo>
                  <a:lnTo>
                    <a:pt x="590" y="0"/>
                  </a:lnTo>
                  <a:moveTo>
                    <a:pt x="0" y="54"/>
                  </a:moveTo>
                  <a:lnTo>
                    <a:pt x="590" y="54"/>
                  </a:lnTo>
                  <a:moveTo>
                    <a:pt x="0" y="58"/>
                  </a:moveTo>
                  <a:lnTo>
                    <a:pt x="590" y="5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82575"/>
            <a:ext cx="8915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imul</a:t>
            </a:r>
            <a:r>
              <a:rPr lang="fr-FR" dirty="0">
                <a:solidFill>
                  <a:schemeClr val="tx1"/>
                </a:solidFill>
              </a:rPr>
              <a:t> Instruction - II</a:t>
            </a:r>
          </a:p>
        </p:txBody>
      </p:sp>
      <p:sp>
        <p:nvSpPr>
          <p:cNvPr id="3" name="Text Placeholder 2"/>
          <p:cNvSpPr txBox="1">
            <a:spLocks noGrp="1"/>
          </p:cNvSpPr>
          <p:nvPr>
            <p:ph type="body" idx="4294967295"/>
          </p:nvPr>
        </p:nvSpPr>
        <p:spPr>
          <a:xfrm>
            <a:off x="965200" y="3810000"/>
            <a:ext cx="7569200" cy="23622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2 operand form</a:t>
            </a:r>
          </a:p>
          <a:p>
            <a:pPr lvl="1">
              <a:buSzPct val="100000"/>
              <a:buFont typeface="Symbol" panose="05050102010706020507" pitchFamily="18" charset="2"/>
              <a:buChar char="*"/>
            </a:pPr>
            <a:r>
              <a:rPr lang="en-US" dirty="0">
                <a:latin typeface="Calibri" panose="020F0502020204030204" pitchFamily="34" charset="0"/>
              </a:rPr>
              <a:t>The first operand (</a:t>
            </a:r>
            <a:r>
              <a:rPr lang="en-US" dirty="0">
                <a:solidFill>
                  <a:srgbClr val="00AE00"/>
                </a:solidFill>
                <a:latin typeface="Calibri" panose="020F0502020204030204" pitchFamily="34" charset="0"/>
              </a:rPr>
              <a:t>source</a:t>
            </a:r>
            <a:r>
              <a:rPr lang="en-US" dirty="0">
                <a:latin typeface="Calibri" panose="020F0502020204030204" pitchFamily="34" charset="0"/>
              </a:rPr>
              <a:t> and </a:t>
            </a:r>
            <a:r>
              <a:rPr lang="en-US" dirty="0">
                <a:solidFill>
                  <a:srgbClr val="280099"/>
                </a:solidFill>
                <a:latin typeface="Calibri" panose="020F0502020204030204" pitchFamily="34" charset="0"/>
              </a:rPr>
              <a:t>destination</a:t>
            </a:r>
            <a:r>
              <a:rPr lang="en-US" dirty="0">
                <a:latin typeface="Calibri" panose="020F0502020204030204" pitchFamily="34" charset="0"/>
              </a:rPr>
              <a:t>) has to be a register</a:t>
            </a:r>
          </a:p>
          <a:p>
            <a:pPr lvl="1">
              <a:buSzPct val="100000"/>
              <a:buFont typeface="Symbol" panose="05050102010706020507" pitchFamily="18" charset="2"/>
              <a:buChar char="*"/>
            </a:pPr>
            <a:r>
              <a:rPr lang="en-US" dirty="0">
                <a:latin typeface="Calibri" panose="020F0502020204030204" pitchFamily="34" charset="0"/>
              </a:rPr>
              <a:t>The second operand can either be a </a:t>
            </a:r>
            <a:r>
              <a:rPr lang="en-US" dirty="0">
                <a:solidFill>
                  <a:srgbClr val="FF0000"/>
                </a:solidFill>
                <a:latin typeface="Calibri" panose="020F0502020204030204" pitchFamily="34" charset="0"/>
              </a:rPr>
              <a:t>register</a:t>
            </a:r>
            <a:r>
              <a:rPr lang="en-US" dirty="0">
                <a:latin typeface="Calibri" panose="020F0502020204030204" pitchFamily="34" charset="0"/>
              </a:rPr>
              <a:t> or </a:t>
            </a:r>
            <a:r>
              <a:rPr lang="en-US" dirty="0">
                <a:solidFill>
                  <a:srgbClr val="0066CC"/>
                </a:solidFill>
                <a:latin typeface="Calibri" panose="020F0502020204030204" pitchFamily="34" charset="0"/>
              </a:rPr>
              <a:t>memory location</a:t>
            </a: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9" name="Group 5"/>
          <p:cNvGrpSpPr>
            <a:grpSpLocks noChangeAspect="1"/>
          </p:cNvGrpSpPr>
          <p:nvPr/>
        </p:nvGrpSpPr>
        <p:grpSpPr bwMode="auto">
          <a:xfrm>
            <a:off x="609600" y="1752600"/>
            <a:ext cx="7754938" cy="1884363"/>
            <a:chOff x="784" y="1104"/>
            <a:chExt cx="4885" cy="1187"/>
          </a:xfrm>
        </p:grpSpPr>
        <p:sp>
          <p:nvSpPr>
            <p:cNvPr id="10" name="AutoShape 4"/>
            <p:cNvSpPr>
              <a:spLocks noChangeAspect="1" noChangeArrowheads="1" noTextEdit="1"/>
            </p:cNvSpPr>
            <p:nvPr/>
          </p:nvSpPr>
          <p:spPr bwMode="auto">
            <a:xfrm>
              <a:off x="784" y="1104"/>
              <a:ext cx="4885"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p:nvSpPr>
          <p:spPr bwMode="auto">
            <a:xfrm>
              <a:off x="800" y="1120"/>
              <a:ext cx="4851" cy="181"/>
            </a:xfrm>
            <a:custGeom>
              <a:avLst/>
              <a:gdLst>
                <a:gd name="T0" fmla="*/ 0 w 590"/>
                <a:gd name="T1" fmla="*/ 0 h 22"/>
                <a:gd name="T2" fmla="*/ 590 w 590"/>
                <a:gd name="T3" fmla="*/ 0 h 22"/>
                <a:gd name="T4" fmla="*/ 0 w 590"/>
                <a:gd name="T5" fmla="*/ 4 h 22"/>
                <a:gd name="T6" fmla="*/ 590 w 590"/>
                <a:gd name="T7" fmla="*/ 4 h 22"/>
                <a:gd name="T8" fmla="*/ 0 w 590"/>
                <a:gd name="T9" fmla="*/ 22 h 22"/>
                <a:gd name="T10" fmla="*/ 0 w 590"/>
                <a:gd name="T11" fmla="*/ 4 h 22"/>
                <a:gd name="T12" fmla="*/ 4 w 590"/>
                <a:gd name="T13" fmla="*/ 22 h 22"/>
                <a:gd name="T14" fmla="*/ 4 w 59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2">
                  <a:moveTo>
                    <a:pt x="0" y="0"/>
                  </a:moveTo>
                  <a:lnTo>
                    <a:pt x="590" y="0"/>
                  </a:lnTo>
                  <a:moveTo>
                    <a:pt x="0" y="4"/>
                  </a:moveTo>
                  <a:lnTo>
                    <a:pt x="59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907" y="1145"/>
              <a:ext cx="59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3" name="Line 8"/>
            <p:cNvSpPr>
              <a:spLocks noChangeShapeType="1"/>
            </p:cNvSpPr>
            <p:nvPr/>
          </p:nvSpPr>
          <p:spPr bwMode="auto">
            <a:xfrm flipV="1">
              <a:off x="2412"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486" y="1145"/>
              <a:ext cx="5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5" name="Line 10"/>
            <p:cNvSpPr>
              <a:spLocks noChangeShapeType="1"/>
            </p:cNvSpPr>
            <p:nvPr/>
          </p:nvSpPr>
          <p:spPr bwMode="auto">
            <a:xfrm flipV="1">
              <a:off x="3719"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93" y="1145"/>
              <a:ext cx="69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7" name="Freeform 12"/>
            <p:cNvSpPr>
              <a:spLocks noEditPoints="1"/>
            </p:cNvSpPr>
            <p:nvPr/>
          </p:nvSpPr>
          <p:spPr bwMode="auto">
            <a:xfrm>
              <a:off x="800" y="1153"/>
              <a:ext cx="4851" cy="329"/>
            </a:xfrm>
            <a:custGeom>
              <a:avLst/>
              <a:gdLst>
                <a:gd name="T0" fmla="*/ 586 w 590"/>
                <a:gd name="T1" fmla="*/ 18 h 40"/>
                <a:gd name="T2" fmla="*/ 586 w 590"/>
                <a:gd name="T3" fmla="*/ 0 h 40"/>
                <a:gd name="T4" fmla="*/ 590 w 590"/>
                <a:gd name="T5" fmla="*/ 18 h 40"/>
                <a:gd name="T6" fmla="*/ 590 w 590"/>
                <a:gd name="T7" fmla="*/ 0 h 40"/>
                <a:gd name="T8" fmla="*/ 0 w 590"/>
                <a:gd name="T9" fmla="*/ 18 h 40"/>
                <a:gd name="T10" fmla="*/ 590 w 590"/>
                <a:gd name="T11" fmla="*/ 18 h 40"/>
                <a:gd name="T12" fmla="*/ 0 w 590"/>
                <a:gd name="T13" fmla="*/ 22 h 40"/>
                <a:gd name="T14" fmla="*/ 590 w 590"/>
                <a:gd name="T15" fmla="*/ 22 h 40"/>
                <a:gd name="T16" fmla="*/ 0 w 590"/>
                <a:gd name="T17" fmla="*/ 40 h 40"/>
                <a:gd name="T18" fmla="*/ 0 w 590"/>
                <a:gd name="T19" fmla="*/ 22 h 40"/>
                <a:gd name="T20" fmla="*/ 4 w 590"/>
                <a:gd name="T21" fmla="*/ 40 h 40"/>
                <a:gd name="T22" fmla="*/ 4 w 590"/>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40">
                  <a:moveTo>
                    <a:pt x="586" y="18"/>
                  </a:moveTo>
                  <a:lnTo>
                    <a:pt x="586" y="0"/>
                  </a:lnTo>
                  <a:moveTo>
                    <a:pt x="590" y="18"/>
                  </a:moveTo>
                  <a:lnTo>
                    <a:pt x="590" y="0"/>
                  </a:lnTo>
                  <a:moveTo>
                    <a:pt x="0" y="18"/>
                  </a:moveTo>
                  <a:lnTo>
                    <a:pt x="590" y="18"/>
                  </a:lnTo>
                  <a:moveTo>
                    <a:pt x="0" y="22"/>
                  </a:moveTo>
                  <a:lnTo>
                    <a:pt x="590" y="22"/>
                  </a:lnTo>
                  <a:moveTo>
                    <a:pt x="0" y="40"/>
                  </a:moveTo>
                  <a:lnTo>
                    <a:pt x="0" y="22"/>
                  </a:lnTo>
                  <a:moveTo>
                    <a:pt x="4" y="40"/>
                  </a:moveTo>
                  <a:lnTo>
                    <a:pt x="4"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907" y="1326"/>
              <a:ext cx="13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imm</a:t>
              </a:r>
              <a:endParaRPr lang="en-US" sz="1600" i="1"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9" name="Line 14"/>
            <p:cNvSpPr>
              <a:spLocks noChangeShapeType="1"/>
            </p:cNvSpPr>
            <p:nvPr/>
          </p:nvSpPr>
          <p:spPr bwMode="auto">
            <a:xfrm flipV="1">
              <a:off x="2412"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486" y="1325"/>
              <a:ext cx="1113"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fr-FR" sz="1600" dirty="0" err="1">
                  <a:latin typeface="Times New Roman" pitchFamily="18" charset="0"/>
                  <a:cs typeface="Times New Roman" pitchFamily="18" charset="0"/>
                </a:rPr>
                <a:t>imul</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ecx</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eax</a:t>
              </a:r>
              <a:r>
                <a:rPr lang="fr-FR" sz="1600" dirty="0">
                  <a:latin typeface="Times New Roman" pitchFamily="18" charset="0"/>
                  <a:cs typeface="Times New Roman" pitchFamily="18" charset="0"/>
                </a:rPr>
                <a:t> + 4], 5</a:t>
              </a: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21" name="Line 16"/>
            <p:cNvSpPr>
              <a:spLocks noChangeShapeType="1"/>
            </p:cNvSpPr>
            <p:nvPr/>
          </p:nvSpPr>
          <p:spPr bwMode="auto">
            <a:xfrm flipV="1">
              <a:off x="3719"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793" y="1325"/>
              <a:ext cx="1753"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 * 5</a:t>
              </a:r>
            </a:p>
            <a:p>
              <a:r>
                <a:rPr lang="en-US" sz="1600" dirty="0">
                  <a:latin typeface="Times New Roman" pitchFamily="18" charset="0"/>
                  <a:cs typeface="Times New Roman" pitchFamily="18" charset="0"/>
                </a:rPr>
                <a:t>Divide (</a:t>
              </a:r>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by the contents</a:t>
              </a:r>
            </a:p>
            <a:p>
              <a:r>
                <a:rPr lang="en-US" sz="1600" dirty="0">
                  <a:latin typeface="Times New Roman" pitchFamily="18" charset="0"/>
                  <a:cs typeface="Times New Roman" pitchFamily="18" charset="0"/>
                </a:rPr>
                <a:t>of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contains the quotient,</a:t>
              </a: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edx</a:t>
              </a:r>
              <a:r>
                <a:rPr lang="en-US" sz="1600" dirty="0">
                  <a:latin typeface="Times New Roman" pitchFamily="18" charset="0"/>
                  <a:cs typeface="Times New Roman" pitchFamily="18" charset="0"/>
                </a:rPr>
                <a:t> contains the remainder.</a:t>
              </a:r>
            </a:p>
          </p:txBody>
        </p:sp>
        <p:sp>
          <p:nvSpPr>
            <p:cNvPr id="23" name="Freeform 18"/>
            <p:cNvSpPr>
              <a:spLocks noEditPoints="1"/>
            </p:cNvSpPr>
            <p:nvPr/>
          </p:nvSpPr>
          <p:spPr bwMode="auto">
            <a:xfrm>
              <a:off x="800" y="1334"/>
              <a:ext cx="4851" cy="304"/>
            </a:xfrm>
            <a:custGeom>
              <a:avLst/>
              <a:gdLst>
                <a:gd name="T0" fmla="*/ 586 w 590"/>
                <a:gd name="T1" fmla="*/ 18 h 37"/>
                <a:gd name="T2" fmla="*/ 586 w 590"/>
                <a:gd name="T3" fmla="*/ 0 h 37"/>
                <a:gd name="T4" fmla="*/ 590 w 590"/>
                <a:gd name="T5" fmla="*/ 18 h 37"/>
                <a:gd name="T6" fmla="*/ 590 w 590"/>
                <a:gd name="T7" fmla="*/ 0 h 37"/>
                <a:gd name="T8" fmla="*/ 0 w 590"/>
                <a:gd name="T9" fmla="*/ 18 h 37"/>
                <a:gd name="T10" fmla="*/ 590 w 590"/>
                <a:gd name="T11" fmla="*/ 18 h 37"/>
                <a:gd name="T12" fmla="*/ 0 w 590"/>
                <a:gd name="T13" fmla="*/ 37 h 37"/>
                <a:gd name="T14" fmla="*/ 0 w 590"/>
                <a:gd name="T15" fmla="*/ 19 h 37"/>
                <a:gd name="T16" fmla="*/ 4 w 590"/>
                <a:gd name="T17" fmla="*/ 37 h 37"/>
                <a:gd name="T18" fmla="*/ 4 w 59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7">
                  <a:moveTo>
                    <a:pt x="586" y="18"/>
                  </a:moveTo>
                  <a:lnTo>
                    <a:pt x="586" y="0"/>
                  </a:lnTo>
                  <a:moveTo>
                    <a:pt x="590" y="18"/>
                  </a:moveTo>
                  <a:lnTo>
                    <a:pt x="590" y="0"/>
                  </a:lnTo>
                  <a:moveTo>
                    <a:pt x="0" y="18"/>
                  </a:moveTo>
                  <a:lnTo>
                    <a:pt x="590"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2412"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719"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p:nvSpPr>
          <p:spPr bwMode="auto">
            <a:xfrm>
              <a:off x="800" y="1490"/>
              <a:ext cx="4851" cy="296"/>
            </a:xfrm>
            <a:custGeom>
              <a:avLst/>
              <a:gdLst>
                <a:gd name="T0" fmla="*/ 586 w 590"/>
                <a:gd name="T1" fmla="*/ 18 h 36"/>
                <a:gd name="T2" fmla="*/ 586 w 590"/>
                <a:gd name="T3" fmla="*/ 0 h 36"/>
                <a:gd name="T4" fmla="*/ 590 w 590"/>
                <a:gd name="T5" fmla="*/ 18 h 36"/>
                <a:gd name="T6" fmla="*/ 590 w 590"/>
                <a:gd name="T7" fmla="*/ 0 h 36"/>
                <a:gd name="T8" fmla="*/ 0 w 590"/>
                <a:gd name="T9" fmla="*/ 18 h 36"/>
                <a:gd name="T10" fmla="*/ 590 w 590"/>
                <a:gd name="T11" fmla="*/ 18 h 36"/>
                <a:gd name="T12" fmla="*/ 0 w 590"/>
                <a:gd name="T13" fmla="*/ 36 h 36"/>
                <a:gd name="T14" fmla="*/ 0 w 590"/>
                <a:gd name="T15" fmla="*/ 18 h 36"/>
                <a:gd name="T16" fmla="*/ 4 w 590"/>
                <a:gd name="T17" fmla="*/ 36 h 36"/>
                <a:gd name="T18" fmla="*/ 4 w 59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6">
                  <a:moveTo>
                    <a:pt x="586" y="18"/>
                  </a:moveTo>
                  <a:lnTo>
                    <a:pt x="586" y="0"/>
                  </a:lnTo>
                  <a:moveTo>
                    <a:pt x="590" y="18"/>
                  </a:moveTo>
                  <a:lnTo>
                    <a:pt x="590" y="0"/>
                  </a:lnTo>
                  <a:moveTo>
                    <a:pt x="0" y="18"/>
                  </a:moveTo>
                  <a:lnTo>
                    <a:pt x="59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2" name="Line 27"/>
            <p:cNvSpPr>
              <a:spLocks noChangeShapeType="1"/>
            </p:cNvSpPr>
            <p:nvPr/>
          </p:nvSpPr>
          <p:spPr bwMode="auto">
            <a:xfrm flipV="1">
              <a:off x="2412"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5" name="Line 29"/>
            <p:cNvSpPr>
              <a:spLocks noChangeShapeType="1"/>
            </p:cNvSpPr>
            <p:nvPr/>
          </p:nvSpPr>
          <p:spPr bwMode="auto">
            <a:xfrm flipV="1">
              <a:off x="3719"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7" name="Freeform 31"/>
            <p:cNvSpPr>
              <a:spLocks noEditPoints="1"/>
            </p:cNvSpPr>
            <p:nvPr/>
          </p:nvSpPr>
          <p:spPr bwMode="auto">
            <a:xfrm>
              <a:off x="800" y="1638"/>
              <a:ext cx="4851" cy="601"/>
            </a:xfrm>
            <a:custGeom>
              <a:avLst/>
              <a:gdLst>
                <a:gd name="T0" fmla="*/ 586 w 590"/>
                <a:gd name="T1" fmla="*/ 18 h 73"/>
                <a:gd name="T2" fmla="*/ 586 w 590"/>
                <a:gd name="T3" fmla="*/ 0 h 73"/>
                <a:gd name="T4" fmla="*/ 590 w 590"/>
                <a:gd name="T5" fmla="*/ 18 h 73"/>
                <a:gd name="T6" fmla="*/ 590 w 590"/>
                <a:gd name="T7" fmla="*/ 0 h 73"/>
                <a:gd name="T8" fmla="*/ 0 w 590"/>
                <a:gd name="T9" fmla="*/ 19 h 73"/>
                <a:gd name="T10" fmla="*/ 590 w 590"/>
                <a:gd name="T11" fmla="*/ 19 h 73"/>
                <a:gd name="T12" fmla="*/ 0 w 590"/>
                <a:gd name="T13" fmla="*/ 73 h 73"/>
                <a:gd name="T14" fmla="*/ 0 w 590"/>
                <a:gd name="T15" fmla="*/ 19 h 73"/>
                <a:gd name="T16" fmla="*/ 4 w 590"/>
                <a:gd name="T17" fmla="*/ 73 h 73"/>
                <a:gd name="T18" fmla="*/ 4 w 590"/>
                <a:gd name="T19" fmla="*/ 1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73">
                  <a:moveTo>
                    <a:pt x="586" y="18"/>
                  </a:moveTo>
                  <a:lnTo>
                    <a:pt x="586" y="0"/>
                  </a:lnTo>
                  <a:moveTo>
                    <a:pt x="590" y="18"/>
                  </a:moveTo>
                  <a:lnTo>
                    <a:pt x="590" y="0"/>
                  </a:lnTo>
                  <a:moveTo>
                    <a:pt x="0" y="19"/>
                  </a:moveTo>
                  <a:lnTo>
                    <a:pt x="590" y="19"/>
                  </a:lnTo>
                  <a:moveTo>
                    <a:pt x="0" y="73"/>
                  </a:moveTo>
                  <a:lnTo>
                    <a:pt x="0" y="19"/>
                  </a:lnTo>
                  <a:moveTo>
                    <a:pt x="4" y="73"/>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9" name="Line 33"/>
            <p:cNvSpPr>
              <a:spLocks noChangeShapeType="1"/>
            </p:cNvSpPr>
            <p:nvPr/>
          </p:nvSpPr>
          <p:spPr bwMode="auto">
            <a:xfrm flipV="1">
              <a:off x="2412"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1" name="Line 35"/>
            <p:cNvSpPr>
              <a:spLocks noChangeShapeType="1"/>
            </p:cNvSpPr>
            <p:nvPr/>
          </p:nvSpPr>
          <p:spPr bwMode="auto">
            <a:xfrm flipV="1">
              <a:off x="3719"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3" name="Freeform 37"/>
            <p:cNvSpPr>
              <a:spLocks noEditPoints="1"/>
            </p:cNvSpPr>
            <p:nvPr/>
          </p:nvSpPr>
          <p:spPr bwMode="auto">
            <a:xfrm>
              <a:off x="800" y="1795"/>
              <a:ext cx="4851" cy="476"/>
            </a:xfrm>
            <a:custGeom>
              <a:avLst/>
              <a:gdLst>
                <a:gd name="T0" fmla="*/ 586 w 590"/>
                <a:gd name="T1" fmla="*/ 54 h 58"/>
                <a:gd name="T2" fmla="*/ 586 w 590"/>
                <a:gd name="T3" fmla="*/ 0 h 58"/>
                <a:gd name="T4" fmla="*/ 590 w 590"/>
                <a:gd name="T5" fmla="*/ 54 h 58"/>
                <a:gd name="T6" fmla="*/ 590 w 590"/>
                <a:gd name="T7" fmla="*/ 0 h 58"/>
                <a:gd name="T8" fmla="*/ 0 w 590"/>
                <a:gd name="T9" fmla="*/ 54 h 58"/>
                <a:gd name="T10" fmla="*/ 590 w 590"/>
                <a:gd name="T11" fmla="*/ 54 h 58"/>
                <a:gd name="T12" fmla="*/ 0 w 590"/>
                <a:gd name="T13" fmla="*/ 58 h 58"/>
                <a:gd name="T14" fmla="*/ 590 w 59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58">
                  <a:moveTo>
                    <a:pt x="586" y="54"/>
                  </a:moveTo>
                  <a:lnTo>
                    <a:pt x="586" y="0"/>
                  </a:lnTo>
                  <a:moveTo>
                    <a:pt x="590" y="54"/>
                  </a:moveTo>
                  <a:lnTo>
                    <a:pt x="590" y="0"/>
                  </a:lnTo>
                  <a:moveTo>
                    <a:pt x="0" y="54"/>
                  </a:moveTo>
                  <a:lnTo>
                    <a:pt x="590" y="54"/>
                  </a:lnTo>
                  <a:moveTo>
                    <a:pt x="0" y="58"/>
                  </a:moveTo>
                  <a:lnTo>
                    <a:pt x="590" y="5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04390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imul</a:t>
            </a:r>
            <a:r>
              <a:rPr lang="fr-FR" dirty="0">
                <a:solidFill>
                  <a:schemeClr val="tx1"/>
                </a:solidFill>
              </a:rPr>
              <a:t> Instruction - III</a:t>
            </a:r>
          </a:p>
        </p:txBody>
      </p:sp>
      <p:sp>
        <p:nvSpPr>
          <p:cNvPr id="3" name="Text Placeholder 2"/>
          <p:cNvSpPr txBox="1">
            <a:spLocks noGrp="1"/>
          </p:cNvSpPr>
          <p:nvPr>
            <p:ph type="body" idx="4294967295"/>
          </p:nvPr>
        </p:nvSpPr>
        <p:spPr>
          <a:xfrm>
            <a:off x="1066800" y="3810000"/>
            <a:ext cx="7797800" cy="2170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3 operand form</a:t>
            </a:r>
          </a:p>
          <a:p>
            <a:pPr lvl="1">
              <a:buSzPct val="100000"/>
              <a:buFont typeface="Symbol" panose="05050102010706020507" pitchFamily="18" charset="2"/>
              <a:buChar char="*"/>
            </a:pPr>
            <a:r>
              <a:rPr lang="en-US" dirty="0">
                <a:latin typeface="Calibri" panose="020F0502020204030204" pitchFamily="34" charset="0"/>
              </a:rPr>
              <a:t>First operand (</a:t>
            </a:r>
            <a:r>
              <a:rPr lang="en-US" dirty="0">
                <a:solidFill>
                  <a:srgbClr val="00AE00"/>
                </a:solidFill>
                <a:latin typeface="Calibri" panose="020F0502020204030204" pitchFamily="34" charset="0"/>
              </a:rPr>
              <a:t>destination</a:t>
            </a:r>
            <a:r>
              <a:rPr lang="en-US" dirty="0">
                <a:latin typeface="Calibri" panose="020F0502020204030204" pitchFamily="34" charset="0"/>
              </a:rPr>
              <a:t>) → </a:t>
            </a:r>
            <a:r>
              <a:rPr lang="en-US" dirty="0">
                <a:solidFill>
                  <a:srgbClr val="FF0000"/>
                </a:solidFill>
                <a:latin typeface="Calibri" panose="020F0502020204030204" pitchFamily="34" charset="0"/>
              </a:rPr>
              <a:t>register</a:t>
            </a:r>
          </a:p>
          <a:p>
            <a:pPr lvl="1">
              <a:buSzPct val="100000"/>
              <a:buFont typeface="Symbol" panose="05050102010706020507" pitchFamily="18" charset="2"/>
              <a:buChar char="*"/>
            </a:pPr>
            <a:r>
              <a:rPr lang="en-US" dirty="0">
                <a:latin typeface="Calibri" panose="020F0502020204030204" pitchFamily="34" charset="0"/>
              </a:rPr>
              <a:t>First source operand (</a:t>
            </a:r>
            <a:r>
              <a:rPr lang="en-US" dirty="0">
                <a:solidFill>
                  <a:srgbClr val="FF0000"/>
                </a:solidFill>
                <a:latin typeface="Calibri" panose="020F0502020204030204" pitchFamily="34" charset="0"/>
              </a:rPr>
              <a:t>register</a:t>
            </a:r>
            <a:r>
              <a:rPr lang="en-US" dirty="0">
                <a:latin typeface="Calibri" panose="020F0502020204030204" pitchFamily="34" charset="0"/>
              </a:rPr>
              <a:t> or </a:t>
            </a:r>
            <a:r>
              <a:rPr lang="en-US" dirty="0">
                <a:solidFill>
                  <a:srgbClr val="004A4A"/>
                </a:solidFill>
                <a:latin typeface="Calibri" panose="020F0502020204030204" pitchFamily="34" charset="0"/>
              </a:rPr>
              <a:t>memory</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Second source operand (</a:t>
            </a:r>
            <a:r>
              <a:rPr lang="en-US" dirty="0">
                <a:solidFill>
                  <a:srgbClr val="280099"/>
                </a:solidFill>
                <a:latin typeface="Calibri" panose="020F0502020204030204" pitchFamily="34" charset="0"/>
              </a:rPr>
              <a:t>immediate</a:t>
            </a:r>
            <a:r>
              <a:rPr lang="en-US" dirty="0">
                <a:latin typeface="Calibri" panose="020F0502020204030204" pitchFamily="34" charset="0"/>
              </a:rPr>
              <a:t>)</a:t>
            </a:r>
          </a:p>
        </p:txBody>
      </p:sp>
      <p:grpSp>
        <p:nvGrpSpPr>
          <p:cNvPr id="4" name="Group 5"/>
          <p:cNvGrpSpPr>
            <a:grpSpLocks noChangeAspect="1"/>
          </p:cNvGrpSpPr>
          <p:nvPr/>
        </p:nvGrpSpPr>
        <p:grpSpPr bwMode="auto">
          <a:xfrm>
            <a:off x="990600" y="1600200"/>
            <a:ext cx="7754938" cy="1884363"/>
            <a:chOff x="784" y="1104"/>
            <a:chExt cx="4885" cy="1187"/>
          </a:xfrm>
        </p:grpSpPr>
        <p:sp>
          <p:nvSpPr>
            <p:cNvPr id="5" name="AutoShape 4"/>
            <p:cNvSpPr>
              <a:spLocks noChangeAspect="1" noChangeArrowheads="1" noTextEdit="1"/>
            </p:cNvSpPr>
            <p:nvPr/>
          </p:nvSpPr>
          <p:spPr bwMode="auto">
            <a:xfrm>
              <a:off x="784" y="1104"/>
              <a:ext cx="4885"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noEditPoints="1"/>
            </p:cNvSpPr>
            <p:nvPr/>
          </p:nvSpPr>
          <p:spPr bwMode="auto">
            <a:xfrm>
              <a:off x="800" y="1120"/>
              <a:ext cx="4851" cy="181"/>
            </a:xfrm>
            <a:custGeom>
              <a:avLst/>
              <a:gdLst>
                <a:gd name="T0" fmla="*/ 0 w 590"/>
                <a:gd name="T1" fmla="*/ 0 h 22"/>
                <a:gd name="T2" fmla="*/ 590 w 590"/>
                <a:gd name="T3" fmla="*/ 0 h 22"/>
                <a:gd name="T4" fmla="*/ 0 w 590"/>
                <a:gd name="T5" fmla="*/ 4 h 22"/>
                <a:gd name="T6" fmla="*/ 590 w 590"/>
                <a:gd name="T7" fmla="*/ 4 h 22"/>
                <a:gd name="T8" fmla="*/ 0 w 590"/>
                <a:gd name="T9" fmla="*/ 22 h 22"/>
                <a:gd name="T10" fmla="*/ 0 w 590"/>
                <a:gd name="T11" fmla="*/ 4 h 22"/>
                <a:gd name="T12" fmla="*/ 4 w 590"/>
                <a:gd name="T13" fmla="*/ 22 h 22"/>
                <a:gd name="T14" fmla="*/ 4 w 59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2">
                  <a:moveTo>
                    <a:pt x="0" y="0"/>
                  </a:moveTo>
                  <a:lnTo>
                    <a:pt x="590" y="0"/>
                  </a:lnTo>
                  <a:moveTo>
                    <a:pt x="0" y="4"/>
                  </a:moveTo>
                  <a:lnTo>
                    <a:pt x="59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907" y="1145"/>
              <a:ext cx="59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8" name="Line 8"/>
            <p:cNvSpPr>
              <a:spLocks noChangeShapeType="1"/>
            </p:cNvSpPr>
            <p:nvPr/>
          </p:nvSpPr>
          <p:spPr bwMode="auto">
            <a:xfrm flipV="1">
              <a:off x="2412"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2486" y="1145"/>
              <a:ext cx="5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0" name="Line 10"/>
            <p:cNvSpPr>
              <a:spLocks noChangeShapeType="1"/>
            </p:cNvSpPr>
            <p:nvPr/>
          </p:nvSpPr>
          <p:spPr bwMode="auto">
            <a:xfrm flipV="1">
              <a:off x="3719" y="1153"/>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p:nvSpPr>
          <p:spPr bwMode="auto">
            <a:xfrm>
              <a:off x="3793" y="1145"/>
              <a:ext cx="69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2" name="Freeform 12"/>
            <p:cNvSpPr>
              <a:spLocks noEditPoints="1"/>
            </p:cNvSpPr>
            <p:nvPr/>
          </p:nvSpPr>
          <p:spPr bwMode="auto">
            <a:xfrm>
              <a:off x="800" y="1153"/>
              <a:ext cx="4851" cy="329"/>
            </a:xfrm>
            <a:custGeom>
              <a:avLst/>
              <a:gdLst>
                <a:gd name="T0" fmla="*/ 586 w 590"/>
                <a:gd name="T1" fmla="*/ 18 h 40"/>
                <a:gd name="T2" fmla="*/ 586 w 590"/>
                <a:gd name="T3" fmla="*/ 0 h 40"/>
                <a:gd name="T4" fmla="*/ 590 w 590"/>
                <a:gd name="T5" fmla="*/ 18 h 40"/>
                <a:gd name="T6" fmla="*/ 590 w 590"/>
                <a:gd name="T7" fmla="*/ 0 h 40"/>
                <a:gd name="T8" fmla="*/ 0 w 590"/>
                <a:gd name="T9" fmla="*/ 18 h 40"/>
                <a:gd name="T10" fmla="*/ 590 w 590"/>
                <a:gd name="T11" fmla="*/ 18 h 40"/>
                <a:gd name="T12" fmla="*/ 0 w 590"/>
                <a:gd name="T13" fmla="*/ 22 h 40"/>
                <a:gd name="T14" fmla="*/ 590 w 590"/>
                <a:gd name="T15" fmla="*/ 22 h 40"/>
                <a:gd name="T16" fmla="*/ 0 w 590"/>
                <a:gd name="T17" fmla="*/ 40 h 40"/>
                <a:gd name="T18" fmla="*/ 0 w 590"/>
                <a:gd name="T19" fmla="*/ 22 h 40"/>
                <a:gd name="T20" fmla="*/ 4 w 590"/>
                <a:gd name="T21" fmla="*/ 40 h 40"/>
                <a:gd name="T22" fmla="*/ 4 w 590"/>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0" h="40">
                  <a:moveTo>
                    <a:pt x="586" y="18"/>
                  </a:moveTo>
                  <a:lnTo>
                    <a:pt x="586" y="0"/>
                  </a:lnTo>
                  <a:moveTo>
                    <a:pt x="590" y="18"/>
                  </a:moveTo>
                  <a:lnTo>
                    <a:pt x="590" y="0"/>
                  </a:lnTo>
                  <a:moveTo>
                    <a:pt x="0" y="18"/>
                  </a:moveTo>
                  <a:lnTo>
                    <a:pt x="590" y="18"/>
                  </a:lnTo>
                  <a:moveTo>
                    <a:pt x="0" y="22"/>
                  </a:moveTo>
                  <a:lnTo>
                    <a:pt x="590" y="22"/>
                  </a:lnTo>
                  <a:moveTo>
                    <a:pt x="0" y="40"/>
                  </a:moveTo>
                  <a:lnTo>
                    <a:pt x="0" y="22"/>
                  </a:lnTo>
                  <a:moveTo>
                    <a:pt x="4" y="40"/>
                  </a:moveTo>
                  <a:lnTo>
                    <a:pt x="4"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3"/>
            <p:cNvSpPr>
              <a:spLocks noChangeArrowheads="1"/>
            </p:cNvSpPr>
            <p:nvPr/>
          </p:nvSpPr>
          <p:spPr bwMode="auto">
            <a:xfrm>
              <a:off x="907" y="1326"/>
              <a:ext cx="13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imm</a:t>
              </a:r>
              <a:endParaRPr lang="en-US" sz="1600" i="1"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4" name="Line 14"/>
            <p:cNvSpPr>
              <a:spLocks noChangeShapeType="1"/>
            </p:cNvSpPr>
            <p:nvPr/>
          </p:nvSpPr>
          <p:spPr bwMode="auto">
            <a:xfrm flipV="1">
              <a:off x="2412"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5"/>
            <p:cNvSpPr>
              <a:spLocks noChangeArrowheads="1"/>
            </p:cNvSpPr>
            <p:nvPr/>
          </p:nvSpPr>
          <p:spPr bwMode="auto">
            <a:xfrm>
              <a:off x="2486" y="1325"/>
              <a:ext cx="1113"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imul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fr-FR" sz="1600" dirty="0" err="1">
                  <a:latin typeface="Times New Roman" pitchFamily="18" charset="0"/>
                  <a:cs typeface="Times New Roman" pitchFamily="18" charset="0"/>
                </a:rPr>
                <a:t>imul</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ecx</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eax</a:t>
              </a:r>
              <a:r>
                <a:rPr lang="fr-FR" sz="1600" dirty="0">
                  <a:latin typeface="Times New Roman" pitchFamily="18" charset="0"/>
                  <a:cs typeface="Times New Roman" pitchFamily="18" charset="0"/>
                </a:rPr>
                <a:t> + 4], 5</a:t>
              </a:r>
            </a:p>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16" name="Line 16"/>
            <p:cNvSpPr>
              <a:spLocks noChangeShapeType="1"/>
            </p:cNvSpPr>
            <p:nvPr/>
          </p:nvSpPr>
          <p:spPr bwMode="auto">
            <a:xfrm flipV="1">
              <a:off x="3719" y="1334"/>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7"/>
            <p:cNvSpPr>
              <a:spLocks noChangeArrowheads="1"/>
            </p:cNvSpPr>
            <p:nvPr/>
          </p:nvSpPr>
          <p:spPr bwMode="auto">
            <a:xfrm>
              <a:off x="3793" y="1325"/>
              <a:ext cx="1753"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ecx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a:t>
              </a:r>
            </a:p>
            <a:p>
              <a:r>
                <a:rPr lang="en-US" sz="1600" dirty="0" err="1">
                  <a:latin typeface="Times New Roman" pitchFamily="18" charset="0"/>
                  <a:cs typeface="Times New Roman" pitchFamily="18" charset="0"/>
                </a:rPr>
                <a:t>ecx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+ 4] * 5</a:t>
              </a:r>
            </a:p>
            <a:p>
              <a:r>
                <a:rPr lang="en-US" sz="1600" dirty="0">
                  <a:latin typeface="Times New Roman" pitchFamily="18" charset="0"/>
                  <a:cs typeface="Times New Roman" pitchFamily="18" charset="0"/>
                </a:rPr>
                <a:t>Divide (</a:t>
              </a:r>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by the contents</a:t>
              </a:r>
            </a:p>
            <a:p>
              <a:r>
                <a:rPr lang="en-US" sz="1600" dirty="0">
                  <a:latin typeface="Times New Roman" pitchFamily="18" charset="0"/>
                  <a:cs typeface="Times New Roman" pitchFamily="18" charset="0"/>
                </a:rPr>
                <a:t>of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contains the quotient,</a:t>
              </a: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edx</a:t>
              </a:r>
              <a:r>
                <a:rPr lang="en-US" sz="1600" dirty="0">
                  <a:latin typeface="Times New Roman" pitchFamily="18" charset="0"/>
                  <a:cs typeface="Times New Roman" pitchFamily="18" charset="0"/>
                </a:rPr>
                <a:t> contains the remainder.</a:t>
              </a:r>
            </a:p>
          </p:txBody>
        </p:sp>
        <p:sp>
          <p:nvSpPr>
            <p:cNvPr id="18" name="Freeform 18"/>
            <p:cNvSpPr>
              <a:spLocks noEditPoints="1"/>
            </p:cNvSpPr>
            <p:nvPr/>
          </p:nvSpPr>
          <p:spPr bwMode="auto">
            <a:xfrm>
              <a:off x="800" y="1334"/>
              <a:ext cx="4851" cy="304"/>
            </a:xfrm>
            <a:custGeom>
              <a:avLst/>
              <a:gdLst>
                <a:gd name="T0" fmla="*/ 586 w 590"/>
                <a:gd name="T1" fmla="*/ 18 h 37"/>
                <a:gd name="T2" fmla="*/ 586 w 590"/>
                <a:gd name="T3" fmla="*/ 0 h 37"/>
                <a:gd name="T4" fmla="*/ 590 w 590"/>
                <a:gd name="T5" fmla="*/ 18 h 37"/>
                <a:gd name="T6" fmla="*/ 590 w 590"/>
                <a:gd name="T7" fmla="*/ 0 h 37"/>
                <a:gd name="T8" fmla="*/ 0 w 590"/>
                <a:gd name="T9" fmla="*/ 18 h 37"/>
                <a:gd name="T10" fmla="*/ 590 w 590"/>
                <a:gd name="T11" fmla="*/ 18 h 37"/>
                <a:gd name="T12" fmla="*/ 0 w 590"/>
                <a:gd name="T13" fmla="*/ 37 h 37"/>
                <a:gd name="T14" fmla="*/ 0 w 590"/>
                <a:gd name="T15" fmla="*/ 19 h 37"/>
                <a:gd name="T16" fmla="*/ 4 w 590"/>
                <a:gd name="T17" fmla="*/ 37 h 37"/>
                <a:gd name="T18" fmla="*/ 4 w 59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7">
                  <a:moveTo>
                    <a:pt x="586" y="18"/>
                  </a:moveTo>
                  <a:lnTo>
                    <a:pt x="586" y="0"/>
                  </a:lnTo>
                  <a:moveTo>
                    <a:pt x="590" y="18"/>
                  </a:moveTo>
                  <a:lnTo>
                    <a:pt x="590" y="0"/>
                  </a:lnTo>
                  <a:moveTo>
                    <a:pt x="0" y="18"/>
                  </a:moveTo>
                  <a:lnTo>
                    <a:pt x="590"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0"/>
            <p:cNvSpPr>
              <a:spLocks noChangeShapeType="1"/>
            </p:cNvSpPr>
            <p:nvPr/>
          </p:nvSpPr>
          <p:spPr bwMode="auto">
            <a:xfrm flipV="1">
              <a:off x="2412"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2"/>
            <p:cNvSpPr>
              <a:spLocks noChangeShapeType="1"/>
            </p:cNvSpPr>
            <p:nvPr/>
          </p:nvSpPr>
          <p:spPr bwMode="auto">
            <a:xfrm flipV="1">
              <a:off x="3719" y="1490"/>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5"/>
            <p:cNvSpPr>
              <a:spLocks noEditPoints="1"/>
            </p:cNvSpPr>
            <p:nvPr/>
          </p:nvSpPr>
          <p:spPr bwMode="auto">
            <a:xfrm>
              <a:off x="800" y="1490"/>
              <a:ext cx="4851" cy="296"/>
            </a:xfrm>
            <a:custGeom>
              <a:avLst/>
              <a:gdLst>
                <a:gd name="T0" fmla="*/ 586 w 590"/>
                <a:gd name="T1" fmla="*/ 18 h 36"/>
                <a:gd name="T2" fmla="*/ 586 w 590"/>
                <a:gd name="T3" fmla="*/ 0 h 36"/>
                <a:gd name="T4" fmla="*/ 590 w 590"/>
                <a:gd name="T5" fmla="*/ 18 h 36"/>
                <a:gd name="T6" fmla="*/ 590 w 590"/>
                <a:gd name="T7" fmla="*/ 0 h 36"/>
                <a:gd name="T8" fmla="*/ 0 w 590"/>
                <a:gd name="T9" fmla="*/ 18 h 36"/>
                <a:gd name="T10" fmla="*/ 590 w 590"/>
                <a:gd name="T11" fmla="*/ 18 h 36"/>
                <a:gd name="T12" fmla="*/ 0 w 590"/>
                <a:gd name="T13" fmla="*/ 36 h 36"/>
                <a:gd name="T14" fmla="*/ 0 w 590"/>
                <a:gd name="T15" fmla="*/ 18 h 36"/>
                <a:gd name="T16" fmla="*/ 4 w 590"/>
                <a:gd name="T17" fmla="*/ 36 h 36"/>
                <a:gd name="T18" fmla="*/ 4 w 59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36">
                  <a:moveTo>
                    <a:pt x="586" y="18"/>
                  </a:moveTo>
                  <a:lnTo>
                    <a:pt x="586" y="0"/>
                  </a:lnTo>
                  <a:moveTo>
                    <a:pt x="590" y="18"/>
                  </a:moveTo>
                  <a:lnTo>
                    <a:pt x="590" y="0"/>
                  </a:lnTo>
                  <a:moveTo>
                    <a:pt x="0" y="18"/>
                  </a:moveTo>
                  <a:lnTo>
                    <a:pt x="59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7"/>
            <p:cNvSpPr>
              <a:spLocks noChangeShapeType="1"/>
            </p:cNvSpPr>
            <p:nvPr/>
          </p:nvSpPr>
          <p:spPr bwMode="auto">
            <a:xfrm flipV="1">
              <a:off x="2412"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9"/>
            <p:cNvSpPr>
              <a:spLocks noChangeShapeType="1"/>
            </p:cNvSpPr>
            <p:nvPr/>
          </p:nvSpPr>
          <p:spPr bwMode="auto">
            <a:xfrm flipV="1">
              <a:off x="3719" y="163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31"/>
            <p:cNvSpPr>
              <a:spLocks noEditPoints="1"/>
            </p:cNvSpPr>
            <p:nvPr/>
          </p:nvSpPr>
          <p:spPr bwMode="auto">
            <a:xfrm>
              <a:off x="800" y="1638"/>
              <a:ext cx="4851" cy="601"/>
            </a:xfrm>
            <a:custGeom>
              <a:avLst/>
              <a:gdLst>
                <a:gd name="T0" fmla="*/ 586 w 590"/>
                <a:gd name="T1" fmla="*/ 18 h 73"/>
                <a:gd name="T2" fmla="*/ 586 w 590"/>
                <a:gd name="T3" fmla="*/ 0 h 73"/>
                <a:gd name="T4" fmla="*/ 590 w 590"/>
                <a:gd name="T5" fmla="*/ 18 h 73"/>
                <a:gd name="T6" fmla="*/ 590 w 590"/>
                <a:gd name="T7" fmla="*/ 0 h 73"/>
                <a:gd name="T8" fmla="*/ 0 w 590"/>
                <a:gd name="T9" fmla="*/ 19 h 73"/>
                <a:gd name="T10" fmla="*/ 590 w 590"/>
                <a:gd name="T11" fmla="*/ 19 h 73"/>
                <a:gd name="T12" fmla="*/ 0 w 590"/>
                <a:gd name="T13" fmla="*/ 73 h 73"/>
                <a:gd name="T14" fmla="*/ 0 w 590"/>
                <a:gd name="T15" fmla="*/ 19 h 73"/>
                <a:gd name="T16" fmla="*/ 4 w 590"/>
                <a:gd name="T17" fmla="*/ 73 h 73"/>
                <a:gd name="T18" fmla="*/ 4 w 590"/>
                <a:gd name="T19" fmla="*/ 1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0" h="73">
                  <a:moveTo>
                    <a:pt x="586" y="18"/>
                  </a:moveTo>
                  <a:lnTo>
                    <a:pt x="586" y="0"/>
                  </a:lnTo>
                  <a:moveTo>
                    <a:pt x="590" y="18"/>
                  </a:moveTo>
                  <a:lnTo>
                    <a:pt x="590" y="0"/>
                  </a:lnTo>
                  <a:moveTo>
                    <a:pt x="0" y="19"/>
                  </a:moveTo>
                  <a:lnTo>
                    <a:pt x="590" y="19"/>
                  </a:lnTo>
                  <a:moveTo>
                    <a:pt x="0" y="73"/>
                  </a:moveTo>
                  <a:lnTo>
                    <a:pt x="0" y="19"/>
                  </a:lnTo>
                  <a:moveTo>
                    <a:pt x="4" y="73"/>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33"/>
            <p:cNvSpPr>
              <a:spLocks noChangeShapeType="1"/>
            </p:cNvSpPr>
            <p:nvPr/>
          </p:nvSpPr>
          <p:spPr bwMode="auto">
            <a:xfrm flipV="1">
              <a:off x="2412"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35"/>
            <p:cNvSpPr>
              <a:spLocks noChangeShapeType="1"/>
            </p:cNvSpPr>
            <p:nvPr/>
          </p:nvSpPr>
          <p:spPr bwMode="auto">
            <a:xfrm flipV="1">
              <a:off x="3719" y="1795"/>
              <a:ext cx="0" cy="444"/>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37"/>
            <p:cNvSpPr>
              <a:spLocks noEditPoints="1"/>
            </p:cNvSpPr>
            <p:nvPr/>
          </p:nvSpPr>
          <p:spPr bwMode="auto">
            <a:xfrm>
              <a:off x="800" y="1795"/>
              <a:ext cx="4851" cy="476"/>
            </a:xfrm>
            <a:custGeom>
              <a:avLst/>
              <a:gdLst>
                <a:gd name="T0" fmla="*/ 586 w 590"/>
                <a:gd name="T1" fmla="*/ 54 h 58"/>
                <a:gd name="T2" fmla="*/ 586 w 590"/>
                <a:gd name="T3" fmla="*/ 0 h 58"/>
                <a:gd name="T4" fmla="*/ 590 w 590"/>
                <a:gd name="T5" fmla="*/ 54 h 58"/>
                <a:gd name="T6" fmla="*/ 590 w 590"/>
                <a:gd name="T7" fmla="*/ 0 h 58"/>
                <a:gd name="T8" fmla="*/ 0 w 590"/>
                <a:gd name="T9" fmla="*/ 54 h 58"/>
                <a:gd name="T10" fmla="*/ 590 w 590"/>
                <a:gd name="T11" fmla="*/ 54 h 58"/>
                <a:gd name="T12" fmla="*/ 0 w 590"/>
                <a:gd name="T13" fmla="*/ 58 h 58"/>
                <a:gd name="T14" fmla="*/ 590 w 59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58">
                  <a:moveTo>
                    <a:pt x="586" y="54"/>
                  </a:moveTo>
                  <a:lnTo>
                    <a:pt x="586" y="0"/>
                  </a:lnTo>
                  <a:moveTo>
                    <a:pt x="590" y="54"/>
                  </a:moveTo>
                  <a:lnTo>
                    <a:pt x="590" y="0"/>
                  </a:lnTo>
                  <a:moveTo>
                    <a:pt x="0" y="54"/>
                  </a:moveTo>
                  <a:lnTo>
                    <a:pt x="590" y="54"/>
                  </a:lnTo>
                  <a:moveTo>
                    <a:pt x="0" y="58"/>
                  </a:moveTo>
                  <a:lnTo>
                    <a:pt x="590" y="5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idiv</a:t>
            </a:r>
            <a:r>
              <a:rPr lang="fr-FR" dirty="0">
                <a:solidFill>
                  <a:schemeClr val="tx1"/>
                </a:solidFill>
              </a:rPr>
              <a:t> Instruction</a:t>
            </a:r>
          </a:p>
        </p:txBody>
      </p:sp>
      <p:sp>
        <p:nvSpPr>
          <p:cNvPr id="3" name="Text Placeholder 2"/>
          <p:cNvSpPr txBox="1">
            <a:spLocks noGrp="1"/>
          </p:cNvSpPr>
          <p:nvPr>
            <p:ph type="body" idx="4294967295"/>
          </p:nvPr>
        </p:nvSpPr>
        <p:spPr>
          <a:xfrm>
            <a:off x="786027" y="2971800"/>
            <a:ext cx="7721600" cy="4191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Takes a single </a:t>
            </a:r>
            <a:r>
              <a:rPr lang="en-US" sz="2800" dirty="0">
                <a:solidFill>
                  <a:srgbClr val="00AE00"/>
                </a:solidFill>
                <a:latin typeface="Calibri" panose="020F0502020204030204" pitchFamily="34" charset="0"/>
              </a:rPr>
              <a:t>operand</a:t>
            </a:r>
            <a:r>
              <a:rPr lang="en-US" sz="2800" dirty="0">
                <a:latin typeface="Calibri" panose="020F0502020204030204" pitchFamily="34" charset="0"/>
              </a:rPr>
              <a:t> (register or memory)</a:t>
            </a:r>
          </a:p>
          <a:p>
            <a:pPr lvl="1">
              <a:buSzPct val="100000"/>
              <a:buFont typeface="Symbol" panose="05050102010706020507" pitchFamily="18" charset="2"/>
              <a:buChar char="*"/>
            </a:pPr>
            <a:r>
              <a:rPr lang="en-US" sz="2200" dirty="0">
                <a:solidFill>
                  <a:srgbClr val="0000FF"/>
                </a:solidFill>
                <a:latin typeface="Calibri" panose="020F0502020204030204" pitchFamily="34" charset="0"/>
              </a:rPr>
              <a:t>Dividend</a:t>
            </a:r>
            <a:r>
              <a:rPr lang="en-US" sz="2200" dirty="0">
                <a:latin typeface="Calibri" panose="020F0502020204030204" pitchFamily="34" charset="0"/>
              </a:rPr>
              <a:t> is contained in </a:t>
            </a:r>
            <a:r>
              <a:rPr lang="en-US" sz="2200" dirty="0" err="1">
                <a:latin typeface="Calibri" panose="020F0502020204030204" pitchFamily="34" charset="0"/>
              </a:rPr>
              <a:t>edx:eax</a:t>
            </a:r>
            <a:endParaRPr lang="en-US" sz="2200" dirty="0">
              <a:latin typeface="Calibri" panose="020F0502020204030204" pitchFamily="34" charset="0"/>
            </a:endParaRPr>
          </a:p>
          <a:p>
            <a:pPr lvl="2">
              <a:buSzPct val="100000"/>
              <a:buFont typeface="Symbol" panose="05050102010706020507" pitchFamily="18" charset="2"/>
              <a:buChar char="*"/>
            </a:pPr>
            <a:r>
              <a:rPr lang="en-US" sz="1800" dirty="0" err="1">
                <a:solidFill>
                  <a:srgbClr val="FF0000"/>
                </a:solidFill>
                <a:latin typeface="Calibri" panose="020F0502020204030204" pitchFamily="34" charset="0"/>
              </a:rPr>
              <a:t>edx</a:t>
            </a:r>
            <a:r>
              <a:rPr lang="en-US" sz="1800" dirty="0">
                <a:latin typeface="Calibri" panose="020F0502020204030204" pitchFamily="34" charset="0"/>
              </a:rPr>
              <a:t> contains the upper 32 bits</a:t>
            </a:r>
          </a:p>
          <a:p>
            <a:pPr lvl="2">
              <a:buSzPct val="100000"/>
              <a:buFont typeface="Symbol" panose="05050102010706020507" pitchFamily="18" charset="2"/>
              <a:buChar char="*"/>
            </a:pPr>
            <a:r>
              <a:rPr lang="en-US" sz="1800" dirty="0" err="1">
                <a:solidFill>
                  <a:srgbClr val="280099"/>
                </a:solidFill>
                <a:latin typeface="Calibri" panose="020F0502020204030204" pitchFamily="34" charset="0"/>
              </a:rPr>
              <a:t>eax</a:t>
            </a:r>
            <a:r>
              <a:rPr lang="en-US" sz="1800" dirty="0">
                <a:latin typeface="Calibri" panose="020F0502020204030204" pitchFamily="34" charset="0"/>
              </a:rPr>
              <a:t> contains the lower 32 bits</a:t>
            </a:r>
          </a:p>
          <a:p>
            <a:pPr lvl="1">
              <a:buSzPct val="100000"/>
              <a:buFont typeface="Symbol" panose="05050102010706020507" pitchFamily="18" charset="2"/>
              <a:buChar char="*"/>
            </a:pPr>
            <a:r>
              <a:rPr lang="en-US" sz="2200" dirty="0">
                <a:latin typeface="Calibri" panose="020F0502020204030204" pitchFamily="34" charset="0"/>
              </a:rPr>
              <a:t>The </a:t>
            </a:r>
            <a:r>
              <a:rPr lang="en-US" sz="2200" dirty="0">
                <a:solidFill>
                  <a:srgbClr val="B80047"/>
                </a:solidFill>
                <a:latin typeface="Calibri" panose="020F0502020204030204" pitchFamily="34" charset="0"/>
              </a:rPr>
              <a:t>input operand</a:t>
            </a:r>
            <a:r>
              <a:rPr lang="en-US" sz="2200" dirty="0">
                <a:latin typeface="Calibri" panose="020F0502020204030204" pitchFamily="34" charset="0"/>
              </a:rPr>
              <a:t> contains the </a:t>
            </a:r>
            <a:r>
              <a:rPr lang="en-US" sz="2200" dirty="0">
                <a:solidFill>
                  <a:srgbClr val="2300DC"/>
                </a:solidFill>
                <a:latin typeface="Calibri" panose="020F0502020204030204" pitchFamily="34" charset="0"/>
              </a:rPr>
              <a:t>divisor</a:t>
            </a:r>
          </a:p>
          <a:p>
            <a:pPr lvl="2">
              <a:buSzPct val="100000"/>
              <a:buFont typeface="Symbol" panose="05050102010706020507" pitchFamily="18" charset="2"/>
              <a:buChar char="*"/>
            </a:pPr>
            <a:r>
              <a:rPr lang="en-US" sz="1800" dirty="0" err="1">
                <a:solidFill>
                  <a:srgbClr val="FF0000"/>
                </a:solidFill>
                <a:latin typeface="Calibri" panose="020F0502020204030204" pitchFamily="34" charset="0"/>
              </a:rPr>
              <a:t>eax</a:t>
            </a:r>
            <a:r>
              <a:rPr lang="en-US" sz="1800" dirty="0">
                <a:latin typeface="Calibri" panose="020F0502020204030204" pitchFamily="34" charset="0"/>
              </a:rPr>
              <a:t> contains the quotient</a:t>
            </a:r>
          </a:p>
          <a:p>
            <a:pPr lvl="2">
              <a:buSzPct val="100000"/>
              <a:buFont typeface="Symbol" panose="05050102010706020507" pitchFamily="18" charset="2"/>
              <a:buChar char="*"/>
            </a:pPr>
            <a:r>
              <a:rPr lang="en-US" sz="1800" dirty="0" err="1">
                <a:solidFill>
                  <a:srgbClr val="280099"/>
                </a:solidFill>
                <a:latin typeface="Calibri" panose="020F0502020204030204" pitchFamily="34" charset="0"/>
              </a:rPr>
              <a:t>edx</a:t>
            </a:r>
            <a:r>
              <a:rPr lang="en-US" sz="1800" dirty="0">
                <a:latin typeface="Calibri" panose="020F0502020204030204" pitchFamily="34" charset="0"/>
              </a:rPr>
              <a:t> contains the remainder</a:t>
            </a:r>
          </a:p>
          <a:p>
            <a:pPr lvl="2">
              <a:buSzPct val="100000"/>
              <a:buFont typeface="Symbol" panose="05050102010706020507" pitchFamily="18" charset="2"/>
              <a:buChar char="*"/>
            </a:pPr>
            <a:r>
              <a:rPr lang="en-US" sz="1800" dirty="0">
                <a:latin typeface="Calibri" panose="020F0502020204030204" pitchFamily="34" charset="0"/>
              </a:rPr>
              <a:t>While dividing by a negative number (set </a:t>
            </a:r>
            <a:r>
              <a:rPr lang="en-US" sz="1800" dirty="0" err="1">
                <a:latin typeface="Calibri" panose="020F0502020204030204" pitchFamily="34" charset="0"/>
              </a:rPr>
              <a:t>edx</a:t>
            </a:r>
            <a:r>
              <a:rPr lang="en-US" sz="1800" dirty="0">
                <a:latin typeface="Calibri" panose="020F0502020204030204" pitchFamily="34" charset="0"/>
              </a:rPr>
              <a:t> to -1 for sign extension)</a:t>
            </a:r>
          </a:p>
        </p:txBody>
      </p:sp>
      <p:sp>
        <p:nvSpPr>
          <p:cNvPr id="5" name="AutoShape 4"/>
          <p:cNvSpPr>
            <a:spLocks noChangeAspect="1" noChangeArrowheads="1" noTextEdit="1"/>
          </p:cNvSpPr>
          <p:nvPr/>
        </p:nvSpPr>
        <p:spPr bwMode="auto">
          <a:xfrm>
            <a:off x="847811" y="1165225"/>
            <a:ext cx="7754938"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noEditPoints="1"/>
          </p:cNvSpPr>
          <p:nvPr/>
        </p:nvSpPr>
        <p:spPr bwMode="auto">
          <a:xfrm>
            <a:off x="866388" y="1489754"/>
            <a:ext cx="7700963" cy="287338"/>
          </a:xfrm>
          <a:custGeom>
            <a:avLst/>
            <a:gdLst>
              <a:gd name="T0" fmla="*/ 0 w 590"/>
              <a:gd name="T1" fmla="*/ 0 h 22"/>
              <a:gd name="T2" fmla="*/ 590 w 590"/>
              <a:gd name="T3" fmla="*/ 0 h 22"/>
              <a:gd name="T4" fmla="*/ 0 w 590"/>
              <a:gd name="T5" fmla="*/ 4 h 22"/>
              <a:gd name="T6" fmla="*/ 590 w 590"/>
              <a:gd name="T7" fmla="*/ 4 h 22"/>
              <a:gd name="T8" fmla="*/ 0 w 590"/>
              <a:gd name="T9" fmla="*/ 22 h 22"/>
              <a:gd name="T10" fmla="*/ 0 w 590"/>
              <a:gd name="T11" fmla="*/ 4 h 22"/>
              <a:gd name="T12" fmla="*/ 4 w 590"/>
              <a:gd name="T13" fmla="*/ 22 h 22"/>
              <a:gd name="T14" fmla="*/ 4 w 59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2">
                <a:moveTo>
                  <a:pt x="0" y="0"/>
                </a:moveTo>
                <a:lnTo>
                  <a:pt x="590" y="0"/>
                </a:lnTo>
                <a:moveTo>
                  <a:pt x="0" y="4"/>
                </a:moveTo>
                <a:lnTo>
                  <a:pt x="590"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1036251" y="1529442"/>
            <a:ext cx="939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8" name="Line 8"/>
          <p:cNvSpPr>
            <a:spLocks noChangeShapeType="1"/>
          </p:cNvSpPr>
          <p:nvPr/>
        </p:nvSpPr>
        <p:spPr bwMode="auto">
          <a:xfrm flipV="1">
            <a:off x="3425438" y="1542142"/>
            <a:ext cx="0" cy="23495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3542913" y="1529442"/>
            <a:ext cx="8223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0" name="Line 10"/>
          <p:cNvSpPr>
            <a:spLocks noChangeShapeType="1"/>
          </p:cNvSpPr>
          <p:nvPr/>
        </p:nvSpPr>
        <p:spPr bwMode="auto">
          <a:xfrm flipV="1">
            <a:off x="5500301" y="1542142"/>
            <a:ext cx="0" cy="23495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p:nvSpPr>
        <p:spPr bwMode="auto">
          <a:xfrm>
            <a:off x="5617776" y="1529442"/>
            <a:ext cx="10969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3" name="Rectangle 13"/>
          <p:cNvSpPr>
            <a:spLocks noChangeArrowheads="1"/>
          </p:cNvSpPr>
          <p:nvPr/>
        </p:nvSpPr>
        <p:spPr bwMode="auto">
          <a:xfrm>
            <a:off x="1136177" y="1981720"/>
            <a:ext cx="12202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15" name="Rectangle 15"/>
          <p:cNvSpPr>
            <a:spLocks noChangeArrowheads="1"/>
          </p:cNvSpPr>
          <p:nvPr/>
        </p:nvSpPr>
        <p:spPr bwMode="auto">
          <a:xfrm>
            <a:off x="3687045" y="1958186"/>
            <a:ext cx="6684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idiv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p:txBody>
      </p:sp>
      <p:sp>
        <p:nvSpPr>
          <p:cNvPr id="17" name="Rectangle 17"/>
          <p:cNvSpPr>
            <a:spLocks noChangeArrowheads="1"/>
          </p:cNvSpPr>
          <p:nvPr/>
        </p:nvSpPr>
        <p:spPr bwMode="auto">
          <a:xfrm>
            <a:off x="5617776" y="1815192"/>
            <a:ext cx="27315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Divide (</a:t>
            </a:r>
            <a:r>
              <a:rPr lang="en-US" sz="1600" dirty="0" err="1">
                <a:latin typeface="Times New Roman" pitchFamily="18" charset="0"/>
                <a:cs typeface="Times New Roman" pitchFamily="18" charset="0"/>
              </a:rPr>
              <a:t>edx:eax</a:t>
            </a:r>
            <a:r>
              <a:rPr lang="en-US" sz="1600" dirty="0">
                <a:latin typeface="Times New Roman" pitchFamily="18" charset="0"/>
                <a:cs typeface="Times New Roman" pitchFamily="18" charset="0"/>
              </a:rPr>
              <a:t>) by the contents</a:t>
            </a:r>
          </a:p>
          <a:p>
            <a:r>
              <a:rPr lang="en-US" sz="1600" dirty="0">
                <a:latin typeface="Times New Roman" pitchFamily="18" charset="0"/>
                <a:cs typeface="Times New Roman" pitchFamily="18" charset="0"/>
              </a:rPr>
              <a:t>of </a:t>
            </a:r>
            <a:r>
              <a:rPr lang="en-US" sz="1600" dirty="0" err="1">
                <a:latin typeface="Times New Roman" pitchFamily="18" charset="0"/>
                <a:cs typeface="Times New Roman" pitchFamily="18" charset="0"/>
              </a:rPr>
              <a:t>ebx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contains the quotient,</a:t>
            </a:r>
          </a:p>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edx</a:t>
            </a:r>
            <a:r>
              <a:rPr lang="en-US" sz="1600" dirty="0">
                <a:latin typeface="Times New Roman" pitchFamily="18" charset="0"/>
                <a:cs typeface="Times New Roman" pitchFamily="18" charset="0"/>
              </a:rPr>
              <a:t> contains the remainder.</a:t>
            </a:r>
          </a:p>
        </p:txBody>
      </p:sp>
      <p:cxnSp>
        <p:nvCxnSpPr>
          <p:cNvPr id="29" name="Straight Connector 28"/>
          <p:cNvCxnSpPr/>
          <p:nvPr/>
        </p:nvCxnSpPr>
        <p:spPr>
          <a:xfrm>
            <a:off x="847811" y="1777092"/>
            <a:ext cx="771954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8567351" y="1489754"/>
            <a:ext cx="0" cy="28733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1295400" y="1905000"/>
            <a:ext cx="6705600" cy="3139321"/>
          </a:xfrm>
          <a:prstGeom prst="rect">
            <a:avLst/>
          </a:prstGeom>
        </p:spPr>
        <p:txBody>
          <a:bodyPr wrap="square">
            <a:spAutoFit/>
          </a:bodyPr>
          <a:lstStyle/>
          <a:p>
            <a:r>
              <a:rPr lang="en-US" i="1" dirty="0">
                <a:latin typeface="Times New Roman" pitchFamily="18" charset="0"/>
                <a:cs typeface="Times New Roman" pitchFamily="18" charset="0"/>
              </a:rPr>
              <a:t>Write an assembly code snippet to divide -50 by 3. Save the quotient in</a:t>
            </a:r>
          </a:p>
          <a:p>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and remainder in </a:t>
            </a:r>
            <a:r>
              <a:rPr lang="en-US" i="1" dirty="0" err="1">
                <a:latin typeface="Times New Roman" pitchFamily="18" charset="0"/>
                <a:cs typeface="Times New Roman" pitchFamily="18" charset="0"/>
              </a:rPr>
              <a:t>edx</a:t>
            </a:r>
            <a:r>
              <a:rPr lang="en-US" i="1" dirty="0">
                <a:latin typeface="Times New Roman" pitchFamily="18" charset="0"/>
                <a:cs typeface="Times New Roman" pitchFamily="18" charset="0"/>
              </a:rPr>
              <a:t>.</a:t>
            </a:r>
          </a:p>
          <a:p>
            <a:endParaRPr lang="en-US" b="1"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p>
          <a:p>
            <a:endParaRPr lang="en-US" dirty="0">
              <a:latin typeface="Courier New" pitchFamily="49" charset="0"/>
              <a:cs typeface="Courier New" pitchFamily="49" charset="0"/>
            </a:endParaRP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edx</a:t>
            </a:r>
            <a:r>
              <a:rPr lang="en-US" dirty="0">
                <a:latin typeface="Courier New" pitchFamily="49" charset="0"/>
                <a:cs typeface="Courier New" pitchFamily="49" charset="0"/>
              </a:rPr>
              <a:t>, -1</a:t>
            </a: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-50</a:t>
            </a: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ebx</a:t>
            </a:r>
            <a:r>
              <a:rPr lang="en-US" dirty="0">
                <a:latin typeface="Courier New" pitchFamily="49" charset="0"/>
                <a:cs typeface="Courier New" pitchFamily="49" charset="0"/>
              </a:rPr>
              <a:t>, 3</a:t>
            </a:r>
          </a:p>
          <a:p>
            <a:r>
              <a:rPr lang="en-US" dirty="0" err="1">
                <a:latin typeface="Courier New" pitchFamily="49" charset="0"/>
                <a:cs typeface="Courier New" pitchFamily="49" charset="0"/>
              </a:rPr>
              <a:t>idiv</a:t>
            </a:r>
            <a:r>
              <a:rPr lang="en-US" dirty="0">
                <a:latin typeface="Courier New" pitchFamily="49" charset="0"/>
                <a:cs typeface="Courier New" pitchFamily="49" charset="0"/>
              </a:rPr>
              <a:t> </a:t>
            </a:r>
            <a:r>
              <a:rPr lang="en-US" dirty="0" err="1">
                <a:latin typeface="Courier New" pitchFamily="49" charset="0"/>
                <a:cs typeface="Courier New" pitchFamily="49" charset="0"/>
              </a:rPr>
              <a:t>ebx</a:t>
            </a:r>
            <a:endParaRPr lang="en-US" dirty="0">
              <a:latin typeface="Courier New" pitchFamily="49" charset="0"/>
              <a:cs typeface="Courier New" pitchFamily="49" charset="0"/>
            </a:endParaRPr>
          </a:p>
          <a:p>
            <a:endParaRPr lang="en-US" i="1" dirty="0">
              <a:latin typeface="Times New Roman" pitchFamily="18" charset="0"/>
              <a:cs typeface="Times New Roman" pitchFamily="18" charset="0"/>
            </a:endParaRPr>
          </a:p>
          <a:p>
            <a:r>
              <a:rPr lang="en-US" i="1" dirty="0">
                <a:latin typeface="Times New Roman" pitchFamily="18" charset="0"/>
                <a:cs typeface="Times New Roman" pitchFamily="18" charset="0"/>
              </a:rPr>
              <a:t>	At the end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contains -16, and </a:t>
            </a:r>
            <a:r>
              <a:rPr lang="en-US" i="1" dirty="0" err="1">
                <a:latin typeface="Times New Roman" pitchFamily="18" charset="0"/>
                <a:cs typeface="Times New Roman" pitchFamily="18" charset="0"/>
              </a:rPr>
              <a:t>edx</a:t>
            </a:r>
            <a:r>
              <a:rPr lang="en-US" i="1" dirty="0">
                <a:latin typeface="Times New Roman" pitchFamily="18" charset="0"/>
                <a:cs typeface="Times New Roman" pitchFamily="18" charset="0"/>
              </a:rPr>
              <a:t> contains -2.</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Logical</a:t>
            </a:r>
            <a:r>
              <a:rPr lang="fr-FR" dirty="0">
                <a:solidFill>
                  <a:schemeClr val="tx1"/>
                </a:solidFill>
              </a:rPr>
              <a:t> Instructions</a:t>
            </a:r>
          </a:p>
        </p:txBody>
      </p:sp>
      <p:sp>
        <p:nvSpPr>
          <p:cNvPr id="3" name="Text Placeholder 2"/>
          <p:cNvSpPr txBox="1">
            <a:spLocks noGrp="1"/>
          </p:cNvSpPr>
          <p:nvPr>
            <p:ph type="body" idx="4294967295"/>
          </p:nvPr>
        </p:nvSpPr>
        <p:spPr>
          <a:xfrm>
            <a:off x="838200" y="3505200"/>
            <a:ext cx="7924800" cy="26638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and</a:t>
            </a:r>
            <a:r>
              <a:rPr lang="en-US" dirty="0">
                <a:latin typeface="Calibri" panose="020F0502020204030204" pitchFamily="34" charset="0"/>
              </a:rPr>
              <a:t>, </a:t>
            </a:r>
            <a:r>
              <a:rPr lang="en-US" dirty="0">
                <a:solidFill>
                  <a:srgbClr val="2300DC"/>
                </a:solidFill>
                <a:latin typeface="Calibri" panose="020F0502020204030204" pitchFamily="34" charset="0"/>
              </a:rPr>
              <a:t>or</a:t>
            </a:r>
            <a:r>
              <a:rPr lang="en-US" dirty="0">
                <a:latin typeface="Calibri" panose="020F0502020204030204" pitchFamily="34" charset="0"/>
              </a:rPr>
              <a:t>, and </a:t>
            </a:r>
            <a:r>
              <a:rPr lang="en-US" dirty="0" err="1">
                <a:solidFill>
                  <a:srgbClr val="2300DC"/>
                </a:solidFill>
                <a:latin typeface="Calibri" panose="020F0502020204030204" pitchFamily="34" charset="0"/>
              </a:rPr>
              <a:t>xor</a:t>
            </a:r>
            <a:r>
              <a:rPr lang="en-US" dirty="0">
                <a:latin typeface="Calibri" panose="020F0502020204030204" pitchFamily="34" charset="0"/>
              </a:rPr>
              <a:t> are standard 2 operand ALU instructions where the first operand is also the destination</a:t>
            </a:r>
          </a:p>
          <a:p>
            <a:pPr lvl="0">
              <a:buSzPct val="100000"/>
              <a:buFont typeface="Symbol" panose="05050102010706020507" pitchFamily="18" charset="2"/>
              <a:buChar char="*"/>
            </a:pPr>
            <a:r>
              <a:rPr lang="en-US" dirty="0">
                <a:latin typeface="Calibri" panose="020F0502020204030204" pitchFamily="34" charset="0"/>
              </a:rPr>
              <a:t>The </a:t>
            </a:r>
            <a:r>
              <a:rPr lang="en-US" dirty="0">
                <a:solidFill>
                  <a:srgbClr val="FF3333"/>
                </a:solidFill>
                <a:latin typeface="Calibri" panose="020F0502020204030204" pitchFamily="34" charset="0"/>
              </a:rPr>
              <a:t>not</a:t>
            </a:r>
            <a:r>
              <a:rPr lang="en-US" dirty="0">
                <a:latin typeface="Calibri" panose="020F0502020204030204" pitchFamily="34" charset="0"/>
              </a:rPr>
              <a:t> instruction is a 1 operand instruction</a:t>
            </a:r>
          </a:p>
        </p:txBody>
      </p:sp>
      <p:grpSp>
        <p:nvGrpSpPr>
          <p:cNvPr id="7" name="Group 6"/>
          <p:cNvGrpSpPr>
            <a:grpSpLocks noChangeAspect="1"/>
          </p:cNvGrpSpPr>
          <p:nvPr/>
        </p:nvGrpSpPr>
        <p:grpSpPr bwMode="auto">
          <a:xfrm>
            <a:off x="1374775" y="1828800"/>
            <a:ext cx="6626225" cy="1371600"/>
            <a:chOff x="1104" y="1056"/>
            <a:chExt cx="4174" cy="864"/>
          </a:xfrm>
        </p:grpSpPr>
        <p:sp>
          <p:nvSpPr>
            <p:cNvPr id="8" name="AutoShape 5"/>
            <p:cNvSpPr>
              <a:spLocks noChangeAspect="1" noChangeArrowheads="1" noTextEdit="1"/>
            </p:cNvSpPr>
            <p:nvPr/>
          </p:nvSpPr>
          <p:spPr bwMode="auto">
            <a:xfrm>
              <a:off x="1104" y="1056"/>
              <a:ext cx="417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9" name="Line 7"/>
            <p:cNvSpPr>
              <a:spLocks noChangeShapeType="1"/>
            </p:cNvSpPr>
            <p:nvPr/>
          </p:nvSpPr>
          <p:spPr bwMode="auto">
            <a:xfrm flipV="1">
              <a:off x="1154" y="1106"/>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0" name="Line 8"/>
            <p:cNvSpPr>
              <a:spLocks noChangeShapeType="1"/>
            </p:cNvSpPr>
            <p:nvPr/>
          </p:nvSpPr>
          <p:spPr bwMode="auto">
            <a:xfrm flipV="1">
              <a:off x="1121" y="1106"/>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1" name="Line 9"/>
            <p:cNvSpPr>
              <a:spLocks noChangeShapeType="1"/>
            </p:cNvSpPr>
            <p:nvPr/>
          </p:nvSpPr>
          <p:spPr bwMode="auto">
            <a:xfrm>
              <a:off x="1121" y="1106"/>
              <a:ext cx="4134"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2" name="Line 10"/>
            <p:cNvSpPr>
              <a:spLocks noChangeShapeType="1"/>
            </p:cNvSpPr>
            <p:nvPr/>
          </p:nvSpPr>
          <p:spPr bwMode="auto">
            <a:xfrm>
              <a:off x="1121" y="1073"/>
              <a:ext cx="4134"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3" name="Rectangle 11"/>
            <p:cNvSpPr>
              <a:spLocks noChangeArrowheads="1"/>
            </p:cNvSpPr>
            <p:nvPr/>
          </p:nvSpPr>
          <p:spPr bwMode="auto">
            <a:xfrm>
              <a:off x="1228" y="1098"/>
              <a:ext cx="5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4" name="Line 12"/>
            <p:cNvSpPr>
              <a:spLocks noChangeShapeType="1"/>
            </p:cNvSpPr>
            <p:nvPr/>
          </p:nvSpPr>
          <p:spPr bwMode="auto">
            <a:xfrm flipV="1">
              <a:off x="3113" y="1106"/>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5" name="Rectangle 13"/>
            <p:cNvSpPr>
              <a:spLocks noChangeArrowheads="1"/>
            </p:cNvSpPr>
            <p:nvPr/>
          </p:nvSpPr>
          <p:spPr bwMode="auto">
            <a:xfrm>
              <a:off x="3188" y="1098"/>
              <a:ext cx="46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cs typeface="Times New Roman" pitchFamily="18" charset="0"/>
                </a:rPr>
                <a:t>Example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6" name="Line 14"/>
            <p:cNvSpPr>
              <a:spLocks noChangeShapeType="1"/>
            </p:cNvSpPr>
            <p:nvPr/>
          </p:nvSpPr>
          <p:spPr bwMode="auto">
            <a:xfrm flipV="1">
              <a:off x="3949" y="1106"/>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7" name="Rectangle 15"/>
            <p:cNvSpPr>
              <a:spLocks noChangeArrowheads="1"/>
            </p:cNvSpPr>
            <p:nvPr/>
          </p:nvSpPr>
          <p:spPr bwMode="auto">
            <a:xfrm>
              <a:off x="4031" y="1098"/>
              <a:ext cx="6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8" name="Freeform 16"/>
            <p:cNvSpPr>
              <a:spLocks noEditPoints="1"/>
            </p:cNvSpPr>
            <p:nvPr/>
          </p:nvSpPr>
          <p:spPr bwMode="auto">
            <a:xfrm>
              <a:off x="1121" y="1106"/>
              <a:ext cx="4134" cy="297"/>
            </a:xfrm>
            <a:custGeom>
              <a:avLst/>
              <a:gdLst>
                <a:gd name="T0" fmla="*/ 496 w 500"/>
                <a:gd name="T1" fmla="*/ 18 h 36"/>
                <a:gd name="T2" fmla="*/ 496 w 500"/>
                <a:gd name="T3" fmla="*/ 0 h 36"/>
                <a:gd name="T4" fmla="*/ 500 w 500"/>
                <a:gd name="T5" fmla="*/ 18 h 36"/>
                <a:gd name="T6" fmla="*/ 500 w 500"/>
                <a:gd name="T7" fmla="*/ 0 h 36"/>
                <a:gd name="T8" fmla="*/ 0 w 500"/>
                <a:gd name="T9" fmla="*/ 18 h 36"/>
                <a:gd name="T10" fmla="*/ 500 w 500"/>
                <a:gd name="T11" fmla="*/ 18 h 36"/>
                <a:gd name="T12" fmla="*/ 0 w 500"/>
                <a:gd name="T13" fmla="*/ 36 h 36"/>
                <a:gd name="T14" fmla="*/ 0 w 500"/>
                <a:gd name="T15" fmla="*/ 18 h 36"/>
                <a:gd name="T16" fmla="*/ 4 w 500"/>
                <a:gd name="T17" fmla="*/ 36 h 36"/>
                <a:gd name="T18" fmla="*/ 4 w 50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6">
                  <a:moveTo>
                    <a:pt x="496" y="18"/>
                  </a:moveTo>
                  <a:lnTo>
                    <a:pt x="496" y="0"/>
                  </a:lnTo>
                  <a:moveTo>
                    <a:pt x="500" y="18"/>
                  </a:moveTo>
                  <a:lnTo>
                    <a:pt x="500" y="0"/>
                  </a:lnTo>
                  <a:moveTo>
                    <a:pt x="0" y="18"/>
                  </a:moveTo>
                  <a:lnTo>
                    <a:pt x="50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9" name="Rectangle 17"/>
            <p:cNvSpPr>
              <a:spLocks noChangeArrowheads="1"/>
            </p:cNvSpPr>
            <p:nvPr/>
          </p:nvSpPr>
          <p:spPr bwMode="auto">
            <a:xfrm>
              <a:off x="1228" y="1255"/>
              <a:ext cx="161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and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imm</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or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imm</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xor</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imm</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not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a:t>
              </a:r>
              <a:r>
                <a:rPr lang="en-US" sz="1600" i="1" dirty="0" err="1">
                  <a:latin typeface="Times New Roman" pitchFamily="18" charset="0"/>
                  <a:cs typeface="Times New Roman" pitchFamily="18" charset="0"/>
                </a:rPr>
                <a:t>mem</a:t>
              </a:r>
              <a:r>
                <a:rPr lang="en-US" sz="1600" dirty="0">
                  <a:latin typeface="Times New Roman" pitchFamily="18" charset="0"/>
                  <a:cs typeface="Times New Roman" pitchFamily="18" charset="0"/>
                </a:rPr>
                <a:t>)</a:t>
              </a:r>
            </a:p>
          </p:txBody>
        </p:sp>
        <p:sp>
          <p:nvSpPr>
            <p:cNvPr id="20" name="Line 18"/>
            <p:cNvSpPr>
              <a:spLocks noChangeShapeType="1"/>
            </p:cNvSpPr>
            <p:nvPr/>
          </p:nvSpPr>
          <p:spPr bwMode="auto">
            <a:xfrm flipV="1">
              <a:off x="3113" y="1254"/>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1" name="Rectangle 19"/>
            <p:cNvSpPr>
              <a:spLocks noChangeArrowheads="1"/>
            </p:cNvSpPr>
            <p:nvPr/>
          </p:nvSpPr>
          <p:spPr bwMode="auto">
            <a:xfrm>
              <a:off x="3188" y="1255"/>
              <a:ext cx="6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or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xor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not </a:t>
              </a:r>
              <a:r>
                <a:rPr lang="en-US" sz="1600" dirty="0" err="1">
                  <a:latin typeface="Times New Roman" pitchFamily="18" charset="0"/>
                  <a:cs typeface="Times New Roman" pitchFamily="18" charset="0"/>
                </a:rPr>
                <a:t>eax</a:t>
              </a:r>
              <a:endParaRPr lang="en-US" sz="1600" dirty="0">
                <a:latin typeface="Times New Roman" pitchFamily="18" charset="0"/>
                <a:cs typeface="Times New Roman" pitchFamily="18" charset="0"/>
              </a:endParaRPr>
            </a:p>
          </p:txBody>
        </p:sp>
        <p:sp>
          <p:nvSpPr>
            <p:cNvPr id="22" name="Line 20"/>
            <p:cNvSpPr>
              <a:spLocks noChangeShapeType="1"/>
            </p:cNvSpPr>
            <p:nvPr/>
          </p:nvSpPr>
          <p:spPr bwMode="auto">
            <a:xfrm flipV="1">
              <a:off x="3949" y="1254"/>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3" name="Rectangle 21"/>
            <p:cNvSpPr>
              <a:spLocks noChangeArrowheads="1"/>
            </p:cNvSpPr>
            <p:nvPr/>
          </p:nvSpPr>
          <p:spPr bwMode="auto">
            <a:xfrm>
              <a:off x="4031" y="1255"/>
              <a:ext cx="1076"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XOR </a:t>
              </a:r>
              <a:r>
                <a:rPr lang="en-US" sz="1600" dirty="0" err="1">
                  <a:latin typeface="Times New Roman" pitchFamily="18" charset="0"/>
                  <a:cs typeface="Times New Roman" pitchFamily="18" charset="0"/>
                </a:rPr>
                <a:t>ebx</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endParaRPr lang="en-US" sz="1600" dirty="0">
                <a:latin typeface="Times New Roman" pitchFamily="18" charset="0"/>
                <a:cs typeface="Times New Roman" pitchFamily="18" charset="0"/>
              </a:endParaRPr>
            </a:p>
          </p:txBody>
        </p:sp>
        <p:sp>
          <p:nvSpPr>
            <p:cNvPr id="24" name="Freeform 22"/>
            <p:cNvSpPr>
              <a:spLocks noEditPoints="1"/>
            </p:cNvSpPr>
            <p:nvPr/>
          </p:nvSpPr>
          <p:spPr bwMode="auto">
            <a:xfrm>
              <a:off x="1121" y="1254"/>
              <a:ext cx="4134" cy="306"/>
            </a:xfrm>
            <a:custGeom>
              <a:avLst/>
              <a:gdLst>
                <a:gd name="T0" fmla="*/ 496 w 500"/>
                <a:gd name="T1" fmla="*/ 18 h 37"/>
                <a:gd name="T2" fmla="*/ 496 w 500"/>
                <a:gd name="T3" fmla="*/ 0 h 37"/>
                <a:gd name="T4" fmla="*/ 500 w 500"/>
                <a:gd name="T5" fmla="*/ 18 h 37"/>
                <a:gd name="T6" fmla="*/ 500 w 500"/>
                <a:gd name="T7" fmla="*/ 0 h 37"/>
                <a:gd name="T8" fmla="*/ 0 w 500"/>
                <a:gd name="T9" fmla="*/ 19 h 37"/>
                <a:gd name="T10" fmla="*/ 500 w 500"/>
                <a:gd name="T11" fmla="*/ 19 h 37"/>
                <a:gd name="T12" fmla="*/ 0 w 500"/>
                <a:gd name="T13" fmla="*/ 37 h 37"/>
                <a:gd name="T14" fmla="*/ 0 w 500"/>
                <a:gd name="T15" fmla="*/ 19 h 37"/>
                <a:gd name="T16" fmla="*/ 4 w 500"/>
                <a:gd name="T17" fmla="*/ 37 h 37"/>
                <a:gd name="T18" fmla="*/ 4 w 50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7">
                  <a:moveTo>
                    <a:pt x="496" y="18"/>
                  </a:moveTo>
                  <a:lnTo>
                    <a:pt x="496" y="0"/>
                  </a:lnTo>
                  <a:moveTo>
                    <a:pt x="500" y="18"/>
                  </a:moveTo>
                  <a:lnTo>
                    <a:pt x="500" y="0"/>
                  </a:lnTo>
                  <a:moveTo>
                    <a:pt x="0" y="19"/>
                  </a:moveTo>
                  <a:lnTo>
                    <a:pt x="500" y="19"/>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5" name="Line 23"/>
            <p:cNvSpPr>
              <a:spLocks noChangeShapeType="1"/>
            </p:cNvSpPr>
            <p:nvPr/>
          </p:nvSpPr>
          <p:spPr bwMode="auto">
            <a:xfrm flipV="1">
              <a:off x="3113" y="1411"/>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6" name="Line 24"/>
            <p:cNvSpPr>
              <a:spLocks noChangeShapeType="1"/>
            </p:cNvSpPr>
            <p:nvPr/>
          </p:nvSpPr>
          <p:spPr bwMode="auto">
            <a:xfrm flipV="1">
              <a:off x="3949" y="1411"/>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7" name="Freeform 25"/>
            <p:cNvSpPr>
              <a:spLocks noEditPoints="1"/>
            </p:cNvSpPr>
            <p:nvPr/>
          </p:nvSpPr>
          <p:spPr bwMode="auto">
            <a:xfrm>
              <a:off x="1121" y="1411"/>
              <a:ext cx="4134" cy="306"/>
            </a:xfrm>
            <a:custGeom>
              <a:avLst/>
              <a:gdLst>
                <a:gd name="T0" fmla="*/ 496 w 500"/>
                <a:gd name="T1" fmla="*/ 18 h 37"/>
                <a:gd name="T2" fmla="*/ 496 w 500"/>
                <a:gd name="T3" fmla="*/ 0 h 37"/>
                <a:gd name="T4" fmla="*/ 500 w 500"/>
                <a:gd name="T5" fmla="*/ 18 h 37"/>
                <a:gd name="T6" fmla="*/ 500 w 500"/>
                <a:gd name="T7" fmla="*/ 0 h 37"/>
                <a:gd name="T8" fmla="*/ 0 w 500"/>
                <a:gd name="T9" fmla="*/ 18 h 37"/>
                <a:gd name="T10" fmla="*/ 500 w 500"/>
                <a:gd name="T11" fmla="*/ 18 h 37"/>
                <a:gd name="T12" fmla="*/ 0 w 500"/>
                <a:gd name="T13" fmla="*/ 37 h 37"/>
                <a:gd name="T14" fmla="*/ 0 w 500"/>
                <a:gd name="T15" fmla="*/ 19 h 37"/>
                <a:gd name="T16" fmla="*/ 4 w 500"/>
                <a:gd name="T17" fmla="*/ 37 h 37"/>
                <a:gd name="T18" fmla="*/ 4 w 50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7">
                  <a:moveTo>
                    <a:pt x="496" y="18"/>
                  </a:moveTo>
                  <a:lnTo>
                    <a:pt x="496" y="0"/>
                  </a:lnTo>
                  <a:moveTo>
                    <a:pt x="500" y="18"/>
                  </a:moveTo>
                  <a:lnTo>
                    <a:pt x="500" y="0"/>
                  </a:lnTo>
                  <a:moveTo>
                    <a:pt x="0" y="18"/>
                  </a:moveTo>
                  <a:lnTo>
                    <a:pt x="500" y="18"/>
                  </a:lnTo>
                  <a:moveTo>
                    <a:pt x="0" y="37"/>
                  </a:moveTo>
                  <a:lnTo>
                    <a:pt x="0" y="19"/>
                  </a:lnTo>
                  <a:moveTo>
                    <a:pt x="4" y="37"/>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8" name="Line 26"/>
            <p:cNvSpPr>
              <a:spLocks noChangeShapeType="1"/>
            </p:cNvSpPr>
            <p:nvPr/>
          </p:nvSpPr>
          <p:spPr bwMode="auto">
            <a:xfrm flipV="1">
              <a:off x="3113" y="1568"/>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29" name="Line 27"/>
            <p:cNvSpPr>
              <a:spLocks noChangeShapeType="1"/>
            </p:cNvSpPr>
            <p:nvPr/>
          </p:nvSpPr>
          <p:spPr bwMode="auto">
            <a:xfrm flipV="1">
              <a:off x="3949" y="1568"/>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30" name="Freeform 28"/>
            <p:cNvSpPr>
              <a:spLocks noEditPoints="1"/>
            </p:cNvSpPr>
            <p:nvPr/>
          </p:nvSpPr>
          <p:spPr bwMode="auto">
            <a:xfrm>
              <a:off x="1121" y="1568"/>
              <a:ext cx="4134" cy="298"/>
            </a:xfrm>
            <a:custGeom>
              <a:avLst/>
              <a:gdLst>
                <a:gd name="T0" fmla="*/ 496 w 500"/>
                <a:gd name="T1" fmla="*/ 18 h 36"/>
                <a:gd name="T2" fmla="*/ 496 w 500"/>
                <a:gd name="T3" fmla="*/ 0 h 36"/>
                <a:gd name="T4" fmla="*/ 500 w 500"/>
                <a:gd name="T5" fmla="*/ 18 h 36"/>
                <a:gd name="T6" fmla="*/ 500 w 500"/>
                <a:gd name="T7" fmla="*/ 0 h 36"/>
                <a:gd name="T8" fmla="*/ 0 w 500"/>
                <a:gd name="T9" fmla="*/ 18 h 36"/>
                <a:gd name="T10" fmla="*/ 500 w 500"/>
                <a:gd name="T11" fmla="*/ 18 h 36"/>
                <a:gd name="T12" fmla="*/ 0 w 500"/>
                <a:gd name="T13" fmla="*/ 36 h 36"/>
                <a:gd name="T14" fmla="*/ 0 w 500"/>
                <a:gd name="T15" fmla="*/ 18 h 36"/>
                <a:gd name="T16" fmla="*/ 4 w 500"/>
                <a:gd name="T17" fmla="*/ 36 h 36"/>
                <a:gd name="T18" fmla="*/ 4 w 50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6">
                  <a:moveTo>
                    <a:pt x="496" y="18"/>
                  </a:moveTo>
                  <a:lnTo>
                    <a:pt x="496" y="0"/>
                  </a:lnTo>
                  <a:moveTo>
                    <a:pt x="500" y="18"/>
                  </a:moveTo>
                  <a:lnTo>
                    <a:pt x="500" y="0"/>
                  </a:lnTo>
                  <a:moveTo>
                    <a:pt x="0" y="18"/>
                  </a:moveTo>
                  <a:lnTo>
                    <a:pt x="500"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31" name="Line 29"/>
            <p:cNvSpPr>
              <a:spLocks noChangeShapeType="1"/>
            </p:cNvSpPr>
            <p:nvPr/>
          </p:nvSpPr>
          <p:spPr bwMode="auto">
            <a:xfrm flipV="1">
              <a:off x="3113" y="171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4336" name="Line 30"/>
            <p:cNvSpPr>
              <a:spLocks noChangeShapeType="1"/>
            </p:cNvSpPr>
            <p:nvPr/>
          </p:nvSpPr>
          <p:spPr bwMode="auto">
            <a:xfrm flipV="1">
              <a:off x="3949" y="171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sp>
          <p:nvSpPr>
            <p:cNvPr id="14337" name="Freeform 31"/>
            <p:cNvSpPr>
              <a:spLocks noEditPoints="1"/>
            </p:cNvSpPr>
            <p:nvPr/>
          </p:nvSpPr>
          <p:spPr bwMode="auto">
            <a:xfrm>
              <a:off x="1121" y="1717"/>
              <a:ext cx="4134" cy="182"/>
            </a:xfrm>
            <a:custGeom>
              <a:avLst/>
              <a:gdLst>
                <a:gd name="T0" fmla="*/ 496 w 500"/>
                <a:gd name="T1" fmla="*/ 18 h 22"/>
                <a:gd name="T2" fmla="*/ 496 w 500"/>
                <a:gd name="T3" fmla="*/ 0 h 22"/>
                <a:gd name="T4" fmla="*/ 500 w 500"/>
                <a:gd name="T5" fmla="*/ 18 h 22"/>
                <a:gd name="T6" fmla="*/ 500 w 500"/>
                <a:gd name="T7" fmla="*/ 0 h 22"/>
                <a:gd name="T8" fmla="*/ 0 w 500"/>
                <a:gd name="T9" fmla="*/ 18 h 22"/>
                <a:gd name="T10" fmla="*/ 500 w 500"/>
                <a:gd name="T11" fmla="*/ 18 h 22"/>
                <a:gd name="T12" fmla="*/ 0 w 500"/>
                <a:gd name="T13" fmla="*/ 22 h 22"/>
                <a:gd name="T14" fmla="*/ 500 w 50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0" h="22">
                  <a:moveTo>
                    <a:pt x="496" y="18"/>
                  </a:moveTo>
                  <a:lnTo>
                    <a:pt x="496" y="0"/>
                  </a:lnTo>
                  <a:moveTo>
                    <a:pt x="500" y="18"/>
                  </a:moveTo>
                  <a:lnTo>
                    <a:pt x="500" y="0"/>
                  </a:lnTo>
                  <a:moveTo>
                    <a:pt x="0" y="18"/>
                  </a:moveTo>
                  <a:lnTo>
                    <a:pt x="500" y="18"/>
                  </a:lnTo>
                  <a:moveTo>
                    <a:pt x="0" y="22"/>
                  </a:moveTo>
                  <a:lnTo>
                    <a:pt x="500"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itchFamily="18" charset="0"/>
                <a:cs typeface="Times New Roman"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Shift Instructions</a:t>
            </a:r>
          </a:p>
        </p:txBody>
      </p:sp>
      <p:sp>
        <p:nvSpPr>
          <p:cNvPr id="3" name="Text Placeholder 2"/>
          <p:cNvSpPr txBox="1">
            <a:spLocks noGrp="1"/>
          </p:cNvSpPr>
          <p:nvPr>
            <p:ph type="body" idx="4294967295"/>
          </p:nvPr>
        </p:nvSpPr>
        <p:spPr>
          <a:xfrm>
            <a:off x="990600" y="3360737"/>
            <a:ext cx="7415212" cy="2711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err="1">
                <a:latin typeface="Calibri" panose="020F0502020204030204" pitchFamily="34" charset="0"/>
              </a:rPr>
              <a:t>sar</a:t>
            </a:r>
            <a:r>
              <a:rPr lang="en-US" sz="2800" dirty="0">
                <a:latin typeface="Calibri" panose="020F0502020204030204" pitchFamily="34" charset="0"/>
              </a:rPr>
              <a:t> (</a:t>
            </a:r>
            <a:r>
              <a:rPr lang="en-US" sz="2800" dirty="0">
                <a:solidFill>
                  <a:srgbClr val="000080"/>
                </a:solidFill>
                <a:latin typeface="Calibri" panose="020F0502020204030204" pitchFamily="34" charset="0"/>
              </a:rPr>
              <a:t>shift arithmetic right</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err="1">
                <a:latin typeface="Calibri" panose="020F0502020204030204" pitchFamily="34" charset="0"/>
              </a:rPr>
              <a:t>shr</a:t>
            </a:r>
            <a:r>
              <a:rPr lang="en-US" sz="2800" dirty="0">
                <a:latin typeface="Calibri" panose="020F0502020204030204" pitchFamily="34" charset="0"/>
              </a:rPr>
              <a:t> (</a:t>
            </a:r>
            <a:r>
              <a:rPr lang="en-US" sz="2800" dirty="0">
                <a:solidFill>
                  <a:srgbClr val="FF0000"/>
                </a:solidFill>
                <a:latin typeface="Calibri" panose="020F0502020204030204" pitchFamily="34" charset="0"/>
              </a:rPr>
              <a:t>shift logical right</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err="1">
                <a:latin typeface="Calibri" panose="020F0502020204030204" pitchFamily="34" charset="0"/>
              </a:rPr>
              <a:t>sal</a:t>
            </a:r>
            <a:r>
              <a:rPr lang="en-US" sz="2800" dirty="0">
                <a:latin typeface="Calibri" panose="020F0502020204030204" pitchFamily="34" charset="0"/>
              </a:rPr>
              <a:t>/</a:t>
            </a:r>
            <a:r>
              <a:rPr lang="en-US" sz="2800" dirty="0" err="1">
                <a:latin typeface="Calibri" panose="020F0502020204030204" pitchFamily="34" charset="0"/>
              </a:rPr>
              <a:t>shl</a:t>
            </a:r>
            <a:r>
              <a:rPr lang="en-US" sz="2800" dirty="0">
                <a:latin typeface="Calibri" panose="020F0502020204030204" pitchFamily="34" charset="0"/>
              </a:rPr>
              <a:t> (</a:t>
            </a:r>
            <a:r>
              <a:rPr lang="en-US" sz="2800" dirty="0">
                <a:solidFill>
                  <a:srgbClr val="4700B8"/>
                </a:solidFill>
                <a:latin typeface="Calibri" panose="020F0502020204030204" pitchFamily="34" charset="0"/>
              </a:rPr>
              <a:t>shift left</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The second operand(</a:t>
            </a:r>
            <a:r>
              <a:rPr lang="en-US" sz="2800" dirty="0">
                <a:solidFill>
                  <a:srgbClr val="FF0000"/>
                </a:solidFill>
                <a:latin typeface="Calibri" panose="020F0502020204030204" pitchFamily="34" charset="0"/>
              </a:rPr>
              <a:t>shift amount</a:t>
            </a:r>
            <a:r>
              <a:rPr lang="en-US" sz="2800" dirty="0">
                <a:latin typeface="Calibri" panose="020F0502020204030204" pitchFamily="34" charset="0"/>
              </a:rPr>
              <a:t>) needs to be an </a:t>
            </a:r>
            <a:r>
              <a:rPr lang="en-US" sz="2800" b="1" dirty="0">
                <a:solidFill>
                  <a:srgbClr val="004A4A"/>
                </a:solidFill>
                <a:latin typeface="Calibri" panose="020F0502020204030204" pitchFamily="34" charset="0"/>
              </a:rPr>
              <a:t>immediate</a:t>
            </a:r>
          </a:p>
        </p:txBody>
      </p:sp>
      <p:grpSp>
        <p:nvGrpSpPr>
          <p:cNvPr id="7" name="Group 5"/>
          <p:cNvGrpSpPr>
            <a:grpSpLocks noChangeAspect="1"/>
          </p:cNvGrpSpPr>
          <p:nvPr/>
        </p:nvGrpSpPr>
        <p:grpSpPr bwMode="auto">
          <a:xfrm>
            <a:off x="1243012" y="1524000"/>
            <a:ext cx="6629400" cy="1435100"/>
            <a:chOff x="1248" y="1147"/>
            <a:chExt cx="4176" cy="904"/>
          </a:xfrm>
        </p:grpSpPr>
        <p:sp>
          <p:nvSpPr>
            <p:cNvPr id="8" name="AutoShape 4"/>
            <p:cNvSpPr>
              <a:spLocks noChangeAspect="1" noChangeArrowheads="1" noTextEdit="1"/>
            </p:cNvSpPr>
            <p:nvPr/>
          </p:nvSpPr>
          <p:spPr bwMode="auto">
            <a:xfrm>
              <a:off x="1248" y="1147"/>
              <a:ext cx="4176"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269" y="1168"/>
              <a:ext cx="4129" cy="232"/>
            </a:xfrm>
            <a:custGeom>
              <a:avLst/>
              <a:gdLst>
                <a:gd name="T0" fmla="*/ 0 w 392"/>
                <a:gd name="T1" fmla="*/ 0 h 22"/>
                <a:gd name="T2" fmla="*/ 392 w 392"/>
                <a:gd name="T3" fmla="*/ 0 h 22"/>
                <a:gd name="T4" fmla="*/ 0 w 392"/>
                <a:gd name="T5" fmla="*/ 3 h 22"/>
                <a:gd name="T6" fmla="*/ 392 w 392"/>
                <a:gd name="T7" fmla="*/ 3 h 22"/>
                <a:gd name="T8" fmla="*/ 0 w 392"/>
                <a:gd name="T9" fmla="*/ 22 h 22"/>
                <a:gd name="T10" fmla="*/ 0 w 392"/>
                <a:gd name="T11" fmla="*/ 4 h 22"/>
                <a:gd name="T12" fmla="*/ 4 w 392"/>
                <a:gd name="T13" fmla="*/ 22 h 22"/>
                <a:gd name="T14" fmla="*/ 4 w 392"/>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22">
                  <a:moveTo>
                    <a:pt x="0" y="0"/>
                  </a:moveTo>
                  <a:lnTo>
                    <a:pt x="392" y="0"/>
                  </a:lnTo>
                  <a:moveTo>
                    <a:pt x="0" y="3"/>
                  </a:moveTo>
                  <a:lnTo>
                    <a:pt x="392" y="3"/>
                  </a:lnTo>
                  <a:moveTo>
                    <a:pt x="0" y="22"/>
                  </a:moveTo>
                  <a:lnTo>
                    <a:pt x="0" y="4"/>
                  </a:lnTo>
                  <a:moveTo>
                    <a:pt x="4" y="22"/>
                  </a:moveTo>
                  <a:lnTo>
                    <a:pt x="4" y="4"/>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406" y="1199"/>
              <a:ext cx="6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3176" y="1210"/>
              <a:ext cx="0" cy="19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3270" y="1199"/>
              <a:ext cx="5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4039" y="1210"/>
              <a:ext cx="0" cy="190"/>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4145" y="1199"/>
              <a:ext cx="7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269" y="1210"/>
              <a:ext cx="4129" cy="379"/>
            </a:xfrm>
            <a:custGeom>
              <a:avLst/>
              <a:gdLst>
                <a:gd name="T0" fmla="*/ 388 w 392"/>
                <a:gd name="T1" fmla="*/ 18 h 36"/>
                <a:gd name="T2" fmla="*/ 388 w 392"/>
                <a:gd name="T3" fmla="*/ 0 h 36"/>
                <a:gd name="T4" fmla="*/ 392 w 392"/>
                <a:gd name="T5" fmla="*/ 18 h 36"/>
                <a:gd name="T6" fmla="*/ 392 w 392"/>
                <a:gd name="T7" fmla="*/ 0 h 36"/>
                <a:gd name="T8" fmla="*/ 0 w 392"/>
                <a:gd name="T9" fmla="*/ 18 h 36"/>
                <a:gd name="T10" fmla="*/ 392 w 392"/>
                <a:gd name="T11" fmla="*/ 18 h 36"/>
                <a:gd name="T12" fmla="*/ 0 w 392"/>
                <a:gd name="T13" fmla="*/ 36 h 36"/>
                <a:gd name="T14" fmla="*/ 0 w 392"/>
                <a:gd name="T15" fmla="*/ 18 h 36"/>
                <a:gd name="T16" fmla="*/ 4 w 392"/>
                <a:gd name="T17" fmla="*/ 36 h 36"/>
                <a:gd name="T18" fmla="*/ 4 w 392"/>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36">
                  <a:moveTo>
                    <a:pt x="388" y="18"/>
                  </a:moveTo>
                  <a:lnTo>
                    <a:pt x="388" y="0"/>
                  </a:lnTo>
                  <a:moveTo>
                    <a:pt x="392" y="18"/>
                  </a:moveTo>
                  <a:lnTo>
                    <a:pt x="392" y="0"/>
                  </a:lnTo>
                  <a:moveTo>
                    <a:pt x="0" y="18"/>
                  </a:moveTo>
                  <a:lnTo>
                    <a:pt x="392"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406" y="1399"/>
              <a:ext cx="147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err="1">
                  <a:latin typeface="Times New Roman" pitchFamily="18" charset="0"/>
                  <a:cs typeface="Times New Roman" pitchFamily="18" charset="0"/>
                </a:rPr>
                <a:t>sar</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reg</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mem</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imm</a:t>
              </a:r>
              <a:endParaRPr lang="en-US" sz="2000" i="1" dirty="0">
                <a:latin typeface="Times New Roman" pitchFamily="18" charset="0"/>
                <a:cs typeface="Times New Roman" pitchFamily="18" charset="0"/>
              </a:endParaRPr>
            </a:p>
            <a:p>
              <a:r>
                <a:rPr lang="en-US" sz="2000" dirty="0" err="1">
                  <a:latin typeface="Times New Roman" pitchFamily="18" charset="0"/>
                  <a:cs typeface="Times New Roman" pitchFamily="18" charset="0"/>
                </a:rPr>
                <a:t>shr</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reg</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mem</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imm</a:t>
              </a:r>
              <a:endParaRPr lang="en-US" sz="2000" i="1" dirty="0">
                <a:latin typeface="Times New Roman" pitchFamily="18" charset="0"/>
                <a:cs typeface="Times New Roman" pitchFamily="18" charset="0"/>
              </a:endParaRPr>
            </a:p>
            <a:p>
              <a:r>
                <a:rPr lang="en-US" sz="2000" dirty="0" err="1">
                  <a:latin typeface="Times New Roman" pitchFamily="18" charset="0"/>
                  <a:cs typeface="Times New Roman" pitchFamily="18" charset="0"/>
                </a:rPr>
                <a:t>sal</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shl</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reg</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mem</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imm</a:t>
              </a:r>
              <a:endParaRPr lang="en-US" sz="2000" dirty="0">
                <a:latin typeface="Times New Roman" pitchFamily="18" charset="0"/>
                <a:cs typeface="Times New Roman" pitchFamily="18" charset="0"/>
              </a:endParaRPr>
            </a:p>
          </p:txBody>
        </p:sp>
        <p:sp>
          <p:nvSpPr>
            <p:cNvPr id="17" name="Line 14"/>
            <p:cNvSpPr>
              <a:spLocks noChangeShapeType="1"/>
            </p:cNvSpPr>
            <p:nvPr/>
          </p:nvSpPr>
          <p:spPr bwMode="auto">
            <a:xfrm flipV="1">
              <a:off x="3176" y="1400"/>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3270" y="1399"/>
              <a:ext cx="62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err="1">
                  <a:latin typeface="Times New Roman" pitchFamily="18" charset="0"/>
                  <a:cs typeface="Times New Roman" pitchFamily="18" charset="0"/>
                </a:rPr>
                <a:t>sar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3</a:t>
              </a:r>
            </a:p>
            <a:p>
              <a:r>
                <a:rPr lang="en-US" sz="2000" dirty="0" err="1">
                  <a:latin typeface="Times New Roman" pitchFamily="18" charset="0"/>
                  <a:cs typeface="Times New Roman" pitchFamily="18" charset="0"/>
                </a:rPr>
                <a:t>shr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3</a:t>
              </a:r>
            </a:p>
            <a:p>
              <a:r>
                <a:rPr lang="en-US" sz="2000" dirty="0" err="1">
                  <a:latin typeface="Times New Roman" pitchFamily="18" charset="0"/>
                  <a:cs typeface="Times New Roman" pitchFamily="18" charset="0"/>
                </a:rPr>
                <a:t>sal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2</a:t>
              </a:r>
            </a:p>
          </p:txBody>
        </p:sp>
        <p:sp>
          <p:nvSpPr>
            <p:cNvPr id="19" name="Line 16"/>
            <p:cNvSpPr>
              <a:spLocks noChangeShapeType="1"/>
            </p:cNvSpPr>
            <p:nvPr/>
          </p:nvSpPr>
          <p:spPr bwMode="auto">
            <a:xfrm flipV="1">
              <a:off x="4039" y="1400"/>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 name="Rectangle 17"/>
            <p:cNvSpPr>
              <a:spLocks noChangeArrowheads="1"/>
            </p:cNvSpPr>
            <p:nvPr/>
          </p:nvSpPr>
          <p:spPr bwMode="auto">
            <a:xfrm>
              <a:off x="4145" y="1399"/>
              <a:ext cx="112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&gt;&gt; 3</a:t>
              </a:r>
            </a:p>
            <a:p>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&gt;&gt;&gt; 3</a:t>
              </a:r>
            </a:p>
            <a:p>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err="1">
                  <a:latin typeface="Times New Roman" pitchFamily="18" charset="0"/>
                  <a:cs typeface="Times New Roman" pitchFamily="18" charset="0"/>
                </a:rPr>
                <a:t>eax</a:t>
              </a:r>
              <a:r>
                <a:rPr lang="en-US" sz="2000" dirty="0">
                  <a:latin typeface="Times New Roman" pitchFamily="18" charset="0"/>
                  <a:cs typeface="Times New Roman" pitchFamily="18" charset="0"/>
                </a:rPr>
                <a:t>  &lt;&lt;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2</a:t>
              </a:r>
            </a:p>
          </p:txBody>
        </p:sp>
        <p:sp>
          <p:nvSpPr>
            <p:cNvPr id="21" name="Freeform 18"/>
            <p:cNvSpPr>
              <a:spLocks noEditPoints="1"/>
            </p:cNvSpPr>
            <p:nvPr/>
          </p:nvSpPr>
          <p:spPr bwMode="auto">
            <a:xfrm>
              <a:off x="1269" y="1400"/>
              <a:ext cx="4129" cy="389"/>
            </a:xfrm>
            <a:custGeom>
              <a:avLst/>
              <a:gdLst>
                <a:gd name="T0" fmla="*/ 388 w 392"/>
                <a:gd name="T1" fmla="*/ 18 h 37"/>
                <a:gd name="T2" fmla="*/ 388 w 392"/>
                <a:gd name="T3" fmla="*/ 0 h 37"/>
                <a:gd name="T4" fmla="*/ 392 w 392"/>
                <a:gd name="T5" fmla="*/ 18 h 37"/>
                <a:gd name="T6" fmla="*/ 392 w 392"/>
                <a:gd name="T7" fmla="*/ 0 h 37"/>
                <a:gd name="T8" fmla="*/ 0 w 392"/>
                <a:gd name="T9" fmla="*/ 18 h 37"/>
                <a:gd name="T10" fmla="*/ 392 w 392"/>
                <a:gd name="T11" fmla="*/ 18 h 37"/>
                <a:gd name="T12" fmla="*/ 0 w 392"/>
                <a:gd name="T13" fmla="*/ 37 h 37"/>
                <a:gd name="T14" fmla="*/ 0 w 392"/>
                <a:gd name="T15" fmla="*/ 19 h 37"/>
                <a:gd name="T16" fmla="*/ 4 w 392"/>
                <a:gd name="T17" fmla="*/ 37 h 37"/>
                <a:gd name="T18" fmla="*/ 4 w 392"/>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37">
                  <a:moveTo>
                    <a:pt x="388" y="18"/>
                  </a:moveTo>
                  <a:lnTo>
                    <a:pt x="388" y="0"/>
                  </a:lnTo>
                  <a:moveTo>
                    <a:pt x="392" y="18"/>
                  </a:moveTo>
                  <a:lnTo>
                    <a:pt x="392" y="0"/>
                  </a:lnTo>
                  <a:moveTo>
                    <a:pt x="0" y="18"/>
                  </a:moveTo>
                  <a:lnTo>
                    <a:pt x="392" y="18"/>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2" name="Line 19"/>
            <p:cNvSpPr>
              <a:spLocks noChangeShapeType="1"/>
            </p:cNvSpPr>
            <p:nvPr/>
          </p:nvSpPr>
          <p:spPr bwMode="auto">
            <a:xfrm flipV="1">
              <a:off x="3176" y="1600"/>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3" name="Line 20"/>
            <p:cNvSpPr>
              <a:spLocks noChangeShapeType="1"/>
            </p:cNvSpPr>
            <p:nvPr/>
          </p:nvSpPr>
          <p:spPr bwMode="auto">
            <a:xfrm flipV="1">
              <a:off x="4039" y="1600"/>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4" name="Freeform 21"/>
            <p:cNvSpPr>
              <a:spLocks noEditPoints="1"/>
            </p:cNvSpPr>
            <p:nvPr/>
          </p:nvSpPr>
          <p:spPr bwMode="auto">
            <a:xfrm>
              <a:off x="1269" y="1600"/>
              <a:ext cx="4129" cy="378"/>
            </a:xfrm>
            <a:custGeom>
              <a:avLst/>
              <a:gdLst>
                <a:gd name="T0" fmla="*/ 388 w 392"/>
                <a:gd name="T1" fmla="*/ 18 h 36"/>
                <a:gd name="T2" fmla="*/ 388 w 392"/>
                <a:gd name="T3" fmla="*/ 0 h 36"/>
                <a:gd name="T4" fmla="*/ 392 w 392"/>
                <a:gd name="T5" fmla="*/ 18 h 36"/>
                <a:gd name="T6" fmla="*/ 392 w 392"/>
                <a:gd name="T7" fmla="*/ 0 h 36"/>
                <a:gd name="T8" fmla="*/ 0 w 392"/>
                <a:gd name="T9" fmla="*/ 18 h 36"/>
                <a:gd name="T10" fmla="*/ 392 w 392"/>
                <a:gd name="T11" fmla="*/ 18 h 36"/>
                <a:gd name="T12" fmla="*/ 0 w 392"/>
                <a:gd name="T13" fmla="*/ 36 h 36"/>
                <a:gd name="T14" fmla="*/ 0 w 392"/>
                <a:gd name="T15" fmla="*/ 18 h 36"/>
                <a:gd name="T16" fmla="*/ 4 w 392"/>
                <a:gd name="T17" fmla="*/ 36 h 36"/>
                <a:gd name="T18" fmla="*/ 4 w 392"/>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36">
                  <a:moveTo>
                    <a:pt x="388" y="18"/>
                  </a:moveTo>
                  <a:lnTo>
                    <a:pt x="388" y="0"/>
                  </a:lnTo>
                  <a:moveTo>
                    <a:pt x="392" y="18"/>
                  </a:moveTo>
                  <a:lnTo>
                    <a:pt x="392" y="0"/>
                  </a:lnTo>
                  <a:moveTo>
                    <a:pt x="0" y="18"/>
                  </a:moveTo>
                  <a:lnTo>
                    <a:pt x="392"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5" name="Line 22"/>
            <p:cNvSpPr>
              <a:spLocks noChangeShapeType="1"/>
            </p:cNvSpPr>
            <p:nvPr/>
          </p:nvSpPr>
          <p:spPr bwMode="auto">
            <a:xfrm flipV="1">
              <a:off x="3176" y="1789"/>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6" name="Line 23"/>
            <p:cNvSpPr>
              <a:spLocks noChangeShapeType="1"/>
            </p:cNvSpPr>
            <p:nvPr/>
          </p:nvSpPr>
          <p:spPr bwMode="auto">
            <a:xfrm flipV="1">
              <a:off x="4039" y="1789"/>
              <a:ext cx="0" cy="189"/>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7" name="Freeform 24"/>
            <p:cNvSpPr>
              <a:spLocks noEditPoints="1"/>
            </p:cNvSpPr>
            <p:nvPr/>
          </p:nvSpPr>
          <p:spPr bwMode="auto">
            <a:xfrm>
              <a:off x="1269" y="1789"/>
              <a:ext cx="4129" cy="232"/>
            </a:xfrm>
            <a:custGeom>
              <a:avLst/>
              <a:gdLst>
                <a:gd name="T0" fmla="*/ 388 w 392"/>
                <a:gd name="T1" fmla="*/ 18 h 22"/>
                <a:gd name="T2" fmla="*/ 388 w 392"/>
                <a:gd name="T3" fmla="*/ 0 h 22"/>
                <a:gd name="T4" fmla="*/ 392 w 392"/>
                <a:gd name="T5" fmla="*/ 18 h 22"/>
                <a:gd name="T6" fmla="*/ 392 w 392"/>
                <a:gd name="T7" fmla="*/ 0 h 22"/>
                <a:gd name="T8" fmla="*/ 0 w 392"/>
                <a:gd name="T9" fmla="*/ 19 h 22"/>
                <a:gd name="T10" fmla="*/ 392 w 392"/>
                <a:gd name="T11" fmla="*/ 19 h 22"/>
                <a:gd name="T12" fmla="*/ 0 w 392"/>
                <a:gd name="T13" fmla="*/ 22 h 22"/>
                <a:gd name="T14" fmla="*/ 392 w 39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22">
                  <a:moveTo>
                    <a:pt x="388" y="18"/>
                  </a:moveTo>
                  <a:lnTo>
                    <a:pt x="388" y="0"/>
                  </a:lnTo>
                  <a:moveTo>
                    <a:pt x="392" y="18"/>
                  </a:moveTo>
                  <a:lnTo>
                    <a:pt x="392" y="0"/>
                  </a:lnTo>
                  <a:moveTo>
                    <a:pt x="0" y="19"/>
                  </a:moveTo>
                  <a:lnTo>
                    <a:pt x="392" y="19"/>
                  </a:lnTo>
                  <a:moveTo>
                    <a:pt x="0" y="22"/>
                  </a:moveTo>
                  <a:lnTo>
                    <a:pt x="392"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grpSp>
        <p:nvGrpSpPr>
          <p:cNvPr id="9" name="Group 8"/>
          <p:cNvGrpSpPr/>
          <p:nvPr/>
        </p:nvGrpSpPr>
        <p:grpSpPr>
          <a:xfrm>
            <a:off x="1524000" y="1828800"/>
            <a:ext cx="6934200" cy="4190212"/>
            <a:chOff x="1524000" y="1828800"/>
            <a:chExt cx="6934200" cy="4190212"/>
          </a:xfrm>
        </p:grpSpPr>
        <p:sp>
          <p:nvSpPr>
            <p:cNvPr id="7" name="Rectangle 6"/>
            <p:cNvSpPr/>
            <p:nvPr/>
          </p:nvSpPr>
          <p:spPr>
            <a:xfrm>
              <a:off x="1524000" y="1828800"/>
              <a:ext cx="6934200" cy="1828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3949699"/>
              <a:ext cx="6934200" cy="206931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txBox="1">
            <a:spLocks noGrp="1"/>
          </p:cNvSpPr>
          <p:nvPr>
            <p:ph type="title" idx="4294967295"/>
          </p:nvPr>
        </p:nvSpPr>
        <p:spPr>
          <a:xfrm>
            <a:off x="8636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1752600" y="1828800"/>
            <a:ext cx="6705600" cy="3970318"/>
          </a:xfrm>
          <a:prstGeom prst="rect">
            <a:avLst/>
          </a:prstGeom>
        </p:spPr>
        <p:txBody>
          <a:bodyPr wrap="square">
            <a:spAutoFit/>
          </a:bodyPr>
          <a:lstStyle/>
          <a:p>
            <a:r>
              <a:rPr lang="en-US" i="1" dirty="0">
                <a:latin typeface="Times New Roman" pitchFamily="18" charset="0"/>
                <a:cs typeface="Times New Roman" pitchFamily="18" charset="0"/>
              </a:rPr>
              <a:t>What is the output of this code snippet?</a:t>
            </a:r>
          </a:p>
          <a:p>
            <a:endParaRPr lang="en-US" dirty="0">
              <a:latin typeface="Times New Roman" pitchFamily="18" charset="0"/>
              <a:cs typeface="Times New Roman" pitchFamily="18" charset="0"/>
            </a:endParaRP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0xdeadfeed</a:t>
            </a:r>
          </a:p>
          <a:p>
            <a:r>
              <a:rPr lang="en-US" dirty="0" err="1">
                <a:latin typeface="Courier New" pitchFamily="49" charset="0"/>
                <a:cs typeface="Courier New" pitchFamily="49" charset="0"/>
              </a:rPr>
              <a:t>sar</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4</a:t>
            </a:r>
          </a:p>
          <a:p>
            <a:endParaRPr lang="en-US" b="1"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   </a:t>
            </a:r>
            <a:r>
              <a:rPr lang="en-US" i="1" dirty="0">
                <a:latin typeface="Times New Roman" pitchFamily="18" charset="0"/>
                <a:cs typeface="Times New Roman" pitchFamily="18" charset="0"/>
              </a:rPr>
              <a:t>0xfdeadfee</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i="1" dirty="0">
                <a:latin typeface="Times New Roman" pitchFamily="18" charset="0"/>
                <a:cs typeface="Times New Roman" pitchFamily="18" charset="0"/>
              </a:rPr>
              <a:t>What is the output of this code snippet?</a:t>
            </a:r>
          </a:p>
          <a:p>
            <a:endParaRPr lang="en-US" dirty="0">
              <a:latin typeface="Times New Roman" pitchFamily="18" charset="0"/>
              <a:cs typeface="Times New Roman" pitchFamily="18" charset="0"/>
            </a:endParaRPr>
          </a:p>
          <a:p>
            <a:r>
              <a:rPr lang="en-US" dirty="0" err="1">
                <a:latin typeface="Courier New" pitchFamily="49" charset="0"/>
                <a:cs typeface="Courier New" pitchFamily="49" charset="0"/>
              </a:rPr>
              <a:t>mov</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0xdeadfeed</a:t>
            </a:r>
          </a:p>
          <a:p>
            <a:r>
              <a:rPr lang="en-US" dirty="0" err="1">
                <a:latin typeface="Courier New" pitchFamily="49" charset="0"/>
                <a:cs typeface="Courier New" pitchFamily="49" charset="0"/>
              </a:rPr>
              <a:t>shr</a:t>
            </a:r>
            <a:r>
              <a:rPr lang="en-US" dirty="0">
                <a:latin typeface="Courier New" pitchFamily="49" charset="0"/>
                <a:cs typeface="Courier New" pitchFamily="49" charset="0"/>
              </a:rPr>
              <a:t> </a:t>
            </a:r>
            <a:r>
              <a:rPr lang="en-US" dirty="0" err="1">
                <a:latin typeface="Courier New" pitchFamily="49" charset="0"/>
                <a:cs typeface="Courier New" pitchFamily="49" charset="0"/>
              </a:rPr>
              <a:t>eax</a:t>
            </a:r>
            <a:r>
              <a:rPr lang="en-US" dirty="0">
                <a:latin typeface="Courier New" pitchFamily="49" charset="0"/>
                <a:cs typeface="Courier New" pitchFamily="49" charset="0"/>
              </a:rPr>
              <a:t>, 4</a:t>
            </a:r>
          </a:p>
          <a:p>
            <a:endParaRPr lang="en-US" b="1"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   </a:t>
            </a:r>
            <a:r>
              <a:rPr lang="en-US" i="1" dirty="0">
                <a:latin typeface="Times New Roman" pitchFamily="18" charset="0"/>
                <a:cs typeface="Times New Roman" pitchFamily="18" charset="0"/>
              </a:rPr>
              <a:t>0xdeadfee</a:t>
            </a:r>
            <a:endParaRPr lang="en-US" dirty="0">
              <a:latin typeface="Times New Roman" pitchFamily="18" charset="0"/>
              <a:cs typeface="Times New Roman" pitchFamily="18" charset="0"/>
            </a:endParaRPr>
          </a:p>
        </p:txBody>
      </p:sp>
      <p:sp>
        <p:nvSpPr>
          <p:cNvPr id="10" name="Rectangle 9"/>
          <p:cNvSpPr/>
          <p:nvPr/>
        </p:nvSpPr>
        <p:spPr>
          <a:xfrm>
            <a:off x="2667000" y="5397500"/>
            <a:ext cx="1219200" cy="381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Main </a:t>
            </a:r>
            <a:r>
              <a:rPr lang="fr-FR" dirty="0" err="1">
                <a:solidFill>
                  <a:schemeClr val="tx1"/>
                </a:solidFill>
              </a:rPr>
              <a:t>Features</a:t>
            </a:r>
            <a:r>
              <a:rPr lang="fr-FR" dirty="0">
                <a:solidFill>
                  <a:schemeClr val="tx1"/>
                </a:solidFill>
              </a:rPr>
              <a:t> of the x86 ISA</a:t>
            </a:r>
          </a:p>
        </p:txBody>
      </p:sp>
      <p:sp>
        <p:nvSpPr>
          <p:cNvPr id="3" name="Text Placeholder 2"/>
          <p:cNvSpPr txBox="1">
            <a:spLocks noGrp="1"/>
          </p:cNvSpPr>
          <p:nvPr>
            <p:ph type="body" idx="4294967295"/>
          </p:nvPr>
        </p:nvSpPr>
        <p:spPr>
          <a:xfrm>
            <a:off x="889000" y="1676400"/>
            <a:ext cx="75692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508000">
              <a:buSzPct val="100000"/>
              <a:buFont typeface="Symbol" panose="05050102010706020507" pitchFamily="18" charset="2"/>
              <a:buChar char="*"/>
            </a:pPr>
            <a:r>
              <a:rPr lang="en-US" dirty="0">
                <a:latin typeface="Calibri" panose="020F0502020204030204" pitchFamily="34" charset="0"/>
              </a:rPr>
              <a:t>It is a </a:t>
            </a:r>
            <a:r>
              <a:rPr lang="en-US" dirty="0">
                <a:solidFill>
                  <a:srgbClr val="DC2300"/>
                </a:solidFill>
                <a:latin typeface="Calibri" panose="020F0502020204030204" pitchFamily="34" charset="0"/>
              </a:rPr>
              <a:t>CISC</a:t>
            </a:r>
            <a:r>
              <a:rPr lang="en-US" dirty="0">
                <a:latin typeface="Calibri" panose="020F0502020204030204" pitchFamily="34" charset="0"/>
              </a:rPr>
              <a:t> ISA</a:t>
            </a:r>
          </a:p>
          <a:p>
            <a:pPr marL="571500" lvl="0" indent="-508000">
              <a:buSzPct val="100000"/>
              <a:buFont typeface="Symbol" panose="05050102010706020507" pitchFamily="18" charset="2"/>
              <a:buChar char="*"/>
            </a:pPr>
            <a:r>
              <a:rPr lang="en-US" dirty="0">
                <a:latin typeface="Calibri" panose="020F0502020204030204" pitchFamily="34" charset="0"/>
              </a:rPr>
              <a:t>Has more than 300+ </a:t>
            </a:r>
            <a:r>
              <a:rPr lang="en-US" dirty="0">
                <a:solidFill>
                  <a:srgbClr val="008000"/>
                </a:solidFill>
                <a:latin typeface="Calibri" panose="020F0502020204030204" pitchFamily="34" charset="0"/>
              </a:rPr>
              <a:t>instructions</a:t>
            </a:r>
          </a:p>
          <a:p>
            <a:pPr marL="571500" lvl="0" indent="-508000">
              <a:buSzPct val="100000"/>
              <a:buFont typeface="Symbol" panose="05050102010706020507" pitchFamily="18" charset="2"/>
              <a:buChar char="*"/>
            </a:pPr>
            <a:r>
              <a:rPr lang="en-US" dirty="0">
                <a:solidFill>
                  <a:srgbClr val="008080"/>
                </a:solidFill>
                <a:latin typeface="Calibri" panose="020F0502020204030204" pitchFamily="34" charset="0"/>
              </a:rPr>
              <a:t>Instructions</a:t>
            </a:r>
            <a:r>
              <a:rPr lang="en-US" dirty="0">
                <a:latin typeface="Calibri" panose="020F0502020204030204" pitchFamily="34" charset="0"/>
              </a:rPr>
              <a:t> can have a source/ destination memory operand</a:t>
            </a:r>
          </a:p>
          <a:p>
            <a:pPr marL="571500" lvl="0" indent="-508000">
              <a:buSzPct val="100000"/>
              <a:buFont typeface="Symbol" panose="05050102010706020507" pitchFamily="18" charset="2"/>
              <a:buChar char="*"/>
            </a:pPr>
            <a:r>
              <a:rPr lang="en-US" dirty="0">
                <a:latin typeface="Calibri" panose="020F0502020204030204" pitchFamily="34" charset="0"/>
              </a:rPr>
              <a:t>Uses the stack for passing arguments, and return addresses</a:t>
            </a:r>
          </a:p>
          <a:p>
            <a:pPr marL="571500" lvl="0" indent="-508000">
              <a:buSzPct val="100000"/>
              <a:buFont typeface="Symbol" panose="05050102010706020507" pitchFamily="18" charset="2"/>
              <a:buChar char="*"/>
            </a:pPr>
            <a:r>
              <a:rPr lang="en-US" dirty="0">
                <a:latin typeface="Calibri" panose="020F0502020204030204" pitchFamily="34" charset="0"/>
              </a:rPr>
              <a:t>Uses </a:t>
            </a:r>
            <a:r>
              <a:rPr lang="en-US" dirty="0">
                <a:solidFill>
                  <a:srgbClr val="2300DC"/>
                </a:solidFill>
                <a:latin typeface="Calibri" panose="020F0502020204030204" pitchFamily="34" charset="0"/>
              </a:rPr>
              <a:t>segmented</a:t>
            </a:r>
            <a:r>
              <a:rPr lang="en-US" dirty="0">
                <a:latin typeface="Calibri" panose="020F0502020204030204" pitchFamily="34" charset="0"/>
              </a:rPr>
              <a:t> memory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05355"/>
            <a:ext cx="7416800" cy="738664"/>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1143000" y="1752600"/>
            <a:ext cx="58626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5000" lvl="0" indent="-520700">
              <a:buSzPct val="100000"/>
              <a:buFont typeface="Symbol" panose="05050102010706020507" pitchFamily="18" charset="2"/>
              <a:buChar char="*"/>
            </a:pPr>
            <a:r>
              <a:rPr lang="en-US" dirty="0">
                <a:latin typeface="Calibri" panose="020F0502020204030204" pitchFamily="34" charset="0"/>
              </a:rPr>
              <a:t>x86 Machine Model</a:t>
            </a:r>
          </a:p>
          <a:p>
            <a:pPr marL="635000" lvl="0" indent="-520700">
              <a:buSzPct val="100000"/>
              <a:buFont typeface="Symbol" panose="05050102010706020507" pitchFamily="18" charset="2"/>
              <a:buChar char="*"/>
            </a:pPr>
            <a:r>
              <a:rPr lang="en-US" dirty="0">
                <a:latin typeface="Calibri" panose="020F0502020204030204" pitchFamily="34" charset="0"/>
              </a:rPr>
              <a:t>Simple Integer Instructions</a:t>
            </a:r>
          </a:p>
          <a:p>
            <a:pPr marL="635000" lvl="0" indent="-520700">
              <a:buSzPct val="100000"/>
              <a:buFont typeface="Symbol" panose="05050102010706020507" pitchFamily="18" charset="2"/>
              <a:buChar char="*"/>
            </a:pPr>
            <a:r>
              <a:rPr lang="en-US" dirty="0">
                <a:latin typeface="Calibri" panose="020F0502020204030204" pitchFamily="34" charset="0"/>
              </a:rPr>
              <a:t>Branch Instructions</a:t>
            </a:r>
          </a:p>
          <a:p>
            <a:pPr marL="635000" lvl="0" indent="-520700">
              <a:buSzPct val="100000"/>
              <a:buFont typeface="Symbol" panose="05050102010706020507" pitchFamily="18" charset="2"/>
              <a:buChar char="*"/>
            </a:pPr>
            <a:r>
              <a:rPr lang="en-US" dirty="0">
                <a:latin typeface="Calibri" panose="020F0502020204030204" pitchFamily="34" charset="0"/>
              </a:rPr>
              <a:t>Advanced Memory Instructions</a:t>
            </a:r>
          </a:p>
          <a:p>
            <a:pPr marL="635000" lvl="0" indent="-520700">
              <a:buSzPct val="100000"/>
              <a:buFont typeface="Symbol" panose="05050102010706020507" pitchFamily="18" charset="2"/>
              <a:buChar char="*"/>
            </a:pPr>
            <a:r>
              <a:rPr lang="en-US" dirty="0">
                <a:latin typeface="Calibri" panose="020F0502020204030204" pitchFamily="34" charset="0"/>
              </a:rPr>
              <a:t>Floating Point Instructions</a:t>
            </a:r>
          </a:p>
          <a:p>
            <a:pPr marL="635000" lvl="0" indent="-520700">
              <a:buSzPct val="100000"/>
              <a:buFont typeface="Symbol" panose="05050102010706020507" pitchFamily="18" charset="2"/>
              <a:buChar char="*"/>
            </a:pPr>
            <a:r>
              <a:rPr lang="en-US" dirty="0">
                <a:latin typeface="Calibri" panose="020F0502020204030204" pitchFamily="34" charset="0"/>
              </a:rPr>
              <a:t>Encoding the x86 ISA</a:t>
            </a:r>
          </a:p>
        </p:txBody>
      </p:sp>
      <p:pic>
        <p:nvPicPr>
          <p:cNvPr id="4" name="Picture 3"/>
          <p:cNvPicPr>
            <a:picLocks noChangeAspect="1"/>
          </p:cNvPicPr>
          <p:nvPr/>
        </p:nvPicPr>
        <p:blipFill>
          <a:blip r:embed="rId3">
            <a:lum/>
            <a:alphaModFix/>
          </a:blip>
          <a:srcRect/>
          <a:stretch>
            <a:fillRect/>
          </a:stretch>
        </p:blipFill>
        <p:spPr>
          <a:xfrm rot="10800000">
            <a:off x="7200840" y="2971799"/>
            <a:ext cx="1181160" cy="83735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Simple </a:t>
            </a:r>
            <a:r>
              <a:rPr lang="fr-FR" dirty="0" err="1">
                <a:solidFill>
                  <a:schemeClr val="tx1"/>
                </a:solidFill>
              </a:rPr>
              <a:t>Branch</a:t>
            </a:r>
            <a:r>
              <a:rPr lang="fr-FR" dirty="0">
                <a:solidFill>
                  <a:schemeClr val="tx1"/>
                </a:solidFill>
              </a:rPr>
              <a:t> Instructions</a:t>
            </a:r>
          </a:p>
        </p:txBody>
      </p:sp>
      <p:sp>
        <p:nvSpPr>
          <p:cNvPr id="3" name="Text Placeholder 2"/>
          <p:cNvSpPr txBox="1">
            <a:spLocks noGrp="1"/>
          </p:cNvSpPr>
          <p:nvPr>
            <p:ph type="body" idx="4294967295"/>
          </p:nvPr>
        </p:nvSpPr>
        <p:spPr>
          <a:xfrm>
            <a:off x="1117600" y="3505200"/>
            <a:ext cx="7416800" cy="25257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b="1" dirty="0" err="1">
                <a:solidFill>
                  <a:srgbClr val="4700B8"/>
                </a:solidFill>
                <a:latin typeface="Calibri" panose="020F0502020204030204" pitchFamily="34" charset="0"/>
              </a:rPr>
              <a:t>jmp</a:t>
            </a:r>
            <a:r>
              <a:rPr lang="en-US" dirty="0">
                <a:latin typeface="Calibri" panose="020F0502020204030204" pitchFamily="34" charset="0"/>
              </a:rPr>
              <a:t> is a simple unconditional branch instruction</a:t>
            </a:r>
          </a:p>
          <a:p>
            <a:pPr lvl="0">
              <a:buSzPct val="100000"/>
              <a:buFont typeface="Symbol" panose="05050102010706020507" pitchFamily="18" charset="2"/>
              <a:buChar char="*"/>
            </a:pPr>
            <a:r>
              <a:rPr lang="en-US" dirty="0">
                <a:latin typeface="Calibri" panose="020F0502020204030204" pitchFamily="34" charset="0"/>
              </a:rPr>
              <a:t>The conditional branches are of the form : j</a:t>
            </a:r>
            <a:r>
              <a:rPr lang="en-US" dirty="0">
                <a:solidFill>
                  <a:srgbClr val="DC2300"/>
                </a:solidFill>
                <a:latin typeface="Calibri" panose="020F0502020204030204" pitchFamily="34" charset="0"/>
              </a:rPr>
              <a:t>&lt;</a:t>
            </a:r>
            <a:r>
              <a:rPr lang="en-US" dirty="0" err="1">
                <a:solidFill>
                  <a:srgbClr val="DC2300"/>
                </a:solidFill>
                <a:latin typeface="Calibri" panose="020F0502020204030204" pitchFamily="34" charset="0"/>
              </a:rPr>
              <a:t>condcode</a:t>
            </a:r>
            <a:r>
              <a:rPr lang="en-US" dirty="0">
                <a:solidFill>
                  <a:srgbClr val="DC2300"/>
                </a:solidFill>
                <a:latin typeface="Calibri" panose="020F0502020204030204" pitchFamily="34" charset="0"/>
              </a:rPr>
              <a:t>&gt;</a:t>
            </a:r>
            <a:r>
              <a:rPr lang="en-US" dirty="0">
                <a:latin typeface="Calibri" panose="020F0502020204030204" pitchFamily="34" charset="0"/>
              </a:rPr>
              <a:t> such as </a:t>
            </a:r>
            <a:r>
              <a:rPr lang="en-US" dirty="0" err="1">
                <a:latin typeface="Calibri" panose="020F0502020204030204" pitchFamily="34" charset="0"/>
              </a:rPr>
              <a:t>jeq</a:t>
            </a:r>
            <a:r>
              <a:rPr lang="en-US" dirty="0">
                <a:latin typeface="Calibri" panose="020F0502020204030204" pitchFamily="34" charset="0"/>
              </a:rPr>
              <a:t>, </a:t>
            </a:r>
            <a:r>
              <a:rPr lang="en-US" dirty="0" err="1">
                <a:latin typeface="Calibri" panose="020F0502020204030204" pitchFamily="34" charset="0"/>
              </a:rPr>
              <a:t>jne</a:t>
            </a:r>
            <a:endParaRPr lang="en-US" dirty="0">
              <a:latin typeface="Calibri" panose="020F0502020204030204" pitchFamily="34" charset="0"/>
            </a:endParaRPr>
          </a:p>
        </p:txBody>
      </p:sp>
      <p:grpSp>
        <p:nvGrpSpPr>
          <p:cNvPr id="7" name="Group 5"/>
          <p:cNvGrpSpPr>
            <a:grpSpLocks noChangeAspect="1"/>
          </p:cNvGrpSpPr>
          <p:nvPr/>
        </p:nvGrpSpPr>
        <p:grpSpPr bwMode="auto">
          <a:xfrm>
            <a:off x="1066800" y="1981200"/>
            <a:ext cx="7086600" cy="1114425"/>
            <a:chOff x="1056" y="1248"/>
            <a:chExt cx="4464" cy="702"/>
          </a:xfrm>
        </p:grpSpPr>
        <p:sp>
          <p:nvSpPr>
            <p:cNvPr id="8" name="AutoShape 4"/>
            <p:cNvSpPr>
              <a:spLocks noChangeAspect="1" noChangeArrowheads="1" noTextEdit="1"/>
            </p:cNvSpPr>
            <p:nvPr/>
          </p:nvSpPr>
          <p:spPr bwMode="auto">
            <a:xfrm>
              <a:off x="1056" y="1248"/>
              <a:ext cx="446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072" y="1264"/>
              <a:ext cx="4424" cy="182"/>
            </a:xfrm>
            <a:custGeom>
              <a:avLst/>
              <a:gdLst>
                <a:gd name="T0" fmla="*/ 0 w 538"/>
                <a:gd name="T1" fmla="*/ 0 h 22"/>
                <a:gd name="T2" fmla="*/ 538 w 538"/>
                <a:gd name="T3" fmla="*/ 0 h 22"/>
                <a:gd name="T4" fmla="*/ 0 w 538"/>
                <a:gd name="T5" fmla="*/ 4 h 22"/>
                <a:gd name="T6" fmla="*/ 538 w 538"/>
                <a:gd name="T7" fmla="*/ 4 h 22"/>
                <a:gd name="T8" fmla="*/ 0 w 538"/>
                <a:gd name="T9" fmla="*/ 22 h 22"/>
                <a:gd name="T10" fmla="*/ 0 w 538"/>
                <a:gd name="T11" fmla="*/ 4 h 22"/>
                <a:gd name="T12" fmla="*/ 4 w 538"/>
                <a:gd name="T13" fmla="*/ 22 h 22"/>
                <a:gd name="T14" fmla="*/ 4 w 53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8" h="22">
                  <a:moveTo>
                    <a:pt x="0" y="0"/>
                  </a:moveTo>
                  <a:lnTo>
                    <a:pt x="538" y="0"/>
                  </a:lnTo>
                  <a:moveTo>
                    <a:pt x="0" y="4"/>
                  </a:moveTo>
                  <a:lnTo>
                    <a:pt x="538"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179" y="1289"/>
              <a:ext cx="49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2034" y="129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2117" y="1289"/>
              <a:ext cx="4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3210" y="129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3292" y="1289"/>
              <a:ext cx="58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072" y="1297"/>
              <a:ext cx="4424" cy="305"/>
            </a:xfrm>
            <a:custGeom>
              <a:avLst/>
              <a:gdLst>
                <a:gd name="T0" fmla="*/ 534 w 538"/>
                <a:gd name="T1" fmla="*/ 18 h 37"/>
                <a:gd name="T2" fmla="*/ 534 w 538"/>
                <a:gd name="T3" fmla="*/ 0 h 37"/>
                <a:gd name="T4" fmla="*/ 538 w 538"/>
                <a:gd name="T5" fmla="*/ 18 h 37"/>
                <a:gd name="T6" fmla="*/ 538 w 538"/>
                <a:gd name="T7" fmla="*/ 0 h 37"/>
                <a:gd name="T8" fmla="*/ 0 w 538"/>
                <a:gd name="T9" fmla="*/ 18 h 37"/>
                <a:gd name="T10" fmla="*/ 538 w 538"/>
                <a:gd name="T11" fmla="*/ 18 h 37"/>
                <a:gd name="T12" fmla="*/ 0 w 538"/>
                <a:gd name="T13" fmla="*/ 37 h 37"/>
                <a:gd name="T14" fmla="*/ 0 w 538"/>
                <a:gd name="T15" fmla="*/ 18 h 37"/>
                <a:gd name="T16" fmla="*/ 4 w 538"/>
                <a:gd name="T17" fmla="*/ 37 h 37"/>
                <a:gd name="T18" fmla="*/ 4 w 538"/>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8" h="37">
                  <a:moveTo>
                    <a:pt x="534" y="18"/>
                  </a:moveTo>
                  <a:lnTo>
                    <a:pt x="534" y="0"/>
                  </a:lnTo>
                  <a:moveTo>
                    <a:pt x="538" y="18"/>
                  </a:moveTo>
                  <a:lnTo>
                    <a:pt x="538" y="0"/>
                  </a:lnTo>
                  <a:moveTo>
                    <a:pt x="0" y="18"/>
                  </a:moveTo>
                  <a:lnTo>
                    <a:pt x="538" y="18"/>
                  </a:lnTo>
                  <a:moveTo>
                    <a:pt x="0" y="37"/>
                  </a:moveTo>
                  <a:lnTo>
                    <a:pt x="0" y="18"/>
                  </a:lnTo>
                  <a:moveTo>
                    <a:pt x="4" y="37"/>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179" y="1446"/>
              <a:ext cx="77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jmp</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&lt; label &gt;</a:t>
              </a:r>
            </a:p>
            <a:p>
              <a:r>
                <a:rPr lang="en-US" sz="1600" dirty="0">
                  <a:latin typeface="Times New Roman" pitchFamily="18" charset="0"/>
                  <a:cs typeface="Times New Roman" pitchFamily="18" charset="0"/>
                </a:rPr>
                <a:t>j</a:t>
              </a:r>
              <a:r>
                <a:rPr lang="en-US" sz="1600" i="1" dirty="0">
                  <a:latin typeface="Times New Roman" pitchFamily="18" charset="0"/>
                  <a:cs typeface="Times New Roman" pitchFamily="18" charset="0"/>
                </a:rPr>
                <a:t>&lt; </a:t>
              </a:r>
              <a:r>
                <a:rPr lang="en-US" sz="1600" i="1" dirty="0" err="1">
                  <a:latin typeface="Times New Roman" pitchFamily="18" charset="0"/>
                  <a:cs typeface="Times New Roman" pitchFamily="18" charset="0"/>
                </a:rPr>
                <a:t>condcode</a:t>
              </a:r>
              <a:r>
                <a:rPr lang="en-US" sz="1600" i="1" dirty="0">
                  <a:latin typeface="Times New Roman" pitchFamily="18" charset="0"/>
                  <a:cs typeface="Times New Roman" pitchFamily="18" charset="0"/>
                </a:rPr>
                <a:t> &gt;</a:t>
              </a:r>
              <a:endParaRPr lang="en-US" sz="1600" dirty="0">
                <a:latin typeface="Times New Roman" pitchFamily="18" charset="0"/>
                <a:cs typeface="Times New Roman" pitchFamily="18" charset="0"/>
              </a:endParaRPr>
            </a:p>
          </p:txBody>
        </p:sp>
        <p:sp>
          <p:nvSpPr>
            <p:cNvPr id="17" name="Line 14"/>
            <p:cNvSpPr>
              <a:spLocks noChangeShapeType="1"/>
            </p:cNvSpPr>
            <p:nvPr/>
          </p:nvSpPr>
          <p:spPr bwMode="auto">
            <a:xfrm flipV="1">
              <a:off x="2034" y="1446"/>
              <a:ext cx="0" cy="15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2117" y="1446"/>
              <a:ext cx="100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jmp</a:t>
              </a:r>
              <a:r>
                <a:rPr lang="en-US" sz="1600" dirty="0">
                  <a:latin typeface="Times New Roman" pitchFamily="18" charset="0"/>
                  <a:cs typeface="Times New Roman" pitchFamily="18" charset="0"/>
                </a:rPr>
                <a:t> .foo</a:t>
              </a:r>
            </a:p>
            <a:p>
              <a:r>
                <a:rPr lang="en-US" sz="1600" dirty="0">
                  <a:latin typeface="Times New Roman" pitchFamily="18" charset="0"/>
                  <a:cs typeface="Times New Roman" pitchFamily="18" charset="0"/>
                </a:rPr>
                <a:t>j</a:t>
              </a:r>
              <a:r>
                <a:rPr lang="en-US" sz="1600" i="1" dirty="0">
                  <a:latin typeface="Times New Roman" pitchFamily="18" charset="0"/>
                  <a:cs typeface="Times New Roman" pitchFamily="18" charset="0"/>
                </a:rPr>
                <a:t>&lt; </a:t>
              </a:r>
              <a:r>
                <a:rPr lang="en-US" sz="1600" i="1" dirty="0" err="1">
                  <a:latin typeface="Times New Roman" pitchFamily="18" charset="0"/>
                  <a:cs typeface="Times New Roman" pitchFamily="18" charset="0"/>
                </a:rPr>
                <a:t>condcode</a:t>
              </a:r>
              <a:r>
                <a:rPr lang="en-US" sz="1600" i="1" dirty="0">
                  <a:latin typeface="Times New Roman" pitchFamily="18" charset="0"/>
                  <a:cs typeface="Times New Roman" pitchFamily="18" charset="0"/>
                </a:rPr>
                <a:t> &gt; </a:t>
              </a:r>
              <a:r>
                <a:rPr lang="en-US" sz="1600" dirty="0">
                  <a:latin typeface="Times New Roman" pitchFamily="18" charset="0"/>
                  <a:cs typeface="Times New Roman" pitchFamily="18" charset="0"/>
                </a:rPr>
                <a:t>.foo</a:t>
              </a:r>
            </a:p>
          </p:txBody>
        </p:sp>
        <p:sp>
          <p:nvSpPr>
            <p:cNvPr id="19" name="Line 16"/>
            <p:cNvSpPr>
              <a:spLocks noChangeShapeType="1"/>
            </p:cNvSpPr>
            <p:nvPr/>
          </p:nvSpPr>
          <p:spPr bwMode="auto">
            <a:xfrm flipV="1">
              <a:off x="3210" y="1446"/>
              <a:ext cx="0" cy="15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 name="Rectangle 17"/>
            <p:cNvSpPr>
              <a:spLocks noChangeArrowheads="1"/>
            </p:cNvSpPr>
            <p:nvPr/>
          </p:nvSpPr>
          <p:spPr bwMode="auto">
            <a:xfrm>
              <a:off x="3243" y="1446"/>
              <a:ext cx="222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jump to .foo</a:t>
              </a:r>
            </a:p>
            <a:p>
              <a:r>
                <a:rPr lang="en-US" sz="1600" dirty="0">
                  <a:latin typeface="Times New Roman" pitchFamily="18" charset="0"/>
                  <a:cs typeface="Times New Roman" pitchFamily="18" charset="0"/>
                </a:rPr>
                <a:t>jump to .foo if the </a:t>
              </a:r>
              <a:r>
                <a:rPr lang="en-US" sz="1600" i="1" dirty="0">
                  <a:latin typeface="Times New Roman" pitchFamily="18" charset="0"/>
                  <a:cs typeface="Times New Roman" pitchFamily="18" charset="0"/>
                </a:rPr>
                <a:t>&lt; </a:t>
              </a:r>
              <a:r>
                <a:rPr lang="en-US" sz="1600" i="1" dirty="0" err="1">
                  <a:latin typeface="Times New Roman" pitchFamily="18" charset="0"/>
                  <a:cs typeface="Times New Roman" pitchFamily="18" charset="0"/>
                </a:rPr>
                <a:t>condcode</a:t>
              </a:r>
              <a:r>
                <a:rPr lang="en-US" sz="1600" i="1" dirty="0">
                  <a:latin typeface="Times New Roman" pitchFamily="18" charset="0"/>
                  <a:cs typeface="Times New Roman" pitchFamily="18" charset="0"/>
                </a:rPr>
                <a:t> &gt; </a:t>
              </a:r>
              <a:r>
                <a:rPr lang="en-US" sz="1600" dirty="0">
                  <a:latin typeface="Times New Roman" pitchFamily="18" charset="0"/>
                  <a:cs typeface="Times New Roman" pitchFamily="18" charset="0"/>
                </a:rPr>
                <a:t>condition</a:t>
              </a:r>
            </a:p>
            <a:p>
              <a:r>
                <a:rPr lang="en-US" sz="1600" dirty="0">
                  <a:latin typeface="Times New Roman" pitchFamily="18" charset="0"/>
                  <a:cs typeface="Times New Roman" pitchFamily="18" charset="0"/>
                </a:rPr>
                <a:t>is satisfied</a:t>
              </a:r>
            </a:p>
          </p:txBody>
        </p:sp>
        <p:sp>
          <p:nvSpPr>
            <p:cNvPr id="21" name="Freeform 18"/>
            <p:cNvSpPr>
              <a:spLocks noEditPoints="1"/>
            </p:cNvSpPr>
            <p:nvPr/>
          </p:nvSpPr>
          <p:spPr bwMode="auto">
            <a:xfrm>
              <a:off x="1072" y="1446"/>
              <a:ext cx="4424" cy="452"/>
            </a:xfrm>
            <a:custGeom>
              <a:avLst/>
              <a:gdLst>
                <a:gd name="T0" fmla="*/ 534 w 538"/>
                <a:gd name="T1" fmla="*/ 19 h 55"/>
                <a:gd name="T2" fmla="*/ 534 w 538"/>
                <a:gd name="T3" fmla="*/ 0 h 55"/>
                <a:gd name="T4" fmla="*/ 538 w 538"/>
                <a:gd name="T5" fmla="*/ 19 h 55"/>
                <a:gd name="T6" fmla="*/ 538 w 538"/>
                <a:gd name="T7" fmla="*/ 0 h 55"/>
                <a:gd name="T8" fmla="*/ 0 w 538"/>
                <a:gd name="T9" fmla="*/ 19 h 55"/>
                <a:gd name="T10" fmla="*/ 538 w 538"/>
                <a:gd name="T11" fmla="*/ 19 h 55"/>
                <a:gd name="T12" fmla="*/ 0 w 538"/>
                <a:gd name="T13" fmla="*/ 55 h 55"/>
                <a:gd name="T14" fmla="*/ 0 w 538"/>
                <a:gd name="T15" fmla="*/ 19 h 55"/>
                <a:gd name="T16" fmla="*/ 4 w 538"/>
                <a:gd name="T17" fmla="*/ 55 h 55"/>
                <a:gd name="T18" fmla="*/ 4 w 538"/>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8" h="55">
                  <a:moveTo>
                    <a:pt x="534" y="19"/>
                  </a:moveTo>
                  <a:lnTo>
                    <a:pt x="534" y="0"/>
                  </a:lnTo>
                  <a:moveTo>
                    <a:pt x="538" y="19"/>
                  </a:moveTo>
                  <a:lnTo>
                    <a:pt x="538" y="0"/>
                  </a:lnTo>
                  <a:moveTo>
                    <a:pt x="0" y="19"/>
                  </a:moveTo>
                  <a:lnTo>
                    <a:pt x="538" y="19"/>
                  </a:lnTo>
                  <a:moveTo>
                    <a:pt x="0" y="55"/>
                  </a:moveTo>
                  <a:lnTo>
                    <a:pt x="0" y="19"/>
                  </a:lnTo>
                  <a:moveTo>
                    <a:pt x="4" y="55"/>
                  </a:moveTo>
                  <a:lnTo>
                    <a:pt x="4" y="19"/>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3" name="Line 20"/>
            <p:cNvSpPr>
              <a:spLocks noChangeShapeType="1"/>
            </p:cNvSpPr>
            <p:nvPr/>
          </p:nvSpPr>
          <p:spPr bwMode="auto">
            <a:xfrm flipV="1">
              <a:off x="2034" y="1602"/>
              <a:ext cx="0" cy="29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5" name="Line 22"/>
            <p:cNvSpPr>
              <a:spLocks noChangeShapeType="1"/>
            </p:cNvSpPr>
            <p:nvPr/>
          </p:nvSpPr>
          <p:spPr bwMode="auto">
            <a:xfrm flipV="1">
              <a:off x="3210" y="1602"/>
              <a:ext cx="0" cy="296"/>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6" name="Freeform 23"/>
            <p:cNvSpPr>
              <a:spLocks noEditPoints="1"/>
            </p:cNvSpPr>
            <p:nvPr/>
          </p:nvSpPr>
          <p:spPr bwMode="auto">
            <a:xfrm>
              <a:off x="1072" y="1602"/>
              <a:ext cx="4424" cy="329"/>
            </a:xfrm>
            <a:custGeom>
              <a:avLst/>
              <a:gdLst>
                <a:gd name="T0" fmla="*/ 534 w 538"/>
                <a:gd name="T1" fmla="*/ 36 h 40"/>
                <a:gd name="T2" fmla="*/ 534 w 538"/>
                <a:gd name="T3" fmla="*/ 0 h 40"/>
                <a:gd name="T4" fmla="*/ 538 w 538"/>
                <a:gd name="T5" fmla="*/ 36 h 40"/>
                <a:gd name="T6" fmla="*/ 538 w 538"/>
                <a:gd name="T7" fmla="*/ 0 h 40"/>
                <a:gd name="T8" fmla="*/ 0 w 538"/>
                <a:gd name="T9" fmla="*/ 36 h 40"/>
                <a:gd name="T10" fmla="*/ 538 w 538"/>
                <a:gd name="T11" fmla="*/ 36 h 40"/>
                <a:gd name="T12" fmla="*/ 0 w 538"/>
                <a:gd name="T13" fmla="*/ 40 h 40"/>
                <a:gd name="T14" fmla="*/ 538 w 538"/>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8" h="40">
                  <a:moveTo>
                    <a:pt x="534" y="36"/>
                  </a:moveTo>
                  <a:lnTo>
                    <a:pt x="534" y="0"/>
                  </a:lnTo>
                  <a:moveTo>
                    <a:pt x="538" y="36"/>
                  </a:moveTo>
                  <a:lnTo>
                    <a:pt x="538" y="0"/>
                  </a:lnTo>
                  <a:moveTo>
                    <a:pt x="0" y="36"/>
                  </a:moveTo>
                  <a:lnTo>
                    <a:pt x="538" y="36"/>
                  </a:lnTo>
                  <a:moveTo>
                    <a:pt x="0" y="40"/>
                  </a:moveTo>
                  <a:lnTo>
                    <a:pt x="538" y="4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Condition Codes in x86</a:t>
            </a:r>
          </a:p>
        </p:txBody>
      </p:sp>
      <p:grpSp>
        <p:nvGrpSpPr>
          <p:cNvPr id="6" name="Group 6"/>
          <p:cNvGrpSpPr>
            <a:grpSpLocks noChangeAspect="1"/>
          </p:cNvGrpSpPr>
          <p:nvPr/>
        </p:nvGrpSpPr>
        <p:grpSpPr bwMode="auto">
          <a:xfrm>
            <a:off x="1447800" y="1752600"/>
            <a:ext cx="7132638" cy="4310063"/>
            <a:chOff x="912" y="1104"/>
            <a:chExt cx="4493" cy="2715"/>
          </a:xfrm>
        </p:grpSpPr>
        <p:sp>
          <p:nvSpPr>
            <p:cNvPr id="7" name="AutoShape 5"/>
            <p:cNvSpPr>
              <a:spLocks noChangeAspect="1" noChangeArrowheads="1" noTextEdit="1"/>
            </p:cNvSpPr>
            <p:nvPr/>
          </p:nvSpPr>
          <p:spPr bwMode="auto">
            <a:xfrm>
              <a:off x="912" y="1104"/>
              <a:ext cx="4493" cy="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V="1">
              <a:off x="972" y="1164"/>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flipV="1">
              <a:off x="932" y="1164"/>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a:off x="932" y="1164"/>
              <a:ext cx="444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a:off x="932" y="1124"/>
              <a:ext cx="444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61" y="1154"/>
              <a:ext cx="9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1A1B1C"/>
                  </a:solidFill>
                  <a:effectLst/>
                  <a:latin typeface="Times New Roman" pitchFamily="18" charset="0"/>
                </a:rPr>
                <a:t>Condition code</a:t>
              </a:r>
              <a:endParaRPr kumimoji="0" lang="en-US" sz="1800" b="0" i="0" u="none" strike="noStrike" cap="none" normalizeH="0" baseline="0" dirty="0">
                <a:ln>
                  <a:noFill/>
                </a:ln>
                <a:solidFill>
                  <a:schemeClr val="tx1"/>
                </a:solidFill>
                <a:effectLst/>
                <a:latin typeface="Arial" pitchFamily="34" charset="0"/>
              </a:endParaRPr>
            </a:p>
          </p:txBody>
        </p:sp>
        <p:sp>
          <p:nvSpPr>
            <p:cNvPr id="13" name="Line 12"/>
            <p:cNvSpPr>
              <a:spLocks noChangeShapeType="1"/>
            </p:cNvSpPr>
            <p:nvPr/>
          </p:nvSpPr>
          <p:spPr bwMode="auto">
            <a:xfrm flipV="1">
              <a:off x="2146" y="1164"/>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2236" y="1154"/>
              <a:ext cx="58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Meaning</a:t>
              </a:r>
              <a:endParaRPr kumimoji="0" lang="en-US" sz="1800" b="0" i="0" u="none" strike="noStrike" cap="none" normalizeH="0" baseline="0">
                <a:ln>
                  <a:noFill/>
                </a:ln>
                <a:solidFill>
                  <a:schemeClr val="tx1"/>
                </a:solidFill>
                <a:effectLst/>
                <a:latin typeface="Arial" pitchFamily="34" charset="0"/>
              </a:endParaRPr>
            </a:p>
          </p:txBody>
        </p:sp>
        <p:sp>
          <p:nvSpPr>
            <p:cNvPr id="15" name="Freeform 14"/>
            <p:cNvSpPr>
              <a:spLocks noEditPoints="1"/>
            </p:cNvSpPr>
            <p:nvPr/>
          </p:nvSpPr>
          <p:spPr bwMode="auto">
            <a:xfrm>
              <a:off x="932" y="1164"/>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8 h 37"/>
                <a:gd name="T16" fmla="*/ 4 w 447"/>
                <a:gd name="T17" fmla="*/ 37 h 37"/>
                <a:gd name="T18" fmla="*/ 4 w 447"/>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061" y="134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1A1B1C"/>
                  </a:solidFill>
                  <a:effectLst/>
                  <a:latin typeface="Times New Roman" pitchFamily="18" charset="0"/>
                </a:rPr>
                <a:t>o</a:t>
              </a:r>
              <a:endParaRPr kumimoji="0" lang="en-US" sz="1800" b="0" i="1" u="none" strike="noStrike" cap="none" normalizeH="0" baseline="0" dirty="0">
                <a:ln>
                  <a:noFill/>
                </a:ln>
                <a:solidFill>
                  <a:schemeClr val="tx1"/>
                </a:solidFill>
                <a:effectLst/>
                <a:latin typeface="Arial" pitchFamily="34" charset="0"/>
              </a:endParaRPr>
            </a:p>
          </p:txBody>
        </p:sp>
        <p:sp>
          <p:nvSpPr>
            <p:cNvPr id="17" name="Line 16"/>
            <p:cNvSpPr>
              <a:spLocks noChangeShapeType="1"/>
            </p:cNvSpPr>
            <p:nvPr/>
          </p:nvSpPr>
          <p:spPr bwMode="auto">
            <a:xfrm flipV="1">
              <a:off x="2146" y="1343"/>
              <a:ext cx="0" cy="18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2236" y="1363"/>
              <a:ext cx="63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Overflow</a:t>
              </a:r>
              <a:endParaRPr kumimoji="0" lang="en-US" sz="1800" b="0" i="0" u="none" strike="noStrike" cap="none" normalizeH="0" baseline="0">
                <a:ln>
                  <a:noFill/>
                </a:ln>
                <a:solidFill>
                  <a:schemeClr val="tx1"/>
                </a:solidFill>
                <a:effectLst/>
                <a:latin typeface="Arial" pitchFamily="34" charset="0"/>
              </a:endParaRPr>
            </a:p>
          </p:txBody>
        </p:sp>
        <p:sp>
          <p:nvSpPr>
            <p:cNvPr id="19" name="Rectangle 18"/>
            <p:cNvSpPr>
              <a:spLocks noChangeArrowheads="1"/>
            </p:cNvSpPr>
            <p:nvPr/>
          </p:nvSpPr>
          <p:spPr bwMode="auto">
            <a:xfrm>
              <a:off x="2236" y="1532"/>
              <a:ext cx="81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No overflow</a:t>
              </a:r>
              <a:endParaRPr kumimoji="0" lang="en-US" sz="1800" b="0" i="0" u="none" strike="noStrike" cap="none" normalizeH="0" baseline="0">
                <a:ln>
                  <a:noFill/>
                </a:ln>
                <a:solidFill>
                  <a:schemeClr val="tx1"/>
                </a:solidFill>
                <a:effectLst/>
                <a:latin typeface="Arial" pitchFamily="34" charset="0"/>
              </a:endParaRPr>
            </a:p>
          </p:txBody>
        </p:sp>
        <p:sp>
          <p:nvSpPr>
            <p:cNvPr id="20" name="Rectangle 19"/>
            <p:cNvSpPr>
              <a:spLocks noChangeArrowheads="1"/>
            </p:cNvSpPr>
            <p:nvPr/>
          </p:nvSpPr>
          <p:spPr bwMode="auto">
            <a:xfrm>
              <a:off x="2236" y="1721"/>
              <a:ext cx="168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Below (unsigned less than)</a:t>
              </a:r>
              <a:endParaRPr kumimoji="0" lang="en-US" sz="1800" b="0" i="0" u="none" strike="noStrike" cap="none" normalizeH="0" baseline="0">
                <a:ln>
                  <a:noFill/>
                </a:ln>
                <a:solidFill>
                  <a:schemeClr val="tx1"/>
                </a:solidFill>
                <a:effectLst/>
                <a:latin typeface="Arial" pitchFamily="34" charset="0"/>
              </a:endParaRPr>
            </a:p>
          </p:txBody>
        </p:sp>
        <p:sp>
          <p:nvSpPr>
            <p:cNvPr id="21" name="Rectangle 20"/>
            <p:cNvSpPr>
              <a:spLocks noChangeArrowheads="1"/>
            </p:cNvSpPr>
            <p:nvPr/>
          </p:nvSpPr>
          <p:spPr bwMode="auto">
            <a:xfrm>
              <a:off x="2236" y="1900"/>
              <a:ext cx="278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Not below (unsigned greater than or equal to)</a:t>
              </a:r>
              <a:endParaRPr kumimoji="0" lang="en-US" sz="1800" b="0" i="0" u="none" strike="noStrike" cap="none" normalizeH="0" baseline="0">
                <a:ln>
                  <a:noFill/>
                </a:ln>
                <a:solidFill>
                  <a:schemeClr val="tx1"/>
                </a:solidFill>
                <a:effectLst/>
                <a:latin typeface="Arial" pitchFamily="34" charset="0"/>
              </a:endParaRPr>
            </a:p>
          </p:txBody>
        </p:sp>
        <p:sp>
          <p:nvSpPr>
            <p:cNvPr id="22" name="Rectangle 21"/>
            <p:cNvSpPr>
              <a:spLocks noChangeArrowheads="1"/>
            </p:cNvSpPr>
            <p:nvPr/>
          </p:nvSpPr>
          <p:spPr bwMode="auto">
            <a:xfrm>
              <a:off x="2236" y="2089"/>
              <a:ext cx="86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Equal or zero</a:t>
              </a:r>
              <a:endParaRPr kumimoji="0" lang="en-US" sz="1800" b="0" i="0" u="none" strike="noStrike" cap="none" normalizeH="0" baseline="0">
                <a:ln>
                  <a:noFill/>
                </a:ln>
                <a:solidFill>
                  <a:schemeClr val="tx1"/>
                </a:solidFill>
                <a:effectLst/>
                <a:latin typeface="Arial" pitchFamily="34" charset="0"/>
              </a:endParaRPr>
            </a:p>
          </p:txBody>
        </p:sp>
        <p:sp>
          <p:nvSpPr>
            <p:cNvPr id="23" name="Rectangle 22"/>
            <p:cNvSpPr>
              <a:spLocks noChangeArrowheads="1"/>
            </p:cNvSpPr>
            <p:nvPr/>
          </p:nvSpPr>
          <p:spPr bwMode="auto">
            <a:xfrm>
              <a:off x="2236" y="2268"/>
              <a:ext cx="132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Not equal or not zero</a:t>
              </a:r>
              <a:endParaRPr kumimoji="0" lang="en-US" sz="1800" b="0" i="0" u="none" strike="noStrike" cap="none" normalizeH="0" baseline="0">
                <a:ln>
                  <a:noFill/>
                </a:ln>
                <a:solidFill>
                  <a:schemeClr val="tx1"/>
                </a:solidFill>
                <a:effectLst/>
                <a:latin typeface="Arial" pitchFamily="34" charset="0"/>
              </a:endParaRPr>
            </a:p>
          </p:txBody>
        </p:sp>
        <p:sp>
          <p:nvSpPr>
            <p:cNvPr id="24" name="Rectangle 23"/>
            <p:cNvSpPr>
              <a:spLocks noChangeArrowheads="1"/>
            </p:cNvSpPr>
            <p:nvPr/>
          </p:nvSpPr>
          <p:spPr bwMode="auto">
            <a:xfrm>
              <a:off x="2236" y="2457"/>
              <a:ext cx="272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Below or equal (unsigned less than or equal)</a:t>
              </a:r>
              <a:endParaRPr kumimoji="0" lang="en-US" sz="1800" b="0" i="0" u="none" strike="noStrike" cap="none" normalizeH="0" baseline="0">
                <a:ln>
                  <a:noFill/>
                </a:ln>
                <a:solidFill>
                  <a:schemeClr val="tx1"/>
                </a:solidFill>
                <a:effectLst/>
                <a:latin typeface="Arial" pitchFamily="34" charset="0"/>
              </a:endParaRPr>
            </a:p>
          </p:txBody>
        </p:sp>
        <p:sp>
          <p:nvSpPr>
            <p:cNvPr id="25" name="Rectangle 24"/>
            <p:cNvSpPr>
              <a:spLocks noChangeArrowheads="1"/>
            </p:cNvSpPr>
            <p:nvPr/>
          </p:nvSpPr>
          <p:spPr bwMode="auto">
            <a:xfrm>
              <a:off x="2236" y="2637"/>
              <a:ext cx="141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Sign bit is 1 (negative)</a:t>
              </a:r>
              <a:endParaRPr kumimoji="0" lang="en-US" sz="1800" b="0" i="0" u="none" strike="noStrike" cap="none" normalizeH="0" baseline="0">
                <a:ln>
                  <a:noFill/>
                </a:ln>
                <a:solidFill>
                  <a:schemeClr val="tx1"/>
                </a:solidFill>
                <a:effectLst/>
                <a:latin typeface="Arial" pitchFamily="34" charset="0"/>
              </a:endParaRPr>
            </a:p>
          </p:txBody>
        </p:sp>
        <p:sp>
          <p:nvSpPr>
            <p:cNvPr id="26" name="Rectangle 25"/>
            <p:cNvSpPr>
              <a:spLocks noChangeArrowheads="1"/>
            </p:cNvSpPr>
            <p:nvPr/>
          </p:nvSpPr>
          <p:spPr bwMode="auto">
            <a:xfrm>
              <a:off x="2236" y="2826"/>
              <a:ext cx="166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Sign bit is 0 (0 or positive)</a:t>
              </a:r>
              <a:endParaRPr kumimoji="0" lang="en-US" sz="1800" b="0" i="0" u="none" strike="noStrike" cap="none" normalizeH="0" baseline="0">
                <a:ln>
                  <a:noFill/>
                </a:ln>
                <a:solidFill>
                  <a:schemeClr val="tx1"/>
                </a:solidFill>
                <a:effectLst/>
                <a:latin typeface="Arial" pitchFamily="34" charset="0"/>
              </a:endParaRPr>
            </a:p>
          </p:txBody>
        </p:sp>
        <p:sp>
          <p:nvSpPr>
            <p:cNvPr id="27" name="Rectangle 26"/>
            <p:cNvSpPr>
              <a:spLocks noChangeArrowheads="1"/>
            </p:cNvSpPr>
            <p:nvPr/>
          </p:nvSpPr>
          <p:spPr bwMode="auto">
            <a:xfrm>
              <a:off x="2236" y="3005"/>
              <a:ext cx="171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Less than (signed less than)</a:t>
              </a:r>
              <a:endParaRPr kumimoji="0" lang="en-US" sz="1800" b="0" i="0" u="none" strike="noStrike" cap="none" normalizeH="0" baseline="0">
                <a:ln>
                  <a:noFill/>
                </a:ln>
                <a:solidFill>
                  <a:schemeClr val="tx1"/>
                </a:solidFill>
                <a:effectLst/>
                <a:latin typeface="Arial" pitchFamily="34" charset="0"/>
              </a:endParaRPr>
            </a:p>
          </p:txBody>
        </p:sp>
        <p:sp>
          <p:nvSpPr>
            <p:cNvPr id="28" name="Rectangle 27"/>
            <p:cNvSpPr>
              <a:spLocks noChangeArrowheads="1"/>
            </p:cNvSpPr>
            <p:nvPr/>
          </p:nvSpPr>
          <p:spPr bwMode="auto">
            <a:xfrm>
              <a:off x="2236" y="3194"/>
              <a:ext cx="167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Less than or equal (signed)</a:t>
              </a:r>
              <a:endParaRPr kumimoji="0" lang="en-US" sz="1800" b="0" i="0" u="none" strike="noStrike" cap="none" normalizeH="0" baseline="0">
                <a:ln>
                  <a:noFill/>
                </a:ln>
                <a:solidFill>
                  <a:schemeClr val="tx1"/>
                </a:solidFill>
                <a:effectLst/>
                <a:latin typeface="Arial" pitchFamily="34" charset="0"/>
              </a:endParaRPr>
            </a:p>
          </p:txBody>
        </p:sp>
        <p:sp>
          <p:nvSpPr>
            <p:cNvPr id="29" name="Rectangle 28"/>
            <p:cNvSpPr>
              <a:spLocks noChangeArrowheads="1"/>
            </p:cNvSpPr>
            <p:nvPr/>
          </p:nvSpPr>
          <p:spPr bwMode="auto">
            <a:xfrm>
              <a:off x="2236" y="3373"/>
              <a:ext cx="132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Greater than (signed)</a:t>
              </a:r>
              <a:endParaRPr kumimoji="0" lang="en-US" sz="1800" b="0" i="0" u="none" strike="noStrike" cap="none" normalizeH="0" baseline="0">
                <a:ln>
                  <a:noFill/>
                </a:ln>
                <a:solidFill>
                  <a:schemeClr val="tx1"/>
                </a:solidFill>
                <a:effectLst/>
                <a:latin typeface="Arial" pitchFamily="34" charset="0"/>
              </a:endParaRPr>
            </a:p>
          </p:txBody>
        </p:sp>
        <p:sp>
          <p:nvSpPr>
            <p:cNvPr id="30" name="Rectangle 29"/>
            <p:cNvSpPr>
              <a:spLocks noChangeArrowheads="1"/>
            </p:cNvSpPr>
            <p:nvPr/>
          </p:nvSpPr>
          <p:spPr bwMode="auto">
            <a:xfrm>
              <a:off x="2236" y="3562"/>
              <a:ext cx="185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Greater than or equal (signed)</a:t>
              </a:r>
              <a:endParaRPr kumimoji="0" lang="en-US" sz="1800" b="0" i="0" u="none" strike="noStrike" cap="none" normalizeH="0" baseline="0">
                <a:ln>
                  <a:noFill/>
                </a:ln>
                <a:solidFill>
                  <a:schemeClr val="tx1"/>
                </a:solidFill>
                <a:effectLst/>
                <a:latin typeface="Arial" pitchFamily="34" charset="0"/>
              </a:endParaRPr>
            </a:p>
          </p:txBody>
        </p:sp>
        <p:sp>
          <p:nvSpPr>
            <p:cNvPr id="31" name="Freeform 30"/>
            <p:cNvSpPr>
              <a:spLocks noEditPoints="1"/>
            </p:cNvSpPr>
            <p:nvPr/>
          </p:nvSpPr>
          <p:spPr bwMode="auto">
            <a:xfrm>
              <a:off x="932" y="1343"/>
              <a:ext cx="4448" cy="368"/>
            </a:xfrm>
            <a:custGeom>
              <a:avLst/>
              <a:gdLst>
                <a:gd name="T0" fmla="*/ 443 w 447"/>
                <a:gd name="T1" fmla="*/ 19 h 37"/>
                <a:gd name="T2" fmla="*/ 443 w 447"/>
                <a:gd name="T3" fmla="*/ 0 h 37"/>
                <a:gd name="T4" fmla="*/ 447 w 447"/>
                <a:gd name="T5" fmla="*/ 19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9"/>
                  </a:moveTo>
                  <a:lnTo>
                    <a:pt x="443" y="0"/>
                  </a:lnTo>
                  <a:moveTo>
                    <a:pt x="447" y="19"/>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08" name="Rectangle 31"/>
            <p:cNvSpPr>
              <a:spLocks noChangeArrowheads="1"/>
            </p:cNvSpPr>
            <p:nvPr/>
          </p:nvSpPr>
          <p:spPr bwMode="auto">
            <a:xfrm>
              <a:off x="1061" y="1532"/>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no</a:t>
              </a:r>
              <a:endParaRPr kumimoji="0" lang="en-US" sz="1800" b="0" i="1" u="none" strike="noStrike" cap="none" normalizeH="0" baseline="0">
                <a:ln>
                  <a:noFill/>
                </a:ln>
                <a:solidFill>
                  <a:schemeClr val="tx1"/>
                </a:solidFill>
                <a:effectLst/>
                <a:latin typeface="Arial" pitchFamily="34" charset="0"/>
              </a:endParaRPr>
            </a:p>
          </p:txBody>
        </p:sp>
        <p:sp>
          <p:nvSpPr>
            <p:cNvPr id="17409" name="Line 32"/>
            <p:cNvSpPr>
              <a:spLocks noChangeShapeType="1"/>
            </p:cNvSpPr>
            <p:nvPr/>
          </p:nvSpPr>
          <p:spPr bwMode="auto">
            <a:xfrm flipV="1">
              <a:off x="2146" y="1532"/>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2" name="Freeform 33"/>
            <p:cNvSpPr>
              <a:spLocks noEditPoints="1"/>
            </p:cNvSpPr>
            <p:nvPr/>
          </p:nvSpPr>
          <p:spPr bwMode="auto">
            <a:xfrm>
              <a:off x="932" y="1532"/>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3" name="Rectangle 34"/>
            <p:cNvSpPr>
              <a:spLocks noChangeArrowheads="1"/>
            </p:cNvSpPr>
            <p:nvPr/>
          </p:nvSpPr>
          <p:spPr bwMode="auto">
            <a:xfrm>
              <a:off x="1061" y="1711"/>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b</a:t>
              </a:r>
              <a:endParaRPr kumimoji="0" lang="en-US" sz="1800" b="0" i="1" u="none" strike="noStrike" cap="none" normalizeH="0" baseline="0">
                <a:ln>
                  <a:noFill/>
                </a:ln>
                <a:solidFill>
                  <a:schemeClr val="tx1"/>
                </a:solidFill>
                <a:effectLst/>
                <a:latin typeface="Arial" pitchFamily="34" charset="0"/>
              </a:endParaRPr>
            </a:p>
          </p:txBody>
        </p:sp>
        <p:sp>
          <p:nvSpPr>
            <p:cNvPr id="17414" name="Line 35"/>
            <p:cNvSpPr>
              <a:spLocks noChangeShapeType="1"/>
            </p:cNvSpPr>
            <p:nvPr/>
          </p:nvSpPr>
          <p:spPr bwMode="auto">
            <a:xfrm flipV="1">
              <a:off x="2146" y="1721"/>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5" name="Freeform 36"/>
            <p:cNvSpPr>
              <a:spLocks noEditPoints="1"/>
            </p:cNvSpPr>
            <p:nvPr/>
          </p:nvSpPr>
          <p:spPr bwMode="auto">
            <a:xfrm>
              <a:off x="932" y="1721"/>
              <a:ext cx="4448" cy="358"/>
            </a:xfrm>
            <a:custGeom>
              <a:avLst/>
              <a:gdLst>
                <a:gd name="T0" fmla="*/ 443 w 447"/>
                <a:gd name="T1" fmla="*/ 18 h 36"/>
                <a:gd name="T2" fmla="*/ 443 w 447"/>
                <a:gd name="T3" fmla="*/ 0 h 36"/>
                <a:gd name="T4" fmla="*/ 447 w 447"/>
                <a:gd name="T5" fmla="*/ 18 h 36"/>
                <a:gd name="T6" fmla="*/ 447 w 447"/>
                <a:gd name="T7" fmla="*/ 0 h 36"/>
                <a:gd name="T8" fmla="*/ 0 w 447"/>
                <a:gd name="T9" fmla="*/ 18 h 36"/>
                <a:gd name="T10" fmla="*/ 447 w 447"/>
                <a:gd name="T11" fmla="*/ 18 h 36"/>
                <a:gd name="T12" fmla="*/ 0 w 447"/>
                <a:gd name="T13" fmla="*/ 36 h 36"/>
                <a:gd name="T14" fmla="*/ 0 w 447"/>
                <a:gd name="T15" fmla="*/ 18 h 36"/>
                <a:gd name="T16" fmla="*/ 4 w 447"/>
                <a:gd name="T17" fmla="*/ 36 h 36"/>
                <a:gd name="T18" fmla="*/ 4 w 44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6">
                  <a:moveTo>
                    <a:pt x="443" y="18"/>
                  </a:moveTo>
                  <a:lnTo>
                    <a:pt x="443" y="0"/>
                  </a:lnTo>
                  <a:moveTo>
                    <a:pt x="447" y="18"/>
                  </a:moveTo>
                  <a:lnTo>
                    <a:pt x="447" y="0"/>
                  </a:lnTo>
                  <a:moveTo>
                    <a:pt x="0" y="18"/>
                  </a:moveTo>
                  <a:lnTo>
                    <a:pt x="447"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6" name="Rectangle 37"/>
            <p:cNvSpPr>
              <a:spLocks noChangeArrowheads="1"/>
            </p:cNvSpPr>
            <p:nvPr/>
          </p:nvSpPr>
          <p:spPr bwMode="auto">
            <a:xfrm>
              <a:off x="1061" y="1900"/>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nb</a:t>
              </a:r>
              <a:endParaRPr kumimoji="0" lang="en-US" sz="1800" b="0" i="1" u="none" strike="noStrike" cap="none" normalizeH="0" baseline="0">
                <a:ln>
                  <a:noFill/>
                </a:ln>
                <a:solidFill>
                  <a:schemeClr val="tx1"/>
                </a:solidFill>
                <a:effectLst/>
                <a:latin typeface="Arial" pitchFamily="34" charset="0"/>
              </a:endParaRPr>
            </a:p>
          </p:txBody>
        </p:sp>
        <p:sp>
          <p:nvSpPr>
            <p:cNvPr id="17417" name="Line 38"/>
            <p:cNvSpPr>
              <a:spLocks noChangeShapeType="1"/>
            </p:cNvSpPr>
            <p:nvPr/>
          </p:nvSpPr>
          <p:spPr bwMode="auto">
            <a:xfrm flipV="1">
              <a:off x="2146" y="1900"/>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8" name="Freeform 39"/>
            <p:cNvSpPr>
              <a:spLocks noEditPoints="1"/>
            </p:cNvSpPr>
            <p:nvPr/>
          </p:nvSpPr>
          <p:spPr bwMode="auto">
            <a:xfrm>
              <a:off x="932" y="1900"/>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9" name="Rectangle 40"/>
            <p:cNvSpPr>
              <a:spLocks noChangeArrowheads="1"/>
            </p:cNvSpPr>
            <p:nvPr/>
          </p:nvSpPr>
          <p:spPr bwMode="auto">
            <a:xfrm>
              <a:off x="1061" y="2089"/>
              <a:ext cx="1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e/z</a:t>
              </a:r>
              <a:endParaRPr kumimoji="0" lang="en-US" sz="1800" b="0" i="1" u="none" strike="noStrike" cap="none" normalizeH="0" baseline="0">
                <a:ln>
                  <a:noFill/>
                </a:ln>
                <a:solidFill>
                  <a:schemeClr val="tx1"/>
                </a:solidFill>
                <a:effectLst/>
                <a:latin typeface="Arial" pitchFamily="34" charset="0"/>
              </a:endParaRPr>
            </a:p>
          </p:txBody>
        </p:sp>
        <p:sp>
          <p:nvSpPr>
            <p:cNvPr id="17420" name="Line 41"/>
            <p:cNvSpPr>
              <a:spLocks noChangeShapeType="1"/>
            </p:cNvSpPr>
            <p:nvPr/>
          </p:nvSpPr>
          <p:spPr bwMode="auto">
            <a:xfrm flipV="1">
              <a:off x="2146" y="2089"/>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1" name="Freeform 42"/>
            <p:cNvSpPr>
              <a:spLocks noEditPoints="1"/>
            </p:cNvSpPr>
            <p:nvPr/>
          </p:nvSpPr>
          <p:spPr bwMode="auto">
            <a:xfrm>
              <a:off x="932" y="2089"/>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2" name="Rectangle 43"/>
            <p:cNvSpPr>
              <a:spLocks noChangeArrowheads="1"/>
            </p:cNvSpPr>
            <p:nvPr/>
          </p:nvSpPr>
          <p:spPr bwMode="auto">
            <a:xfrm>
              <a:off x="1061" y="2268"/>
              <a:ext cx="32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1A1B1C"/>
                  </a:solidFill>
                  <a:effectLst/>
                  <a:latin typeface="Times New Roman" pitchFamily="18" charset="0"/>
                </a:rPr>
                <a:t>ne/</a:t>
              </a:r>
              <a:r>
                <a:rPr kumimoji="0" lang="en-US" sz="1900" b="0" i="1" u="none" strike="noStrike" cap="none" normalizeH="0" baseline="0" dirty="0" err="1">
                  <a:ln>
                    <a:noFill/>
                  </a:ln>
                  <a:solidFill>
                    <a:srgbClr val="1A1B1C"/>
                  </a:solidFill>
                  <a:effectLst/>
                  <a:latin typeface="Times New Roman" pitchFamily="18" charset="0"/>
                </a:rPr>
                <a:t>nz</a:t>
              </a:r>
              <a:endParaRPr kumimoji="0" lang="en-US" sz="1800" b="0" i="1" u="none" strike="noStrike" cap="none" normalizeH="0" baseline="0" dirty="0">
                <a:ln>
                  <a:noFill/>
                </a:ln>
                <a:solidFill>
                  <a:schemeClr val="tx1"/>
                </a:solidFill>
                <a:effectLst/>
                <a:latin typeface="Arial" pitchFamily="34" charset="0"/>
              </a:endParaRPr>
            </a:p>
          </p:txBody>
        </p:sp>
        <p:sp>
          <p:nvSpPr>
            <p:cNvPr id="17423" name="Line 44"/>
            <p:cNvSpPr>
              <a:spLocks noChangeShapeType="1"/>
            </p:cNvSpPr>
            <p:nvPr/>
          </p:nvSpPr>
          <p:spPr bwMode="auto">
            <a:xfrm flipV="1">
              <a:off x="2146" y="227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4" name="Freeform 45"/>
            <p:cNvSpPr>
              <a:spLocks noEditPoints="1"/>
            </p:cNvSpPr>
            <p:nvPr/>
          </p:nvSpPr>
          <p:spPr bwMode="auto">
            <a:xfrm>
              <a:off x="932" y="2278"/>
              <a:ext cx="4448" cy="358"/>
            </a:xfrm>
            <a:custGeom>
              <a:avLst/>
              <a:gdLst>
                <a:gd name="T0" fmla="*/ 443 w 447"/>
                <a:gd name="T1" fmla="*/ 18 h 36"/>
                <a:gd name="T2" fmla="*/ 443 w 447"/>
                <a:gd name="T3" fmla="*/ 0 h 36"/>
                <a:gd name="T4" fmla="*/ 447 w 447"/>
                <a:gd name="T5" fmla="*/ 18 h 36"/>
                <a:gd name="T6" fmla="*/ 447 w 447"/>
                <a:gd name="T7" fmla="*/ 0 h 36"/>
                <a:gd name="T8" fmla="*/ 0 w 447"/>
                <a:gd name="T9" fmla="*/ 18 h 36"/>
                <a:gd name="T10" fmla="*/ 447 w 447"/>
                <a:gd name="T11" fmla="*/ 18 h 36"/>
                <a:gd name="T12" fmla="*/ 0 w 447"/>
                <a:gd name="T13" fmla="*/ 36 h 36"/>
                <a:gd name="T14" fmla="*/ 0 w 447"/>
                <a:gd name="T15" fmla="*/ 18 h 36"/>
                <a:gd name="T16" fmla="*/ 4 w 447"/>
                <a:gd name="T17" fmla="*/ 36 h 36"/>
                <a:gd name="T18" fmla="*/ 4 w 44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6">
                  <a:moveTo>
                    <a:pt x="443" y="18"/>
                  </a:moveTo>
                  <a:lnTo>
                    <a:pt x="443" y="0"/>
                  </a:lnTo>
                  <a:moveTo>
                    <a:pt x="447" y="18"/>
                  </a:moveTo>
                  <a:lnTo>
                    <a:pt x="447" y="0"/>
                  </a:lnTo>
                  <a:moveTo>
                    <a:pt x="0" y="18"/>
                  </a:moveTo>
                  <a:lnTo>
                    <a:pt x="447"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5" name="Rectangle 46"/>
            <p:cNvSpPr>
              <a:spLocks noChangeArrowheads="1"/>
            </p:cNvSpPr>
            <p:nvPr/>
          </p:nvSpPr>
          <p:spPr bwMode="auto">
            <a:xfrm>
              <a:off x="1061" y="2457"/>
              <a:ext cx="1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be</a:t>
              </a:r>
              <a:endParaRPr kumimoji="0" lang="en-US" sz="1800" b="0" i="1" u="none" strike="noStrike" cap="none" normalizeH="0" baseline="0">
                <a:ln>
                  <a:noFill/>
                </a:ln>
                <a:solidFill>
                  <a:schemeClr val="tx1"/>
                </a:solidFill>
                <a:effectLst/>
                <a:latin typeface="Arial" pitchFamily="34" charset="0"/>
              </a:endParaRPr>
            </a:p>
          </p:txBody>
        </p:sp>
        <p:sp>
          <p:nvSpPr>
            <p:cNvPr id="17426" name="Line 47"/>
            <p:cNvSpPr>
              <a:spLocks noChangeShapeType="1"/>
            </p:cNvSpPr>
            <p:nvPr/>
          </p:nvSpPr>
          <p:spPr bwMode="auto">
            <a:xfrm flipV="1">
              <a:off x="2146" y="2457"/>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7" name="Freeform 48"/>
            <p:cNvSpPr>
              <a:spLocks noEditPoints="1"/>
            </p:cNvSpPr>
            <p:nvPr/>
          </p:nvSpPr>
          <p:spPr bwMode="auto">
            <a:xfrm>
              <a:off x="932" y="2457"/>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8" name="Rectangle 49"/>
            <p:cNvSpPr>
              <a:spLocks noChangeArrowheads="1"/>
            </p:cNvSpPr>
            <p:nvPr/>
          </p:nvSpPr>
          <p:spPr bwMode="auto">
            <a:xfrm>
              <a:off x="1061" y="2647"/>
              <a:ext cx="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s</a:t>
              </a:r>
              <a:endParaRPr kumimoji="0" lang="en-US" sz="1800" b="0" i="1" u="none" strike="noStrike" cap="none" normalizeH="0" baseline="0">
                <a:ln>
                  <a:noFill/>
                </a:ln>
                <a:solidFill>
                  <a:schemeClr val="tx1"/>
                </a:solidFill>
                <a:effectLst/>
                <a:latin typeface="Arial" pitchFamily="34" charset="0"/>
              </a:endParaRPr>
            </a:p>
          </p:txBody>
        </p:sp>
        <p:sp>
          <p:nvSpPr>
            <p:cNvPr id="17429" name="Line 50"/>
            <p:cNvSpPr>
              <a:spLocks noChangeShapeType="1"/>
            </p:cNvSpPr>
            <p:nvPr/>
          </p:nvSpPr>
          <p:spPr bwMode="auto">
            <a:xfrm flipV="1">
              <a:off x="2146" y="2646"/>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0" name="Freeform 51"/>
            <p:cNvSpPr>
              <a:spLocks noEditPoints="1"/>
            </p:cNvSpPr>
            <p:nvPr/>
          </p:nvSpPr>
          <p:spPr bwMode="auto">
            <a:xfrm>
              <a:off x="932" y="2646"/>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1" name="Rectangle 52"/>
            <p:cNvSpPr>
              <a:spLocks noChangeArrowheads="1"/>
            </p:cNvSpPr>
            <p:nvPr/>
          </p:nvSpPr>
          <p:spPr bwMode="auto">
            <a:xfrm>
              <a:off x="1061" y="2826"/>
              <a:ext cx="1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ns</a:t>
              </a:r>
              <a:endParaRPr kumimoji="0" lang="en-US" sz="1800" b="0" i="1" u="none" strike="noStrike" cap="none" normalizeH="0" baseline="0">
                <a:ln>
                  <a:noFill/>
                </a:ln>
                <a:solidFill>
                  <a:schemeClr val="tx1"/>
                </a:solidFill>
                <a:effectLst/>
                <a:latin typeface="Arial" pitchFamily="34" charset="0"/>
              </a:endParaRPr>
            </a:p>
          </p:txBody>
        </p:sp>
        <p:sp>
          <p:nvSpPr>
            <p:cNvPr id="17432" name="Line 53"/>
            <p:cNvSpPr>
              <a:spLocks noChangeShapeType="1"/>
            </p:cNvSpPr>
            <p:nvPr/>
          </p:nvSpPr>
          <p:spPr bwMode="auto">
            <a:xfrm flipV="1">
              <a:off x="2146" y="2835"/>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3" name="Freeform 54"/>
            <p:cNvSpPr>
              <a:spLocks noEditPoints="1"/>
            </p:cNvSpPr>
            <p:nvPr/>
          </p:nvSpPr>
          <p:spPr bwMode="auto">
            <a:xfrm>
              <a:off x="932" y="2835"/>
              <a:ext cx="4448" cy="358"/>
            </a:xfrm>
            <a:custGeom>
              <a:avLst/>
              <a:gdLst>
                <a:gd name="T0" fmla="*/ 443 w 447"/>
                <a:gd name="T1" fmla="*/ 18 h 36"/>
                <a:gd name="T2" fmla="*/ 443 w 447"/>
                <a:gd name="T3" fmla="*/ 0 h 36"/>
                <a:gd name="T4" fmla="*/ 447 w 447"/>
                <a:gd name="T5" fmla="*/ 18 h 36"/>
                <a:gd name="T6" fmla="*/ 447 w 447"/>
                <a:gd name="T7" fmla="*/ 0 h 36"/>
                <a:gd name="T8" fmla="*/ 0 w 447"/>
                <a:gd name="T9" fmla="*/ 18 h 36"/>
                <a:gd name="T10" fmla="*/ 447 w 447"/>
                <a:gd name="T11" fmla="*/ 18 h 36"/>
                <a:gd name="T12" fmla="*/ 0 w 447"/>
                <a:gd name="T13" fmla="*/ 36 h 36"/>
                <a:gd name="T14" fmla="*/ 0 w 447"/>
                <a:gd name="T15" fmla="*/ 18 h 36"/>
                <a:gd name="T16" fmla="*/ 4 w 447"/>
                <a:gd name="T17" fmla="*/ 36 h 36"/>
                <a:gd name="T18" fmla="*/ 4 w 44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6">
                  <a:moveTo>
                    <a:pt x="443" y="18"/>
                  </a:moveTo>
                  <a:lnTo>
                    <a:pt x="443" y="0"/>
                  </a:lnTo>
                  <a:moveTo>
                    <a:pt x="447" y="18"/>
                  </a:moveTo>
                  <a:lnTo>
                    <a:pt x="447" y="0"/>
                  </a:lnTo>
                  <a:moveTo>
                    <a:pt x="0" y="18"/>
                  </a:moveTo>
                  <a:lnTo>
                    <a:pt x="447"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4" name="Rectangle 55"/>
            <p:cNvSpPr>
              <a:spLocks noChangeArrowheads="1"/>
            </p:cNvSpPr>
            <p:nvPr/>
          </p:nvSpPr>
          <p:spPr bwMode="auto">
            <a:xfrm>
              <a:off x="1061" y="3015"/>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l</a:t>
              </a:r>
              <a:endParaRPr kumimoji="0" lang="en-US" sz="1800" b="0" i="1" u="none" strike="noStrike" cap="none" normalizeH="0" baseline="0">
                <a:ln>
                  <a:noFill/>
                </a:ln>
                <a:solidFill>
                  <a:schemeClr val="tx1"/>
                </a:solidFill>
                <a:effectLst/>
                <a:latin typeface="Arial" pitchFamily="34" charset="0"/>
              </a:endParaRPr>
            </a:p>
          </p:txBody>
        </p:sp>
        <p:sp>
          <p:nvSpPr>
            <p:cNvPr id="17435" name="Line 56"/>
            <p:cNvSpPr>
              <a:spLocks noChangeShapeType="1"/>
            </p:cNvSpPr>
            <p:nvPr/>
          </p:nvSpPr>
          <p:spPr bwMode="auto">
            <a:xfrm flipV="1">
              <a:off x="2146" y="3014"/>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6" name="Freeform 57"/>
            <p:cNvSpPr>
              <a:spLocks noEditPoints="1"/>
            </p:cNvSpPr>
            <p:nvPr/>
          </p:nvSpPr>
          <p:spPr bwMode="auto">
            <a:xfrm>
              <a:off x="932" y="3014"/>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7" name="Rectangle 58"/>
            <p:cNvSpPr>
              <a:spLocks noChangeArrowheads="1"/>
            </p:cNvSpPr>
            <p:nvPr/>
          </p:nvSpPr>
          <p:spPr bwMode="auto">
            <a:xfrm>
              <a:off x="1061" y="3194"/>
              <a:ext cx="11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le</a:t>
              </a:r>
              <a:endParaRPr kumimoji="0" lang="en-US" sz="1800" b="0" i="1" u="none" strike="noStrike" cap="none" normalizeH="0" baseline="0">
                <a:ln>
                  <a:noFill/>
                </a:ln>
                <a:solidFill>
                  <a:schemeClr val="tx1"/>
                </a:solidFill>
                <a:effectLst/>
                <a:latin typeface="Arial" pitchFamily="34" charset="0"/>
              </a:endParaRPr>
            </a:p>
          </p:txBody>
        </p:sp>
        <p:sp>
          <p:nvSpPr>
            <p:cNvPr id="17438" name="Line 59"/>
            <p:cNvSpPr>
              <a:spLocks noChangeShapeType="1"/>
            </p:cNvSpPr>
            <p:nvPr/>
          </p:nvSpPr>
          <p:spPr bwMode="auto">
            <a:xfrm flipV="1">
              <a:off x="2146" y="3203"/>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9" name="Freeform 60"/>
            <p:cNvSpPr>
              <a:spLocks noEditPoints="1"/>
            </p:cNvSpPr>
            <p:nvPr/>
          </p:nvSpPr>
          <p:spPr bwMode="auto">
            <a:xfrm>
              <a:off x="932" y="3203"/>
              <a:ext cx="4448" cy="368"/>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8 h 37"/>
                <a:gd name="T16" fmla="*/ 4 w 447"/>
                <a:gd name="T17" fmla="*/ 37 h 37"/>
                <a:gd name="T18" fmla="*/ 4 w 447"/>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0" name="Rectangle 61"/>
            <p:cNvSpPr>
              <a:spLocks noChangeArrowheads="1"/>
            </p:cNvSpPr>
            <p:nvPr/>
          </p:nvSpPr>
          <p:spPr bwMode="auto">
            <a:xfrm>
              <a:off x="1061" y="338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g</a:t>
              </a:r>
              <a:endParaRPr kumimoji="0" lang="en-US" sz="1800" b="0" i="1" u="none" strike="noStrike" cap="none" normalizeH="0" baseline="0">
                <a:ln>
                  <a:noFill/>
                </a:ln>
                <a:solidFill>
                  <a:schemeClr val="tx1"/>
                </a:solidFill>
                <a:effectLst/>
                <a:latin typeface="Arial" pitchFamily="34" charset="0"/>
              </a:endParaRPr>
            </a:p>
          </p:txBody>
        </p:sp>
        <p:sp>
          <p:nvSpPr>
            <p:cNvPr id="17441" name="Line 62"/>
            <p:cNvSpPr>
              <a:spLocks noChangeShapeType="1"/>
            </p:cNvSpPr>
            <p:nvPr/>
          </p:nvSpPr>
          <p:spPr bwMode="auto">
            <a:xfrm flipV="1">
              <a:off x="2146" y="3382"/>
              <a:ext cx="0" cy="18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2" name="Freeform 63"/>
            <p:cNvSpPr>
              <a:spLocks noEditPoints="1"/>
            </p:cNvSpPr>
            <p:nvPr/>
          </p:nvSpPr>
          <p:spPr bwMode="auto">
            <a:xfrm>
              <a:off x="932" y="3382"/>
              <a:ext cx="4448" cy="369"/>
            </a:xfrm>
            <a:custGeom>
              <a:avLst/>
              <a:gdLst>
                <a:gd name="T0" fmla="*/ 443 w 447"/>
                <a:gd name="T1" fmla="*/ 19 h 37"/>
                <a:gd name="T2" fmla="*/ 443 w 447"/>
                <a:gd name="T3" fmla="*/ 0 h 37"/>
                <a:gd name="T4" fmla="*/ 447 w 447"/>
                <a:gd name="T5" fmla="*/ 19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9"/>
                  </a:moveTo>
                  <a:lnTo>
                    <a:pt x="443" y="0"/>
                  </a:lnTo>
                  <a:moveTo>
                    <a:pt x="447" y="19"/>
                  </a:moveTo>
                  <a:lnTo>
                    <a:pt x="447" y="0"/>
                  </a:lnTo>
                  <a:moveTo>
                    <a:pt x="0" y="19"/>
                  </a:moveTo>
                  <a:lnTo>
                    <a:pt x="447"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3" name="Rectangle 64"/>
            <p:cNvSpPr>
              <a:spLocks noChangeArrowheads="1"/>
            </p:cNvSpPr>
            <p:nvPr/>
          </p:nvSpPr>
          <p:spPr bwMode="auto">
            <a:xfrm>
              <a:off x="1061" y="3572"/>
              <a:ext cx="1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a:ln>
                    <a:noFill/>
                  </a:ln>
                  <a:solidFill>
                    <a:srgbClr val="1A1B1C"/>
                  </a:solidFill>
                  <a:effectLst/>
                  <a:latin typeface="Times New Roman" pitchFamily="18" charset="0"/>
                </a:rPr>
                <a:t>ge</a:t>
              </a:r>
              <a:endParaRPr kumimoji="0" lang="en-US" sz="1800" b="0" i="1" u="none" strike="noStrike" cap="none" normalizeH="0" baseline="0">
                <a:ln>
                  <a:noFill/>
                </a:ln>
                <a:solidFill>
                  <a:schemeClr val="tx1"/>
                </a:solidFill>
                <a:effectLst/>
                <a:latin typeface="Arial" pitchFamily="34" charset="0"/>
              </a:endParaRPr>
            </a:p>
          </p:txBody>
        </p:sp>
        <p:sp>
          <p:nvSpPr>
            <p:cNvPr id="17444" name="Line 65"/>
            <p:cNvSpPr>
              <a:spLocks noChangeShapeType="1"/>
            </p:cNvSpPr>
            <p:nvPr/>
          </p:nvSpPr>
          <p:spPr bwMode="auto">
            <a:xfrm flipV="1">
              <a:off x="2146" y="3571"/>
              <a:ext cx="0" cy="18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5" name="Freeform 66"/>
            <p:cNvSpPr>
              <a:spLocks noEditPoints="1"/>
            </p:cNvSpPr>
            <p:nvPr/>
          </p:nvSpPr>
          <p:spPr bwMode="auto">
            <a:xfrm>
              <a:off x="932" y="3571"/>
              <a:ext cx="4448" cy="219"/>
            </a:xfrm>
            <a:custGeom>
              <a:avLst/>
              <a:gdLst>
                <a:gd name="T0" fmla="*/ 443 w 447"/>
                <a:gd name="T1" fmla="*/ 18 h 22"/>
                <a:gd name="T2" fmla="*/ 443 w 447"/>
                <a:gd name="T3" fmla="*/ 0 h 22"/>
                <a:gd name="T4" fmla="*/ 447 w 447"/>
                <a:gd name="T5" fmla="*/ 18 h 22"/>
                <a:gd name="T6" fmla="*/ 447 w 447"/>
                <a:gd name="T7" fmla="*/ 0 h 22"/>
                <a:gd name="T8" fmla="*/ 0 w 447"/>
                <a:gd name="T9" fmla="*/ 18 h 22"/>
                <a:gd name="T10" fmla="*/ 447 w 447"/>
                <a:gd name="T11" fmla="*/ 18 h 22"/>
                <a:gd name="T12" fmla="*/ 0 w 447"/>
                <a:gd name="T13" fmla="*/ 22 h 22"/>
                <a:gd name="T14" fmla="*/ 447 w 44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7" h="22">
                  <a:moveTo>
                    <a:pt x="443" y="18"/>
                  </a:moveTo>
                  <a:lnTo>
                    <a:pt x="443" y="0"/>
                  </a:lnTo>
                  <a:moveTo>
                    <a:pt x="447" y="18"/>
                  </a:moveTo>
                  <a:lnTo>
                    <a:pt x="447" y="0"/>
                  </a:lnTo>
                  <a:moveTo>
                    <a:pt x="0" y="18"/>
                  </a:moveTo>
                  <a:lnTo>
                    <a:pt x="447" y="18"/>
                  </a:lnTo>
                  <a:moveTo>
                    <a:pt x="0" y="22"/>
                  </a:moveTo>
                  <a:lnTo>
                    <a:pt x="447"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 Test if a </a:t>
            </a:r>
            <a:r>
              <a:rPr lang="fr-FR" dirty="0" err="1">
                <a:solidFill>
                  <a:schemeClr val="tx1"/>
                </a:solidFill>
              </a:rPr>
              <a:t>number</a:t>
            </a:r>
            <a:r>
              <a:rPr lang="fr-FR" dirty="0">
                <a:solidFill>
                  <a:schemeClr val="tx1"/>
                </a:solidFill>
              </a:rPr>
              <a:t> in </a:t>
            </a:r>
            <a:r>
              <a:rPr lang="fr-FR" i="1" dirty="0" err="1">
                <a:solidFill>
                  <a:schemeClr val="tx1"/>
                </a:solidFill>
              </a:rPr>
              <a:t>eax</a:t>
            </a:r>
            <a:r>
              <a:rPr lang="fr-FR" dirty="0">
                <a:solidFill>
                  <a:schemeClr val="tx1"/>
                </a:solidFill>
              </a:rPr>
              <a:t> </a:t>
            </a:r>
            <a:r>
              <a:rPr lang="fr-FR" dirty="0" err="1">
                <a:solidFill>
                  <a:schemeClr val="tx1"/>
                </a:solidFill>
              </a:rPr>
              <a:t>is</a:t>
            </a:r>
            <a:r>
              <a:rPr lang="fr-FR" dirty="0">
                <a:solidFill>
                  <a:schemeClr val="tx1"/>
                </a:solidFill>
              </a:rPr>
              <a:t> prime. Put the </a:t>
            </a:r>
            <a:r>
              <a:rPr lang="fr-FR" dirty="0" err="1">
                <a:solidFill>
                  <a:schemeClr val="tx1"/>
                </a:solidFill>
              </a:rPr>
              <a:t>result</a:t>
            </a:r>
            <a:r>
              <a:rPr lang="fr-FR" dirty="0">
                <a:solidFill>
                  <a:schemeClr val="tx1"/>
                </a:solidFill>
              </a:rPr>
              <a:t> in </a:t>
            </a:r>
            <a:r>
              <a:rPr lang="fr-FR" i="1" dirty="0" err="1">
                <a:solidFill>
                  <a:schemeClr val="tx1"/>
                </a:solidFill>
              </a:rPr>
              <a:t>eax</a:t>
            </a:r>
            <a:endParaRPr lang="fr-FR" i="1" dirty="0">
              <a:solidFill>
                <a:schemeClr val="tx1"/>
              </a:solidFill>
            </a:endParaRPr>
          </a:p>
        </p:txBody>
      </p:sp>
      <p:grpSp>
        <p:nvGrpSpPr>
          <p:cNvPr id="11" name="Group 10"/>
          <p:cNvGrpSpPr/>
          <p:nvPr/>
        </p:nvGrpSpPr>
        <p:grpSpPr>
          <a:xfrm>
            <a:off x="1295400" y="1828800"/>
            <a:ext cx="7626615" cy="4207200"/>
            <a:chOff x="1974585" y="1981200"/>
            <a:chExt cx="6788415" cy="4207200"/>
          </a:xfrm>
        </p:grpSpPr>
        <p:sp>
          <p:nvSpPr>
            <p:cNvPr id="7" name="Freeform 6"/>
            <p:cNvSpPr>
              <a:spLocks/>
            </p:cNvSpPr>
            <p:nvPr/>
          </p:nvSpPr>
          <p:spPr bwMode="auto">
            <a:xfrm>
              <a:off x="1974585" y="2111051"/>
              <a:ext cx="6788415" cy="4077349"/>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4194586" y="1981200"/>
              <a:ext cx="1825216" cy="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a:spLocks noChangeArrowheads="1"/>
            </p:cNvSpPr>
            <p:nvPr/>
          </p:nvSpPr>
          <p:spPr bwMode="auto">
            <a:xfrm>
              <a:off x="4218280" y="1981201"/>
              <a:ext cx="1825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a:latin typeface="Courier New" pitchFamily="49" charset="0"/>
                  <a:cs typeface="Courier New" pitchFamily="49" charset="0"/>
                </a:rPr>
                <a:t>x86 assembly code</a:t>
              </a:r>
              <a:endParaRPr lang="en-US" sz="1400" dirty="0">
                <a:latin typeface="Courier New" pitchFamily="49" charset="0"/>
                <a:cs typeface="Courier New" pitchFamily="49" charset="0"/>
              </a:endParaRPr>
            </a:p>
          </p:txBody>
        </p:sp>
      </p:grpSp>
      <p:sp>
        <p:nvSpPr>
          <p:cNvPr id="12" name="Rectangle 11"/>
          <p:cNvSpPr/>
          <p:nvPr/>
        </p:nvSpPr>
        <p:spPr>
          <a:xfrm>
            <a:off x="1371600" y="2018586"/>
            <a:ext cx="7550415" cy="3970318"/>
          </a:xfrm>
          <a:prstGeom prst="rect">
            <a:avLst/>
          </a:prstGeom>
        </p:spPr>
        <p:txBody>
          <a:bodyPr wrap="square">
            <a:spAutoFit/>
          </a:bodyPr>
          <a:lstStyle/>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ebx</a:t>
            </a:r>
            <a:r>
              <a:rPr lang="en-US" sz="1400" i="1" dirty="0">
                <a:latin typeface="Courier New" pitchFamily="49" charset="0"/>
                <a:cs typeface="Courier New" pitchFamily="49" charset="0"/>
              </a:rPr>
              <a:t>, 2	; starting index</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ecx</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 </a:t>
            </a:r>
            <a:r>
              <a:rPr lang="en-US" sz="1400" i="1" dirty="0" err="1">
                <a:latin typeface="Courier New" pitchFamily="49" charset="0"/>
                <a:cs typeface="Courier New" pitchFamily="49" charset="0"/>
              </a:rPr>
              <a:t>ecx</a:t>
            </a:r>
            <a:r>
              <a:rPr lang="en-US" sz="1400" i="1" dirty="0">
                <a:latin typeface="Courier New" pitchFamily="49" charset="0"/>
                <a:cs typeface="Courier New" pitchFamily="49" charset="0"/>
              </a:rPr>
              <a:t> contains the original number</a:t>
            </a:r>
          </a:p>
          <a:p>
            <a:r>
              <a:rPr lang="en-US" sz="1400" i="1" dirty="0">
                <a:latin typeface="Courier New" pitchFamily="49" charset="0"/>
                <a:cs typeface="Courier New" pitchFamily="49" charset="0"/>
              </a:rPr>
              <a:t>.loop:</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edx</a:t>
            </a:r>
            <a:r>
              <a:rPr lang="en-US" sz="1400" i="1" dirty="0">
                <a:latin typeface="Courier New" pitchFamily="49" charset="0"/>
                <a:cs typeface="Courier New" pitchFamily="49" charset="0"/>
              </a:rPr>
              <a:t>, 0	; required for correct division</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idiv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ebx</a:t>
            </a:r>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cmp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edx</a:t>
            </a:r>
            <a:r>
              <a:rPr lang="en-US" sz="1400" i="1" dirty="0">
                <a:latin typeface="Courier New" pitchFamily="49" charset="0"/>
                <a:cs typeface="Courier New" pitchFamily="49" charset="0"/>
              </a:rPr>
              <a:t>, 0	; compare the remainder</a:t>
            </a:r>
          </a:p>
          <a:p>
            <a:r>
              <a:rPr lang="en-US" sz="1400" i="1" dirty="0">
                <a:latin typeface="Courier New" pitchFamily="49" charset="0"/>
                <a:cs typeface="Courier New" pitchFamily="49" charset="0"/>
              </a:rPr>
              <a:t>		je .</a:t>
            </a:r>
            <a:r>
              <a:rPr lang="en-US" sz="1400" i="1" dirty="0" err="1">
                <a:latin typeface="Courier New" pitchFamily="49" charset="0"/>
                <a:cs typeface="Courier New" pitchFamily="49" charset="0"/>
              </a:rPr>
              <a:t>notprime</a:t>
            </a:r>
            <a:r>
              <a:rPr lang="en-US" sz="1400" i="1" dirty="0">
                <a:latin typeface="Courier New" pitchFamily="49" charset="0"/>
                <a:cs typeface="Courier New" pitchFamily="49" charset="0"/>
              </a:rPr>
              <a:t> 	; number is composite</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inc</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ebx</a:t>
            </a:r>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ecx</a:t>
            </a:r>
            <a:r>
              <a:rPr lang="en-US" sz="1400" i="1" dirty="0">
                <a:latin typeface="Courier New" pitchFamily="49" charset="0"/>
                <a:cs typeface="Courier New" pitchFamily="49" charset="0"/>
              </a:rPr>
              <a:t> 	; set the value of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again</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cmp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ebx</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 compare the index and the number</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jl</a:t>
            </a:r>
            <a:r>
              <a:rPr lang="en-US" sz="1400" i="1" dirty="0">
                <a:latin typeface="Courier New" pitchFamily="49" charset="0"/>
                <a:cs typeface="Courier New" pitchFamily="49" charset="0"/>
              </a:rPr>
              <a:t> .loop</a:t>
            </a:r>
          </a:p>
          <a:p>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		; end of the loop</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1 	; number is prime</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jmp</a:t>
            </a:r>
            <a:r>
              <a:rPr lang="en-US" sz="1400" i="1" dirty="0">
                <a:latin typeface="Courier New" pitchFamily="49" charset="0"/>
                <a:cs typeface="Courier New" pitchFamily="49" charset="0"/>
              </a:rPr>
              <a:t> .exit 	; exit</a:t>
            </a:r>
          </a:p>
          <a:p>
            <a:r>
              <a:rPr lang="en-US" sz="1400" i="1" dirty="0">
                <a:latin typeface="Courier New" pitchFamily="49" charset="0"/>
                <a:cs typeface="Courier New" pitchFamily="49" charset="0"/>
              </a:rPr>
              <a:t>.</a:t>
            </a:r>
            <a:r>
              <a:rPr lang="en-US" sz="1400" i="1" dirty="0" err="1">
                <a:latin typeface="Courier New" pitchFamily="49" charset="0"/>
                <a:cs typeface="Courier New" pitchFamily="49" charset="0"/>
              </a:rPr>
              <a:t>notprime</a:t>
            </a:r>
            <a:r>
              <a:rPr lang="en-US" sz="1400" i="1" dirty="0">
                <a:latin typeface="Courier New" pitchFamily="49" charset="0"/>
                <a:cs typeface="Courier New" pitchFamily="49" charset="0"/>
              </a:rPr>
              <a:t>:</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0</a:t>
            </a:r>
          </a:p>
          <a:p>
            <a:r>
              <a:rPr lang="en-US" sz="1400" i="1" dirty="0">
                <a:latin typeface="Courier New" pitchFamily="49" charset="0"/>
                <a:cs typeface="Courier New" pitchFamily="49" charset="0"/>
              </a:rPr>
              <a:t>.exit:</a:t>
            </a:r>
            <a:endParaRPr lang="en-US" sz="1400" dirty="0">
              <a:latin typeface="Courier New" pitchFamily="49" charset="0"/>
              <a:cs typeface="Courier New"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Function</a:t>
            </a:r>
            <a:r>
              <a:rPr lang="fr-FR" dirty="0">
                <a:solidFill>
                  <a:schemeClr val="tx1"/>
                </a:solidFill>
              </a:rPr>
              <a:t> Call and Return Instructions</a:t>
            </a:r>
          </a:p>
        </p:txBody>
      </p:sp>
      <p:sp>
        <p:nvSpPr>
          <p:cNvPr id="3" name="Text Placeholder 2"/>
          <p:cNvSpPr txBox="1">
            <a:spLocks noGrp="1"/>
          </p:cNvSpPr>
          <p:nvPr>
            <p:ph type="body" idx="4294967295"/>
          </p:nvPr>
        </p:nvSpPr>
        <p:spPr>
          <a:xfrm>
            <a:off x="965200" y="3900488"/>
            <a:ext cx="7416800" cy="18907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4700B8"/>
                </a:solidFill>
                <a:latin typeface="Calibri" panose="020F0502020204030204" pitchFamily="34" charset="0"/>
              </a:rPr>
              <a:t>call</a:t>
            </a:r>
            <a:r>
              <a:rPr lang="en-US" sz="2600" dirty="0">
                <a:latin typeface="Calibri" panose="020F0502020204030204" pitchFamily="34" charset="0"/>
              </a:rPr>
              <a:t> instruction jumps to the &lt;label&gt;, and pushes the return address on the stack</a:t>
            </a:r>
          </a:p>
          <a:p>
            <a:pPr lvl="0">
              <a:buSzPct val="100000"/>
              <a:buFont typeface="Symbol" panose="05050102010706020507" pitchFamily="18" charset="2"/>
              <a:buChar char="*"/>
            </a:pPr>
            <a:r>
              <a:rPr lang="en-US" sz="2600" dirty="0">
                <a:solidFill>
                  <a:srgbClr val="FF3366"/>
                </a:solidFill>
                <a:latin typeface="Calibri" panose="020F0502020204030204" pitchFamily="34" charset="0"/>
              </a:rPr>
              <a:t>Pops</a:t>
            </a:r>
            <a:r>
              <a:rPr lang="en-US" sz="2600" dirty="0">
                <a:latin typeface="Calibri" panose="020F0502020204030204" pitchFamily="34" charset="0"/>
              </a:rPr>
              <a:t> the stack </a:t>
            </a:r>
            <a:r>
              <a:rPr lang="en-US" sz="2600" dirty="0">
                <a:solidFill>
                  <a:srgbClr val="B80047"/>
                </a:solidFill>
                <a:latin typeface="Calibri" panose="020F0502020204030204" pitchFamily="34" charset="0"/>
              </a:rPr>
              <a:t>top</a:t>
            </a:r>
            <a:r>
              <a:rPr lang="en-US" sz="2600" dirty="0">
                <a:latin typeface="Calibri" panose="020F0502020204030204" pitchFamily="34" charset="0"/>
              </a:rPr>
              <a:t> (assume it contains the </a:t>
            </a:r>
            <a:r>
              <a:rPr lang="en-US" sz="2600" dirty="0">
                <a:solidFill>
                  <a:srgbClr val="0047FF"/>
                </a:solidFill>
                <a:latin typeface="Calibri" panose="020F0502020204030204" pitchFamily="34" charset="0"/>
              </a:rPr>
              <a:t>return address</a:t>
            </a:r>
            <a:r>
              <a:rPr lang="en-US" sz="2600" dirty="0">
                <a:latin typeface="Calibri" panose="020F0502020204030204" pitchFamily="34" charset="0"/>
              </a:rPr>
              <a:t>)</a:t>
            </a:r>
          </a:p>
        </p:txBody>
      </p:sp>
      <p:grpSp>
        <p:nvGrpSpPr>
          <p:cNvPr id="7" name="Group 5"/>
          <p:cNvGrpSpPr>
            <a:grpSpLocks noChangeAspect="1"/>
          </p:cNvGrpSpPr>
          <p:nvPr/>
        </p:nvGrpSpPr>
        <p:grpSpPr bwMode="auto">
          <a:xfrm>
            <a:off x="1689100" y="1905000"/>
            <a:ext cx="6781800" cy="1490663"/>
            <a:chOff x="1064" y="1344"/>
            <a:chExt cx="4272" cy="939"/>
          </a:xfrm>
        </p:grpSpPr>
        <p:sp>
          <p:nvSpPr>
            <p:cNvPr id="8" name="AutoShape 4"/>
            <p:cNvSpPr>
              <a:spLocks noChangeAspect="1" noChangeArrowheads="1" noTextEdit="1"/>
            </p:cNvSpPr>
            <p:nvPr/>
          </p:nvSpPr>
          <p:spPr bwMode="auto">
            <a:xfrm>
              <a:off x="1064" y="1344"/>
              <a:ext cx="4272"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82" y="1362"/>
              <a:ext cx="4233" cy="200"/>
            </a:xfrm>
            <a:custGeom>
              <a:avLst/>
              <a:gdLst>
                <a:gd name="T0" fmla="*/ 0 w 466"/>
                <a:gd name="T1" fmla="*/ 0 h 22"/>
                <a:gd name="T2" fmla="*/ 466 w 466"/>
                <a:gd name="T3" fmla="*/ 0 h 22"/>
                <a:gd name="T4" fmla="*/ 0 w 466"/>
                <a:gd name="T5" fmla="*/ 4 h 22"/>
                <a:gd name="T6" fmla="*/ 466 w 466"/>
                <a:gd name="T7" fmla="*/ 4 h 22"/>
                <a:gd name="T8" fmla="*/ 0 w 466"/>
                <a:gd name="T9" fmla="*/ 22 h 22"/>
                <a:gd name="T10" fmla="*/ 0 w 466"/>
                <a:gd name="T11" fmla="*/ 4 h 22"/>
                <a:gd name="T12" fmla="*/ 4 w 466"/>
                <a:gd name="T13" fmla="*/ 22 h 22"/>
                <a:gd name="T14" fmla="*/ 4 w 466"/>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22">
                  <a:moveTo>
                    <a:pt x="0" y="0"/>
                  </a:moveTo>
                  <a:lnTo>
                    <a:pt x="466" y="0"/>
                  </a:lnTo>
                  <a:moveTo>
                    <a:pt x="0" y="4"/>
                  </a:moveTo>
                  <a:lnTo>
                    <a:pt x="466"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00" y="1390"/>
              <a:ext cx="60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1" name="Line 8"/>
            <p:cNvSpPr>
              <a:spLocks noChangeShapeType="1"/>
            </p:cNvSpPr>
            <p:nvPr/>
          </p:nvSpPr>
          <p:spPr bwMode="auto">
            <a:xfrm flipV="1">
              <a:off x="2099" y="1399"/>
              <a:ext cx="0" cy="1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81" y="1390"/>
              <a:ext cx="5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3" name="Line 10"/>
            <p:cNvSpPr>
              <a:spLocks noChangeShapeType="1"/>
            </p:cNvSpPr>
            <p:nvPr/>
          </p:nvSpPr>
          <p:spPr bwMode="auto">
            <a:xfrm flipV="1">
              <a:off x="2790" y="1399"/>
              <a:ext cx="0" cy="1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872" y="1390"/>
              <a:ext cx="70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5" name="Freeform 12"/>
            <p:cNvSpPr>
              <a:spLocks noEditPoints="1"/>
            </p:cNvSpPr>
            <p:nvPr/>
          </p:nvSpPr>
          <p:spPr bwMode="auto">
            <a:xfrm>
              <a:off x="1082" y="1399"/>
              <a:ext cx="4233" cy="499"/>
            </a:xfrm>
            <a:custGeom>
              <a:avLst/>
              <a:gdLst>
                <a:gd name="T0" fmla="*/ 462 w 466"/>
                <a:gd name="T1" fmla="*/ 18 h 55"/>
                <a:gd name="T2" fmla="*/ 462 w 466"/>
                <a:gd name="T3" fmla="*/ 0 h 55"/>
                <a:gd name="T4" fmla="*/ 466 w 466"/>
                <a:gd name="T5" fmla="*/ 18 h 55"/>
                <a:gd name="T6" fmla="*/ 466 w 466"/>
                <a:gd name="T7" fmla="*/ 0 h 55"/>
                <a:gd name="T8" fmla="*/ 0 w 466"/>
                <a:gd name="T9" fmla="*/ 18 h 55"/>
                <a:gd name="T10" fmla="*/ 466 w 466"/>
                <a:gd name="T11" fmla="*/ 18 h 55"/>
                <a:gd name="T12" fmla="*/ 0 w 466"/>
                <a:gd name="T13" fmla="*/ 55 h 55"/>
                <a:gd name="T14" fmla="*/ 0 w 466"/>
                <a:gd name="T15" fmla="*/ 18 h 55"/>
                <a:gd name="T16" fmla="*/ 4 w 466"/>
                <a:gd name="T17" fmla="*/ 55 h 55"/>
                <a:gd name="T18" fmla="*/ 4 w 466"/>
                <a:gd name="T1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55">
                  <a:moveTo>
                    <a:pt x="462" y="18"/>
                  </a:moveTo>
                  <a:lnTo>
                    <a:pt x="462" y="0"/>
                  </a:lnTo>
                  <a:moveTo>
                    <a:pt x="466" y="18"/>
                  </a:moveTo>
                  <a:lnTo>
                    <a:pt x="466" y="0"/>
                  </a:lnTo>
                  <a:moveTo>
                    <a:pt x="0" y="18"/>
                  </a:moveTo>
                  <a:lnTo>
                    <a:pt x="466" y="18"/>
                  </a:lnTo>
                  <a:moveTo>
                    <a:pt x="0" y="55"/>
                  </a:moveTo>
                  <a:lnTo>
                    <a:pt x="0" y="18"/>
                  </a:lnTo>
                  <a:moveTo>
                    <a:pt x="4" y="55"/>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200" y="1580"/>
              <a:ext cx="71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call </a:t>
              </a:r>
              <a:r>
                <a:rPr lang="en-US" sz="1600" i="1" dirty="0">
                  <a:latin typeface="Times New Roman" pitchFamily="18" charset="0"/>
                  <a:cs typeface="Times New Roman" pitchFamily="18" charset="0"/>
                </a:rPr>
                <a:t>&lt; label &gt;</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ret</a:t>
              </a:r>
            </a:p>
          </p:txBody>
        </p:sp>
        <p:sp>
          <p:nvSpPr>
            <p:cNvPr id="17" name="Line 14"/>
            <p:cNvSpPr>
              <a:spLocks noChangeShapeType="1"/>
            </p:cNvSpPr>
            <p:nvPr/>
          </p:nvSpPr>
          <p:spPr bwMode="auto">
            <a:xfrm flipV="1">
              <a:off x="2099" y="1562"/>
              <a:ext cx="0" cy="33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181" y="1580"/>
              <a:ext cx="42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call .foo</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ret</a:t>
              </a:r>
            </a:p>
          </p:txBody>
        </p:sp>
        <p:sp>
          <p:nvSpPr>
            <p:cNvPr id="19" name="Line 16"/>
            <p:cNvSpPr>
              <a:spLocks noChangeShapeType="1"/>
            </p:cNvSpPr>
            <p:nvPr/>
          </p:nvSpPr>
          <p:spPr bwMode="auto">
            <a:xfrm flipV="1">
              <a:off x="2790" y="1562"/>
              <a:ext cx="0" cy="33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2872" y="1580"/>
              <a:ext cx="20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Push the return address on the stack.</a:t>
              </a:r>
            </a:p>
            <a:p>
              <a:r>
                <a:rPr lang="en-US" sz="1600" dirty="0">
                  <a:latin typeface="Times New Roman" pitchFamily="18" charset="0"/>
                  <a:cs typeface="Times New Roman" pitchFamily="18" charset="0"/>
                </a:rPr>
                <a:t>Jump to the label .foo.</a:t>
              </a:r>
            </a:p>
            <a:p>
              <a:r>
                <a:rPr lang="en-US" sz="1600" dirty="0">
                  <a:latin typeface="Times New Roman" pitchFamily="18" charset="0"/>
                  <a:cs typeface="Times New Roman" pitchFamily="18" charset="0"/>
                </a:rPr>
                <a:t>Return to the address saved on the top</a:t>
              </a:r>
            </a:p>
            <a:p>
              <a:r>
                <a:rPr lang="en-US" sz="1600" dirty="0">
                  <a:latin typeface="Times New Roman" pitchFamily="18" charset="0"/>
                  <a:cs typeface="Times New Roman" pitchFamily="18" charset="0"/>
                </a:rPr>
                <a:t>of the stack, and pop the entry</a:t>
              </a:r>
            </a:p>
          </p:txBody>
        </p:sp>
        <p:sp>
          <p:nvSpPr>
            <p:cNvPr id="21" name="Freeform 18"/>
            <p:cNvSpPr>
              <a:spLocks noEditPoints="1"/>
            </p:cNvSpPr>
            <p:nvPr/>
          </p:nvSpPr>
          <p:spPr bwMode="auto">
            <a:xfrm>
              <a:off x="1082" y="1562"/>
              <a:ext cx="4233" cy="663"/>
            </a:xfrm>
            <a:custGeom>
              <a:avLst/>
              <a:gdLst>
                <a:gd name="T0" fmla="*/ 462 w 466"/>
                <a:gd name="T1" fmla="*/ 37 h 73"/>
                <a:gd name="T2" fmla="*/ 462 w 466"/>
                <a:gd name="T3" fmla="*/ 0 h 73"/>
                <a:gd name="T4" fmla="*/ 466 w 466"/>
                <a:gd name="T5" fmla="*/ 37 h 73"/>
                <a:gd name="T6" fmla="*/ 466 w 466"/>
                <a:gd name="T7" fmla="*/ 0 h 73"/>
                <a:gd name="T8" fmla="*/ 0 w 466"/>
                <a:gd name="T9" fmla="*/ 37 h 73"/>
                <a:gd name="T10" fmla="*/ 466 w 466"/>
                <a:gd name="T11" fmla="*/ 37 h 73"/>
                <a:gd name="T12" fmla="*/ 0 w 466"/>
                <a:gd name="T13" fmla="*/ 73 h 73"/>
                <a:gd name="T14" fmla="*/ 0 w 466"/>
                <a:gd name="T15" fmla="*/ 37 h 73"/>
                <a:gd name="T16" fmla="*/ 4 w 466"/>
                <a:gd name="T17" fmla="*/ 73 h 73"/>
                <a:gd name="T18" fmla="*/ 4 w 466"/>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73">
                  <a:moveTo>
                    <a:pt x="462" y="37"/>
                  </a:moveTo>
                  <a:lnTo>
                    <a:pt x="462" y="0"/>
                  </a:lnTo>
                  <a:moveTo>
                    <a:pt x="466" y="37"/>
                  </a:moveTo>
                  <a:lnTo>
                    <a:pt x="466" y="0"/>
                  </a:lnTo>
                  <a:moveTo>
                    <a:pt x="0" y="37"/>
                  </a:moveTo>
                  <a:lnTo>
                    <a:pt x="466" y="37"/>
                  </a:lnTo>
                  <a:moveTo>
                    <a:pt x="0" y="73"/>
                  </a:moveTo>
                  <a:lnTo>
                    <a:pt x="0" y="37"/>
                  </a:lnTo>
                  <a:moveTo>
                    <a:pt x="4" y="73"/>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099" y="1898"/>
              <a:ext cx="0" cy="327"/>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790" y="1898"/>
              <a:ext cx="0" cy="327"/>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1082" y="1898"/>
              <a:ext cx="4233" cy="364"/>
            </a:xfrm>
            <a:custGeom>
              <a:avLst/>
              <a:gdLst>
                <a:gd name="T0" fmla="*/ 462 w 466"/>
                <a:gd name="T1" fmla="*/ 36 h 40"/>
                <a:gd name="T2" fmla="*/ 462 w 466"/>
                <a:gd name="T3" fmla="*/ 0 h 40"/>
                <a:gd name="T4" fmla="*/ 466 w 466"/>
                <a:gd name="T5" fmla="*/ 36 h 40"/>
                <a:gd name="T6" fmla="*/ 466 w 466"/>
                <a:gd name="T7" fmla="*/ 0 h 40"/>
                <a:gd name="T8" fmla="*/ 0 w 466"/>
                <a:gd name="T9" fmla="*/ 36 h 40"/>
                <a:gd name="T10" fmla="*/ 466 w 466"/>
                <a:gd name="T11" fmla="*/ 36 h 40"/>
                <a:gd name="T12" fmla="*/ 0 w 466"/>
                <a:gd name="T13" fmla="*/ 40 h 40"/>
                <a:gd name="T14" fmla="*/ 466 w 466"/>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40">
                  <a:moveTo>
                    <a:pt x="462" y="36"/>
                  </a:moveTo>
                  <a:lnTo>
                    <a:pt x="462" y="0"/>
                  </a:lnTo>
                  <a:moveTo>
                    <a:pt x="466" y="36"/>
                  </a:moveTo>
                  <a:lnTo>
                    <a:pt x="466" y="0"/>
                  </a:lnTo>
                  <a:moveTo>
                    <a:pt x="0" y="36"/>
                  </a:moveTo>
                  <a:lnTo>
                    <a:pt x="466" y="36"/>
                  </a:lnTo>
                  <a:moveTo>
                    <a:pt x="0" y="40"/>
                  </a:moveTo>
                  <a:lnTo>
                    <a:pt x="466" y="4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a:t>
            </a:r>
            <a:r>
              <a:rPr lang="fr-FR" dirty="0" err="1">
                <a:solidFill>
                  <a:schemeClr val="tx1"/>
                </a:solidFill>
              </a:rPr>
              <a:t>typical</a:t>
            </a:r>
            <a:r>
              <a:rPr lang="fr-FR" dirty="0">
                <a:solidFill>
                  <a:schemeClr val="tx1"/>
                </a:solidFill>
              </a:rPr>
              <a:t> </a:t>
            </a:r>
            <a:r>
              <a:rPr lang="fr-FR" dirty="0" err="1">
                <a:solidFill>
                  <a:schemeClr val="tx1"/>
                </a:solidFill>
              </a:rPr>
              <a:t>function</a:t>
            </a:r>
            <a:r>
              <a:rPr lang="fr-FR" dirty="0">
                <a:solidFill>
                  <a:schemeClr val="tx1"/>
                </a:solidFill>
              </a:rPr>
              <a:t> do ?</a:t>
            </a:r>
          </a:p>
        </p:txBody>
      </p:sp>
      <p:sp>
        <p:nvSpPr>
          <p:cNvPr id="3" name="Text Placeholder 2"/>
          <p:cNvSpPr txBox="1">
            <a:spLocks noGrp="1"/>
          </p:cNvSpPr>
          <p:nvPr>
            <p:ph type="body" idx="4294967295"/>
          </p:nvPr>
        </p:nvSpPr>
        <p:spPr>
          <a:xfrm>
            <a:off x="1346200" y="1617663"/>
            <a:ext cx="7416800" cy="45545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20700" lvl="0" indent="-520700">
              <a:buSzPct val="100000"/>
              <a:buFont typeface="Symbol" panose="05050102010706020507" pitchFamily="18" charset="2"/>
              <a:buChar char="*"/>
            </a:pPr>
            <a:r>
              <a:rPr lang="en-US" sz="2800" dirty="0">
                <a:latin typeface="Calibri" panose="020F0502020204030204" pitchFamily="34" charset="0"/>
              </a:rPr>
              <a:t>Extracts the </a:t>
            </a:r>
            <a:r>
              <a:rPr lang="en-US" sz="2800" dirty="0">
                <a:solidFill>
                  <a:srgbClr val="DC2300"/>
                </a:solidFill>
                <a:latin typeface="Calibri" panose="020F0502020204030204" pitchFamily="34" charset="0"/>
              </a:rPr>
              <a:t>arguments</a:t>
            </a:r>
            <a:r>
              <a:rPr lang="en-US" sz="2800" dirty="0">
                <a:latin typeface="Calibri" panose="020F0502020204030204" pitchFamily="34" charset="0"/>
              </a:rPr>
              <a:t> from the stack</a:t>
            </a:r>
          </a:p>
          <a:p>
            <a:pPr marL="520700" lvl="0" indent="-520700">
              <a:buSzPct val="100000"/>
              <a:buFont typeface="Symbol" panose="05050102010706020507" pitchFamily="18" charset="2"/>
              <a:buChar char="*"/>
            </a:pPr>
            <a:r>
              <a:rPr lang="en-US" sz="2800" dirty="0">
                <a:solidFill>
                  <a:srgbClr val="2300DC"/>
                </a:solidFill>
                <a:latin typeface="Calibri" panose="020F0502020204030204" pitchFamily="34" charset="0"/>
              </a:rPr>
              <a:t>Creates</a:t>
            </a:r>
            <a:r>
              <a:rPr lang="en-US" sz="2800" dirty="0">
                <a:latin typeface="Calibri" panose="020F0502020204030204" pitchFamily="34" charset="0"/>
              </a:rPr>
              <a:t> space on the stack to store the activation block</a:t>
            </a:r>
          </a:p>
          <a:p>
            <a:pPr marL="520700" lvl="0" indent="-520700">
              <a:buSzPct val="100000"/>
              <a:buFont typeface="Symbol" panose="05050102010706020507" pitchFamily="18" charset="2"/>
              <a:buChar char="*"/>
            </a:pPr>
            <a:r>
              <a:rPr lang="en-US" sz="2800" dirty="0">
                <a:solidFill>
                  <a:srgbClr val="2300DC"/>
                </a:solidFill>
                <a:latin typeface="Calibri" panose="020F0502020204030204" pitchFamily="34" charset="0"/>
              </a:rPr>
              <a:t>Spills</a:t>
            </a:r>
            <a:r>
              <a:rPr lang="en-US" sz="2800" dirty="0">
                <a:latin typeface="Calibri" panose="020F0502020204030204" pitchFamily="34" charset="0"/>
              </a:rPr>
              <a:t> some </a:t>
            </a:r>
            <a:r>
              <a:rPr lang="en-US" sz="2800" dirty="0">
                <a:solidFill>
                  <a:srgbClr val="FF3333"/>
                </a:solidFill>
                <a:latin typeface="Calibri" panose="020F0502020204030204" pitchFamily="34" charset="0"/>
              </a:rPr>
              <a:t>registers</a:t>
            </a:r>
            <a:r>
              <a:rPr lang="en-US" sz="2800" dirty="0">
                <a:latin typeface="Calibri" panose="020F0502020204030204" pitchFamily="34" charset="0"/>
              </a:rPr>
              <a:t> (if required)</a:t>
            </a:r>
          </a:p>
          <a:p>
            <a:pPr marL="520700" lvl="0" indent="-520700">
              <a:buSzPct val="100000"/>
              <a:buFont typeface="Symbol" panose="05050102010706020507" pitchFamily="18" charset="2"/>
              <a:buChar char="*"/>
            </a:pPr>
            <a:r>
              <a:rPr lang="en-US" sz="2800" dirty="0">
                <a:solidFill>
                  <a:srgbClr val="008000"/>
                </a:solidFill>
                <a:latin typeface="Calibri" panose="020F0502020204030204" pitchFamily="34" charset="0"/>
              </a:rPr>
              <a:t>Calls</a:t>
            </a:r>
            <a:r>
              <a:rPr lang="en-US" sz="2800" dirty="0">
                <a:latin typeface="Calibri" panose="020F0502020204030204" pitchFamily="34" charset="0"/>
              </a:rPr>
              <a:t> other functions</a:t>
            </a:r>
          </a:p>
          <a:p>
            <a:pPr marL="520700" lvl="0" indent="-520700">
              <a:buSzPct val="100000"/>
              <a:buFont typeface="Symbol" panose="05050102010706020507" pitchFamily="18" charset="2"/>
              <a:buChar char="*"/>
            </a:pPr>
            <a:r>
              <a:rPr lang="en-US" sz="2800" dirty="0">
                <a:latin typeface="Calibri" panose="020F0502020204030204" pitchFamily="34" charset="0"/>
              </a:rPr>
              <a:t>Does some </a:t>
            </a:r>
            <a:r>
              <a:rPr lang="en-US" sz="2800" dirty="0">
                <a:solidFill>
                  <a:srgbClr val="0000FF"/>
                </a:solidFill>
                <a:latin typeface="Calibri" panose="020F0502020204030204" pitchFamily="34" charset="0"/>
              </a:rPr>
              <a:t>processing</a:t>
            </a:r>
          </a:p>
          <a:p>
            <a:pPr marL="520700" lvl="0" indent="-520700">
              <a:buSzPct val="100000"/>
              <a:buFont typeface="Symbol" panose="05050102010706020507" pitchFamily="18" charset="2"/>
              <a:buChar char="*"/>
            </a:pPr>
            <a:r>
              <a:rPr lang="en-US" sz="2800" dirty="0">
                <a:solidFill>
                  <a:srgbClr val="0000FF"/>
                </a:solidFill>
                <a:latin typeface="Calibri" panose="020F0502020204030204" pitchFamily="34" charset="0"/>
              </a:rPr>
              <a:t>Restores</a:t>
            </a:r>
            <a:r>
              <a:rPr lang="en-US" sz="2800" dirty="0">
                <a:latin typeface="Calibri" panose="020F0502020204030204" pitchFamily="34" charset="0"/>
              </a:rPr>
              <a:t> the stack pointer</a:t>
            </a:r>
          </a:p>
          <a:p>
            <a:pPr marL="520700" lvl="0" indent="-520700">
              <a:buSzPct val="100000"/>
              <a:buFont typeface="Symbol" panose="05050102010706020507" pitchFamily="18" charset="2"/>
              <a:buChar char="*"/>
            </a:pPr>
            <a:r>
              <a:rPr lang="en-US" sz="2800" dirty="0">
                <a:solidFill>
                  <a:srgbClr val="FF3333"/>
                </a:solidFill>
                <a:latin typeface="Calibri" panose="020F0502020204030204" pitchFamily="34" charset="0"/>
              </a:rPr>
              <a:t>Returns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Rectangle 1"/>
          <p:cNvSpPr/>
          <p:nvPr/>
        </p:nvSpPr>
        <p:spPr>
          <a:xfrm>
            <a:off x="1153745" y="1670880"/>
            <a:ext cx="6864615" cy="830997"/>
          </a:xfrm>
          <a:prstGeom prst="rect">
            <a:avLst/>
          </a:prstGeom>
        </p:spPr>
        <p:txBody>
          <a:bodyPr wrap="square">
            <a:spAutoFit/>
          </a:bodyPr>
          <a:lstStyle/>
          <a:p>
            <a:r>
              <a:rPr lang="en-US" sz="1600" i="1" dirty="0">
                <a:latin typeface="Times New Roman" pitchFamily="18" charset="0"/>
                <a:cs typeface="Times New Roman" pitchFamily="18" charset="0"/>
              </a:rPr>
              <a:t>Write a recursive function to compute the factorial of a number (≥ </a:t>
            </a:r>
            <a:r>
              <a:rPr lang="en-US" sz="1600" dirty="0">
                <a:latin typeface="Times New Roman" pitchFamily="18" charset="0"/>
                <a:cs typeface="Times New Roman" pitchFamily="18" charset="0"/>
              </a:rPr>
              <a:t>1</a:t>
            </a:r>
            <a:r>
              <a:rPr lang="en-US" sz="1600" i="1" dirty="0">
                <a:latin typeface="Times New Roman" pitchFamily="18" charset="0"/>
                <a:cs typeface="Times New Roman" pitchFamily="18" charset="0"/>
              </a:rPr>
              <a:t>) stored in </a:t>
            </a:r>
            <a:r>
              <a:rPr lang="en-US" sz="1600" i="1" dirty="0" err="1">
                <a:latin typeface="Times New Roman" pitchFamily="18" charset="0"/>
                <a:cs typeface="Times New Roman" pitchFamily="18" charset="0"/>
              </a:rPr>
              <a:t>eax</a:t>
            </a:r>
            <a:r>
              <a:rPr lang="en-US" sz="1600" i="1" dirty="0">
                <a:latin typeface="Times New Roman" pitchFamily="18" charset="0"/>
                <a:cs typeface="Times New Roman" pitchFamily="18" charset="0"/>
              </a:rPr>
              <a:t>. Save the result in </a:t>
            </a:r>
            <a:r>
              <a:rPr lang="en-US" sz="1600" i="1" dirty="0" err="1">
                <a:latin typeface="Times New Roman" pitchFamily="18" charset="0"/>
                <a:cs typeface="Times New Roman" pitchFamily="18" charset="0"/>
              </a:rPr>
              <a:t>ebx</a:t>
            </a:r>
            <a:r>
              <a:rPr lang="en-US" sz="1600" i="1" dirty="0">
                <a:latin typeface="Times New Roman" pitchFamily="18" charset="0"/>
                <a:cs typeface="Times New Roman" pitchFamily="18" charset="0"/>
              </a:rPr>
              <a:t>. </a:t>
            </a:r>
          </a:p>
          <a:p>
            <a:r>
              <a:rPr lang="en-US" sz="1600" b="1" i="1" dirty="0">
                <a:latin typeface="Times New Roman" pitchFamily="18" charset="0"/>
                <a:cs typeface="Times New Roman" pitchFamily="18" charset="0"/>
              </a:rPr>
              <a:t>Answer:</a:t>
            </a:r>
            <a:endParaRPr lang="en-US" sz="1600" dirty="0">
              <a:latin typeface="Times New Roman" pitchFamily="18" charset="0"/>
              <a:cs typeface="Times New Roman" pitchFamily="18" charset="0"/>
            </a:endParaRPr>
          </a:p>
        </p:txBody>
      </p:sp>
      <p:grpSp>
        <p:nvGrpSpPr>
          <p:cNvPr id="13" name="Group 12"/>
          <p:cNvGrpSpPr/>
          <p:nvPr/>
        </p:nvGrpSpPr>
        <p:grpSpPr>
          <a:xfrm>
            <a:off x="1229946" y="2438400"/>
            <a:ext cx="7228254" cy="3505201"/>
            <a:chOff x="1752600" y="2438400"/>
            <a:chExt cx="6788415" cy="3505201"/>
          </a:xfrm>
        </p:grpSpPr>
        <p:sp>
          <p:nvSpPr>
            <p:cNvPr id="8" name="Freeform 7"/>
            <p:cNvSpPr>
              <a:spLocks/>
            </p:cNvSpPr>
            <p:nvPr/>
          </p:nvSpPr>
          <p:spPr bwMode="auto">
            <a:xfrm>
              <a:off x="1752600" y="2568251"/>
              <a:ext cx="6788415" cy="3375350"/>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3886200" y="2438400"/>
              <a:ext cx="1981200" cy="215444"/>
              <a:chOff x="3886200" y="2880716"/>
              <a:chExt cx="1981200" cy="215444"/>
            </a:xfrm>
          </p:grpSpPr>
          <p:sp>
            <p:nvSpPr>
              <p:cNvPr id="10" name="Rectangle 9"/>
              <p:cNvSpPr/>
              <p:nvPr/>
            </p:nvSpPr>
            <p:spPr>
              <a:xfrm>
                <a:off x="3886200" y="2880716"/>
                <a:ext cx="1981200"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a:spLocks noChangeArrowheads="1"/>
              </p:cNvSpPr>
              <p:nvPr/>
            </p:nvSpPr>
            <p:spPr bwMode="auto">
              <a:xfrm>
                <a:off x="3971995" y="2880716"/>
                <a:ext cx="1825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a:latin typeface="Courier New" pitchFamily="49" charset="0"/>
                    <a:cs typeface="Courier New" pitchFamily="49" charset="0"/>
                  </a:rPr>
                  <a:t>x86 assembly code</a:t>
                </a:r>
                <a:endParaRPr lang="en-US" sz="1400" dirty="0">
                  <a:latin typeface="Courier New" pitchFamily="49" charset="0"/>
                  <a:cs typeface="Courier New" pitchFamily="49" charset="0"/>
                </a:endParaRPr>
              </a:p>
            </p:txBody>
          </p:sp>
        </p:grpSp>
      </p:grpSp>
      <p:sp>
        <p:nvSpPr>
          <p:cNvPr id="12" name="Rectangle 11"/>
          <p:cNvSpPr/>
          <p:nvPr/>
        </p:nvSpPr>
        <p:spPr>
          <a:xfrm>
            <a:off x="1229946" y="2729487"/>
            <a:ext cx="7228254" cy="3108543"/>
          </a:xfrm>
          <a:prstGeom prst="rect">
            <a:avLst/>
          </a:prstGeom>
        </p:spPr>
        <p:txBody>
          <a:bodyPr wrap="square">
            <a:spAutoFit/>
          </a:bodyPr>
          <a:lstStyle/>
          <a:p>
            <a:r>
              <a:rPr lang="en-US" sz="1400" i="1" dirty="0">
                <a:latin typeface="Courier New" pitchFamily="49" charset="0"/>
                <a:cs typeface="Courier New" pitchFamily="49" charset="0"/>
              </a:rPr>
              <a:t>factorial:</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ebx</a:t>
            </a:r>
            <a:r>
              <a:rPr lang="en-US" sz="1400" i="1" dirty="0">
                <a:latin typeface="Courier New" pitchFamily="49" charset="0"/>
                <a:cs typeface="Courier New" pitchFamily="49" charset="0"/>
              </a:rPr>
              <a:t>, 1 	; default return value</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cmp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1 	; compare </a:t>
            </a:r>
            <a:r>
              <a:rPr lang="en-US" sz="1400" i="1" dirty="0" err="1">
                <a:latin typeface="Courier New" pitchFamily="49" charset="0"/>
                <a:cs typeface="Courier New" pitchFamily="49" charset="0"/>
              </a:rPr>
              <a:t>num</a:t>
            </a:r>
            <a:r>
              <a:rPr lang="en-US" sz="1400" i="1" dirty="0">
                <a:latin typeface="Courier New" pitchFamily="49" charset="0"/>
                <a:cs typeface="Courier New" pitchFamily="49" charset="0"/>
              </a:rPr>
              <a:t> (input) with 1</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jz</a:t>
            </a:r>
            <a:r>
              <a:rPr lang="en-US" sz="1400" i="1" dirty="0">
                <a:latin typeface="Courier New" pitchFamily="49" charset="0"/>
                <a:cs typeface="Courier New" pitchFamily="49" charset="0"/>
              </a:rPr>
              <a:t> .return	; return if input is equal to 1</a:t>
            </a:r>
          </a:p>
          <a:p>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		; recursive step</a:t>
            </a:r>
          </a:p>
          <a:p>
            <a:r>
              <a:rPr lang="en-US" sz="1400" i="1" dirty="0">
                <a:latin typeface="Courier New" pitchFamily="49" charset="0"/>
                <a:cs typeface="Courier New" pitchFamily="49" charset="0"/>
              </a:rPr>
              <a:t>		push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 save input on the stack</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dec</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 </a:t>
            </a:r>
            <a:r>
              <a:rPr lang="en-US" sz="1400" i="1" dirty="0" err="1">
                <a:latin typeface="Courier New" pitchFamily="49" charset="0"/>
                <a:cs typeface="Courier New" pitchFamily="49" charset="0"/>
              </a:rPr>
              <a:t>num</a:t>
            </a:r>
            <a:r>
              <a:rPr lang="en-US" sz="1400" i="1" dirty="0">
                <a:latin typeface="Courier New" pitchFamily="49" charset="0"/>
                <a:cs typeface="Courier New" pitchFamily="49" charset="0"/>
              </a:rPr>
              <a:t>--</a:t>
            </a:r>
          </a:p>
          <a:p>
            <a:r>
              <a:rPr lang="en-US" sz="1400" i="1" dirty="0">
                <a:latin typeface="Courier New" pitchFamily="49" charset="0"/>
                <a:cs typeface="Courier New" pitchFamily="49" charset="0"/>
              </a:rPr>
              <a:t>		</a:t>
            </a:r>
            <a:r>
              <a:rPr lang="en-US" sz="1400" b="1" i="1" dirty="0">
                <a:solidFill>
                  <a:srgbClr val="FF0000"/>
                </a:solidFill>
                <a:latin typeface="Courier New" pitchFamily="49" charset="0"/>
                <a:cs typeface="Courier New" pitchFamily="49" charset="0"/>
              </a:rPr>
              <a:t>call factorial</a:t>
            </a:r>
            <a:r>
              <a:rPr lang="en-US" sz="1400" i="1" dirty="0">
                <a:latin typeface="Courier New" pitchFamily="49" charset="0"/>
                <a:cs typeface="Courier New" pitchFamily="49" charset="0"/>
              </a:rPr>
              <a:t>   ; recursive call</a:t>
            </a:r>
          </a:p>
          <a:p>
            <a:r>
              <a:rPr lang="en-US" sz="1400" i="1" dirty="0">
                <a:latin typeface="Courier New" pitchFamily="49" charset="0"/>
                <a:cs typeface="Courier New" pitchFamily="49" charset="0"/>
              </a:rPr>
              <a:t>		pop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 retrieve input</a:t>
            </a:r>
          </a:p>
          <a:p>
            <a:r>
              <a:rPr lang="pt-BR" sz="1400" i="1" dirty="0">
                <a:latin typeface="Courier New" pitchFamily="49" charset="0"/>
                <a:cs typeface="Courier New" pitchFamily="49" charset="0"/>
              </a:rPr>
              <a:t>		imul ebx, eax    ; prod = prod * num</a:t>
            </a:r>
          </a:p>
          <a:p>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.return:</a:t>
            </a:r>
          </a:p>
          <a:p>
            <a:r>
              <a:rPr lang="en-US" sz="1400" i="1" dirty="0">
                <a:latin typeface="Courier New" pitchFamily="49" charset="0"/>
                <a:cs typeface="Courier New" pitchFamily="49" charset="0"/>
              </a:rPr>
              <a:t>		</a:t>
            </a:r>
            <a:r>
              <a:rPr lang="en-US" sz="1400" b="1" i="1" dirty="0">
                <a:solidFill>
                  <a:srgbClr val="FF0000"/>
                </a:solidFill>
                <a:latin typeface="Courier New" pitchFamily="49" charset="0"/>
                <a:cs typeface="Courier New" pitchFamily="49" charset="0"/>
              </a:rPr>
              <a:t>ret</a:t>
            </a:r>
            <a:r>
              <a:rPr lang="en-US" sz="1400" i="1" dirty="0">
                <a:latin typeface="Courier New" pitchFamily="49" charset="0"/>
                <a:cs typeface="Courier New" pitchFamily="49" charset="0"/>
              </a:rPr>
              <a:t> 		; return</a:t>
            </a:r>
            <a:endParaRPr lang="en-US" sz="1400" dirty="0">
              <a:latin typeface="Courier New" pitchFamily="49" charset="0"/>
              <a:cs typeface="Courier New" pitchFamily="49" charset="0"/>
            </a:endParaRPr>
          </a:p>
        </p:txBody>
      </p:sp>
      <p:sp>
        <p:nvSpPr>
          <p:cNvPr id="14" name="Title 1"/>
          <p:cNvSpPr txBox="1">
            <a:spLocks/>
          </p:cNvSpPr>
          <p:nvPr/>
        </p:nvSpPr>
        <p:spPr>
          <a:xfrm>
            <a:off x="838200" y="152400"/>
            <a:ext cx="7416800" cy="936625"/>
          </a:xfrm>
          <a:prstGeom prst="rect">
            <a:avLst/>
          </a:prstGeom>
        </p:spPr>
        <p:txBody>
          <a:bodyPr vert="horz" lIns="0" tIns="0" rIns="0" bIns="0" rtlCol="0" anchor="ctr">
            <a:normAutofit fontScale="900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a:t>
            </a:r>
            <a:r>
              <a:rPr lang="fr-FR" dirty="0">
                <a:solidFill>
                  <a:schemeClr val="tx1"/>
                </a:solidFill>
              </a:rPr>
              <a:t> of a </a:t>
            </a:r>
            <a:r>
              <a:rPr lang="fr-FR" dirty="0" err="1">
                <a:solidFill>
                  <a:schemeClr val="tx1"/>
                </a:solidFill>
              </a:rPr>
              <a:t>Recursive</a:t>
            </a:r>
            <a:r>
              <a:rPr lang="fr-FR" dirty="0">
                <a:solidFill>
                  <a:schemeClr val="tx1"/>
                </a:solidFill>
              </a:rPr>
              <a:t> </a:t>
            </a:r>
            <a:r>
              <a:rPr lang="fr-FR" dirty="0" err="1">
                <a:solidFill>
                  <a:schemeClr val="tx1"/>
                </a:solidFill>
              </a:rPr>
              <a:t>Function</a:t>
            </a:r>
            <a:endParaRPr lang="fr-FR"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Implementing</a:t>
            </a:r>
            <a:r>
              <a:rPr lang="fr-FR" dirty="0">
                <a:solidFill>
                  <a:schemeClr val="tx1"/>
                </a:solidFill>
              </a:rPr>
              <a:t> a </a:t>
            </a:r>
            <a:r>
              <a:rPr lang="fr-FR" dirty="0" err="1">
                <a:solidFill>
                  <a:schemeClr val="tx1"/>
                </a:solidFill>
              </a:rPr>
              <a:t>Function</a:t>
            </a:r>
            <a:endParaRPr lang="fr-FR" dirty="0">
              <a:solidFill>
                <a:schemeClr val="tx1"/>
              </a:solidFill>
            </a:endParaRPr>
          </a:p>
        </p:txBody>
      </p:sp>
      <p:sp>
        <p:nvSpPr>
          <p:cNvPr id="3" name="Text Placeholder 2"/>
          <p:cNvSpPr txBox="1">
            <a:spLocks noGrp="1"/>
          </p:cNvSpPr>
          <p:nvPr>
            <p:ph type="body" idx="4294967295"/>
          </p:nvPr>
        </p:nvSpPr>
        <p:spPr>
          <a:xfrm>
            <a:off x="838200" y="1524000"/>
            <a:ext cx="777240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5000" lvl="0" indent="-342900">
              <a:buSzPct val="100000"/>
              <a:buFont typeface="Symbol" panose="05050102010706020507" pitchFamily="18" charset="2"/>
              <a:buChar char="*"/>
            </a:pPr>
            <a:r>
              <a:rPr lang="en-US" sz="2500" dirty="0">
                <a:latin typeface="Calibri" panose="020F0502020204030204" pitchFamily="34" charset="0"/>
              </a:rPr>
              <a:t>Using </a:t>
            </a:r>
            <a:r>
              <a:rPr lang="en-US" sz="2500" i="1" dirty="0">
                <a:solidFill>
                  <a:srgbClr val="2300DC"/>
                </a:solidFill>
                <a:latin typeface="Calibri" panose="020F0502020204030204" pitchFamily="34" charset="0"/>
              </a:rPr>
              <a:t>push</a:t>
            </a:r>
            <a:r>
              <a:rPr lang="en-US" sz="2500" i="1" dirty="0">
                <a:latin typeface="Calibri" panose="020F0502020204030204" pitchFamily="34" charset="0"/>
              </a:rPr>
              <a:t> </a:t>
            </a:r>
            <a:r>
              <a:rPr lang="en-US" sz="2500" dirty="0">
                <a:latin typeface="Calibri" panose="020F0502020204030204" pitchFamily="34" charset="0"/>
              </a:rPr>
              <a:t> and </a:t>
            </a:r>
            <a:r>
              <a:rPr lang="en-US" sz="2500" i="1" dirty="0">
                <a:solidFill>
                  <a:srgbClr val="008000"/>
                </a:solidFill>
                <a:latin typeface="Calibri" panose="020F0502020204030204" pitchFamily="34" charset="0"/>
              </a:rPr>
              <a:t>pop</a:t>
            </a:r>
            <a:r>
              <a:rPr lang="en-US" sz="2500" i="1" dirty="0">
                <a:latin typeface="Calibri" panose="020F0502020204030204" pitchFamily="34" charset="0"/>
              </a:rPr>
              <a:t> </a:t>
            </a:r>
            <a:r>
              <a:rPr lang="en-US" sz="2500" dirty="0">
                <a:latin typeface="Calibri" panose="020F0502020204030204" pitchFamily="34" charset="0"/>
              </a:rPr>
              <a:t>instructions is fine for small </a:t>
            </a:r>
            <a:r>
              <a:rPr lang="en-US" sz="2500" dirty="0">
                <a:solidFill>
                  <a:srgbClr val="000080"/>
                </a:solidFill>
                <a:latin typeface="Calibri" panose="020F0502020204030204" pitchFamily="34" charset="0"/>
              </a:rPr>
              <a:t>functions</a:t>
            </a:r>
          </a:p>
          <a:p>
            <a:pPr marL="635000" lvl="0" indent="-342900">
              <a:buSzPct val="100000"/>
              <a:buFont typeface="Symbol" panose="05050102010706020507" pitchFamily="18" charset="2"/>
              <a:buChar char="*"/>
            </a:pPr>
            <a:r>
              <a:rPr lang="en-US" sz="2500" dirty="0">
                <a:latin typeface="Calibri" panose="020F0502020204030204" pitchFamily="34" charset="0"/>
              </a:rPr>
              <a:t>For large </a:t>
            </a:r>
            <a:r>
              <a:rPr lang="en-US" sz="2500" dirty="0">
                <a:solidFill>
                  <a:srgbClr val="000080"/>
                </a:solidFill>
                <a:latin typeface="Calibri" panose="020F0502020204030204" pitchFamily="34" charset="0"/>
              </a:rPr>
              <a:t>functions</a:t>
            </a:r>
            <a:r>
              <a:rPr lang="en-US" sz="2500" dirty="0">
                <a:latin typeface="Calibri" panose="020F0502020204030204" pitchFamily="34" charset="0"/>
              </a:rPr>
              <a:t> that have a lot of internal variables, it might be necessary to push and pop a lot of </a:t>
            </a:r>
            <a:r>
              <a:rPr lang="en-US" sz="2500" dirty="0">
                <a:solidFill>
                  <a:srgbClr val="2323DC"/>
                </a:solidFill>
                <a:latin typeface="Calibri" panose="020F0502020204030204" pitchFamily="34" charset="0"/>
              </a:rPr>
              <a:t>values</a:t>
            </a:r>
            <a:r>
              <a:rPr lang="en-US" sz="2500" dirty="0">
                <a:latin typeface="Calibri" panose="020F0502020204030204" pitchFamily="34" charset="0"/>
              </a:rPr>
              <a:t> from the stack</a:t>
            </a:r>
          </a:p>
          <a:p>
            <a:pPr marL="635000" lvl="0" indent="-342900">
              <a:buSzPct val="100000"/>
              <a:buFont typeface="Symbol" panose="05050102010706020507" pitchFamily="18" charset="2"/>
              <a:buChar char="*"/>
            </a:pPr>
            <a:r>
              <a:rPr lang="en-US" sz="2500" dirty="0">
                <a:latin typeface="Calibri" panose="020F0502020204030204" pitchFamily="34" charset="0"/>
              </a:rPr>
              <a:t>For languages like C++ that dynamically declare </a:t>
            </a:r>
            <a:r>
              <a:rPr lang="en-US" sz="2500" dirty="0">
                <a:solidFill>
                  <a:srgbClr val="2323DC"/>
                </a:solidFill>
                <a:latin typeface="Calibri" panose="020F0502020204030204" pitchFamily="34" charset="0"/>
              </a:rPr>
              <a:t>local variables</a:t>
            </a:r>
            <a:r>
              <a:rPr lang="en-US" sz="2500" dirty="0">
                <a:latin typeface="Calibri" panose="020F0502020204030204" pitchFamily="34" charset="0"/>
              </a:rPr>
              <a:t>, it might be difficult to keep track of the </a:t>
            </a:r>
            <a:r>
              <a:rPr lang="en-US" sz="2500" dirty="0">
                <a:solidFill>
                  <a:srgbClr val="FF0000"/>
                </a:solidFill>
                <a:latin typeface="Calibri" panose="020F0502020204030204" pitchFamily="34" charset="0"/>
              </a:rPr>
              <a:t>size</a:t>
            </a:r>
            <a:r>
              <a:rPr lang="en-US" sz="2500" dirty="0">
                <a:latin typeface="Calibri" panose="020F0502020204030204" pitchFamily="34" charset="0"/>
              </a:rPr>
              <a:t> of the </a:t>
            </a:r>
            <a:r>
              <a:rPr lang="en-US" sz="2500" dirty="0">
                <a:solidFill>
                  <a:srgbClr val="2323DC"/>
                </a:solidFill>
                <a:latin typeface="Calibri" panose="020F0502020204030204" pitchFamily="34" charset="0"/>
              </a:rPr>
              <a:t>activation block</a:t>
            </a:r>
            <a:r>
              <a:rPr lang="en-US" sz="2500" dirty="0">
                <a:latin typeface="Calibri" panose="020F0502020204030204" pitchFamily="34" charset="0"/>
              </a:rPr>
              <a:t>.</a:t>
            </a:r>
          </a:p>
          <a:p>
            <a:pPr marL="635000" lvl="0" indent="-342900">
              <a:buSzPct val="100000"/>
              <a:buFont typeface="Symbol" panose="05050102010706020507" pitchFamily="18" charset="2"/>
              <a:buChar char="*"/>
            </a:pPr>
            <a:r>
              <a:rPr lang="en-US" sz="2500" dirty="0">
                <a:latin typeface="Calibri" panose="020F0502020204030204" pitchFamily="34" charset="0"/>
              </a:rPr>
              <a:t>x86 processors thus save the starting value of </a:t>
            </a:r>
            <a:r>
              <a:rPr lang="en-US" sz="2500" dirty="0" err="1">
                <a:solidFill>
                  <a:srgbClr val="0000FF"/>
                </a:solidFill>
                <a:latin typeface="Calibri" panose="020F0502020204030204" pitchFamily="34" charset="0"/>
              </a:rPr>
              <a:t>esp</a:t>
            </a:r>
            <a:r>
              <a:rPr lang="en-US" sz="2500" dirty="0">
                <a:latin typeface="Calibri" panose="020F0502020204030204" pitchFamily="34" charset="0"/>
              </a:rPr>
              <a:t> in the </a:t>
            </a:r>
            <a:r>
              <a:rPr lang="en-US" sz="2500" dirty="0" err="1">
                <a:solidFill>
                  <a:srgbClr val="FF0000"/>
                </a:solidFill>
                <a:latin typeface="Calibri" panose="020F0502020204030204" pitchFamily="34" charset="0"/>
              </a:rPr>
              <a:t>ebp</a:t>
            </a:r>
            <a:r>
              <a:rPr lang="en-US" sz="2500" dirty="0">
                <a:latin typeface="Calibri" panose="020F0502020204030204" pitchFamily="34" charset="0"/>
              </a:rPr>
              <a:t> register. At the end they set </a:t>
            </a:r>
            <a:r>
              <a:rPr lang="en-US" sz="2500" dirty="0" err="1">
                <a:solidFill>
                  <a:srgbClr val="0000FF"/>
                </a:solidFill>
                <a:latin typeface="Calibri" panose="020F0502020204030204" pitchFamily="34" charset="0"/>
              </a:rPr>
              <a:t>esp</a:t>
            </a:r>
            <a:r>
              <a:rPr lang="en-US" sz="2500" dirty="0">
                <a:latin typeface="Calibri" panose="020F0502020204030204" pitchFamily="34" charset="0"/>
              </a:rPr>
              <a:t> to </a:t>
            </a:r>
            <a:r>
              <a:rPr lang="en-US" sz="2500" dirty="0" err="1">
                <a:solidFill>
                  <a:srgbClr val="FF0000"/>
                </a:solidFill>
                <a:latin typeface="Calibri" panose="020F0502020204030204" pitchFamily="34" charset="0"/>
              </a:rPr>
              <a:t>ebp</a:t>
            </a:r>
            <a:r>
              <a:rPr lang="en-US" sz="2500" dirty="0">
                <a:latin typeface="Calibri" panose="020F0502020204030204" pitchFamily="34"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Recursive</a:t>
            </a:r>
            <a:r>
              <a:rPr lang="fr-FR" dirty="0">
                <a:solidFill>
                  <a:schemeClr val="tx1"/>
                </a:solidFill>
              </a:rPr>
              <a:t> </a:t>
            </a:r>
            <a:r>
              <a:rPr lang="fr-FR" dirty="0" err="1">
                <a:solidFill>
                  <a:schemeClr val="tx1"/>
                </a:solidFill>
              </a:rPr>
              <a:t>function</a:t>
            </a:r>
            <a:r>
              <a:rPr lang="fr-FR" dirty="0">
                <a:solidFill>
                  <a:schemeClr val="tx1"/>
                </a:solidFill>
              </a:rPr>
              <a:t> for </a:t>
            </a:r>
            <a:r>
              <a:rPr lang="fr-FR" dirty="0" err="1">
                <a:solidFill>
                  <a:schemeClr val="tx1"/>
                </a:solidFill>
              </a:rPr>
              <a:t>factorial</a:t>
            </a:r>
            <a:r>
              <a:rPr lang="fr-FR" dirty="0">
                <a:solidFill>
                  <a:schemeClr val="tx1"/>
                </a:solidFill>
              </a:rPr>
              <a:t> : </a:t>
            </a:r>
            <a:r>
              <a:rPr lang="fr-FR" dirty="0" err="1">
                <a:solidFill>
                  <a:schemeClr val="tx1"/>
                </a:solidFill>
              </a:rPr>
              <a:t>without</a:t>
            </a:r>
            <a:r>
              <a:rPr lang="fr-FR" dirty="0">
                <a:solidFill>
                  <a:schemeClr val="tx1"/>
                </a:solidFill>
              </a:rPr>
              <a:t> push/pop instructions</a:t>
            </a:r>
          </a:p>
        </p:txBody>
      </p:sp>
      <p:grpSp>
        <p:nvGrpSpPr>
          <p:cNvPr id="7" name="Group 6"/>
          <p:cNvGrpSpPr/>
          <p:nvPr/>
        </p:nvGrpSpPr>
        <p:grpSpPr>
          <a:xfrm>
            <a:off x="1110342" y="1447800"/>
            <a:ext cx="7467600" cy="5105401"/>
            <a:chOff x="1378215" y="2438400"/>
            <a:chExt cx="6553200" cy="4746951"/>
          </a:xfrm>
        </p:grpSpPr>
        <p:sp>
          <p:nvSpPr>
            <p:cNvPr id="8" name="Freeform 7"/>
            <p:cNvSpPr>
              <a:spLocks/>
            </p:cNvSpPr>
            <p:nvPr/>
          </p:nvSpPr>
          <p:spPr bwMode="auto">
            <a:xfrm>
              <a:off x="1378215" y="2590801"/>
              <a:ext cx="6553200" cy="4594550"/>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3886200" y="2438400"/>
              <a:ext cx="1981200" cy="215444"/>
              <a:chOff x="3886200" y="2880716"/>
              <a:chExt cx="1981200" cy="215444"/>
            </a:xfrm>
          </p:grpSpPr>
          <p:sp>
            <p:nvSpPr>
              <p:cNvPr id="10" name="Rectangle 9"/>
              <p:cNvSpPr/>
              <p:nvPr/>
            </p:nvSpPr>
            <p:spPr>
              <a:xfrm>
                <a:off x="3886200" y="2880716"/>
                <a:ext cx="1981200"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a:spLocks noChangeArrowheads="1"/>
              </p:cNvSpPr>
              <p:nvPr/>
            </p:nvSpPr>
            <p:spPr bwMode="auto">
              <a:xfrm>
                <a:off x="3971995" y="2880716"/>
                <a:ext cx="1825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a:latin typeface="Courier New" pitchFamily="49" charset="0"/>
                    <a:cs typeface="Courier New" pitchFamily="49" charset="0"/>
                  </a:rPr>
                  <a:t>x86 assembly code</a:t>
                </a:r>
                <a:endParaRPr lang="en-US" sz="1400" dirty="0">
                  <a:latin typeface="Courier New" pitchFamily="49" charset="0"/>
                  <a:cs typeface="Courier New" pitchFamily="49" charset="0"/>
                </a:endParaRPr>
              </a:p>
            </p:txBody>
          </p:sp>
        </p:grpSp>
      </p:grpSp>
      <p:sp>
        <p:nvSpPr>
          <p:cNvPr id="12" name="Rectangle 11"/>
          <p:cNvSpPr/>
          <p:nvPr/>
        </p:nvSpPr>
        <p:spPr>
          <a:xfrm>
            <a:off x="1066800" y="1611898"/>
            <a:ext cx="7696199" cy="5293757"/>
          </a:xfrm>
          <a:prstGeom prst="rect">
            <a:avLst/>
          </a:prstGeom>
        </p:spPr>
        <p:txBody>
          <a:bodyPr wrap="square">
            <a:spAutoFit/>
          </a:bodyPr>
          <a:lstStyle/>
          <a:p>
            <a:r>
              <a:rPr lang="en-US" sz="1300" i="1" dirty="0">
                <a:latin typeface="Courier New" pitchFamily="49" charset="0"/>
                <a:cs typeface="Courier New" pitchFamily="49" charset="0"/>
              </a:rPr>
              <a:t>factorial:</a:t>
            </a:r>
          </a:p>
          <a:p>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mov</a:t>
            </a:r>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[esp+4]; get the value of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from the stack</a:t>
            </a:r>
          </a:p>
          <a:p>
            <a:endParaRPr lang="en-US" sz="1300" i="1" dirty="0">
              <a:latin typeface="Courier New" pitchFamily="49" charset="0"/>
              <a:cs typeface="Courier New" pitchFamily="49" charset="0"/>
            </a:endParaRPr>
          </a:p>
          <a:p>
            <a:r>
              <a:rPr lang="en-US" sz="1300" i="1" dirty="0">
                <a:latin typeface="Courier New" pitchFamily="49" charset="0"/>
                <a:cs typeface="Courier New" pitchFamily="49" charset="0"/>
              </a:rPr>
              <a:t>		</a:t>
            </a:r>
            <a:r>
              <a:rPr lang="en-US" sz="1300" b="1" i="1" dirty="0">
                <a:solidFill>
                  <a:srgbClr val="FF0000"/>
                </a:solidFill>
                <a:latin typeface="Courier New" pitchFamily="49" charset="0"/>
                <a:cs typeface="Courier New" pitchFamily="49" charset="0"/>
              </a:rPr>
              <a:t>push </a:t>
            </a:r>
            <a:r>
              <a:rPr lang="en-US" sz="1300" b="1" i="1" dirty="0" err="1">
                <a:solidFill>
                  <a:srgbClr val="FF0000"/>
                </a:solidFill>
                <a:latin typeface="Courier New" pitchFamily="49" charset="0"/>
                <a:cs typeface="Courier New" pitchFamily="49" charset="0"/>
              </a:rPr>
              <a:t>ebp</a:t>
            </a:r>
            <a:r>
              <a:rPr lang="en-US" sz="1300" i="1" dirty="0">
                <a:latin typeface="Courier New" pitchFamily="49" charset="0"/>
                <a:cs typeface="Courier New" pitchFamily="49" charset="0"/>
              </a:rPr>
              <a:t>		         ; *** save </a:t>
            </a:r>
            <a:r>
              <a:rPr lang="en-US" sz="1300" i="1" dirty="0" err="1">
                <a:latin typeface="Courier New" pitchFamily="49" charset="0"/>
                <a:cs typeface="Courier New" pitchFamily="49" charset="0"/>
              </a:rPr>
              <a:t>ebp</a:t>
            </a:r>
            <a:endParaRPr lang="en-US" sz="1300" i="1" dirty="0">
              <a:latin typeface="Courier New" pitchFamily="49" charset="0"/>
              <a:cs typeface="Courier New" pitchFamily="49" charset="0"/>
            </a:endParaRPr>
          </a:p>
          <a:p>
            <a:r>
              <a:rPr lang="en-US" sz="1300" i="1" dirty="0">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mov</a:t>
            </a:r>
            <a:r>
              <a:rPr lang="en-US" sz="1300" b="1" i="1" dirty="0">
                <a:solidFill>
                  <a:srgbClr val="FF0000"/>
                </a:solidFill>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ebp</a:t>
            </a:r>
            <a:r>
              <a:rPr lang="en-US" sz="1300" b="1" i="1" dirty="0">
                <a:solidFill>
                  <a:srgbClr val="FF0000"/>
                </a:solidFill>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esp</a:t>
            </a:r>
            <a:r>
              <a:rPr lang="en-US" sz="1300" i="1" dirty="0">
                <a:latin typeface="Courier New" pitchFamily="49" charset="0"/>
                <a:cs typeface="Courier New" pitchFamily="49" charset="0"/>
              </a:rPr>
              <a:t>	         ; *** save the stack pointer</a:t>
            </a:r>
          </a:p>
          <a:p>
            <a:r>
              <a:rPr lang="en-US" sz="1300" i="1" dirty="0">
                <a:latin typeface="Courier New" pitchFamily="49" charset="0"/>
                <a:cs typeface="Courier New" pitchFamily="49" charset="0"/>
              </a:rPr>
              <a:t>		</a:t>
            </a:r>
          </a:p>
          <a:p>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mov</a:t>
            </a:r>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ebx</a:t>
            </a:r>
            <a:r>
              <a:rPr lang="en-US" sz="1300" i="1" dirty="0">
                <a:latin typeface="Courier New" pitchFamily="49" charset="0"/>
                <a:cs typeface="Courier New" pitchFamily="49" charset="0"/>
              </a:rPr>
              <a:t>, 1 		; default return value</a:t>
            </a:r>
          </a:p>
          <a:p>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cmp</a:t>
            </a:r>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1 		; compare </a:t>
            </a:r>
            <a:r>
              <a:rPr lang="en-US" sz="1300" i="1" dirty="0" err="1">
                <a:latin typeface="Courier New" pitchFamily="49" charset="0"/>
                <a:cs typeface="Courier New" pitchFamily="49" charset="0"/>
              </a:rPr>
              <a:t>num</a:t>
            </a:r>
            <a:r>
              <a:rPr lang="en-US" sz="1300" i="1" dirty="0">
                <a:latin typeface="Courier New" pitchFamily="49" charset="0"/>
                <a:cs typeface="Courier New" pitchFamily="49" charset="0"/>
              </a:rPr>
              <a:t> (input) with 1</a:t>
            </a:r>
          </a:p>
          <a:p>
            <a:r>
              <a:rPr lang="en-US" sz="1300" i="1" dirty="0">
                <a:latin typeface="Courier New" pitchFamily="49" charset="0"/>
                <a:cs typeface="Courier New" pitchFamily="49" charset="0"/>
              </a:rPr>
              <a:t>		</a:t>
            </a:r>
          </a:p>
          <a:p>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jz</a:t>
            </a:r>
            <a:r>
              <a:rPr lang="en-US" sz="1300" i="1" dirty="0">
                <a:latin typeface="Courier New" pitchFamily="49" charset="0"/>
                <a:cs typeface="Courier New" pitchFamily="49" charset="0"/>
              </a:rPr>
              <a:t> .return 		; return if input is equal</a:t>
            </a:r>
          </a:p>
          <a:p>
            <a:r>
              <a:rPr lang="en-US" sz="1300" i="1" dirty="0">
                <a:latin typeface="Courier New" pitchFamily="49" charset="0"/>
                <a:cs typeface="Courier New" pitchFamily="49" charset="0"/>
              </a:rPr>
              <a:t>		</a:t>
            </a:r>
          </a:p>
          <a:p>
            <a:r>
              <a:rPr lang="en-US" sz="1300" i="1" dirty="0">
                <a:latin typeface="Courier New" pitchFamily="49" charset="0"/>
                <a:cs typeface="Courier New" pitchFamily="49" charset="0"/>
              </a:rPr>
              <a:t>		; recursive step</a:t>
            </a:r>
          </a:p>
          <a:p>
            <a:r>
              <a:rPr lang="en-US" sz="1300" i="1" dirty="0">
                <a:latin typeface="Courier New" pitchFamily="49" charset="0"/>
                <a:cs typeface="Courier New" pitchFamily="49" charset="0"/>
              </a:rPr>
              <a:t>		sub </a:t>
            </a:r>
            <a:r>
              <a:rPr lang="en-US" sz="1300" i="1" dirty="0" err="1">
                <a:latin typeface="Courier New" pitchFamily="49" charset="0"/>
                <a:cs typeface="Courier New" pitchFamily="49" charset="0"/>
              </a:rPr>
              <a:t>esp</a:t>
            </a:r>
            <a:r>
              <a:rPr lang="en-US" sz="1300" i="1" dirty="0">
                <a:latin typeface="Courier New" pitchFamily="49" charset="0"/>
                <a:cs typeface="Courier New" pitchFamily="49" charset="0"/>
              </a:rPr>
              <a:t>, 8 		; create space on the stack</a:t>
            </a:r>
          </a:p>
          <a:p>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mov</a:t>
            </a:r>
            <a:r>
              <a:rPr lang="en-US" sz="1300" i="1" dirty="0">
                <a:latin typeface="Courier New" pitchFamily="49" charset="0"/>
                <a:cs typeface="Courier New" pitchFamily="49" charset="0"/>
              </a:rPr>
              <a:t> [esp+4],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 save input on the stack</a:t>
            </a:r>
          </a:p>
          <a:p>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dec</a:t>
            </a:r>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 </a:t>
            </a:r>
            <a:r>
              <a:rPr lang="en-US" sz="1300" i="1" dirty="0" err="1">
                <a:latin typeface="Courier New" pitchFamily="49" charset="0"/>
                <a:cs typeface="Courier New" pitchFamily="49" charset="0"/>
              </a:rPr>
              <a:t>num</a:t>
            </a:r>
            <a:r>
              <a:rPr lang="en-US" sz="1300" i="1" dirty="0">
                <a:latin typeface="Courier New" pitchFamily="49" charset="0"/>
                <a:cs typeface="Courier New" pitchFamily="49" charset="0"/>
              </a:rPr>
              <a:t>--</a:t>
            </a:r>
          </a:p>
          <a:p>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mov</a:t>
            </a:r>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esp</a:t>
            </a:r>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 push the argument</a:t>
            </a:r>
          </a:p>
          <a:p>
            <a:r>
              <a:rPr lang="en-US" sz="1300" i="1" dirty="0">
                <a:latin typeface="Courier New" pitchFamily="49" charset="0"/>
                <a:cs typeface="Courier New" pitchFamily="49" charset="0"/>
              </a:rPr>
              <a:t>		call factorial 	         ; recursive call</a:t>
            </a:r>
          </a:p>
          <a:p>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mov</a:t>
            </a:r>
            <a:r>
              <a:rPr lang="en-US" sz="1300" i="1" dirty="0">
                <a:latin typeface="Courier New" pitchFamily="49" charset="0"/>
                <a:cs typeface="Courier New" pitchFamily="49" charset="0"/>
              </a:rPr>
              <a:t> </a:t>
            </a:r>
            <a:r>
              <a:rPr lang="en-US" sz="1300" i="1" dirty="0" err="1">
                <a:latin typeface="Courier New" pitchFamily="49" charset="0"/>
                <a:cs typeface="Courier New" pitchFamily="49" charset="0"/>
              </a:rPr>
              <a:t>eax</a:t>
            </a:r>
            <a:r>
              <a:rPr lang="en-US" sz="1300" i="1" dirty="0">
                <a:latin typeface="Courier New" pitchFamily="49" charset="0"/>
                <a:cs typeface="Courier New" pitchFamily="49" charset="0"/>
              </a:rPr>
              <a:t>, [esp+4] 	         ; retrieve input</a:t>
            </a:r>
          </a:p>
          <a:p>
            <a:r>
              <a:rPr lang="pt-BR" sz="1300" i="1" dirty="0">
                <a:latin typeface="Courier New" pitchFamily="49" charset="0"/>
                <a:cs typeface="Courier New" pitchFamily="49" charset="0"/>
              </a:rPr>
              <a:t>		imul ebx, eax 	         ; prod = prod * num</a:t>
            </a:r>
          </a:p>
          <a:p>
            <a:endParaRPr lang="en-US" sz="1300" i="1" dirty="0">
              <a:latin typeface="Courier New" pitchFamily="49" charset="0"/>
              <a:cs typeface="Courier New" pitchFamily="49" charset="0"/>
            </a:endParaRPr>
          </a:p>
          <a:p>
            <a:r>
              <a:rPr lang="en-US" sz="1300" i="1" dirty="0">
                <a:latin typeface="Courier New" pitchFamily="49" charset="0"/>
                <a:cs typeface="Courier New" pitchFamily="49" charset="0"/>
              </a:rPr>
              <a:t>.return:</a:t>
            </a:r>
          </a:p>
          <a:p>
            <a:r>
              <a:rPr lang="en-US" sz="1300" i="1" dirty="0">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mov</a:t>
            </a:r>
            <a:r>
              <a:rPr lang="en-US" sz="1300" b="1" i="1" dirty="0">
                <a:solidFill>
                  <a:srgbClr val="FF0000"/>
                </a:solidFill>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esp</a:t>
            </a:r>
            <a:r>
              <a:rPr lang="en-US" sz="1300" b="1" i="1" dirty="0">
                <a:solidFill>
                  <a:srgbClr val="FF0000"/>
                </a:solidFill>
                <a:latin typeface="Courier New" pitchFamily="49" charset="0"/>
                <a:cs typeface="Courier New" pitchFamily="49" charset="0"/>
              </a:rPr>
              <a:t>, </a:t>
            </a:r>
            <a:r>
              <a:rPr lang="en-US" sz="1300" b="1" i="1" dirty="0" err="1">
                <a:solidFill>
                  <a:srgbClr val="FF0000"/>
                </a:solidFill>
                <a:latin typeface="Courier New" pitchFamily="49" charset="0"/>
                <a:cs typeface="Courier New" pitchFamily="49" charset="0"/>
              </a:rPr>
              <a:t>ebp</a:t>
            </a:r>
            <a:r>
              <a:rPr lang="en-US" sz="1300" b="1" i="1" dirty="0">
                <a:solidFill>
                  <a:srgbClr val="FF0000"/>
                </a:solidFill>
                <a:latin typeface="Courier New" pitchFamily="49" charset="0"/>
                <a:cs typeface="Courier New" pitchFamily="49" charset="0"/>
              </a:rPr>
              <a:t> </a:t>
            </a:r>
            <a:r>
              <a:rPr lang="en-US" sz="1300" i="1" dirty="0">
                <a:latin typeface="Courier New" pitchFamily="49" charset="0"/>
                <a:cs typeface="Courier New" pitchFamily="49" charset="0"/>
              </a:rPr>
              <a:t>	   ; *** restore the stack pointer</a:t>
            </a:r>
          </a:p>
          <a:p>
            <a:r>
              <a:rPr lang="en-US" sz="1300" i="1" dirty="0">
                <a:latin typeface="Courier New" pitchFamily="49" charset="0"/>
                <a:cs typeface="Courier New" pitchFamily="49" charset="0"/>
              </a:rPr>
              <a:t>		</a:t>
            </a:r>
            <a:r>
              <a:rPr lang="en-US" sz="1300" b="1" i="1" dirty="0">
                <a:solidFill>
                  <a:srgbClr val="FF0000"/>
                </a:solidFill>
                <a:latin typeface="Courier New" pitchFamily="49" charset="0"/>
                <a:cs typeface="Courier New" pitchFamily="49" charset="0"/>
              </a:rPr>
              <a:t>pop </a:t>
            </a:r>
            <a:r>
              <a:rPr lang="en-US" sz="1300" b="1" i="1" dirty="0" err="1">
                <a:solidFill>
                  <a:srgbClr val="FF0000"/>
                </a:solidFill>
                <a:latin typeface="Courier New" pitchFamily="49" charset="0"/>
                <a:cs typeface="Courier New" pitchFamily="49" charset="0"/>
              </a:rPr>
              <a:t>ebp</a:t>
            </a:r>
            <a:r>
              <a:rPr lang="en-US" sz="1300" b="1" i="1" dirty="0">
                <a:solidFill>
                  <a:srgbClr val="FF0000"/>
                </a:solidFill>
                <a:latin typeface="Courier New" pitchFamily="49" charset="0"/>
                <a:cs typeface="Courier New" pitchFamily="49" charset="0"/>
              </a:rPr>
              <a:t> </a:t>
            </a:r>
            <a:r>
              <a:rPr lang="en-US" sz="1300" i="1" dirty="0">
                <a:latin typeface="Courier New" pitchFamily="49" charset="0"/>
                <a:cs typeface="Courier New" pitchFamily="49" charset="0"/>
              </a:rPr>
              <a:t>		   ; *** restore </a:t>
            </a:r>
            <a:r>
              <a:rPr lang="en-US" sz="1300" i="1" dirty="0" err="1">
                <a:latin typeface="Courier New" pitchFamily="49" charset="0"/>
                <a:cs typeface="Courier New" pitchFamily="49" charset="0"/>
              </a:rPr>
              <a:t>ebp</a:t>
            </a:r>
            <a:endParaRPr lang="en-US" sz="1300" i="1" dirty="0">
              <a:latin typeface="Courier New" pitchFamily="49" charset="0"/>
              <a:cs typeface="Courier New" pitchFamily="49" charset="0"/>
            </a:endParaRPr>
          </a:p>
          <a:p>
            <a:r>
              <a:rPr lang="en-US" sz="1300" i="1" dirty="0">
                <a:latin typeface="Courier New" pitchFamily="49" charset="0"/>
                <a:cs typeface="Courier New" pitchFamily="49" charset="0"/>
              </a:rPr>
              <a:t>		ret 		   ; return</a:t>
            </a:r>
            <a:endParaRPr lang="en-US" sz="1300" dirty="0">
              <a:latin typeface="Courier New" pitchFamily="49" charset="0"/>
              <a:cs typeface="Courier New" pitchFamily="49" charset="0"/>
            </a:endParaRPr>
          </a:p>
          <a:p>
            <a:endParaRPr lang="en-US" sz="1300" dirty="0">
              <a:latin typeface="Courier New" pitchFamily="49" charset="0"/>
              <a:cs typeface="Courier New"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Enter and </a:t>
            </a:r>
            <a:r>
              <a:rPr lang="fr-FR" dirty="0" err="1">
                <a:solidFill>
                  <a:schemeClr val="tx1"/>
                </a:solidFill>
              </a:rPr>
              <a:t>Leave</a:t>
            </a:r>
            <a:r>
              <a:rPr lang="fr-FR" dirty="0">
                <a:solidFill>
                  <a:schemeClr val="tx1"/>
                </a:solidFill>
              </a:rPr>
              <a:t> Instructions</a:t>
            </a:r>
          </a:p>
        </p:txBody>
      </p:sp>
      <p:sp>
        <p:nvSpPr>
          <p:cNvPr id="3" name="Text Placeholder 2"/>
          <p:cNvSpPr txBox="1">
            <a:spLocks noGrp="1"/>
          </p:cNvSpPr>
          <p:nvPr>
            <p:ph type="body" idx="4294967295"/>
          </p:nvPr>
        </p:nvSpPr>
        <p:spPr>
          <a:xfrm>
            <a:off x="1143000" y="3540125"/>
            <a:ext cx="8001000" cy="33178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push </a:t>
            </a:r>
            <a:r>
              <a:rPr lang="en-US" sz="2400" dirty="0" err="1">
                <a:latin typeface="Calibri" panose="020F0502020204030204" pitchFamily="34" charset="0"/>
              </a:rPr>
              <a:t>ebp</a:t>
            </a:r>
            <a:r>
              <a:rPr lang="en-US" sz="2400" dirty="0">
                <a:latin typeface="Calibri" panose="020F0502020204030204" pitchFamily="34" charset="0"/>
              </a:rPr>
              <a:t> ;  </a:t>
            </a:r>
            <a:r>
              <a:rPr lang="en-US" sz="2400" dirty="0" err="1">
                <a:latin typeface="Calibri" panose="020F0502020204030204" pitchFamily="34" charset="0"/>
              </a:rPr>
              <a:t>mov</a:t>
            </a:r>
            <a:r>
              <a:rPr lang="en-US" sz="2400" dirty="0">
                <a:latin typeface="Calibri" panose="020F0502020204030204" pitchFamily="34" charset="0"/>
              </a:rPr>
              <a:t> </a:t>
            </a:r>
            <a:r>
              <a:rPr lang="en-US" sz="2400" dirty="0" err="1">
                <a:latin typeface="Calibri" panose="020F0502020204030204" pitchFamily="34" charset="0"/>
              </a:rPr>
              <a:t>ebp</a:t>
            </a:r>
            <a:r>
              <a:rPr lang="en-US" sz="2400" dirty="0">
                <a:latin typeface="Calibri" panose="020F0502020204030204" pitchFamily="34" charset="0"/>
              </a:rPr>
              <a:t>, </a:t>
            </a:r>
            <a:r>
              <a:rPr lang="en-US" sz="2400" dirty="0" err="1">
                <a:latin typeface="Calibri" panose="020F0502020204030204" pitchFamily="34" charset="0"/>
              </a:rPr>
              <a:t>esp</a:t>
            </a:r>
            <a:r>
              <a:rPr lang="en-US" sz="2400" dirty="0">
                <a:latin typeface="Calibri" panose="020F0502020204030204" pitchFamily="34" charset="0"/>
              </a:rPr>
              <a:t> ;  sub </a:t>
            </a:r>
            <a:r>
              <a:rPr lang="en-US" sz="2400" dirty="0" err="1">
                <a:latin typeface="Calibri" panose="020F0502020204030204" pitchFamily="34" charset="0"/>
              </a:rPr>
              <a:t>esp</a:t>
            </a:r>
            <a:r>
              <a:rPr lang="en-US" sz="2400" dirty="0">
                <a:latin typeface="Calibri" panose="020F0502020204030204" pitchFamily="34" charset="0"/>
              </a:rPr>
              <a:t>, &lt;stack size&gt;    is a </a:t>
            </a:r>
            <a:r>
              <a:rPr lang="en-US" sz="2400" dirty="0">
                <a:solidFill>
                  <a:srgbClr val="2300DC"/>
                </a:solidFill>
                <a:latin typeface="Calibri" panose="020F0502020204030204" pitchFamily="34" charset="0"/>
              </a:rPr>
              <a:t>standard sequence </a:t>
            </a:r>
            <a:r>
              <a:rPr lang="en-US" sz="2400" dirty="0">
                <a:latin typeface="Calibri" panose="020F0502020204030204" pitchFamily="34" charset="0"/>
              </a:rPr>
              <a:t>of </a:t>
            </a:r>
            <a:r>
              <a:rPr lang="en-US" sz="2400" dirty="0">
                <a:solidFill>
                  <a:srgbClr val="FF0000"/>
                </a:solidFill>
                <a:latin typeface="Calibri" panose="020F0502020204030204" pitchFamily="34" charset="0"/>
              </a:rPr>
              <a:t>operations</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300DC"/>
                </a:solidFill>
                <a:latin typeface="Calibri" panose="020F0502020204030204" pitchFamily="34" charset="0"/>
              </a:rPr>
              <a:t>enter</a:t>
            </a:r>
            <a:r>
              <a:rPr lang="en-US" dirty="0">
                <a:latin typeface="Calibri" panose="020F0502020204030204" pitchFamily="34" charset="0"/>
              </a:rPr>
              <a:t> instruction does all the three operations</a:t>
            </a:r>
          </a:p>
          <a:p>
            <a:pPr lvl="0">
              <a:buSzPct val="100000"/>
              <a:buFont typeface="Symbol" panose="05050102010706020507" pitchFamily="18" charset="2"/>
              <a:buChar char="*"/>
            </a:pPr>
            <a:r>
              <a:rPr lang="en-US" sz="2400" dirty="0" err="1">
                <a:latin typeface="Calibri" panose="020F0502020204030204" pitchFamily="34" charset="0"/>
              </a:rPr>
              <a:t>mov</a:t>
            </a:r>
            <a:r>
              <a:rPr lang="en-US" sz="2400" dirty="0">
                <a:latin typeface="Calibri" panose="020F0502020204030204" pitchFamily="34" charset="0"/>
              </a:rPr>
              <a:t> </a:t>
            </a:r>
            <a:r>
              <a:rPr lang="en-US" sz="2400" dirty="0" err="1">
                <a:latin typeface="Calibri" panose="020F0502020204030204" pitchFamily="34" charset="0"/>
              </a:rPr>
              <a:t>esp</a:t>
            </a:r>
            <a:r>
              <a:rPr lang="en-US" sz="2400" dirty="0">
                <a:latin typeface="Calibri" panose="020F0502020204030204" pitchFamily="34" charset="0"/>
              </a:rPr>
              <a:t>, </a:t>
            </a:r>
            <a:r>
              <a:rPr lang="en-US" sz="2400" dirty="0" err="1">
                <a:latin typeface="Calibri" panose="020F0502020204030204" pitchFamily="34" charset="0"/>
              </a:rPr>
              <a:t>ebp</a:t>
            </a:r>
            <a:r>
              <a:rPr lang="en-US" sz="2400" dirty="0">
                <a:latin typeface="Calibri" panose="020F0502020204030204" pitchFamily="34" charset="0"/>
              </a:rPr>
              <a:t> ; pop </a:t>
            </a:r>
            <a:r>
              <a:rPr lang="en-US" sz="2400" dirty="0" err="1">
                <a:latin typeface="Calibri" panose="020F0502020204030204" pitchFamily="34" charset="0"/>
              </a:rPr>
              <a:t>ebp</a:t>
            </a:r>
            <a:endParaRPr lang="en-US" sz="2400" dirty="0">
              <a:latin typeface="Calibri" panose="020F0502020204030204" pitchFamily="34" charset="0"/>
            </a:endParaRPr>
          </a:p>
          <a:p>
            <a:pPr lvl="1">
              <a:buSzPct val="100000"/>
              <a:buFont typeface="Symbol" panose="05050102010706020507" pitchFamily="18" charset="2"/>
              <a:buChar char="*"/>
            </a:pPr>
            <a:r>
              <a:rPr lang="en-US" dirty="0">
                <a:solidFill>
                  <a:srgbClr val="2300DC"/>
                </a:solidFill>
                <a:latin typeface="Calibri" panose="020F0502020204030204" pitchFamily="34" charset="0"/>
              </a:rPr>
              <a:t>Standard sequence</a:t>
            </a:r>
            <a:r>
              <a:rPr lang="en-US" dirty="0">
                <a:latin typeface="Calibri" panose="020F0502020204030204" pitchFamily="34" charset="0"/>
              </a:rPr>
              <a:t> at the </a:t>
            </a:r>
            <a:r>
              <a:rPr lang="en-US" dirty="0">
                <a:solidFill>
                  <a:srgbClr val="DC2300"/>
                </a:solidFill>
                <a:latin typeface="Calibri" panose="020F0502020204030204" pitchFamily="34" charset="0"/>
              </a:rPr>
              <a:t>end</a:t>
            </a:r>
            <a:r>
              <a:rPr lang="en-US" dirty="0">
                <a:latin typeface="Calibri" panose="020F0502020204030204" pitchFamily="34" charset="0"/>
              </a:rPr>
              <a:t> of a </a:t>
            </a:r>
            <a:r>
              <a:rPr lang="en-US" dirty="0">
                <a:solidFill>
                  <a:srgbClr val="008000"/>
                </a:solidFill>
                <a:latin typeface="Calibri" panose="020F0502020204030204" pitchFamily="34" charset="0"/>
              </a:rPr>
              <a:t>function</a:t>
            </a:r>
          </a:p>
          <a:p>
            <a:pPr lvl="1">
              <a:buSzPct val="100000"/>
              <a:buFont typeface="Symbol" panose="05050102010706020507" pitchFamily="18" charset="2"/>
              <a:buChar char="*"/>
            </a:pPr>
            <a:r>
              <a:rPr lang="en-US" dirty="0">
                <a:latin typeface="Calibri" panose="020F0502020204030204" pitchFamily="34" charset="0"/>
              </a:rPr>
              <a:t>Both the </a:t>
            </a:r>
            <a:r>
              <a:rPr lang="en-US" dirty="0">
                <a:solidFill>
                  <a:srgbClr val="DC2300"/>
                </a:solidFill>
                <a:latin typeface="Calibri" panose="020F0502020204030204" pitchFamily="34" charset="0"/>
              </a:rPr>
              <a:t>operations</a:t>
            </a:r>
            <a:r>
              <a:rPr lang="en-US" dirty="0">
                <a:latin typeface="Calibri" panose="020F0502020204030204" pitchFamily="34" charset="0"/>
              </a:rPr>
              <a:t> are done by the </a:t>
            </a:r>
            <a:r>
              <a:rPr lang="en-US" dirty="0">
                <a:solidFill>
                  <a:srgbClr val="2323DC"/>
                </a:solidFill>
                <a:latin typeface="Calibri" panose="020F0502020204030204" pitchFamily="34" charset="0"/>
              </a:rPr>
              <a:t>leave</a:t>
            </a:r>
            <a:r>
              <a:rPr lang="en-US" dirty="0">
                <a:latin typeface="Calibri" panose="020F0502020204030204" pitchFamily="34" charset="0"/>
              </a:rPr>
              <a:t> instruction</a:t>
            </a:r>
          </a:p>
        </p:txBody>
      </p:sp>
      <p:grpSp>
        <p:nvGrpSpPr>
          <p:cNvPr id="7" name="Group 5"/>
          <p:cNvGrpSpPr>
            <a:grpSpLocks noChangeAspect="1"/>
          </p:cNvGrpSpPr>
          <p:nvPr/>
        </p:nvGrpSpPr>
        <p:grpSpPr bwMode="auto">
          <a:xfrm>
            <a:off x="1066800" y="1600200"/>
            <a:ext cx="7312025" cy="1808163"/>
            <a:chOff x="1008" y="912"/>
            <a:chExt cx="4606" cy="1139"/>
          </a:xfrm>
        </p:grpSpPr>
        <p:sp>
          <p:nvSpPr>
            <p:cNvPr id="8" name="AutoShape 4"/>
            <p:cNvSpPr>
              <a:spLocks noChangeAspect="1" noChangeArrowheads="1" noTextEdit="1"/>
            </p:cNvSpPr>
            <p:nvPr/>
          </p:nvSpPr>
          <p:spPr bwMode="auto">
            <a:xfrm>
              <a:off x="1008" y="912"/>
              <a:ext cx="4606" cy="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27" y="931"/>
              <a:ext cx="4563" cy="213"/>
            </a:xfrm>
            <a:custGeom>
              <a:avLst/>
              <a:gdLst>
                <a:gd name="T0" fmla="*/ 0 w 472"/>
                <a:gd name="T1" fmla="*/ 0 h 22"/>
                <a:gd name="T2" fmla="*/ 472 w 472"/>
                <a:gd name="T3" fmla="*/ 0 h 22"/>
                <a:gd name="T4" fmla="*/ 0 w 472"/>
                <a:gd name="T5" fmla="*/ 4 h 22"/>
                <a:gd name="T6" fmla="*/ 472 w 472"/>
                <a:gd name="T7" fmla="*/ 4 h 22"/>
                <a:gd name="T8" fmla="*/ 0 w 472"/>
                <a:gd name="T9" fmla="*/ 22 h 22"/>
                <a:gd name="T10" fmla="*/ 0 w 472"/>
                <a:gd name="T11" fmla="*/ 4 h 22"/>
                <a:gd name="T12" fmla="*/ 4 w 472"/>
                <a:gd name="T13" fmla="*/ 22 h 22"/>
                <a:gd name="T14" fmla="*/ 4 w 472"/>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22">
                  <a:moveTo>
                    <a:pt x="0" y="0"/>
                  </a:moveTo>
                  <a:lnTo>
                    <a:pt x="472" y="0"/>
                  </a:lnTo>
                  <a:moveTo>
                    <a:pt x="0" y="4"/>
                  </a:moveTo>
                  <a:lnTo>
                    <a:pt x="472"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153" y="960"/>
              <a:ext cx="6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1" name="Line 8"/>
            <p:cNvSpPr>
              <a:spLocks noChangeShapeType="1"/>
            </p:cNvSpPr>
            <p:nvPr/>
          </p:nvSpPr>
          <p:spPr bwMode="auto">
            <a:xfrm flipV="1">
              <a:off x="2052" y="970"/>
              <a:ext cx="0" cy="17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39" y="960"/>
              <a:ext cx="6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3" name="Line 10"/>
            <p:cNvSpPr>
              <a:spLocks noChangeShapeType="1"/>
            </p:cNvSpPr>
            <p:nvPr/>
          </p:nvSpPr>
          <p:spPr bwMode="auto">
            <a:xfrm flipV="1">
              <a:off x="2903" y="970"/>
              <a:ext cx="0" cy="17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90" y="960"/>
              <a:ext cx="8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5" name="Freeform 12"/>
            <p:cNvSpPr>
              <a:spLocks noEditPoints="1"/>
            </p:cNvSpPr>
            <p:nvPr/>
          </p:nvSpPr>
          <p:spPr bwMode="auto">
            <a:xfrm>
              <a:off x="1027" y="970"/>
              <a:ext cx="4563" cy="696"/>
            </a:xfrm>
            <a:custGeom>
              <a:avLst/>
              <a:gdLst>
                <a:gd name="T0" fmla="*/ 468 w 472"/>
                <a:gd name="T1" fmla="*/ 18 h 72"/>
                <a:gd name="T2" fmla="*/ 468 w 472"/>
                <a:gd name="T3" fmla="*/ 0 h 72"/>
                <a:gd name="T4" fmla="*/ 472 w 472"/>
                <a:gd name="T5" fmla="*/ 18 h 72"/>
                <a:gd name="T6" fmla="*/ 472 w 472"/>
                <a:gd name="T7" fmla="*/ 0 h 72"/>
                <a:gd name="T8" fmla="*/ 0 w 472"/>
                <a:gd name="T9" fmla="*/ 18 h 72"/>
                <a:gd name="T10" fmla="*/ 472 w 472"/>
                <a:gd name="T11" fmla="*/ 18 h 72"/>
                <a:gd name="T12" fmla="*/ 0 w 472"/>
                <a:gd name="T13" fmla="*/ 72 h 72"/>
                <a:gd name="T14" fmla="*/ 0 w 472"/>
                <a:gd name="T15" fmla="*/ 18 h 72"/>
                <a:gd name="T16" fmla="*/ 4 w 472"/>
                <a:gd name="T17" fmla="*/ 72 h 72"/>
                <a:gd name="T18" fmla="*/ 4 w 472"/>
                <a:gd name="T19"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2" h="72">
                  <a:moveTo>
                    <a:pt x="468" y="18"/>
                  </a:moveTo>
                  <a:lnTo>
                    <a:pt x="468" y="0"/>
                  </a:lnTo>
                  <a:moveTo>
                    <a:pt x="472" y="18"/>
                  </a:moveTo>
                  <a:lnTo>
                    <a:pt x="472" y="0"/>
                  </a:lnTo>
                  <a:moveTo>
                    <a:pt x="0" y="18"/>
                  </a:moveTo>
                  <a:lnTo>
                    <a:pt x="472" y="18"/>
                  </a:lnTo>
                  <a:moveTo>
                    <a:pt x="0" y="72"/>
                  </a:moveTo>
                  <a:lnTo>
                    <a:pt x="0" y="18"/>
                  </a:lnTo>
                  <a:moveTo>
                    <a:pt x="4" y="72"/>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153" y="1144"/>
              <a:ext cx="723"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enter </a:t>
              </a:r>
              <a:r>
                <a:rPr lang="en-US" i="1" dirty="0" err="1">
                  <a:latin typeface="Times New Roman" pitchFamily="18" charset="0"/>
                  <a:cs typeface="Times New Roman" pitchFamily="18" charset="0"/>
                </a:rPr>
                <a:t>imm</a:t>
              </a:r>
              <a:r>
                <a:rPr lang="en-US" dirty="0">
                  <a:latin typeface="Times New Roman" pitchFamily="18" charset="0"/>
                  <a:cs typeface="Times New Roman" pitchFamily="18" charset="0"/>
                </a:rPr>
                <a:t>, 0</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leave</a:t>
              </a:r>
            </a:p>
          </p:txBody>
        </p:sp>
        <p:sp>
          <p:nvSpPr>
            <p:cNvPr id="17" name="Line 14"/>
            <p:cNvSpPr>
              <a:spLocks noChangeShapeType="1"/>
            </p:cNvSpPr>
            <p:nvPr/>
          </p:nvSpPr>
          <p:spPr bwMode="auto">
            <a:xfrm flipV="1">
              <a:off x="2052" y="1144"/>
              <a:ext cx="0" cy="52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139" y="1144"/>
              <a:ext cx="642"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enter 32, 0</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leave</a:t>
              </a:r>
            </a:p>
          </p:txBody>
        </p:sp>
        <p:sp>
          <p:nvSpPr>
            <p:cNvPr id="19" name="Line 16"/>
            <p:cNvSpPr>
              <a:spLocks noChangeShapeType="1"/>
            </p:cNvSpPr>
            <p:nvPr/>
          </p:nvSpPr>
          <p:spPr bwMode="auto">
            <a:xfrm flipV="1">
              <a:off x="2903" y="1144"/>
              <a:ext cx="0" cy="52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2990" y="1144"/>
              <a:ext cx="2345"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push </a:t>
              </a:r>
              <a:r>
                <a:rPr lang="en-US" dirty="0" err="1">
                  <a:latin typeface="Times New Roman" pitchFamily="18" charset="0"/>
                  <a:cs typeface="Times New Roman" pitchFamily="18" charset="0"/>
                </a:rPr>
                <a:t>ebp</a:t>
              </a:r>
              <a:r>
                <a:rPr lang="en-US" dirty="0">
                  <a:latin typeface="Times New Roman" pitchFamily="18" charset="0"/>
                  <a:cs typeface="Times New Roman" pitchFamily="18" charset="0"/>
                </a:rPr>
                <a:t> (push the value of </a:t>
              </a:r>
              <a:r>
                <a:rPr lang="en-US" i="1" dirty="0" err="1">
                  <a:latin typeface="Times New Roman" pitchFamily="18" charset="0"/>
                  <a:cs typeface="Times New Roman" pitchFamily="18" charset="0"/>
                </a:rPr>
                <a:t>ebp</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on the</a:t>
              </a:r>
            </a:p>
            <a:p>
              <a:r>
                <a:rPr lang="en-US" dirty="0">
                  <a:latin typeface="Times New Roman" pitchFamily="18" charset="0"/>
                  <a:cs typeface="Times New Roman" pitchFamily="18" charset="0"/>
                </a:rPr>
                <a:t>stack); </a:t>
              </a:r>
              <a:r>
                <a:rPr lang="en-US" dirty="0" err="1">
                  <a:latin typeface="Times New Roman" pitchFamily="18" charset="0"/>
                  <a:cs typeface="Times New Roman" pitchFamily="18" charset="0"/>
                </a:rPr>
                <a:t>mov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ebp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esp</a:t>
              </a:r>
              <a:r>
                <a:rPr lang="en-US" dirty="0">
                  <a:latin typeface="Times New Roman" pitchFamily="18" charset="0"/>
                  <a:cs typeface="Times New Roman" pitchFamily="18" charset="0"/>
                </a:rPr>
                <a:t> (save the stack</a:t>
              </a:r>
            </a:p>
            <a:p>
              <a:r>
                <a:rPr lang="en-US" dirty="0">
                  <a:latin typeface="Times New Roman" pitchFamily="18" charset="0"/>
                  <a:cs typeface="Times New Roman" pitchFamily="18" charset="0"/>
                </a:rPr>
                <a:t>pointer in </a:t>
              </a:r>
              <a:r>
                <a:rPr lang="en-US" i="1" dirty="0" err="1">
                  <a:latin typeface="Times New Roman" pitchFamily="18" charset="0"/>
                  <a:cs typeface="Times New Roman" pitchFamily="18" charset="0"/>
                </a:rPr>
                <a:t>ebp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esp</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esp</a:t>
              </a:r>
              <a:r>
                <a:rPr lang="en-US" dirty="0">
                  <a:latin typeface="Times New Roman" pitchFamily="18" charset="0"/>
                  <a:cs typeface="Times New Roman" pitchFamily="18" charset="0"/>
                </a:rPr>
                <a:t> - 32</a:t>
              </a:r>
            </a:p>
            <a:p>
              <a:r>
                <a:rPr lang="en-US" dirty="0" err="1">
                  <a:latin typeface="Times New Roman" pitchFamily="18" charset="0"/>
                  <a:cs typeface="Times New Roman" pitchFamily="18" charset="0"/>
                </a:rPr>
                <a:t>mov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ebp</a:t>
              </a:r>
              <a:r>
                <a:rPr lang="en-US" dirty="0">
                  <a:latin typeface="Times New Roman" pitchFamily="18" charset="0"/>
                  <a:cs typeface="Times New Roman" pitchFamily="18" charset="0"/>
                </a:rPr>
                <a:t> (restore the value of </a:t>
              </a:r>
              <a:r>
                <a:rPr lang="en-US" i="1" dirty="0" err="1">
                  <a:latin typeface="Times New Roman" pitchFamily="18" charset="0"/>
                  <a:cs typeface="Times New Roman" pitchFamily="18" charset="0"/>
                </a:rPr>
                <a:t>esp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pop </a:t>
              </a:r>
              <a:r>
                <a:rPr lang="en-US" dirty="0" err="1">
                  <a:latin typeface="Times New Roman" pitchFamily="18" charset="0"/>
                  <a:cs typeface="Times New Roman" pitchFamily="18" charset="0"/>
                </a:rPr>
                <a:t>ebp</a:t>
              </a:r>
              <a:r>
                <a:rPr lang="en-US" dirty="0">
                  <a:latin typeface="Times New Roman" pitchFamily="18" charset="0"/>
                  <a:cs typeface="Times New Roman" pitchFamily="18" charset="0"/>
                </a:rPr>
                <a:t> (restore the value of </a:t>
              </a:r>
              <a:r>
                <a:rPr lang="en-US" i="1" dirty="0" err="1">
                  <a:latin typeface="Times New Roman" pitchFamily="18" charset="0"/>
                  <a:cs typeface="Times New Roman" pitchFamily="18" charset="0"/>
                </a:rPr>
                <a:t>ebp</a:t>
              </a:r>
              <a:r>
                <a:rPr lang="en-US" dirty="0">
                  <a:latin typeface="Times New Roman" pitchFamily="18" charset="0"/>
                  <a:cs typeface="Times New Roman" pitchFamily="18" charset="0"/>
                </a:rPr>
                <a:t>)</a:t>
              </a:r>
            </a:p>
          </p:txBody>
        </p:sp>
        <p:sp>
          <p:nvSpPr>
            <p:cNvPr id="21" name="Freeform 18"/>
            <p:cNvSpPr>
              <a:spLocks noEditPoints="1"/>
            </p:cNvSpPr>
            <p:nvPr/>
          </p:nvSpPr>
          <p:spPr bwMode="auto">
            <a:xfrm>
              <a:off x="1027" y="1144"/>
              <a:ext cx="4563" cy="879"/>
            </a:xfrm>
            <a:custGeom>
              <a:avLst/>
              <a:gdLst>
                <a:gd name="T0" fmla="*/ 468 w 472"/>
                <a:gd name="T1" fmla="*/ 54 h 91"/>
                <a:gd name="T2" fmla="*/ 468 w 472"/>
                <a:gd name="T3" fmla="*/ 0 h 91"/>
                <a:gd name="T4" fmla="*/ 472 w 472"/>
                <a:gd name="T5" fmla="*/ 54 h 91"/>
                <a:gd name="T6" fmla="*/ 472 w 472"/>
                <a:gd name="T7" fmla="*/ 0 h 91"/>
                <a:gd name="T8" fmla="*/ 0 w 472"/>
                <a:gd name="T9" fmla="*/ 55 h 91"/>
                <a:gd name="T10" fmla="*/ 472 w 472"/>
                <a:gd name="T11" fmla="*/ 55 h 91"/>
                <a:gd name="T12" fmla="*/ 0 w 472"/>
                <a:gd name="T13" fmla="*/ 91 h 91"/>
                <a:gd name="T14" fmla="*/ 0 w 472"/>
                <a:gd name="T15" fmla="*/ 55 h 91"/>
                <a:gd name="T16" fmla="*/ 4 w 472"/>
                <a:gd name="T17" fmla="*/ 91 h 91"/>
                <a:gd name="T18" fmla="*/ 4 w 472"/>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2" h="91">
                  <a:moveTo>
                    <a:pt x="468" y="54"/>
                  </a:moveTo>
                  <a:lnTo>
                    <a:pt x="468" y="0"/>
                  </a:lnTo>
                  <a:moveTo>
                    <a:pt x="472" y="54"/>
                  </a:moveTo>
                  <a:lnTo>
                    <a:pt x="472" y="0"/>
                  </a:lnTo>
                  <a:moveTo>
                    <a:pt x="0" y="55"/>
                  </a:moveTo>
                  <a:lnTo>
                    <a:pt x="472" y="55"/>
                  </a:lnTo>
                  <a:moveTo>
                    <a:pt x="0" y="91"/>
                  </a:moveTo>
                  <a:lnTo>
                    <a:pt x="0" y="55"/>
                  </a:lnTo>
                  <a:moveTo>
                    <a:pt x="4" y="91"/>
                  </a:moveTo>
                  <a:lnTo>
                    <a:pt x="4" y="55"/>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052" y="1675"/>
              <a:ext cx="0" cy="34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903" y="1675"/>
              <a:ext cx="0" cy="34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1027" y="1675"/>
              <a:ext cx="4563" cy="348"/>
            </a:xfrm>
            <a:custGeom>
              <a:avLst/>
              <a:gdLst>
                <a:gd name="T0" fmla="*/ 468 w 472"/>
                <a:gd name="T1" fmla="*/ 36 h 36"/>
                <a:gd name="T2" fmla="*/ 468 w 472"/>
                <a:gd name="T3" fmla="*/ 0 h 36"/>
                <a:gd name="T4" fmla="*/ 472 w 472"/>
                <a:gd name="T5" fmla="*/ 36 h 36"/>
                <a:gd name="T6" fmla="*/ 472 w 472"/>
                <a:gd name="T7" fmla="*/ 0 h 36"/>
                <a:gd name="T8" fmla="*/ 0 w 472"/>
                <a:gd name="T9" fmla="*/ 36 h 36"/>
                <a:gd name="T10" fmla="*/ 472 w 472"/>
                <a:gd name="T11" fmla="*/ 36 h 36"/>
              </a:gdLst>
              <a:ahLst/>
              <a:cxnLst>
                <a:cxn ang="0">
                  <a:pos x="T0" y="T1"/>
                </a:cxn>
                <a:cxn ang="0">
                  <a:pos x="T2" y="T3"/>
                </a:cxn>
                <a:cxn ang="0">
                  <a:pos x="T4" y="T5"/>
                </a:cxn>
                <a:cxn ang="0">
                  <a:pos x="T6" y="T7"/>
                </a:cxn>
                <a:cxn ang="0">
                  <a:pos x="T8" y="T9"/>
                </a:cxn>
                <a:cxn ang="0">
                  <a:pos x="T10" y="T11"/>
                </a:cxn>
              </a:cxnLst>
              <a:rect l="0" t="0" r="r" b="b"/>
              <a:pathLst>
                <a:path w="472" h="36">
                  <a:moveTo>
                    <a:pt x="468" y="36"/>
                  </a:moveTo>
                  <a:lnTo>
                    <a:pt x="468" y="0"/>
                  </a:lnTo>
                  <a:moveTo>
                    <a:pt x="472" y="36"/>
                  </a:moveTo>
                  <a:lnTo>
                    <a:pt x="472" y="0"/>
                  </a:lnTo>
                  <a:moveTo>
                    <a:pt x="0" y="36"/>
                  </a:moveTo>
                  <a:lnTo>
                    <a:pt x="472" y="36"/>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85840" y="1911350"/>
            <a:ext cx="59388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5000" lvl="0" indent="-571500">
              <a:buSzPct val="100000"/>
              <a:buFont typeface="Symbol" panose="05050102010706020507" pitchFamily="18" charset="2"/>
              <a:buChar char="*"/>
            </a:pPr>
            <a:r>
              <a:rPr lang="en-US" dirty="0">
                <a:latin typeface="Calibri" pitchFamily="34"/>
              </a:rPr>
              <a:t>x86 Machine Model</a:t>
            </a:r>
          </a:p>
          <a:p>
            <a:pPr marL="635000" lvl="0" indent="-571500">
              <a:buSzPct val="100000"/>
              <a:buFont typeface="Symbol" panose="05050102010706020507" pitchFamily="18" charset="2"/>
              <a:buChar char="*"/>
            </a:pPr>
            <a:r>
              <a:rPr lang="en-US" dirty="0">
                <a:latin typeface="Calibri" pitchFamily="34"/>
              </a:rPr>
              <a:t>Simple Integer Instructions</a:t>
            </a:r>
          </a:p>
          <a:p>
            <a:pPr marL="635000" lvl="0" indent="-571500">
              <a:buSzPct val="100000"/>
              <a:buFont typeface="Symbol" panose="05050102010706020507" pitchFamily="18" charset="2"/>
              <a:buChar char="*"/>
            </a:pPr>
            <a:r>
              <a:rPr lang="en-US" dirty="0">
                <a:latin typeface="Calibri" pitchFamily="34"/>
              </a:rPr>
              <a:t>Branch Instructions</a:t>
            </a:r>
          </a:p>
          <a:p>
            <a:pPr marL="635000" lvl="0" indent="-571500">
              <a:buSzPct val="100000"/>
              <a:buFont typeface="Symbol" panose="05050102010706020507" pitchFamily="18" charset="2"/>
              <a:buChar char="*"/>
            </a:pPr>
            <a:r>
              <a:rPr lang="en-US" dirty="0">
                <a:latin typeface="Calibri" pitchFamily="34"/>
              </a:rPr>
              <a:t>Advanced Memory Instructions</a:t>
            </a:r>
          </a:p>
          <a:p>
            <a:pPr marL="635000" lvl="0" indent="-571500">
              <a:buSzPct val="100000"/>
              <a:buFont typeface="Symbol" panose="05050102010706020507" pitchFamily="18" charset="2"/>
              <a:buChar char="*"/>
            </a:pPr>
            <a:r>
              <a:rPr lang="en-US" dirty="0">
                <a:latin typeface="Calibri" pitchFamily="34"/>
              </a:rPr>
              <a:t>Floating Point Instructions</a:t>
            </a:r>
          </a:p>
          <a:p>
            <a:pPr marL="635000" lvl="0" indent="-571500">
              <a:buSzPct val="100000"/>
              <a:buFont typeface="Symbol" panose="05050102010706020507" pitchFamily="18" charset="2"/>
              <a:buChar char="*"/>
            </a:pPr>
            <a:r>
              <a:rPr lang="en-US" dirty="0">
                <a:latin typeface="Calibri" pitchFamily="34"/>
              </a:rPr>
              <a:t>Encoding the x86 ISA</a:t>
            </a:r>
          </a:p>
        </p:txBody>
      </p:sp>
      <p:pic>
        <p:nvPicPr>
          <p:cNvPr id="4" name="Picture 3"/>
          <p:cNvPicPr>
            <a:picLocks noChangeAspect="1"/>
          </p:cNvPicPr>
          <p:nvPr/>
        </p:nvPicPr>
        <p:blipFill>
          <a:blip r:embed="rId3">
            <a:lum/>
            <a:alphaModFix/>
          </a:blip>
          <a:srcRect/>
          <a:stretch>
            <a:fillRect/>
          </a:stretch>
        </p:blipFill>
        <p:spPr>
          <a:xfrm rot="10800000">
            <a:off x="6896040" y="1811509"/>
            <a:ext cx="1181160" cy="83735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a:t>
            </a:r>
            <a:r>
              <a:rPr lang="fr-FR" dirty="0" err="1">
                <a:solidFill>
                  <a:schemeClr val="tx1"/>
                </a:solidFill>
              </a:rPr>
              <a:t>with</a:t>
            </a:r>
            <a:r>
              <a:rPr lang="fr-FR" dirty="0">
                <a:solidFill>
                  <a:schemeClr val="tx1"/>
                </a:solidFill>
              </a:rPr>
              <a:t> </a:t>
            </a:r>
            <a:r>
              <a:rPr lang="fr-FR" i="1" dirty="0">
                <a:solidFill>
                  <a:schemeClr val="tx1"/>
                </a:solidFill>
              </a:rPr>
              <a:t>enter</a:t>
            </a:r>
            <a:r>
              <a:rPr lang="fr-FR" dirty="0">
                <a:solidFill>
                  <a:schemeClr val="tx1"/>
                </a:solidFill>
              </a:rPr>
              <a:t> and </a:t>
            </a:r>
            <a:r>
              <a:rPr lang="fr-FR" i="1" dirty="0" err="1">
                <a:solidFill>
                  <a:schemeClr val="tx1"/>
                </a:solidFill>
              </a:rPr>
              <a:t>leave</a:t>
            </a:r>
            <a:endParaRPr lang="fr-FR" i="1" dirty="0">
              <a:solidFill>
                <a:schemeClr val="tx1"/>
              </a:solidFill>
            </a:endParaRPr>
          </a:p>
        </p:txBody>
      </p:sp>
      <p:grpSp>
        <p:nvGrpSpPr>
          <p:cNvPr id="6" name="Group 5"/>
          <p:cNvGrpSpPr/>
          <p:nvPr/>
        </p:nvGrpSpPr>
        <p:grpSpPr>
          <a:xfrm>
            <a:off x="1143000" y="1653849"/>
            <a:ext cx="7239000" cy="4746951"/>
            <a:chOff x="1378215" y="2438400"/>
            <a:chExt cx="6553200" cy="4746951"/>
          </a:xfrm>
        </p:grpSpPr>
        <p:sp>
          <p:nvSpPr>
            <p:cNvPr id="7" name="Freeform 6"/>
            <p:cNvSpPr>
              <a:spLocks/>
            </p:cNvSpPr>
            <p:nvPr/>
          </p:nvSpPr>
          <p:spPr bwMode="auto">
            <a:xfrm>
              <a:off x="1378215" y="2590801"/>
              <a:ext cx="6553200" cy="4594550"/>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p:nvPr/>
          </p:nvGrpSpPr>
          <p:grpSpPr>
            <a:xfrm>
              <a:off x="3886200" y="2438400"/>
              <a:ext cx="1981200" cy="215444"/>
              <a:chOff x="3886200" y="2880716"/>
              <a:chExt cx="1981200" cy="215444"/>
            </a:xfrm>
          </p:grpSpPr>
          <p:sp>
            <p:nvSpPr>
              <p:cNvPr id="9" name="Rectangle 8"/>
              <p:cNvSpPr/>
              <p:nvPr/>
            </p:nvSpPr>
            <p:spPr>
              <a:xfrm>
                <a:off x="3886200" y="2880716"/>
                <a:ext cx="1981200"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a:spLocks noChangeArrowheads="1"/>
              </p:cNvSpPr>
              <p:nvPr/>
            </p:nvSpPr>
            <p:spPr bwMode="auto">
              <a:xfrm>
                <a:off x="3971995" y="2880716"/>
                <a:ext cx="1825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a:latin typeface="Courier New" pitchFamily="49" charset="0"/>
                    <a:cs typeface="Courier New" pitchFamily="49" charset="0"/>
                  </a:rPr>
                  <a:t>x86 assembly code</a:t>
                </a:r>
                <a:endParaRPr lang="en-US" sz="1400" dirty="0">
                  <a:latin typeface="Courier New" pitchFamily="49" charset="0"/>
                  <a:cs typeface="Courier New" pitchFamily="49" charset="0"/>
                </a:endParaRPr>
              </a:p>
            </p:txBody>
          </p:sp>
        </p:grpSp>
      </p:grpSp>
      <p:sp>
        <p:nvSpPr>
          <p:cNvPr id="11" name="Rectangle 10"/>
          <p:cNvSpPr/>
          <p:nvPr/>
        </p:nvSpPr>
        <p:spPr>
          <a:xfrm>
            <a:off x="1143000" y="1907036"/>
            <a:ext cx="7239000" cy="4401205"/>
          </a:xfrm>
          <a:prstGeom prst="rect">
            <a:avLst/>
          </a:prstGeom>
        </p:spPr>
        <p:txBody>
          <a:bodyPr wrap="square">
            <a:spAutoFit/>
          </a:bodyPr>
          <a:lstStyle/>
          <a:p>
            <a:r>
              <a:rPr lang="en-US" sz="1400" i="1" dirty="0">
                <a:latin typeface="Courier New" pitchFamily="49" charset="0"/>
                <a:cs typeface="Courier New" pitchFamily="49" charset="0"/>
              </a:rPr>
              <a:t>factorial:</a:t>
            </a:r>
          </a:p>
          <a:p>
            <a:pPr defTabSz="685800">
              <a:tabLst>
                <a:tab pos="1371600" algn="l"/>
                <a:tab pos="24003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[esp+4]     ; read the argument                           </a:t>
            </a:r>
          </a:p>
          <a:p>
            <a:pPr>
              <a:tabLst>
                <a:tab pos="1371600" algn="l"/>
                <a:tab pos="2400300" algn="l"/>
              </a:tabLst>
            </a:pPr>
            <a:r>
              <a:rPr lang="en-US" sz="1400" i="1" dirty="0">
                <a:latin typeface="Courier New" pitchFamily="49" charset="0"/>
                <a:cs typeface="Courier New" pitchFamily="49" charset="0"/>
              </a:rPr>
              <a:t>	</a:t>
            </a:r>
          </a:p>
          <a:p>
            <a:pPr defTabSz="342900">
              <a:tabLst>
                <a:tab pos="1371600" algn="l"/>
                <a:tab pos="2400300" algn="l"/>
                <a:tab pos="3200400" algn="l"/>
              </a:tabLst>
            </a:pPr>
            <a:r>
              <a:rPr lang="en-US" sz="1400" i="1" dirty="0">
                <a:latin typeface="Courier New" pitchFamily="49" charset="0"/>
                <a:cs typeface="Courier New" pitchFamily="49" charset="0"/>
              </a:rPr>
              <a:t>	</a:t>
            </a:r>
            <a:r>
              <a:rPr lang="en-US" sz="1400" b="1" i="1" dirty="0">
                <a:solidFill>
                  <a:srgbClr val="FF0000"/>
                </a:solidFill>
                <a:latin typeface="Courier New" pitchFamily="49" charset="0"/>
                <a:cs typeface="Courier New" pitchFamily="49" charset="0"/>
              </a:rPr>
              <a:t>enter 8, 0</a:t>
            </a:r>
            <a:r>
              <a:rPr lang="en-US" sz="1400" i="1" dirty="0">
                <a:latin typeface="Courier New" pitchFamily="49" charset="0"/>
                <a:cs typeface="Courier New" pitchFamily="49" charset="0"/>
              </a:rPr>
              <a:t>	    ; *** save </a:t>
            </a:r>
            <a:r>
              <a:rPr lang="en-US" sz="1400" i="1" dirty="0" err="1">
                <a:latin typeface="Courier New" pitchFamily="49" charset="0"/>
                <a:cs typeface="Courier New" pitchFamily="49" charset="0"/>
              </a:rPr>
              <a:t>ebp</a:t>
            </a:r>
            <a:r>
              <a:rPr lang="en-US" sz="1400" i="1" dirty="0">
                <a:latin typeface="Courier New" pitchFamily="49" charset="0"/>
                <a:cs typeface="Courier New" pitchFamily="49" charset="0"/>
              </a:rPr>
              <a:t> and </a:t>
            </a:r>
            <a:r>
              <a:rPr lang="en-US" sz="1400" i="1" dirty="0" err="1">
                <a:latin typeface="Courier New" pitchFamily="49" charset="0"/>
                <a:cs typeface="Courier New" pitchFamily="49" charset="0"/>
              </a:rPr>
              <a:t>esp</a:t>
            </a:r>
            <a:endParaRPr lang="en-US" sz="1400" i="1" dirty="0">
              <a:latin typeface="Courier New" pitchFamily="49" charset="0"/>
              <a:cs typeface="Courier New" pitchFamily="49" charset="0"/>
            </a:endParaRPr>
          </a:p>
          <a:p>
            <a:pPr defTabSz="342900">
              <a:tabLst>
                <a:tab pos="1371600" algn="l"/>
                <a:tab pos="2400300" algn="l"/>
                <a:tab pos="3200400" algn="l"/>
              </a:tabLst>
            </a:pPr>
            <a:endParaRPr lang="en-US" sz="1400" i="1" dirty="0">
              <a:latin typeface="Courier New" pitchFamily="49" charset="0"/>
              <a:cs typeface="Courier New" pitchFamily="49" charset="0"/>
            </a:endParaRPr>
          </a:p>
          <a:p>
            <a:pPr defTabSz="342900">
              <a:tabLst>
                <a:tab pos="1371600" algn="l"/>
                <a:tab pos="2400300" algn="l"/>
                <a:tab pos="36576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ebx</a:t>
            </a:r>
            <a:r>
              <a:rPr lang="en-US" sz="1400" i="1" dirty="0">
                <a:latin typeface="Courier New" pitchFamily="49" charset="0"/>
                <a:cs typeface="Courier New" pitchFamily="49" charset="0"/>
              </a:rPr>
              <a:t>, 1	; default return value</a:t>
            </a:r>
          </a:p>
          <a:p>
            <a:pPr defTabSz="342900">
              <a:tabLst>
                <a:tab pos="1371600" algn="l"/>
                <a:tab pos="2400300" algn="l"/>
                <a:tab pos="36576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cmp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1 	; compare </a:t>
            </a:r>
            <a:r>
              <a:rPr lang="en-US" sz="1400" i="1" dirty="0" err="1">
                <a:latin typeface="Courier New" pitchFamily="49" charset="0"/>
                <a:cs typeface="Courier New" pitchFamily="49" charset="0"/>
              </a:rPr>
              <a:t>num</a:t>
            </a:r>
            <a:r>
              <a:rPr lang="en-US" sz="1400" i="1" dirty="0">
                <a:latin typeface="Courier New" pitchFamily="49" charset="0"/>
                <a:cs typeface="Courier New" pitchFamily="49" charset="0"/>
              </a:rPr>
              <a:t> (input) with 1</a:t>
            </a:r>
          </a:p>
          <a:p>
            <a:pPr defTabSz="342900">
              <a:tabLst>
                <a:tab pos="1371600" algn="l"/>
                <a:tab pos="2400300" algn="l"/>
                <a:tab pos="36576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jz</a:t>
            </a:r>
            <a:r>
              <a:rPr lang="en-US" sz="1400" i="1" dirty="0">
                <a:latin typeface="Courier New" pitchFamily="49" charset="0"/>
                <a:cs typeface="Courier New" pitchFamily="49" charset="0"/>
              </a:rPr>
              <a:t> .return 	; return if input is equal to 1</a:t>
            </a:r>
          </a:p>
          <a:p>
            <a:pPr defTabSz="342900">
              <a:tabLst>
                <a:tab pos="1371600" algn="l"/>
                <a:tab pos="2400300" algn="l"/>
                <a:tab pos="3657600" algn="l"/>
              </a:tabLst>
            </a:pPr>
            <a:endParaRPr lang="en-US" sz="1400" i="1" dirty="0">
              <a:latin typeface="Courier New" pitchFamily="49" charset="0"/>
              <a:cs typeface="Courier New" pitchFamily="49" charset="0"/>
            </a:endParaRPr>
          </a:p>
          <a:p>
            <a:pPr defTabSz="342900">
              <a:tabLst>
                <a:tab pos="1371600" algn="l"/>
                <a:tab pos="2400300" algn="l"/>
                <a:tab pos="3657600" algn="l"/>
                <a:tab pos="4800600" algn="l"/>
              </a:tabLst>
            </a:pPr>
            <a:r>
              <a:rPr lang="en-US" sz="1400" i="1" dirty="0">
                <a:latin typeface="Courier New" pitchFamily="49" charset="0"/>
                <a:cs typeface="Courier New" pitchFamily="49" charset="0"/>
              </a:rPr>
              <a:t>	; recursive step</a:t>
            </a:r>
          </a:p>
          <a:p>
            <a:pPr defTabSz="342900">
              <a:tabLst>
                <a:tab pos="1371600" algn="l"/>
                <a:tab pos="2400300" algn="l"/>
                <a:tab pos="3657600" algn="l"/>
                <a:tab pos="48006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[esp+4],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 save input on the stack</a:t>
            </a:r>
          </a:p>
          <a:p>
            <a:pPr defTabSz="342900">
              <a:tabLst>
                <a:tab pos="1371600" algn="l"/>
                <a:tab pos="2400300" algn="l"/>
                <a:tab pos="3657600" algn="l"/>
                <a:tab pos="48006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dec</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 </a:t>
            </a:r>
            <a:r>
              <a:rPr lang="en-US" sz="1400" i="1" dirty="0" err="1">
                <a:latin typeface="Courier New" pitchFamily="49" charset="0"/>
                <a:cs typeface="Courier New" pitchFamily="49" charset="0"/>
              </a:rPr>
              <a:t>num</a:t>
            </a:r>
            <a:r>
              <a:rPr lang="en-US" sz="1400" i="1" dirty="0">
                <a:latin typeface="Courier New" pitchFamily="49" charset="0"/>
                <a:cs typeface="Courier New" pitchFamily="49" charset="0"/>
              </a:rPr>
              <a:t>--</a:t>
            </a:r>
          </a:p>
          <a:p>
            <a:pPr defTabSz="342900">
              <a:tabLst>
                <a:tab pos="1371600" algn="l"/>
                <a:tab pos="2400300" algn="l"/>
                <a:tab pos="3657600" algn="l"/>
                <a:tab pos="48006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 push the argument</a:t>
            </a:r>
          </a:p>
          <a:p>
            <a:pPr defTabSz="342900">
              <a:tabLst>
                <a:tab pos="1371600" algn="l"/>
                <a:tab pos="2400300" algn="l"/>
                <a:tab pos="3200400" algn="l"/>
                <a:tab pos="3657600" algn="l"/>
                <a:tab pos="4800600" algn="l"/>
              </a:tabLst>
            </a:pPr>
            <a:r>
              <a:rPr lang="en-US" sz="1400" i="1" dirty="0">
                <a:latin typeface="Courier New" pitchFamily="49" charset="0"/>
                <a:cs typeface="Courier New" pitchFamily="49" charset="0"/>
              </a:rPr>
              <a:t>	call factorial	    ; recursive call</a:t>
            </a:r>
          </a:p>
          <a:p>
            <a:pPr defTabSz="342900">
              <a:tabLst>
                <a:tab pos="1371600" algn="l"/>
                <a:tab pos="2400300" algn="l"/>
                <a:tab pos="3200400" algn="l"/>
                <a:tab pos="3657600" algn="l"/>
                <a:tab pos="48006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[esp+4]     ; retrieve input</a:t>
            </a:r>
          </a:p>
          <a:p>
            <a:pPr defTabSz="342900">
              <a:tabLst>
                <a:tab pos="1371600" algn="l"/>
                <a:tab pos="2400300" algn="l"/>
                <a:tab pos="3200400" algn="l"/>
                <a:tab pos="3657600" algn="l"/>
                <a:tab pos="4800600" algn="l"/>
              </a:tabLst>
            </a:pPr>
            <a:r>
              <a:rPr lang="pt-BR" sz="1400" i="1" dirty="0">
                <a:latin typeface="Courier New" pitchFamily="49" charset="0"/>
                <a:cs typeface="Courier New" pitchFamily="49" charset="0"/>
              </a:rPr>
              <a:t>	imul ebx, eax 	    ; prod = prod * num</a:t>
            </a:r>
          </a:p>
          <a:p>
            <a:pPr defTabSz="342900">
              <a:tabLst>
                <a:tab pos="1371600" algn="l"/>
                <a:tab pos="2400300" algn="l"/>
                <a:tab pos="3200400" algn="l"/>
                <a:tab pos="3657600" algn="l"/>
                <a:tab pos="4800600" algn="l"/>
              </a:tabLst>
            </a:pPr>
            <a:endParaRPr lang="en-US" sz="1400" i="1" dirty="0">
              <a:latin typeface="Courier New" pitchFamily="49" charset="0"/>
              <a:cs typeface="Courier New" pitchFamily="49" charset="0"/>
            </a:endParaRPr>
          </a:p>
          <a:p>
            <a:pPr defTabSz="342900">
              <a:tabLst>
                <a:tab pos="1371600" algn="l"/>
                <a:tab pos="2400300" algn="l"/>
                <a:tab pos="3200400" algn="l"/>
                <a:tab pos="3657600" algn="l"/>
                <a:tab pos="4800600" algn="l"/>
              </a:tabLst>
            </a:pPr>
            <a:r>
              <a:rPr lang="en-US" sz="1400" i="1" dirty="0">
                <a:latin typeface="Courier New" pitchFamily="49" charset="0"/>
                <a:cs typeface="Courier New" pitchFamily="49" charset="0"/>
              </a:rPr>
              <a:t>.return:</a:t>
            </a:r>
          </a:p>
          <a:p>
            <a:pPr defTabSz="342900">
              <a:tabLst>
                <a:tab pos="1371600" algn="l"/>
                <a:tab pos="2400300" algn="l"/>
                <a:tab pos="3200400" algn="l"/>
                <a:tab pos="3657600" algn="l"/>
                <a:tab pos="4178300" algn="l"/>
              </a:tabLst>
            </a:pPr>
            <a:r>
              <a:rPr lang="en-US" sz="1400" i="1" dirty="0">
                <a:latin typeface="Courier New" pitchFamily="49" charset="0"/>
                <a:cs typeface="Courier New" pitchFamily="49" charset="0"/>
              </a:rPr>
              <a:t>	</a:t>
            </a:r>
            <a:r>
              <a:rPr lang="en-US" sz="1400" b="1" i="1" dirty="0">
                <a:solidFill>
                  <a:srgbClr val="FF0000"/>
                </a:solidFill>
                <a:latin typeface="Courier New" pitchFamily="49" charset="0"/>
                <a:cs typeface="Courier New" pitchFamily="49" charset="0"/>
              </a:rPr>
              <a:t>leave</a:t>
            </a:r>
            <a:r>
              <a:rPr lang="en-US" sz="1400" i="1" dirty="0">
                <a:latin typeface="Courier New" pitchFamily="49" charset="0"/>
                <a:cs typeface="Courier New" pitchFamily="49" charset="0"/>
              </a:rPr>
              <a:t> 				; *** load </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 and </a:t>
            </a:r>
            <a:r>
              <a:rPr lang="en-US" sz="1400" i="1" dirty="0" err="1">
                <a:latin typeface="Courier New" pitchFamily="49" charset="0"/>
                <a:cs typeface="Courier New" pitchFamily="49" charset="0"/>
              </a:rPr>
              <a:t>ebp</a:t>
            </a:r>
            <a:endParaRPr lang="en-US" sz="1400" i="1" dirty="0">
              <a:latin typeface="Courier New" pitchFamily="49" charset="0"/>
              <a:cs typeface="Courier New" pitchFamily="49" charset="0"/>
            </a:endParaRPr>
          </a:p>
          <a:p>
            <a:pPr defTabSz="342900">
              <a:tabLst>
                <a:tab pos="1371600" algn="l"/>
                <a:tab pos="2400300" algn="l"/>
                <a:tab pos="3200400" algn="l"/>
                <a:tab pos="3657600" algn="l"/>
                <a:tab pos="4800600" algn="l"/>
              </a:tabLst>
            </a:pPr>
            <a:r>
              <a:rPr lang="en-US" sz="1400" i="1" dirty="0">
                <a:latin typeface="Courier New" pitchFamily="49" charset="0"/>
                <a:cs typeface="Courier New" pitchFamily="49" charset="0"/>
              </a:rPr>
              <a:t>	ret 			     ; return</a:t>
            </a:r>
            <a:endParaRPr lang="en-US" sz="1400" dirty="0">
              <a:latin typeface="Courier New" pitchFamily="49" charset="0"/>
              <a:cs typeface="Courier New"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47800" y="1622425"/>
            <a:ext cx="60912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20700" lvl="0" indent="-520700">
              <a:buSzPct val="100000"/>
              <a:buFont typeface="Symbol" panose="05050102010706020507" pitchFamily="18" charset="2"/>
              <a:buChar char="*"/>
            </a:pPr>
            <a:r>
              <a:rPr lang="en-US" dirty="0">
                <a:latin typeface="Calibri" pitchFamily="34"/>
              </a:rPr>
              <a:t>x86 Machine Model</a:t>
            </a:r>
          </a:p>
          <a:p>
            <a:pPr marL="520700" lvl="0" indent="-520700">
              <a:buSzPct val="100000"/>
              <a:buFont typeface="Symbol" panose="05050102010706020507" pitchFamily="18" charset="2"/>
              <a:buChar char="*"/>
            </a:pPr>
            <a:r>
              <a:rPr lang="en-US" dirty="0">
                <a:latin typeface="Calibri" pitchFamily="34"/>
              </a:rPr>
              <a:t>Simple Integer Instructions</a:t>
            </a:r>
          </a:p>
          <a:p>
            <a:pPr marL="520700" lvl="0" indent="-520700">
              <a:buSzPct val="100000"/>
              <a:buFont typeface="Symbol" panose="05050102010706020507" pitchFamily="18" charset="2"/>
              <a:buChar char="*"/>
            </a:pPr>
            <a:r>
              <a:rPr lang="en-US" dirty="0">
                <a:latin typeface="Calibri" pitchFamily="34"/>
              </a:rPr>
              <a:t>Branch Instructions</a:t>
            </a:r>
          </a:p>
          <a:p>
            <a:pPr marL="520700" lvl="0" indent="-520700">
              <a:buSzPct val="100000"/>
              <a:buFont typeface="Symbol" panose="05050102010706020507" pitchFamily="18" charset="2"/>
              <a:buChar char="*"/>
            </a:pPr>
            <a:r>
              <a:rPr lang="en-US" dirty="0">
                <a:latin typeface="Calibri" pitchFamily="34"/>
              </a:rPr>
              <a:t>Advanced Memory Instructions</a:t>
            </a:r>
          </a:p>
          <a:p>
            <a:pPr marL="520700" lvl="0" indent="-520700">
              <a:buSzPct val="100000"/>
              <a:buFont typeface="Symbol" panose="05050102010706020507" pitchFamily="18" charset="2"/>
              <a:buChar char="*"/>
            </a:pPr>
            <a:r>
              <a:rPr lang="en-US" dirty="0">
                <a:latin typeface="Calibri" pitchFamily="34"/>
              </a:rPr>
              <a:t>Floating Point Instructions</a:t>
            </a:r>
          </a:p>
          <a:p>
            <a:pPr marL="520700" lvl="0" indent="-520700">
              <a:buSzPct val="100000"/>
              <a:buFont typeface="Symbol" panose="05050102010706020507" pitchFamily="18" charset="2"/>
              <a:buChar char="*"/>
            </a:pPr>
            <a:r>
              <a:rPr lang="en-US" dirty="0">
                <a:latin typeface="Calibri" pitchFamily="34"/>
              </a:rPr>
              <a:t>Encoding the x86 ISA</a:t>
            </a:r>
          </a:p>
        </p:txBody>
      </p:sp>
      <p:pic>
        <p:nvPicPr>
          <p:cNvPr id="4" name="Picture 3"/>
          <p:cNvPicPr>
            <a:picLocks noChangeAspect="1"/>
          </p:cNvPicPr>
          <p:nvPr/>
        </p:nvPicPr>
        <p:blipFill>
          <a:blip r:embed="rId3">
            <a:lum/>
            <a:alphaModFix/>
          </a:blip>
          <a:srcRect/>
          <a:stretch>
            <a:fillRect/>
          </a:stretch>
        </p:blipFill>
        <p:spPr>
          <a:xfrm rot="10800000">
            <a:off x="7315200" y="3429000"/>
            <a:ext cx="1181160" cy="83735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Advanced Memory Instructions</a:t>
            </a:r>
          </a:p>
        </p:txBody>
      </p:sp>
      <p:sp>
        <p:nvSpPr>
          <p:cNvPr id="3" name="Text Placeholder 2"/>
          <p:cNvSpPr txBox="1">
            <a:spLocks noGrp="1"/>
          </p:cNvSpPr>
          <p:nvPr>
            <p:ph type="body" idx="4294967295"/>
          </p:nvPr>
        </p:nvSpPr>
        <p:spPr>
          <a:xfrm>
            <a:off x="990600" y="1676400"/>
            <a:ext cx="7359650" cy="4191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These instructions are useful in moving a large </a:t>
            </a:r>
            <a:r>
              <a:rPr lang="en-US" sz="2800" dirty="0">
                <a:solidFill>
                  <a:srgbClr val="2323DC"/>
                </a:solidFill>
                <a:latin typeface="Calibri" panose="020F0502020204030204" pitchFamily="34" charset="0"/>
              </a:rPr>
              <a:t>sequence</a:t>
            </a:r>
            <a:r>
              <a:rPr lang="en-US" sz="2800" dirty="0">
                <a:latin typeface="Calibri" panose="020F0502020204030204" pitchFamily="34" charset="0"/>
              </a:rPr>
              <a:t> of </a:t>
            </a:r>
            <a:r>
              <a:rPr lang="en-US" sz="2800" dirty="0">
                <a:solidFill>
                  <a:srgbClr val="DC2300"/>
                </a:solidFill>
                <a:latin typeface="Calibri" panose="020F0502020204030204" pitchFamily="34" charset="0"/>
              </a:rPr>
              <a:t>bytes</a:t>
            </a:r>
            <a:r>
              <a:rPr lang="en-US" sz="2800" dirty="0">
                <a:latin typeface="Calibri" panose="020F0502020204030204" pitchFamily="34" charset="0"/>
              </a:rPr>
              <a:t> from one location to another</a:t>
            </a:r>
          </a:p>
          <a:p>
            <a:pPr lvl="0">
              <a:buSzPct val="100000"/>
              <a:buFont typeface="Symbol" panose="05050102010706020507" pitchFamily="18" charset="2"/>
              <a:buChar char="*"/>
            </a:pPr>
            <a:r>
              <a:rPr lang="en-US" sz="2800" dirty="0">
                <a:latin typeface="Calibri" panose="020F0502020204030204" pitchFamily="34" charset="0"/>
              </a:rPr>
              <a:t>Also known as </a:t>
            </a:r>
            <a:r>
              <a:rPr lang="en-US" sz="2800" dirty="0">
                <a:solidFill>
                  <a:srgbClr val="2323DC"/>
                </a:solidFill>
                <a:latin typeface="Calibri" panose="020F0502020204030204" pitchFamily="34" charset="0"/>
              </a:rPr>
              <a:t>string</a:t>
            </a:r>
            <a:r>
              <a:rPr lang="en-US" sz="2800" dirty="0">
                <a:latin typeface="Calibri" panose="020F0502020204030204" pitchFamily="34" charset="0"/>
              </a:rPr>
              <a:t> instructions</a:t>
            </a:r>
          </a:p>
          <a:p>
            <a:pPr lvl="0">
              <a:buSzPct val="100000"/>
              <a:buFont typeface="Symbol" panose="05050102010706020507" pitchFamily="18" charset="2"/>
              <a:buChar char="*"/>
            </a:pPr>
            <a:r>
              <a:rPr lang="en-US" sz="2800" dirty="0">
                <a:latin typeface="Calibri" panose="020F0502020204030204" pitchFamily="34" charset="0"/>
              </a:rPr>
              <a:t>They make special use of the </a:t>
            </a:r>
            <a:r>
              <a:rPr lang="en-US" sz="2800" dirty="0" err="1">
                <a:solidFill>
                  <a:srgbClr val="DC2300"/>
                </a:solidFill>
                <a:latin typeface="Calibri" panose="020F0502020204030204" pitchFamily="34" charset="0"/>
              </a:rPr>
              <a:t>edi</a:t>
            </a:r>
            <a:r>
              <a:rPr lang="en-US" sz="2800" dirty="0">
                <a:latin typeface="Calibri" panose="020F0502020204030204" pitchFamily="34" charset="0"/>
              </a:rPr>
              <a:t> and </a:t>
            </a:r>
            <a:r>
              <a:rPr lang="en-US" sz="2800" dirty="0" err="1">
                <a:solidFill>
                  <a:srgbClr val="2300DC"/>
                </a:solidFill>
                <a:latin typeface="Calibri" panose="020F0502020204030204" pitchFamily="34" charset="0"/>
              </a:rPr>
              <a:t>esi</a:t>
            </a:r>
            <a:r>
              <a:rPr lang="en-US" sz="2800" dirty="0">
                <a:latin typeface="Calibri" panose="020F0502020204030204" pitchFamily="34" charset="0"/>
              </a:rPr>
              <a:t> registers</a:t>
            </a:r>
          </a:p>
          <a:p>
            <a:pPr lvl="1">
              <a:buSzPct val="100000"/>
              <a:buFont typeface="Symbol" panose="05050102010706020507" pitchFamily="18" charset="2"/>
              <a:buChar char="*"/>
            </a:pPr>
            <a:r>
              <a:rPr lang="en-US" sz="2200" dirty="0" err="1">
                <a:solidFill>
                  <a:srgbClr val="DC2300"/>
                </a:solidFill>
                <a:latin typeface="Calibri" panose="020F0502020204030204" pitchFamily="34" charset="0"/>
              </a:rPr>
              <a:t>edi</a:t>
            </a:r>
            <a:r>
              <a:rPr lang="en-US" sz="2200" dirty="0">
                <a:latin typeface="Calibri" panose="020F0502020204030204" pitchFamily="34" charset="0"/>
              </a:rPr>
              <a:t> contains the default </a:t>
            </a:r>
            <a:r>
              <a:rPr lang="en-US" sz="2200" dirty="0">
                <a:solidFill>
                  <a:srgbClr val="FF0000"/>
                </a:solidFill>
                <a:latin typeface="Calibri" panose="020F0502020204030204" pitchFamily="34" charset="0"/>
              </a:rPr>
              <a:t>destination</a:t>
            </a:r>
          </a:p>
          <a:p>
            <a:pPr lvl="1">
              <a:buSzPct val="100000"/>
              <a:buFont typeface="Symbol" panose="05050102010706020507" pitchFamily="18" charset="2"/>
              <a:buChar char="*"/>
            </a:pPr>
            <a:r>
              <a:rPr lang="en-US" sz="2200" dirty="0" err="1">
                <a:solidFill>
                  <a:srgbClr val="2300DC"/>
                </a:solidFill>
                <a:latin typeface="Calibri" panose="020F0502020204030204" pitchFamily="34" charset="0"/>
              </a:rPr>
              <a:t>esi</a:t>
            </a:r>
            <a:r>
              <a:rPr lang="en-US" sz="2200" dirty="0">
                <a:latin typeface="Calibri" panose="020F0502020204030204" pitchFamily="34" charset="0"/>
              </a:rPr>
              <a:t> contains the default </a:t>
            </a:r>
            <a:r>
              <a:rPr lang="en-US" sz="2200" dirty="0">
                <a:solidFill>
                  <a:srgbClr val="2300DC"/>
                </a:solidFill>
                <a:latin typeface="Calibri" panose="020F0502020204030204" pitchFamily="34" charset="0"/>
              </a:rPr>
              <a:t>source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lea</a:t>
            </a:r>
            <a:r>
              <a:rPr lang="fr-FR" dirty="0">
                <a:solidFill>
                  <a:schemeClr val="tx1"/>
                </a:solidFill>
              </a:rPr>
              <a:t> instruction</a:t>
            </a:r>
          </a:p>
        </p:txBody>
      </p:sp>
      <p:sp>
        <p:nvSpPr>
          <p:cNvPr id="3" name="Text Placeholder 2"/>
          <p:cNvSpPr txBox="1">
            <a:spLocks noGrp="1"/>
          </p:cNvSpPr>
          <p:nvPr>
            <p:ph type="body" idx="4294967295"/>
          </p:nvPr>
        </p:nvSpPr>
        <p:spPr>
          <a:xfrm>
            <a:off x="838200" y="1676400"/>
            <a:ext cx="7416800" cy="3962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a:t>
            </a:r>
            <a:r>
              <a:rPr lang="en-US" i="1" dirty="0">
                <a:solidFill>
                  <a:srgbClr val="008000"/>
                </a:solidFill>
                <a:latin typeface="Calibri" panose="020F0502020204030204" pitchFamily="34" charset="0"/>
              </a:rPr>
              <a:t>lea</a:t>
            </a:r>
            <a:r>
              <a:rPr lang="en-US" dirty="0">
                <a:latin typeface="Calibri" panose="020F0502020204030204" pitchFamily="34" charset="0"/>
              </a:rPr>
              <a:t> (load effective address) inst. is used to load an address in to the </a:t>
            </a:r>
            <a:r>
              <a:rPr lang="en-US" dirty="0" err="1">
                <a:solidFill>
                  <a:srgbClr val="280099"/>
                </a:solidFill>
                <a:latin typeface="Calibri" panose="020F0502020204030204" pitchFamily="34" charset="0"/>
              </a:rPr>
              <a:t>edi</a:t>
            </a:r>
            <a:r>
              <a:rPr lang="en-US" dirty="0">
                <a:latin typeface="Calibri" panose="020F0502020204030204" pitchFamily="34" charset="0"/>
              </a:rPr>
              <a:t> and </a:t>
            </a:r>
            <a:r>
              <a:rPr lang="en-US" dirty="0" err="1">
                <a:solidFill>
                  <a:srgbClr val="DC2300"/>
                </a:solidFill>
                <a:latin typeface="Calibri" panose="020F0502020204030204" pitchFamily="34" charset="0"/>
              </a:rPr>
              <a:t>esi</a:t>
            </a:r>
            <a:r>
              <a:rPr lang="en-US" dirty="0">
                <a:latin typeface="Calibri" panose="020F0502020204030204" pitchFamily="34" charset="0"/>
              </a:rPr>
              <a:t> </a:t>
            </a:r>
            <a:r>
              <a:rPr lang="en-US" dirty="0">
                <a:solidFill>
                  <a:srgbClr val="0000FF"/>
                </a:solidFill>
                <a:latin typeface="Calibri" panose="020F0502020204030204" pitchFamily="34" charset="0"/>
              </a:rPr>
              <a:t>registers</a:t>
            </a:r>
          </a:p>
          <a:p>
            <a:pPr lvl="1">
              <a:buSzPct val="100000"/>
              <a:buFont typeface="Symbol" panose="05050102010706020507" pitchFamily="18" charset="2"/>
              <a:buChar char="*"/>
            </a:pPr>
            <a:r>
              <a:rPr lang="en-US" dirty="0">
                <a:latin typeface="Calibri" panose="020F0502020204030204" pitchFamily="34" charset="0"/>
              </a:rPr>
              <a:t>In general, </a:t>
            </a:r>
            <a:r>
              <a:rPr lang="en-US" i="1" dirty="0">
                <a:latin typeface="Calibri" panose="020F0502020204030204" pitchFamily="34" charset="0"/>
              </a:rPr>
              <a:t>lea</a:t>
            </a:r>
            <a:r>
              <a:rPr lang="en-US" dirty="0">
                <a:latin typeface="Calibri" panose="020F0502020204030204" pitchFamily="34" charset="0"/>
              </a:rPr>
              <a:t> can be used to load an address in to any register</a:t>
            </a:r>
          </a:p>
          <a:p>
            <a:pPr lvl="0">
              <a:buSzPct val="100000"/>
              <a:buFont typeface="Symbol" panose="05050102010706020507" pitchFamily="18" charset="2"/>
              <a:buChar char="*"/>
            </a:pPr>
            <a:r>
              <a:rPr lang="en-US" dirty="0">
                <a:latin typeface="Calibri" panose="020F0502020204030204" pitchFamily="34" charset="0"/>
              </a:rPr>
              <a:t>lea </a:t>
            </a:r>
            <a:r>
              <a:rPr lang="en-US" dirty="0" err="1">
                <a:latin typeface="Calibri" panose="020F0502020204030204" pitchFamily="34" charset="0"/>
              </a:rPr>
              <a:t>ebx</a:t>
            </a:r>
            <a:r>
              <a:rPr lang="en-US" dirty="0">
                <a:latin typeface="Calibri" panose="020F0502020204030204" pitchFamily="34" charset="0"/>
              </a:rPr>
              <a:t>, [</a:t>
            </a:r>
            <a:r>
              <a:rPr lang="en-US" dirty="0" err="1">
                <a:latin typeface="Calibri" panose="020F0502020204030204" pitchFamily="34" charset="0"/>
              </a:rPr>
              <a:t>ecx</a:t>
            </a:r>
            <a:r>
              <a:rPr lang="en-US" dirty="0">
                <a:latin typeface="Calibri" panose="020F0502020204030204" pitchFamily="34" charset="0"/>
              </a:rPr>
              <a:t> + </a:t>
            </a:r>
            <a:r>
              <a:rPr lang="en-US" dirty="0" err="1">
                <a:latin typeface="Calibri" panose="020F0502020204030204" pitchFamily="34" charset="0"/>
              </a:rPr>
              <a:t>edx</a:t>
            </a:r>
            <a:r>
              <a:rPr lang="en-US" dirty="0">
                <a:latin typeface="Calibri" panose="020F0502020204030204" pitchFamily="34" charset="0"/>
              </a:rPr>
              <a:t>*2 + 16]</a:t>
            </a:r>
          </a:p>
          <a:p>
            <a:pPr lvl="1">
              <a:buSzPct val="100000"/>
              <a:buFont typeface="Symbol" panose="05050102010706020507" pitchFamily="18" charset="2"/>
              <a:buChar char="*"/>
            </a:pPr>
            <a:r>
              <a:rPr lang="en-US" dirty="0" err="1">
                <a:latin typeface="Calibri" panose="020F0502020204030204" pitchFamily="34" charset="0"/>
              </a:rPr>
              <a:t>ebx</a:t>
            </a:r>
            <a:r>
              <a:rPr lang="en-US" dirty="0">
                <a:latin typeface="Calibri" panose="020F0502020204030204" pitchFamily="34" charset="0"/>
              </a:rPr>
              <a:t> ← </a:t>
            </a:r>
            <a:r>
              <a:rPr lang="en-US" dirty="0" err="1">
                <a:latin typeface="Calibri" panose="020F0502020204030204" pitchFamily="34" charset="0"/>
              </a:rPr>
              <a:t>ecx</a:t>
            </a:r>
            <a:r>
              <a:rPr lang="en-US" dirty="0">
                <a:latin typeface="Calibri" panose="020F0502020204030204" pitchFamily="34" charset="0"/>
              </a:rPr>
              <a:t> + 2 * </a:t>
            </a:r>
            <a:r>
              <a:rPr lang="en-US" dirty="0" err="1">
                <a:latin typeface="Calibri" panose="020F0502020204030204" pitchFamily="34" charset="0"/>
              </a:rPr>
              <a:t>edx</a:t>
            </a:r>
            <a:r>
              <a:rPr lang="en-US" dirty="0">
                <a:latin typeface="Calibri" panose="020F0502020204030204" pitchFamily="34" charset="0"/>
              </a:rPr>
              <a:t>  + 16</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stosd</a:t>
            </a:r>
            <a:r>
              <a:rPr lang="fr-FR" dirty="0">
                <a:solidFill>
                  <a:schemeClr val="tx1"/>
                </a:solidFill>
              </a:rPr>
              <a:t>  instruction</a:t>
            </a:r>
          </a:p>
        </p:txBody>
      </p:sp>
      <p:sp>
        <p:nvSpPr>
          <p:cNvPr id="3" name="Text Placeholder 2"/>
          <p:cNvSpPr txBox="1">
            <a:spLocks noGrp="1"/>
          </p:cNvSpPr>
          <p:nvPr>
            <p:ph type="body" idx="4294967295"/>
          </p:nvPr>
        </p:nvSpPr>
        <p:spPr>
          <a:xfrm>
            <a:off x="990600" y="1524000"/>
            <a:ext cx="769620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a:t>
            </a:r>
            <a:r>
              <a:rPr lang="en-US" dirty="0" err="1">
                <a:solidFill>
                  <a:srgbClr val="280099"/>
                </a:solidFill>
                <a:latin typeface="Calibri" panose="020F0502020204030204" pitchFamily="34" charset="0"/>
              </a:rPr>
              <a:t>stosd</a:t>
            </a:r>
            <a:r>
              <a:rPr lang="en-US" dirty="0">
                <a:latin typeface="Calibri" panose="020F0502020204030204" pitchFamily="34" charset="0"/>
              </a:rPr>
              <a:t> instruction does not have any operands</a:t>
            </a:r>
          </a:p>
          <a:p>
            <a:pPr lvl="1">
              <a:buSzPct val="100000"/>
              <a:buFont typeface="Symbol" panose="05050102010706020507" pitchFamily="18" charset="2"/>
              <a:buChar char="*"/>
            </a:pPr>
            <a:r>
              <a:rPr lang="en-US" dirty="0">
                <a:latin typeface="Calibri" panose="020F0502020204030204" pitchFamily="34" charset="0"/>
              </a:rPr>
              <a:t>It saves the value in </a:t>
            </a:r>
            <a:r>
              <a:rPr lang="en-US" dirty="0" err="1">
                <a:solidFill>
                  <a:srgbClr val="DC2300"/>
                </a:solidFill>
                <a:latin typeface="Calibri" panose="020F0502020204030204" pitchFamily="34" charset="0"/>
              </a:rPr>
              <a:t>eax</a:t>
            </a:r>
            <a:r>
              <a:rPr lang="en-US" dirty="0">
                <a:latin typeface="Calibri" panose="020F0502020204030204" pitchFamily="34" charset="0"/>
              </a:rPr>
              <a:t> to </a:t>
            </a:r>
            <a:r>
              <a:rPr lang="en-US" dirty="0">
                <a:solidFill>
                  <a:srgbClr val="280099"/>
                </a:solidFill>
                <a:latin typeface="Calibri" panose="020F0502020204030204" pitchFamily="34" charset="0"/>
              </a:rPr>
              <a:t>[</a:t>
            </a:r>
            <a:r>
              <a:rPr lang="en-US" dirty="0" err="1">
                <a:solidFill>
                  <a:srgbClr val="280099"/>
                </a:solidFill>
                <a:latin typeface="Calibri" panose="020F0502020204030204" pitchFamily="34" charset="0"/>
              </a:rPr>
              <a:t>edi</a:t>
            </a:r>
            <a:r>
              <a:rPr lang="en-US" dirty="0">
                <a:solidFill>
                  <a:srgbClr val="280099"/>
                </a:solidFill>
                <a:latin typeface="Calibri" panose="020F0502020204030204" pitchFamily="34" charset="0"/>
              </a:rPr>
              <a:t>]</a:t>
            </a:r>
            <a:r>
              <a:rPr lang="en-US" dirty="0">
                <a:latin typeface="Calibri" panose="020F0502020204030204" pitchFamily="34" charset="0"/>
              </a:rPr>
              <a:t> (memory location in </a:t>
            </a:r>
            <a:r>
              <a:rPr lang="en-US" dirty="0" err="1">
                <a:solidFill>
                  <a:srgbClr val="280099"/>
                </a:solidFill>
                <a:latin typeface="Calibri" panose="020F0502020204030204" pitchFamily="34" charset="0"/>
              </a:rPr>
              <a:t>edi</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If the </a:t>
            </a:r>
            <a:r>
              <a:rPr lang="en-US" dirty="0">
                <a:solidFill>
                  <a:srgbClr val="004586"/>
                </a:solidFill>
                <a:latin typeface="Calibri" panose="020F0502020204030204" pitchFamily="34" charset="0"/>
              </a:rPr>
              <a:t>value</a:t>
            </a:r>
            <a:r>
              <a:rPr lang="en-US" dirty="0">
                <a:latin typeface="Calibri" panose="020F0502020204030204" pitchFamily="34" charset="0"/>
              </a:rPr>
              <a:t> of the </a:t>
            </a:r>
            <a:r>
              <a:rPr lang="en-US" dirty="0">
                <a:solidFill>
                  <a:srgbClr val="C5000B"/>
                </a:solidFill>
                <a:latin typeface="Calibri" panose="020F0502020204030204" pitchFamily="34" charset="0"/>
              </a:rPr>
              <a:t>DF flag</a:t>
            </a:r>
            <a:r>
              <a:rPr lang="en-US" dirty="0">
                <a:latin typeface="Calibri" panose="020F0502020204030204" pitchFamily="34" charset="0"/>
              </a:rPr>
              <a:t> in the flags register is 1</a:t>
            </a:r>
          </a:p>
          <a:p>
            <a:pPr lvl="2">
              <a:buFont typeface="Symbol" panose="05050102010706020507" pitchFamily="18" charset="2"/>
              <a:buChar char="*"/>
            </a:pPr>
            <a:r>
              <a:rPr lang="en-US" dirty="0">
                <a:latin typeface="Calibri" panose="020F0502020204030204" pitchFamily="34" charset="0"/>
              </a:rPr>
              <a:t> </a:t>
            </a:r>
            <a:r>
              <a:rPr lang="en-US" dirty="0" err="1">
                <a:latin typeface="Calibri" panose="020F0502020204030204" pitchFamily="34" charset="0"/>
              </a:rPr>
              <a:t>edi</a:t>
            </a:r>
            <a:r>
              <a:rPr lang="en-US" dirty="0">
                <a:latin typeface="Calibri" panose="020F0502020204030204" pitchFamily="34" charset="0"/>
              </a:rPr>
              <a:t> ← </a:t>
            </a:r>
            <a:r>
              <a:rPr lang="en-US" dirty="0" err="1">
                <a:latin typeface="Calibri" panose="020F0502020204030204" pitchFamily="34" charset="0"/>
              </a:rPr>
              <a:t>edi</a:t>
            </a:r>
            <a:r>
              <a:rPr lang="en-US" dirty="0">
                <a:latin typeface="Calibri" panose="020F0502020204030204" pitchFamily="34" charset="0"/>
              </a:rPr>
              <a:t>  – 4</a:t>
            </a:r>
          </a:p>
          <a:p>
            <a:pPr lvl="1">
              <a:buSzPct val="100000"/>
              <a:buFont typeface="Symbol" panose="05050102010706020507" pitchFamily="18" charset="2"/>
              <a:buChar char="*"/>
            </a:pPr>
            <a:r>
              <a:rPr lang="en-US" dirty="0">
                <a:latin typeface="Calibri" panose="020F0502020204030204" pitchFamily="34" charset="0"/>
              </a:rPr>
              <a:t>If the value in the </a:t>
            </a:r>
            <a:r>
              <a:rPr lang="en-US" dirty="0">
                <a:solidFill>
                  <a:srgbClr val="C5000B"/>
                </a:solidFill>
                <a:latin typeface="Calibri" panose="020F0502020204030204" pitchFamily="34" charset="0"/>
              </a:rPr>
              <a:t>DF flag</a:t>
            </a:r>
            <a:r>
              <a:rPr lang="en-US" dirty="0">
                <a:latin typeface="Calibri" panose="020F0502020204030204" pitchFamily="34" charset="0"/>
              </a:rPr>
              <a:t> in the flags register is 0</a:t>
            </a:r>
          </a:p>
          <a:p>
            <a:pPr lvl="2">
              <a:buFont typeface="Symbol" panose="05050102010706020507" pitchFamily="18" charset="2"/>
              <a:buChar char="*"/>
            </a:pPr>
            <a:r>
              <a:rPr lang="en-US" dirty="0" err="1">
                <a:latin typeface="Calibri" panose="020F0502020204030204" pitchFamily="34" charset="0"/>
              </a:rPr>
              <a:t>edi</a:t>
            </a:r>
            <a:r>
              <a:rPr lang="en-US" dirty="0">
                <a:latin typeface="Calibri" panose="020F0502020204030204" pitchFamily="34" charset="0"/>
              </a:rPr>
              <a:t> ← </a:t>
            </a:r>
            <a:r>
              <a:rPr lang="en-US" dirty="0" err="1">
                <a:latin typeface="Calibri" panose="020F0502020204030204" pitchFamily="34" charset="0"/>
              </a:rPr>
              <a:t>edi</a:t>
            </a:r>
            <a:r>
              <a:rPr lang="en-US" dirty="0">
                <a:latin typeface="Calibri" panose="020F0502020204030204" pitchFamily="34" charset="0"/>
              </a:rPr>
              <a:t> + 4</a:t>
            </a:r>
          </a:p>
          <a:p>
            <a:pPr lvl="0">
              <a:buSzPct val="100000"/>
              <a:buFont typeface="Symbol" panose="05050102010706020507" pitchFamily="18" charset="2"/>
              <a:buChar char="*"/>
            </a:pPr>
            <a:r>
              <a:rPr lang="en-US" dirty="0">
                <a:latin typeface="Calibri" panose="020F0502020204030204" pitchFamily="34" charset="0"/>
              </a:rPr>
              <a:t>It is a </a:t>
            </a:r>
            <a:r>
              <a:rPr lang="en-US" dirty="0">
                <a:solidFill>
                  <a:srgbClr val="004586"/>
                </a:solidFill>
                <a:latin typeface="Calibri" panose="020F0502020204030204" pitchFamily="34" charset="0"/>
              </a:rPr>
              <a:t>post-indexed</a:t>
            </a:r>
            <a:r>
              <a:rPr lang="en-US" dirty="0">
                <a:latin typeface="Calibri" panose="020F0502020204030204" pitchFamily="34" charset="0"/>
              </a:rPr>
              <a:t> addressing </a:t>
            </a:r>
            <a:r>
              <a:rPr lang="en-US" dirty="0">
                <a:solidFill>
                  <a:srgbClr val="C5000B"/>
                </a:solidFill>
                <a:latin typeface="Calibri" panose="020F0502020204030204" pitchFamily="34" charset="0"/>
              </a:rPr>
              <a:t>mode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lodsd</a:t>
            </a:r>
            <a:r>
              <a:rPr lang="fr-FR" dirty="0">
                <a:solidFill>
                  <a:schemeClr val="tx1"/>
                </a:solidFill>
              </a:rPr>
              <a:t> instruction</a:t>
            </a:r>
          </a:p>
        </p:txBody>
      </p:sp>
      <p:sp>
        <p:nvSpPr>
          <p:cNvPr id="3" name="Text Placeholder 2"/>
          <p:cNvSpPr txBox="1">
            <a:spLocks noGrp="1"/>
          </p:cNvSpPr>
          <p:nvPr>
            <p:ph type="body" idx="4294967295"/>
          </p:nvPr>
        </p:nvSpPr>
        <p:spPr>
          <a:xfrm>
            <a:off x="1066800" y="1676400"/>
            <a:ext cx="7588250" cy="4419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a:t>
            </a:r>
            <a:r>
              <a:rPr lang="en-US" dirty="0" err="1">
                <a:solidFill>
                  <a:srgbClr val="280099"/>
                </a:solidFill>
                <a:latin typeface="Calibri" panose="020F0502020204030204" pitchFamily="34" charset="0"/>
              </a:rPr>
              <a:t>lodsd</a:t>
            </a:r>
            <a:r>
              <a:rPr lang="en-US" dirty="0">
                <a:latin typeface="Calibri" panose="020F0502020204030204" pitchFamily="34" charset="0"/>
              </a:rPr>
              <a:t> instruction does not have any operands</a:t>
            </a:r>
          </a:p>
          <a:p>
            <a:pPr lvl="1">
              <a:buSzPct val="100000"/>
              <a:buFont typeface="Symbol" panose="05050102010706020507" pitchFamily="18" charset="2"/>
              <a:buChar char="*"/>
            </a:pPr>
            <a:r>
              <a:rPr lang="en-US" dirty="0">
                <a:latin typeface="Calibri" panose="020F0502020204030204" pitchFamily="34" charset="0"/>
              </a:rPr>
              <a:t>It saves the value in </a:t>
            </a:r>
            <a:r>
              <a:rPr lang="en-US" dirty="0">
                <a:solidFill>
                  <a:srgbClr val="DC2300"/>
                </a:solidFill>
                <a:latin typeface="Calibri" panose="020F0502020204030204" pitchFamily="34" charset="0"/>
              </a:rPr>
              <a:t>[</a:t>
            </a:r>
            <a:r>
              <a:rPr lang="en-US" dirty="0" err="1">
                <a:solidFill>
                  <a:srgbClr val="DC2300"/>
                </a:solidFill>
                <a:latin typeface="Calibri" panose="020F0502020204030204" pitchFamily="34" charset="0"/>
              </a:rPr>
              <a:t>esi</a:t>
            </a:r>
            <a:r>
              <a:rPr lang="en-US" dirty="0">
                <a:solidFill>
                  <a:srgbClr val="DC2300"/>
                </a:solidFill>
                <a:latin typeface="Calibri" panose="020F0502020204030204" pitchFamily="34" charset="0"/>
              </a:rPr>
              <a:t>]</a:t>
            </a:r>
            <a:r>
              <a:rPr lang="en-US" dirty="0">
                <a:latin typeface="Calibri" panose="020F0502020204030204" pitchFamily="34" charset="0"/>
              </a:rPr>
              <a:t> to </a:t>
            </a:r>
            <a:r>
              <a:rPr lang="en-US" dirty="0" err="1">
                <a:solidFill>
                  <a:srgbClr val="280099"/>
                </a:solidFill>
                <a:latin typeface="Calibri" panose="020F0502020204030204" pitchFamily="34" charset="0"/>
              </a:rPr>
              <a:t>eax</a:t>
            </a:r>
            <a:r>
              <a:rPr lang="en-US" dirty="0">
                <a:latin typeface="Calibri" panose="020F0502020204030204" pitchFamily="34" charset="0"/>
              </a:rPr>
              <a:t> (memory location in </a:t>
            </a:r>
            <a:r>
              <a:rPr lang="en-US" dirty="0" err="1">
                <a:solidFill>
                  <a:srgbClr val="280099"/>
                </a:solidFill>
                <a:latin typeface="Calibri" panose="020F0502020204030204" pitchFamily="34" charset="0"/>
              </a:rPr>
              <a:t>esi</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If the </a:t>
            </a:r>
            <a:r>
              <a:rPr lang="en-US" dirty="0">
                <a:solidFill>
                  <a:srgbClr val="004586"/>
                </a:solidFill>
                <a:latin typeface="Calibri" panose="020F0502020204030204" pitchFamily="34" charset="0"/>
              </a:rPr>
              <a:t>value</a:t>
            </a:r>
            <a:r>
              <a:rPr lang="en-US" dirty="0">
                <a:latin typeface="Calibri" panose="020F0502020204030204" pitchFamily="34" charset="0"/>
              </a:rPr>
              <a:t> of the </a:t>
            </a:r>
            <a:r>
              <a:rPr lang="en-US" dirty="0">
                <a:solidFill>
                  <a:srgbClr val="C5000B"/>
                </a:solidFill>
                <a:latin typeface="Calibri" panose="020F0502020204030204" pitchFamily="34" charset="0"/>
              </a:rPr>
              <a:t>DF flag</a:t>
            </a:r>
            <a:r>
              <a:rPr lang="en-US" dirty="0">
                <a:latin typeface="Calibri" panose="020F0502020204030204" pitchFamily="34" charset="0"/>
              </a:rPr>
              <a:t> in the flags register is 1</a:t>
            </a:r>
          </a:p>
          <a:p>
            <a:pPr lvl="2">
              <a:buFont typeface="Symbol" panose="05050102010706020507" pitchFamily="18" charset="2"/>
              <a:buChar char="*"/>
            </a:pPr>
            <a:r>
              <a:rPr lang="en-US" dirty="0">
                <a:latin typeface="Calibri" panose="020F0502020204030204" pitchFamily="34" charset="0"/>
              </a:rPr>
              <a:t> </a:t>
            </a:r>
            <a:r>
              <a:rPr lang="en-US" dirty="0" err="1">
                <a:latin typeface="Calibri" panose="020F0502020204030204" pitchFamily="34" charset="0"/>
              </a:rPr>
              <a:t>esi</a:t>
            </a:r>
            <a:r>
              <a:rPr lang="en-US" dirty="0">
                <a:latin typeface="Calibri" panose="020F0502020204030204" pitchFamily="34" charset="0"/>
              </a:rPr>
              <a:t> ← </a:t>
            </a:r>
            <a:r>
              <a:rPr lang="en-US" dirty="0" err="1">
                <a:latin typeface="Calibri" panose="020F0502020204030204" pitchFamily="34" charset="0"/>
              </a:rPr>
              <a:t>esi</a:t>
            </a:r>
            <a:r>
              <a:rPr lang="en-US" dirty="0">
                <a:latin typeface="Calibri" panose="020F0502020204030204" pitchFamily="34" charset="0"/>
              </a:rPr>
              <a:t>  – 4</a:t>
            </a:r>
          </a:p>
          <a:p>
            <a:pPr lvl="1">
              <a:buSzPct val="100000"/>
              <a:buFont typeface="Symbol" panose="05050102010706020507" pitchFamily="18" charset="2"/>
              <a:buChar char="*"/>
            </a:pPr>
            <a:r>
              <a:rPr lang="en-US" dirty="0">
                <a:latin typeface="Calibri" panose="020F0502020204030204" pitchFamily="34" charset="0"/>
              </a:rPr>
              <a:t>If the value in the </a:t>
            </a:r>
            <a:r>
              <a:rPr lang="en-US" dirty="0">
                <a:solidFill>
                  <a:srgbClr val="C5000B"/>
                </a:solidFill>
                <a:latin typeface="Calibri" panose="020F0502020204030204" pitchFamily="34" charset="0"/>
              </a:rPr>
              <a:t>DF flag</a:t>
            </a:r>
            <a:r>
              <a:rPr lang="en-US" dirty="0">
                <a:latin typeface="Calibri" panose="020F0502020204030204" pitchFamily="34" charset="0"/>
              </a:rPr>
              <a:t> in the flags register is 0</a:t>
            </a:r>
          </a:p>
          <a:p>
            <a:pPr lvl="2">
              <a:buFont typeface="Symbol" panose="05050102010706020507" pitchFamily="18" charset="2"/>
              <a:buChar char="*"/>
            </a:pPr>
            <a:r>
              <a:rPr lang="en-US" dirty="0" err="1">
                <a:latin typeface="Calibri" panose="020F0502020204030204" pitchFamily="34" charset="0"/>
              </a:rPr>
              <a:t>esi</a:t>
            </a:r>
            <a:r>
              <a:rPr lang="en-US" dirty="0">
                <a:latin typeface="Calibri" panose="020F0502020204030204" pitchFamily="34" charset="0"/>
              </a:rPr>
              <a:t> ← </a:t>
            </a:r>
            <a:r>
              <a:rPr lang="en-US" dirty="0" err="1">
                <a:latin typeface="Calibri" panose="020F0502020204030204" pitchFamily="34" charset="0"/>
              </a:rPr>
              <a:t>esi</a:t>
            </a:r>
            <a:r>
              <a:rPr lang="en-US" dirty="0">
                <a:latin typeface="Calibri" panose="020F0502020204030204" pitchFamily="34" charset="0"/>
              </a:rPr>
              <a:t> + 4</a:t>
            </a:r>
          </a:p>
          <a:p>
            <a:pPr lvl="0">
              <a:buSzPct val="100000"/>
              <a:buFont typeface="Symbol" panose="05050102010706020507" pitchFamily="18" charset="2"/>
              <a:buChar char="*"/>
            </a:pPr>
            <a:r>
              <a:rPr lang="en-US" dirty="0">
                <a:latin typeface="Calibri" panose="020F0502020204030204" pitchFamily="34" charset="0"/>
              </a:rPr>
              <a:t>It is a </a:t>
            </a:r>
            <a:r>
              <a:rPr lang="en-US" dirty="0">
                <a:solidFill>
                  <a:srgbClr val="004586"/>
                </a:solidFill>
                <a:latin typeface="Calibri" panose="020F0502020204030204" pitchFamily="34" charset="0"/>
              </a:rPr>
              <a:t>post-indexed</a:t>
            </a:r>
            <a:r>
              <a:rPr lang="en-US" dirty="0">
                <a:latin typeface="Calibri" panose="020F0502020204030204" pitchFamily="34" charset="0"/>
              </a:rPr>
              <a:t> addressing </a:t>
            </a:r>
            <a:r>
              <a:rPr lang="en-US" dirty="0">
                <a:solidFill>
                  <a:srgbClr val="C5000B"/>
                </a:solidFill>
                <a:latin typeface="Calibri" panose="020F0502020204030204" pitchFamily="34" charset="0"/>
              </a:rPr>
              <a:t>mode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r>
              <a:rPr lang="fr-FR" dirty="0">
                <a:solidFill>
                  <a:schemeClr val="tx1"/>
                </a:solidFill>
              </a:rPr>
              <a:t> of Memory Instructions</a:t>
            </a:r>
          </a:p>
        </p:txBody>
      </p:sp>
      <p:sp>
        <p:nvSpPr>
          <p:cNvPr id="3" name="Text Placeholder 2"/>
          <p:cNvSpPr txBox="1">
            <a:spLocks noGrp="1"/>
          </p:cNvSpPr>
          <p:nvPr>
            <p:ph type="body" idx="4294967295"/>
          </p:nvPr>
        </p:nvSpPr>
        <p:spPr>
          <a:xfrm>
            <a:off x="1066800" y="3740150"/>
            <a:ext cx="7283450" cy="2584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i="1" dirty="0" err="1">
                <a:latin typeface="Calibri" panose="020F0502020204030204" pitchFamily="34" charset="0"/>
              </a:rPr>
              <a:t>movsd</a:t>
            </a:r>
            <a:r>
              <a:rPr lang="en-US" i="1" dirty="0">
                <a:latin typeface="Calibri" panose="020F0502020204030204" pitchFamily="34" charset="0"/>
              </a:rPr>
              <a:t> </a:t>
            </a:r>
            <a:r>
              <a:rPr lang="en-US" dirty="0">
                <a:latin typeface="Calibri" panose="020F0502020204030204" pitchFamily="34" charset="0"/>
              </a:rPr>
              <a:t>: [</a:t>
            </a:r>
            <a:r>
              <a:rPr lang="en-US" dirty="0" err="1">
                <a:solidFill>
                  <a:srgbClr val="004586"/>
                </a:solidFill>
                <a:latin typeface="Calibri" panose="020F0502020204030204" pitchFamily="34" charset="0"/>
              </a:rPr>
              <a:t>edi</a:t>
            </a:r>
            <a:r>
              <a:rPr lang="en-US" dirty="0">
                <a:latin typeface="Calibri" panose="020F0502020204030204" pitchFamily="34" charset="0"/>
              </a:rPr>
              <a:t>] ← [</a:t>
            </a:r>
            <a:r>
              <a:rPr lang="en-US" dirty="0" err="1">
                <a:solidFill>
                  <a:srgbClr val="3DEB3D"/>
                </a:solidFill>
                <a:latin typeface="Calibri" panose="020F0502020204030204" pitchFamily="34" charset="0"/>
              </a:rPr>
              <a:t>esi</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Auto </a:t>
            </a:r>
            <a:r>
              <a:rPr lang="en-US" dirty="0">
                <a:solidFill>
                  <a:srgbClr val="C5000B"/>
                </a:solidFill>
                <a:latin typeface="Calibri" panose="020F0502020204030204" pitchFamily="34" charset="0"/>
              </a:rPr>
              <a:t>increments</a:t>
            </a:r>
            <a:r>
              <a:rPr lang="en-US" dirty="0">
                <a:latin typeface="Calibri" panose="020F0502020204030204" pitchFamily="34" charset="0"/>
              </a:rPr>
              <a:t> </a:t>
            </a:r>
            <a:r>
              <a:rPr lang="en-US" dirty="0" err="1">
                <a:solidFill>
                  <a:srgbClr val="3DEB3D"/>
                </a:solidFill>
                <a:latin typeface="Calibri" panose="020F0502020204030204" pitchFamily="34" charset="0"/>
              </a:rPr>
              <a:t>esi</a:t>
            </a:r>
            <a:r>
              <a:rPr lang="en-US" dirty="0">
                <a:latin typeface="Calibri" panose="020F0502020204030204" pitchFamily="34" charset="0"/>
              </a:rPr>
              <a:t>, and </a:t>
            </a:r>
            <a:r>
              <a:rPr lang="en-US" dirty="0" err="1">
                <a:solidFill>
                  <a:srgbClr val="004586"/>
                </a:solidFill>
                <a:latin typeface="Calibri" panose="020F0502020204030204" pitchFamily="34" charset="0"/>
              </a:rPr>
              <a:t>edi</a:t>
            </a:r>
            <a:r>
              <a:rPr lang="en-US" dirty="0">
                <a:latin typeface="Calibri" panose="020F0502020204030204" pitchFamily="34" charset="0"/>
              </a:rPr>
              <a:t> based on the DF flag</a:t>
            </a:r>
          </a:p>
          <a:p>
            <a:pPr lvl="0">
              <a:buSzPct val="100000"/>
              <a:buFont typeface="Symbol" panose="05050102010706020507" pitchFamily="18" charset="2"/>
              <a:buChar char="*"/>
            </a:pPr>
            <a:r>
              <a:rPr lang="en-US" dirty="0" err="1">
                <a:latin typeface="Calibri" panose="020F0502020204030204" pitchFamily="34" charset="0"/>
              </a:rPr>
              <a:t>std</a:t>
            </a:r>
            <a:r>
              <a:rPr lang="en-US" dirty="0">
                <a:latin typeface="Calibri" panose="020F0502020204030204" pitchFamily="34" charset="0"/>
              </a:rPr>
              <a:t> : Sets the </a:t>
            </a:r>
            <a:r>
              <a:rPr lang="en-US" dirty="0">
                <a:solidFill>
                  <a:srgbClr val="C5000B"/>
                </a:solidFill>
                <a:latin typeface="Calibri" panose="020F0502020204030204" pitchFamily="34" charset="0"/>
              </a:rPr>
              <a:t>DF flag</a:t>
            </a:r>
            <a:r>
              <a:rPr lang="en-US" dirty="0">
                <a:latin typeface="Calibri" panose="020F0502020204030204" pitchFamily="34" charset="0"/>
              </a:rPr>
              <a:t> to 1</a:t>
            </a:r>
          </a:p>
          <a:p>
            <a:pPr lvl="0">
              <a:buSzPct val="100000"/>
              <a:buFont typeface="Symbol" panose="05050102010706020507" pitchFamily="18" charset="2"/>
              <a:buChar char="*"/>
            </a:pPr>
            <a:r>
              <a:rPr lang="en-US" dirty="0" err="1">
                <a:latin typeface="Calibri" panose="020F0502020204030204" pitchFamily="34" charset="0"/>
              </a:rPr>
              <a:t>cld</a:t>
            </a:r>
            <a:r>
              <a:rPr lang="en-US" dirty="0">
                <a:latin typeface="Calibri" panose="020F0502020204030204" pitchFamily="34" charset="0"/>
              </a:rPr>
              <a:t> : Sets the </a:t>
            </a:r>
            <a:r>
              <a:rPr lang="en-US" dirty="0">
                <a:solidFill>
                  <a:srgbClr val="C5000B"/>
                </a:solidFill>
                <a:latin typeface="Calibri" panose="020F0502020204030204" pitchFamily="34" charset="0"/>
              </a:rPr>
              <a:t>DF flag</a:t>
            </a:r>
            <a:r>
              <a:rPr lang="en-US" dirty="0">
                <a:latin typeface="Calibri" panose="020F0502020204030204" pitchFamily="34" charset="0"/>
              </a:rPr>
              <a:t> to 0</a:t>
            </a:r>
          </a:p>
        </p:txBody>
      </p:sp>
      <p:grpSp>
        <p:nvGrpSpPr>
          <p:cNvPr id="21525" name="Group 52"/>
          <p:cNvGrpSpPr>
            <a:grpSpLocks noChangeAspect="1"/>
          </p:cNvGrpSpPr>
          <p:nvPr/>
        </p:nvGrpSpPr>
        <p:grpSpPr bwMode="auto">
          <a:xfrm>
            <a:off x="1100138" y="1497012"/>
            <a:ext cx="6977062" cy="2084388"/>
            <a:chOff x="1027" y="1008"/>
            <a:chExt cx="4395" cy="1313"/>
          </a:xfrm>
        </p:grpSpPr>
        <p:sp>
          <p:nvSpPr>
            <p:cNvPr id="21526" name="AutoShape 51"/>
            <p:cNvSpPr>
              <a:spLocks noChangeAspect="1" noChangeArrowheads="1" noTextEdit="1"/>
            </p:cNvSpPr>
            <p:nvPr/>
          </p:nvSpPr>
          <p:spPr bwMode="auto">
            <a:xfrm>
              <a:off x="1027" y="1008"/>
              <a:ext cx="4395"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27" name="Freeform 53"/>
            <p:cNvSpPr>
              <a:spLocks noEditPoints="1"/>
            </p:cNvSpPr>
            <p:nvPr/>
          </p:nvSpPr>
          <p:spPr bwMode="auto">
            <a:xfrm>
              <a:off x="1042" y="1023"/>
              <a:ext cx="4361" cy="161"/>
            </a:xfrm>
            <a:custGeom>
              <a:avLst/>
              <a:gdLst>
                <a:gd name="T0" fmla="*/ 0 w 594"/>
                <a:gd name="T1" fmla="*/ 0 h 22"/>
                <a:gd name="T2" fmla="*/ 594 w 594"/>
                <a:gd name="T3" fmla="*/ 0 h 22"/>
                <a:gd name="T4" fmla="*/ 0 w 594"/>
                <a:gd name="T5" fmla="*/ 4 h 22"/>
                <a:gd name="T6" fmla="*/ 594 w 594"/>
                <a:gd name="T7" fmla="*/ 4 h 22"/>
                <a:gd name="T8" fmla="*/ 0 w 594"/>
                <a:gd name="T9" fmla="*/ 22 h 22"/>
                <a:gd name="T10" fmla="*/ 0 w 594"/>
                <a:gd name="T11" fmla="*/ 4 h 22"/>
                <a:gd name="T12" fmla="*/ 4 w 594"/>
                <a:gd name="T13" fmla="*/ 22 h 22"/>
                <a:gd name="T14" fmla="*/ 4 w 5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22">
                  <a:moveTo>
                    <a:pt x="0" y="0"/>
                  </a:moveTo>
                  <a:lnTo>
                    <a:pt x="594" y="0"/>
                  </a:lnTo>
                  <a:moveTo>
                    <a:pt x="0" y="4"/>
                  </a:moveTo>
                  <a:lnTo>
                    <a:pt x="594" y="4"/>
                  </a:lnTo>
                  <a:moveTo>
                    <a:pt x="0" y="22"/>
                  </a:moveTo>
                  <a:lnTo>
                    <a:pt x="0" y="4"/>
                  </a:lnTo>
                  <a:moveTo>
                    <a:pt x="4" y="22"/>
                  </a:moveTo>
                  <a:lnTo>
                    <a:pt x="4" y="4"/>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28" name="Rectangle 54"/>
            <p:cNvSpPr>
              <a:spLocks noChangeArrowheads="1"/>
            </p:cNvSpPr>
            <p:nvPr/>
          </p:nvSpPr>
          <p:spPr bwMode="auto">
            <a:xfrm>
              <a:off x="1137" y="1045"/>
              <a:ext cx="4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1529" name="Line 55"/>
            <p:cNvSpPr>
              <a:spLocks noChangeShapeType="1"/>
            </p:cNvSpPr>
            <p:nvPr/>
          </p:nvSpPr>
          <p:spPr bwMode="auto">
            <a:xfrm flipV="1">
              <a:off x="1959" y="1052"/>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0" name="Rectangle 56"/>
            <p:cNvSpPr>
              <a:spLocks noChangeArrowheads="1"/>
            </p:cNvSpPr>
            <p:nvPr/>
          </p:nvSpPr>
          <p:spPr bwMode="auto">
            <a:xfrm>
              <a:off x="2026" y="1045"/>
              <a:ext cx="4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1531" name="Line 57"/>
            <p:cNvSpPr>
              <a:spLocks noChangeShapeType="1"/>
            </p:cNvSpPr>
            <p:nvPr/>
          </p:nvSpPr>
          <p:spPr bwMode="auto">
            <a:xfrm flipV="1">
              <a:off x="3362" y="1052"/>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2" name="Rectangle 58"/>
            <p:cNvSpPr>
              <a:spLocks noChangeArrowheads="1"/>
            </p:cNvSpPr>
            <p:nvPr/>
          </p:nvSpPr>
          <p:spPr bwMode="auto">
            <a:xfrm>
              <a:off x="3428" y="1045"/>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1533" name="Freeform 59"/>
            <p:cNvSpPr>
              <a:spLocks noEditPoints="1"/>
            </p:cNvSpPr>
            <p:nvPr/>
          </p:nvSpPr>
          <p:spPr bwMode="auto">
            <a:xfrm>
              <a:off x="1042" y="1052"/>
              <a:ext cx="4361" cy="264"/>
            </a:xfrm>
            <a:custGeom>
              <a:avLst/>
              <a:gdLst>
                <a:gd name="T0" fmla="*/ 590 w 594"/>
                <a:gd name="T1" fmla="*/ 18 h 36"/>
                <a:gd name="T2" fmla="*/ 590 w 594"/>
                <a:gd name="T3" fmla="*/ 0 h 36"/>
                <a:gd name="T4" fmla="*/ 594 w 594"/>
                <a:gd name="T5" fmla="*/ 18 h 36"/>
                <a:gd name="T6" fmla="*/ 594 w 594"/>
                <a:gd name="T7" fmla="*/ 0 h 36"/>
                <a:gd name="T8" fmla="*/ 0 w 594"/>
                <a:gd name="T9" fmla="*/ 18 h 36"/>
                <a:gd name="T10" fmla="*/ 594 w 594"/>
                <a:gd name="T11" fmla="*/ 18 h 36"/>
                <a:gd name="T12" fmla="*/ 0 w 594"/>
                <a:gd name="T13" fmla="*/ 36 h 36"/>
                <a:gd name="T14" fmla="*/ 0 w 594"/>
                <a:gd name="T15" fmla="*/ 18 h 36"/>
                <a:gd name="T16" fmla="*/ 4 w 594"/>
                <a:gd name="T17" fmla="*/ 36 h 36"/>
                <a:gd name="T18" fmla="*/ 4 w 5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6">
                  <a:moveTo>
                    <a:pt x="590" y="18"/>
                  </a:moveTo>
                  <a:lnTo>
                    <a:pt x="590" y="0"/>
                  </a:lnTo>
                  <a:moveTo>
                    <a:pt x="594" y="18"/>
                  </a:moveTo>
                  <a:lnTo>
                    <a:pt x="594" y="0"/>
                  </a:lnTo>
                  <a:moveTo>
                    <a:pt x="0" y="18"/>
                  </a:moveTo>
                  <a:lnTo>
                    <a:pt x="594" y="18"/>
                  </a:lnTo>
                  <a:moveTo>
                    <a:pt x="0" y="36"/>
                  </a:moveTo>
                  <a:lnTo>
                    <a:pt x="0" y="18"/>
                  </a:lnTo>
                  <a:moveTo>
                    <a:pt x="4" y="36"/>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4" name="Rectangle 60"/>
            <p:cNvSpPr>
              <a:spLocks noChangeArrowheads="1"/>
            </p:cNvSpPr>
            <p:nvPr/>
          </p:nvSpPr>
          <p:spPr bwMode="auto">
            <a:xfrm>
              <a:off x="1137" y="1185"/>
              <a:ext cx="665"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latin typeface="Times New Roman" pitchFamily="18" charset="0"/>
                  <a:cs typeface="Times New Roman" pitchFamily="18" charset="0"/>
                </a:rPr>
                <a:t>lea </a:t>
              </a:r>
              <a:r>
                <a:rPr lang="en-US" sz="1400" i="1" dirty="0" err="1">
                  <a:latin typeface="Times New Roman" pitchFamily="18" charset="0"/>
                  <a:cs typeface="Times New Roman" pitchFamily="18" charset="0"/>
                </a:rPr>
                <a:t>reg</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mem</a:t>
              </a:r>
              <a:endParaRPr lang="en-US" sz="1400" i="1" dirty="0">
                <a:latin typeface="Times New Roman" pitchFamily="18" charset="0"/>
                <a:cs typeface="Times New Roman" pitchFamily="18" charset="0"/>
              </a:endParaRPr>
            </a:p>
            <a:p>
              <a:r>
                <a:rPr lang="en-US" sz="1400" dirty="0" err="1">
                  <a:latin typeface="Times New Roman" pitchFamily="18" charset="0"/>
                  <a:cs typeface="Times New Roman" pitchFamily="18" charset="0"/>
                </a:rPr>
                <a:t>stos</a:t>
              </a:r>
              <a:r>
                <a:rPr lang="en-US" sz="1400" dirty="0">
                  <a:latin typeface="Times New Roman" pitchFamily="18" charset="0"/>
                  <a:cs typeface="Times New Roman" pitchFamily="18" charset="0"/>
                </a:rPr>
                <a:t>(b/w/d/q)</a:t>
              </a:r>
            </a:p>
            <a:p>
              <a:r>
                <a:rPr lang="en-US" sz="1400" dirty="0" err="1">
                  <a:latin typeface="Times New Roman" pitchFamily="18" charset="0"/>
                  <a:cs typeface="Times New Roman" pitchFamily="18" charset="0"/>
                </a:rPr>
                <a:t>lods</a:t>
              </a:r>
              <a:r>
                <a:rPr lang="en-US" sz="1400" dirty="0">
                  <a:latin typeface="Times New Roman" pitchFamily="18" charset="0"/>
                  <a:cs typeface="Times New Roman" pitchFamily="18" charset="0"/>
                </a:rPr>
                <a:t>(b/w/d/q)</a:t>
              </a:r>
            </a:p>
            <a:p>
              <a:r>
                <a:rPr lang="en-US" sz="1400" dirty="0" err="1">
                  <a:latin typeface="Times New Roman" pitchFamily="18" charset="0"/>
                  <a:cs typeface="Times New Roman" pitchFamily="18" charset="0"/>
                </a:rPr>
                <a:t>movs</a:t>
              </a:r>
              <a:r>
                <a:rPr lang="en-US" sz="1400" dirty="0">
                  <a:latin typeface="Times New Roman" pitchFamily="18" charset="0"/>
                  <a:cs typeface="Times New Roman" pitchFamily="18" charset="0"/>
                </a:rPr>
                <a:t>(b/w/d/q)</a:t>
              </a:r>
            </a:p>
            <a:p>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std</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cld</a:t>
              </a:r>
              <a:endParaRPr lang="en-US" sz="1400" dirty="0">
                <a:latin typeface="Times New Roman" pitchFamily="18" charset="0"/>
                <a:cs typeface="Times New Roman" pitchFamily="18" charset="0"/>
              </a:endParaRPr>
            </a:p>
          </p:txBody>
        </p:sp>
        <p:sp>
          <p:nvSpPr>
            <p:cNvPr id="21535" name="Line 61"/>
            <p:cNvSpPr>
              <a:spLocks noChangeShapeType="1"/>
            </p:cNvSpPr>
            <p:nvPr/>
          </p:nvSpPr>
          <p:spPr bwMode="auto">
            <a:xfrm flipV="1">
              <a:off x="1959" y="1184"/>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6" name="Rectangle 62"/>
            <p:cNvSpPr>
              <a:spLocks noChangeArrowheads="1"/>
            </p:cNvSpPr>
            <p:nvPr/>
          </p:nvSpPr>
          <p:spPr bwMode="auto">
            <a:xfrm>
              <a:off x="2026" y="1185"/>
              <a:ext cx="1186"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it-IT" sz="1400" dirty="0">
                  <a:latin typeface="Times New Roman" pitchFamily="18" charset="0"/>
                  <a:cs typeface="Times New Roman" pitchFamily="18" charset="0"/>
                </a:rPr>
                <a:t>lea ebx, [esi + edi*2 + 10]</a:t>
              </a:r>
            </a:p>
            <a:p>
              <a:r>
                <a:rPr lang="en-US" sz="1400" dirty="0" err="1">
                  <a:latin typeface="Times New Roman" pitchFamily="18" charset="0"/>
                  <a:cs typeface="Times New Roman" pitchFamily="18" charset="0"/>
                </a:rPr>
                <a:t>stosd</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lodsd</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movsd</a:t>
              </a:r>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std</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cld</a:t>
              </a:r>
              <a:endParaRPr lang="en-US" sz="1400" dirty="0">
                <a:latin typeface="Times New Roman" pitchFamily="18" charset="0"/>
                <a:cs typeface="Times New Roman" pitchFamily="18" charset="0"/>
              </a:endParaRPr>
            </a:p>
          </p:txBody>
        </p:sp>
        <p:sp>
          <p:nvSpPr>
            <p:cNvPr id="21537" name="Line 63"/>
            <p:cNvSpPr>
              <a:spLocks noChangeShapeType="1"/>
            </p:cNvSpPr>
            <p:nvPr/>
          </p:nvSpPr>
          <p:spPr bwMode="auto">
            <a:xfrm flipV="1">
              <a:off x="3362" y="1184"/>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38" name="Rectangle 64"/>
            <p:cNvSpPr>
              <a:spLocks noChangeArrowheads="1"/>
            </p:cNvSpPr>
            <p:nvPr/>
          </p:nvSpPr>
          <p:spPr bwMode="auto">
            <a:xfrm>
              <a:off x="3428" y="1185"/>
              <a:ext cx="1692"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err="1">
                  <a:latin typeface="Times New Roman" pitchFamily="18" charset="0"/>
                  <a:cs typeface="Times New Roman" pitchFamily="18" charset="0"/>
                </a:rPr>
                <a:t>ebx</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esi</a:t>
              </a:r>
              <a:r>
                <a:rPr lang="en-US" sz="1400" dirty="0">
                  <a:latin typeface="Times New Roman" pitchFamily="18" charset="0"/>
                  <a:cs typeface="Times New Roman" pitchFamily="18" charset="0"/>
                </a:rPr>
                <a:t> + </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*2 + 10</a:t>
              </a:r>
            </a:p>
            <a:p>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eax</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+ 4 * (</a:t>
              </a:r>
              <a:r>
                <a:rPr lang="en-US" sz="1400" i="1" dirty="0">
                  <a:latin typeface="Times New Roman" pitchFamily="18" charset="0"/>
                  <a:cs typeface="Times New Roman" pitchFamily="18" charset="0"/>
                </a:rPr>
                <a:t>−</a:t>
              </a:r>
              <a:r>
                <a:rPr lang="en-US" sz="1400" dirty="0">
                  <a:latin typeface="Times New Roman" pitchFamily="18" charset="0"/>
                  <a:cs typeface="Times New Roman" pitchFamily="18" charset="0"/>
                </a:rPr>
                <a:t>1)</a:t>
              </a:r>
              <a:r>
                <a:rPr lang="en-US" sz="1400" i="1" baseline="30000" dirty="0">
                  <a:latin typeface="Times New Roman" pitchFamily="18" charset="0"/>
                  <a:cs typeface="Times New Roman" pitchFamily="18" charset="0"/>
                </a:rPr>
                <a:t>DF</a:t>
              </a:r>
            </a:p>
            <a:p>
              <a:r>
                <a:rPr lang="en-US" sz="1400" dirty="0" err="1">
                  <a:latin typeface="Times New Roman" pitchFamily="18" charset="0"/>
                  <a:cs typeface="Times New Roman" pitchFamily="18" charset="0"/>
                </a:rPr>
                <a:t>eax</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esi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esi</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esi</a:t>
              </a:r>
              <a:r>
                <a:rPr lang="en-US" sz="1400" dirty="0">
                  <a:latin typeface="Times New Roman" pitchFamily="18" charset="0"/>
                  <a:cs typeface="Times New Roman" pitchFamily="18" charset="0"/>
                </a:rPr>
                <a:t> + 4 * (</a:t>
              </a:r>
              <a:r>
                <a:rPr lang="en-US" sz="1400" i="1" dirty="0">
                  <a:latin typeface="Times New Roman" pitchFamily="18" charset="0"/>
                  <a:cs typeface="Times New Roman" pitchFamily="18" charset="0"/>
                </a:rPr>
                <a:t>−</a:t>
              </a:r>
              <a:r>
                <a:rPr lang="en-US" sz="1400" dirty="0">
                  <a:latin typeface="Times New Roman" pitchFamily="18" charset="0"/>
                  <a:cs typeface="Times New Roman" pitchFamily="18" charset="0"/>
                </a:rPr>
                <a:t>1)</a:t>
              </a:r>
              <a:r>
                <a:rPr lang="en-US" sz="1400" i="1" baseline="30000" dirty="0">
                  <a:latin typeface="Times New Roman" pitchFamily="18" charset="0"/>
                  <a:cs typeface="Times New Roman" pitchFamily="18" charset="0"/>
                </a:rPr>
                <a:t>DF</a:t>
              </a:r>
            </a:p>
            <a:p>
              <a:r>
                <a:rPr lang="it-IT" sz="1400" dirty="0">
                  <a:latin typeface="Times New Roman" pitchFamily="18" charset="0"/>
                  <a:cs typeface="Times New Roman" pitchFamily="18" charset="0"/>
                </a:rPr>
                <a:t>[edi] </a:t>
              </a:r>
              <a:r>
                <a:rPr lang="it-IT" sz="1400" i="1" dirty="0">
                  <a:latin typeface="Times New Roman" pitchFamily="18" charset="0"/>
                  <a:cs typeface="Times New Roman" pitchFamily="18" charset="0"/>
                </a:rPr>
                <a:t>← </a:t>
              </a:r>
              <a:r>
                <a:rPr lang="it-IT" sz="1400" dirty="0">
                  <a:latin typeface="Times New Roman" pitchFamily="18" charset="0"/>
                  <a:cs typeface="Times New Roman" pitchFamily="18" charset="0"/>
                </a:rPr>
                <a:t>[esi] ; esi </a:t>
              </a:r>
              <a:r>
                <a:rPr lang="it-IT" sz="1400" i="1" dirty="0">
                  <a:latin typeface="Times New Roman" pitchFamily="18" charset="0"/>
                  <a:cs typeface="Times New Roman" pitchFamily="18" charset="0"/>
                </a:rPr>
                <a:t>← </a:t>
              </a:r>
              <a:r>
                <a:rPr lang="it-IT" sz="1400" dirty="0">
                  <a:latin typeface="Times New Roman" pitchFamily="18" charset="0"/>
                  <a:cs typeface="Times New Roman" pitchFamily="18" charset="0"/>
                </a:rPr>
                <a:t>esi + 4 * (</a:t>
              </a:r>
              <a:r>
                <a:rPr lang="it-IT" sz="1400" i="1" dirty="0">
                  <a:latin typeface="Times New Roman" pitchFamily="18" charset="0"/>
                  <a:cs typeface="Times New Roman" pitchFamily="18" charset="0"/>
                </a:rPr>
                <a:t>−</a:t>
              </a:r>
              <a:r>
                <a:rPr lang="it-IT" sz="1400" dirty="0">
                  <a:latin typeface="Times New Roman" pitchFamily="18" charset="0"/>
                  <a:cs typeface="Times New Roman" pitchFamily="18" charset="0"/>
                </a:rPr>
                <a:t>1)</a:t>
              </a:r>
              <a:r>
                <a:rPr lang="it-IT" sz="1400" i="1" baseline="30000" dirty="0">
                  <a:latin typeface="Times New Roman" pitchFamily="18" charset="0"/>
                  <a:cs typeface="Times New Roman" pitchFamily="18" charset="0"/>
                </a:rPr>
                <a:t>DF</a:t>
              </a:r>
            </a:p>
            <a:p>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 </a:t>
              </a:r>
              <a:r>
                <a:rPr lang="en-US" sz="1400" dirty="0" err="1">
                  <a:latin typeface="Times New Roman" pitchFamily="18" charset="0"/>
                  <a:cs typeface="Times New Roman" pitchFamily="18" charset="0"/>
                </a:rPr>
                <a:t>edi</a:t>
              </a:r>
              <a:r>
                <a:rPr lang="en-US" sz="1400" dirty="0">
                  <a:latin typeface="Times New Roman" pitchFamily="18" charset="0"/>
                  <a:cs typeface="Times New Roman" pitchFamily="18" charset="0"/>
                </a:rPr>
                <a:t> + 4 * (</a:t>
              </a:r>
              <a:r>
                <a:rPr lang="en-US" sz="1400" i="1" dirty="0">
                  <a:latin typeface="Times New Roman" pitchFamily="18" charset="0"/>
                  <a:cs typeface="Times New Roman" pitchFamily="18" charset="0"/>
                </a:rPr>
                <a:t>−</a:t>
              </a:r>
              <a:r>
                <a:rPr lang="en-US" sz="1400" dirty="0">
                  <a:latin typeface="Times New Roman" pitchFamily="18" charset="0"/>
                  <a:cs typeface="Times New Roman" pitchFamily="18" charset="0"/>
                </a:rPr>
                <a:t>1)</a:t>
              </a:r>
              <a:r>
                <a:rPr lang="en-US" sz="1400" i="1" baseline="30000" dirty="0">
                  <a:latin typeface="Times New Roman" pitchFamily="18" charset="0"/>
                  <a:cs typeface="Times New Roman" pitchFamily="18" charset="0"/>
                </a:rPr>
                <a:t>DF</a:t>
              </a:r>
            </a:p>
            <a:p>
              <a:r>
                <a:rPr lang="en-US" sz="1400" dirty="0">
                  <a:latin typeface="Times New Roman" pitchFamily="18" charset="0"/>
                  <a:cs typeface="Times New Roman" pitchFamily="18" charset="0"/>
                </a:rPr>
                <a:t>DF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1</a:t>
              </a:r>
            </a:p>
            <a:p>
              <a:r>
                <a:rPr lang="en-US" sz="1400" dirty="0">
                  <a:latin typeface="Times New Roman" pitchFamily="18" charset="0"/>
                  <a:cs typeface="Times New Roman" pitchFamily="18" charset="0"/>
                </a:rPr>
                <a:t>DF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0</a:t>
              </a:r>
            </a:p>
          </p:txBody>
        </p:sp>
        <p:sp>
          <p:nvSpPr>
            <p:cNvPr id="21539" name="Freeform 65"/>
            <p:cNvSpPr>
              <a:spLocks noEditPoints="1"/>
            </p:cNvSpPr>
            <p:nvPr/>
          </p:nvSpPr>
          <p:spPr bwMode="auto">
            <a:xfrm>
              <a:off x="1042" y="1184"/>
              <a:ext cx="4361" cy="272"/>
            </a:xfrm>
            <a:custGeom>
              <a:avLst/>
              <a:gdLst>
                <a:gd name="T0" fmla="*/ 590 w 594"/>
                <a:gd name="T1" fmla="*/ 18 h 37"/>
                <a:gd name="T2" fmla="*/ 590 w 594"/>
                <a:gd name="T3" fmla="*/ 0 h 37"/>
                <a:gd name="T4" fmla="*/ 594 w 594"/>
                <a:gd name="T5" fmla="*/ 18 h 37"/>
                <a:gd name="T6" fmla="*/ 594 w 594"/>
                <a:gd name="T7" fmla="*/ 0 h 37"/>
                <a:gd name="T8" fmla="*/ 0 w 594"/>
                <a:gd name="T9" fmla="*/ 19 h 37"/>
                <a:gd name="T10" fmla="*/ 594 w 594"/>
                <a:gd name="T11" fmla="*/ 19 h 37"/>
                <a:gd name="T12" fmla="*/ 0 w 594"/>
                <a:gd name="T13" fmla="*/ 37 h 37"/>
                <a:gd name="T14" fmla="*/ 0 w 594"/>
                <a:gd name="T15" fmla="*/ 19 h 37"/>
                <a:gd name="T16" fmla="*/ 4 w 594"/>
                <a:gd name="T17" fmla="*/ 37 h 37"/>
                <a:gd name="T18" fmla="*/ 4 w 5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7">
                  <a:moveTo>
                    <a:pt x="590" y="18"/>
                  </a:moveTo>
                  <a:lnTo>
                    <a:pt x="590" y="0"/>
                  </a:lnTo>
                  <a:moveTo>
                    <a:pt x="594" y="18"/>
                  </a:moveTo>
                  <a:lnTo>
                    <a:pt x="594" y="0"/>
                  </a:lnTo>
                  <a:moveTo>
                    <a:pt x="0" y="19"/>
                  </a:moveTo>
                  <a:lnTo>
                    <a:pt x="594" y="19"/>
                  </a:lnTo>
                  <a:moveTo>
                    <a:pt x="0" y="37"/>
                  </a:moveTo>
                  <a:lnTo>
                    <a:pt x="0" y="19"/>
                  </a:lnTo>
                  <a:moveTo>
                    <a:pt x="4" y="37"/>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0" name="Line 66"/>
            <p:cNvSpPr>
              <a:spLocks noChangeShapeType="1"/>
            </p:cNvSpPr>
            <p:nvPr/>
          </p:nvSpPr>
          <p:spPr bwMode="auto">
            <a:xfrm flipV="1">
              <a:off x="1959" y="1324"/>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1" name="Line 67"/>
            <p:cNvSpPr>
              <a:spLocks noChangeShapeType="1"/>
            </p:cNvSpPr>
            <p:nvPr/>
          </p:nvSpPr>
          <p:spPr bwMode="auto">
            <a:xfrm flipV="1">
              <a:off x="3362" y="1324"/>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2" name="Freeform 68"/>
            <p:cNvSpPr>
              <a:spLocks noEditPoints="1"/>
            </p:cNvSpPr>
            <p:nvPr/>
          </p:nvSpPr>
          <p:spPr bwMode="auto">
            <a:xfrm>
              <a:off x="1042" y="1324"/>
              <a:ext cx="4361" cy="271"/>
            </a:xfrm>
            <a:custGeom>
              <a:avLst/>
              <a:gdLst>
                <a:gd name="T0" fmla="*/ 590 w 594"/>
                <a:gd name="T1" fmla="*/ 18 h 37"/>
                <a:gd name="T2" fmla="*/ 590 w 594"/>
                <a:gd name="T3" fmla="*/ 0 h 37"/>
                <a:gd name="T4" fmla="*/ 594 w 594"/>
                <a:gd name="T5" fmla="*/ 18 h 37"/>
                <a:gd name="T6" fmla="*/ 594 w 594"/>
                <a:gd name="T7" fmla="*/ 0 h 37"/>
                <a:gd name="T8" fmla="*/ 0 w 594"/>
                <a:gd name="T9" fmla="*/ 18 h 37"/>
                <a:gd name="T10" fmla="*/ 594 w 594"/>
                <a:gd name="T11" fmla="*/ 18 h 37"/>
                <a:gd name="T12" fmla="*/ 0 w 594"/>
                <a:gd name="T13" fmla="*/ 37 h 37"/>
                <a:gd name="T14" fmla="*/ 0 w 594"/>
                <a:gd name="T15" fmla="*/ 19 h 37"/>
                <a:gd name="T16" fmla="*/ 4 w 594"/>
                <a:gd name="T17" fmla="*/ 37 h 37"/>
                <a:gd name="T18" fmla="*/ 4 w 5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7">
                  <a:moveTo>
                    <a:pt x="590" y="18"/>
                  </a:moveTo>
                  <a:lnTo>
                    <a:pt x="590" y="0"/>
                  </a:lnTo>
                  <a:moveTo>
                    <a:pt x="594" y="18"/>
                  </a:moveTo>
                  <a:lnTo>
                    <a:pt x="594" y="0"/>
                  </a:lnTo>
                  <a:moveTo>
                    <a:pt x="0" y="18"/>
                  </a:moveTo>
                  <a:lnTo>
                    <a:pt x="594" y="18"/>
                  </a:lnTo>
                  <a:moveTo>
                    <a:pt x="0" y="37"/>
                  </a:moveTo>
                  <a:lnTo>
                    <a:pt x="0" y="19"/>
                  </a:lnTo>
                  <a:moveTo>
                    <a:pt x="4" y="37"/>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3" name="Line 69"/>
            <p:cNvSpPr>
              <a:spLocks noChangeShapeType="1"/>
            </p:cNvSpPr>
            <p:nvPr/>
          </p:nvSpPr>
          <p:spPr bwMode="auto">
            <a:xfrm flipV="1">
              <a:off x="1959" y="1463"/>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4" name="Line 70"/>
            <p:cNvSpPr>
              <a:spLocks noChangeShapeType="1"/>
            </p:cNvSpPr>
            <p:nvPr/>
          </p:nvSpPr>
          <p:spPr bwMode="auto">
            <a:xfrm flipV="1">
              <a:off x="3362" y="1463"/>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5" name="Freeform 71"/>
            <p:cNvSpPr>
              <a:spLocks noEditPoints="1"/>
            </p:cNvSpPr>
            <p:nvPr/>
          </p:nvSpPr>
          <p:spPr bwMode="auto">
            <a:xfrm>
              <a:off x="1042" y="1463"/>
              <a:ext cx="4361" cy="397"/>
            </a:xfrm>
            <a:custGeom>
              <a:avLst/>
              <a:gdLst>
                <a:gd name="T0" fmla="*/ 590 w 594"/>
                <a:gd name="T1" fmla="*/ 18 h 54"/>
                <a:gd name="T2" fmla="*/ 590 w 594"/>
                <a:gd name="T3" fmla="*/ 0 h 54"/>
                <a:gd name="T4" fmla="*/ 594 w 594"/>
                <a:gd name="T5" fmla="*/ 18 h 54"/>
                <a:gd name="T6" fmla="*/ 594 w 594"/>
                <a:gd name="T7" fmla="*/ 0 h 54"/>
                <a:gd name="T8" fmla="*/ 0 w 594"/>
                <a:gd name="T9" fmla="*/ 18 h 54"/>
                <a:gd name="T10" fmla="*/ 594 w 594"/>
                <a:gd name="T11" fmla="*/ 18 h 54"/>
                <a:gd name="T12" fmla="*/ 0 w 594"/>
                <a:gd name="T13" fmla="*/ 54 h 54"/>
                <a:gd name="T14" fmla="*/ 0 w 594"/>
                <a:gd name="T15" fmla="*/ 18 h 54"/>
                <a:gd name="T16" fmla="*/ 4 w 594"/>
                <a:gd name="T17" fmla="*/ 54 h 54"/>
                <a:gd name="T18" fmla="*/ 4 w 594"/>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54">
                  <a:moveTo>
                    <a:pt x="590" y="18"/>
                  </a:moveTo>
                  <a:lnTo>
                    <a:pt x="590" y="0"/>
                  </a:lnTo>
                  <a:moveTo>
                    <a:pt x="594" y="18"/>
                  </a:moveTo>
                  <a:lnTo>
                    <a:pt x="594" y="0"/>
                  </a:lnTo>
                  <a:moveTo>
                    <a:pt x="0" y="18"/>
                  </a:moveTo>
                  <a:lnTo>
                    <a:pt x="594" y="18"/>
                  </a:lnTo>
                  <a:moveTo>
                    <a:pt x="0" y="54"/>
                  </a:moveTo>
                  <a:lnTo>
                    <a:pt x="0" y="18"/>
                  </a:lnTo>
                  <a:moveTo>
                    <a:pt x="4" y="54"/>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6" name="Line 72"/>
            <p:cNvSpPr>
              <a:spLocks noChangeShapeType="1"/>
            </p:cNvSpPr>
            <p:nvPr/>
          </p:nvSpPr>
          <p:spPr bwMode="auto">
            <a:xfrm flipV="1">
              <a:off x="1959" y="1595"/>
              <a:ext cx="0" cy="26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7" name="Line 73"/>
            <p:cNvSpPr>
              <a:spLocks noChangeShapeType="1"/>
            </p:cNvSpPr>
            <p:nvPr/>
          </p:nvSpPr>
          <p:spPr bwMode="auto">
            <a:xfrm flipV="1">
              <a:off x="3362" y="1595"/>
              <a:ext cx="0" cy="26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8" name="Freeform 74"/>
            <p:cNvSpPr>
              <a:spLocks noEditPoints="1"/>
            </p:cNvSpPr>
            <p:nvPr/>
          </p:nvSpPr>
          <p:spPr bwMode="auto">
            <a:xfrm>
              <a:off x="1042" y="1595"/>
              <a:ext cx="4361" cy="404"/>
            </a:xfrm>
            <a:custGeom>
              <a:avLst/>
              <a:gdLst>
                <a:gd name="T0" fmla="*/ 590 w 594"/>
                <a:gd name="T1" fmla="*/ 36 h 55"/>
                <a:gd name="T2" fmla="*/ 590 w 594"/>
                <a:gd name="T3" fmla="*/ 0 h 55"/>
                <a:gd name="T4" fmla="*/ 594 w 594"/>
                <a:gd name="T5" fmla="*/ 36 h 55"/>
                <a:gd name="T6" fmla="*/ 594 w 594"/>
                <a:gd name="T7" fmla="*/ 0 h 55"/>
                <a:gd name="T8" fmla="*/ 0 w 594"/>
                <a:gd name="T9" fmla="*/ 37 h 55"/>
                <a:gd name="T10" fmla="*/ 594 w 594"/>
                <a:gd name="T11" fmla="*/ 37 h 55"/>
                <a:gd name="T12" fmla="*/ 0 w 594"/>
                <a:gd name="T13" fmla="*/ 55 h 55"/>
                <a:gd name="T14" fmla="*/ 0 w 594"/>
                <a:gd name="T15" fmla="*/ 37 h 55"/>
                <a:gd name="T16" fmla="*/ 4 w 594"/>
                <a:gd name="T17" fmla="*/ 55 h 55"/>
                <a:gd name="T18" fmla="*/ 4 w 594"/>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55">
                  <a:moveTo>
                    <a:pt x="590" y="36"/>
                  </a:moveTo>
                  <a:lnTo>
                    <a:pt x="590" y="0"/>
                  </a:lnTo>
                  <a:moveTo>
                    <a:pt x="594" y="36"/>
                  </a:moveTo>
                  <a:lnTo>
                    <a:pt x="594" y="0"/>
                  </a:lnTo>
                  <a:moveTo>
                    <a:pt x="0" y="37"/>
                  </a:moveTo>
                  <a:lnTo>
                    <a:pt x="594" y="37"/>
                  </a:lnTo>
                  <a:moveTo>
                    <a:pt x="0" y="55"/>
                  </a:moveTo>
                  <a:lnTo>
                    <a:pt x="0" y="37"/>
                  </a:lnTo>
                  <a:moveTo>
                    <a:pt x="4" y="55"/>
                  </a:moveTo>
                  <a:lnTo>
                    <a:pt x="4" y="37"/>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49" name="Line 75"/>
            <p:cNvSpPr>
              <a:spLocks noChangeShapeType="1"/>
            </p:cNvSpPr>
            <p:nvPr/>
          </p:nvSpPr>
          <p:spPr bwMode="auto">
            <a:xfrm flipV="1">
              <a:off x="1959" y="1867"/>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0" name="Line 76"/>
            <p:cNvSpPr>
              <a:spLocks noChangeShapeType="1"/>
            </p:cNvSpPr>
            <p:nvPr/>
          </p:nvSpPr>
          <p:spPr bwMode="auto">
            <a:xfrm flipV="1">
              <a:off x="3362" y="1867"/>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1" name="Freeform 77"/>
            <p:cNvSpPr>
              <a:spLocks noEditPoints="1"/>
            </p:cNvSpPr>
            <p:nvPr/>
          </p:nvSpPr>
          <p:spPr bwMode="auto">
            <a:xfrm>
              <a:off x="1042" y="1867"/>
              <a:ext cx="4361" cy="272"/>
            </a:xfrm>
            <a:custGeom>
              <a:avLst/>
              <a:gdLst>
                <a:gd name="T0" fmla="*/ 590 w 594"/>
                <a:gd name="T1" fmla="*/ 18 h 37"/>
                <a:gd name="T2" fmla="*/ 590 w 594"/>
                <a:gd name="T3" fmla="*/ 0 h 37"/>
                <a:gd name="T4" fmla="*/ 594 w 594"/>
                <a:gd name="T5" fmla="*/ 18 h 37"/>
                <a:gd name="T6" fmla="*/ 594 w 594"/>
                <a:gd name="T7" fmla="*/ 0 h 37"/>
                <a:gd name="T8" fmla="*/ 0 w 594"/>
                <a:gd name="T9" fmla="*/ 18 h 37"/>
                <a:gd name="T10" fmla="*/ 594 w 594"/>
                <a:gd name="T11" fmla="*/ 18 h 37"/>
                <a:gd name="T12" fmla="*/ 0 w 594"/>
                <a:gd name="T13" fmla="*/ 37 h 37"/>
                <a:gd name="T14" fmla="*/ 0 w 594"/>
                <a:gd name="T15" fmla="*/ 19 h 37"/>
                <a:gd name="T16" fmla="*/ 4 w 594"/>
                <a:gd name="T17" fmla="*/ 37 h 37"/>
                <a:gd name="T18" fmla="*/ 4 w 5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7">
                  <a:moveTo>
                    <a:pt x="590" y="18"/>
                  </a:moveTo>
                  <a:lnTo>
                    <a:pt x="590" y="0"/>
                  </a:lnTo>
                  <a:moveTo>
                    <a:pt x="594" y="18"/>
                  </a:moveTo>
                  <a:lnTo>
                    <a:pt x="594" y="0"/>
                  </a:lnTo>
                  <a:moveTo>
                    <a:pt x="0" y="18"/>
                  </a:moveTo>
                  <a:lnTo>
                    <a:pt x="594" y="18"/>
                  </a:lnTo>
                  <a:moveTo>
                    <a:pt x="0" y="37"/>
                  </a:moveTo>
                  <a:lnTo>
                    <a:pt x="0" y="19"/>
                  </a:lnTo>
                  <a:moveTo>
                    <a:pt x="4" y="37"/>
                  </a:moveTo>
                  <a:lnTo>
                    <a:pt x="4" y="19"/>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2" name="Line 78"/>
            <p:cNvSpPr>
              <a:spLocks noChangeShapeType="1"/>
            </p:cNvSpPr>
            <p:nvPr/>
          </p:nvSpPr>
          <p:spPr bwMode="auto">
            <a:xfrm flipV="1">
              <a:off x="1959" y="2007"/>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4" name="Line 79"/>
            <p:cNvSpPr>
              <a:spLocks noChangeShapeType="1"/>
            </p:cNvSpPr>
            <p:nvPr/>
          </p:nvSpPr>
          <p:spPr bwMode="auto">
            <a:xfrm flipV="1">
              <a:off x="3362" y="2007"/>
              <a:ext cx="0" cy="13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5" name="Freeform 80"/>
            <p:cNvSpPr>
              <a:spLocks noEditPoints="1"/>
            </p:cNvSpPr>
            <p:nvPr/>
          </p:nvSpPr>
          <p:spPr bwMode="auto">
            <a:xfrm>
              <a:off x="1042" y="2007"/>
              <a:ext cx="4361" cy="264"/>
            </a:xfrm>
            <a:custGeom>
              <a:avLst/>
              <a:gdLst>
                <a:gd name="T0" fmla="*/ 590 w 594"/>
                <a:gd name="T1" fmla="*/ 18 h 36"/>
                <a:gd name="T2" fmla="*/ 590 w 594"/>
                <a:gd name="T3" fmla="*/ 0 h 36"/>
                <a:gd name="T4" fmla="*/ 594 w 594"/>
                <a:gd name="T5" fmla="*/ 18 h 36"/>
                <a:gd name="T6" fmla="*/ 594 w 594"/>
                <a:gd name="T7" fmla="*/ 0 h 36"/>
                <a:gd name="T8" fmla="*/ 0 w 594"/>
                <a:gd name="T9" fmla="*/ 18 h 36"/>
                <a:gd name="T10" fmla="*/ 594 w 594"/>
                <a:gd name="T11" fmla="*/ 18 h 36"/>
                <a:gd name="T12" fmla="*/ 0 w 594"/>
                <a:gd name="T13" fmla="*/ 36 h 36"/>
                <a:gd name="T14" fmla="*/ 0 w 594"/>
                <a:gd name="T15" fmla="*/ 18 h 36"/>
                <a:gd name="T16" fmla="*/ 4 w 594"/>
                <a:gd name="T17" fmla="*/ 36 h 36"/>
                <a:gd name="T18" fmla="*/ 4 w 5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36">
                  <a:moveTo>
                    <a:pt x="590" y="18"/>
                  </a:moveTo>
                  <a:lnTo>
                    <a:pt x="590" y="0"/>
                  </a:lnTo>
                  <a:moveTo>
                    <a:pt x="594" y="18"/>
                  </a:moveTo>
                  <a:lnTo>
                    <a:pt x="594" y="0"/>
                  </a:lnTo>
                  <a:moveTo>
                    <a:pt x="0" y="18"/>
                  </a:moveTo>
                  <a:lnTo>
                    <a:pt x="594" y="18"/>
                  </a:lnTo>
                  <a:moveTo>
                    <a:pt x="0" y="36"/>
                  </a:moveTo>
                  <a:lnTo>
                    <a:pt x="0" y="18"/>
                  </a:lnTo>
                  <a:moveTo>
                    <a:pt x="4" y="36"/>
                  </a:moveTo>
                  <a:lnTo>
                    <a:pt x="4" y="18"/>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556" name="Rectangle 81"/>
            <p:cNvSpPr>
              <a:spLocks noChangeArrowheads="1"/>
            </p:cNvSpPr>
            <p:nvPr/>
          </p:nvSpPr>
          <p:spPr bwMode="auto">
            <a:xfrm>
              <a:off x="2694" y="2139"/>
              <a:ext cx="9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i="1" dirty="0">
                  <a:latin typeface="Times New Roman" pitchFamily="18" charset="0"/>
                  <a:cs typeface="Times New Roman" pitchFamily="18" charset="0"/>
                </a:rPr>
                <a:t>DF → </a:t>
              </a:r>
              <a:r>
                <a:rPr lang="en-US" sz="1400" dirty="0">
                  <a:latin typeface="Times New Roman" pitchFamily="18" charset="0"/>
                  <a:cs typeface="Times New Roman" pitchFamily="18" charset="0"/>
                </a:rPr>
                <a:t>Direction Flag</a:t>
              </a:r>
            </a:p>
          </p:txBody>
        </p:sp>
        <p:sp>
          <p:nvSpPr>
            <p:cNvPr id="21557" name="Freeform 82"/>
            <p:cNvSpPr>
              <a:spLocks noEditPoints="1"/>
            </p:cNvSpPr>
            <p:nvPr/>
          </p:nvSpPr>
          <p:spPr bwMode="auto">
            <a:xfrm>
              <a:off x="1042" y="2139"/>
              <a:ext cx="4361" cy="161"/>
            </a:xfrm>
            <a:custGeom>
              <a:avLst/>
              <a:gdLst>
                <a:gd name="T0" fmla="*/ 590 w 594"/>
                <a:gd name="T1" fmla="*/ 18 h 22"/>
                <a:gd name="T2" fmla="*/ 590 w 594"/>
                <a:gd name="T3" fmla="*/ 0 h 22"/>
                <a:gd name="T4" fmla="*/ 594 w 594"/>
                <a:gd name="T5" fmla="*/ 18 h 22"/>
                <a:gd name="T6" fmla="*/ 594 w 594"/>
                <a:gd name="T7" fmla="*/ 0 h 22"/>
                <a:gd name="T8" fmla="*/ 0 w 594"/>
                <a:gd name="T9" fmla="*/ 18 h 22"/>
                <a:gd name="T10" fmla="*/ 594 w 594"/>
                <a:gd name="T11" fmla="*/ 18 h 22"/>
                <a:gd name="T12" fmla="*/ 0 w 594"/>
                <a:gd name="T13" fmla="*/ 22 h 22"/>
                <a:gd name="T14" fmla="*/ 594 w 5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22">
                  <a:moveTo>
                    <a:pt x="590" y="18"/>
                  </a:moveTo>
                  <a:lnTo>
                    <a:pt x="590" y="0"/>
                  </a:lnTo>
                  <a:moveTo>
                    <a:pt x="594" y="18"/>
                  </a:moveTo>
                  <a:lnTo>
                    <a:pt x="594" y="0"/>
                  </a:lnTo>
                  <a:moveTo>
                    <a:pt x="0" y="18"/>
                  </a:moveTo>
                  <a:lnTo>
                    <a:pt x="594" y="18"/>
                  </a:lnTo>
                  <a:moveTo>
                    <a:pt x="0" y="22"/>
                  </a:moveTo>
                  <a:lnTo>
                    <a:pt x="594" y="22"/>
                  </a:lnTo>
                </a:path>
              </a:pathLst>
            </a:custGeom>
            <a:noFill/>
            <a:ln w="7"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Rectangle 1"/>
          <p:cNvSpPr/>
          <p:nvPr/>
        </p:nvSpPr>
        <p:spPr>
          <a:xfrm>
            <a:off x="838200" y="1600200"/>
            <a:ext cx="7467600" cy="369332"/>
          </a:xfrm>
          <a:prstGeom prst="rect">
            <a:avLst/>
          </a:prstGeom>
        </p:spPr>
        <p:txBody>
          <a:bodyPr wrap="square">
            <a:spAutoFit/>
          </a:bodyPr>
          <a:lstStyle/>
          <a:p>
            <a:r>
              <a:rPr lang="en-US" i="1" dirty="0">
                <a:latin typeface="Times New Roman" pitchFamily="18" charset="0"/>
                <a:cs typeface="Times New Roman" pitchFamily="18" charset="0"/>
              </a:rPr>
              <a:t>What is the value of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after executing this code snippet?</a:t>
            </a:r>
            <a:endParaRPr lang="en-US" dirty="0">
              <a:latin typeface="Times New Roman" pitchFamily="18" charset="0"/>
              <a:cs typeface="Times New Roman" pitchFamily="18" charset="0"/>
            </a:endParaRPr>
          </a:p>
        </p:txBody>
      </p:sp>
      <p:sp>
        <p:nvSpPr>
          <p:cNvPr id="6" name="Rectangle 5"/>
          <p:cNvSpPr/>
          <p:nvPr/>
        </p:nvSpPr>
        <p:spPr>
          <a:xfrm>
            <a:off x="838200" y="3981271"/>
            <a:ext cx="7467600" cy="1200329"/>
          </a:xfrm>
          <a:prstGeom prst="rect">
            <a:avLst/>
          </a:prstGeom>
        </p:spPr>
        <p:txBody>
          <a:bodyPr wrap="square">
            <a:spAutoFit/>
          </a:bodyPr>
          <a:lstStyle/>
          <a:p>
            <a:r>
              <a:rPr lang="en-US" b="1" i="1" dirty="0">
                <a:latin typeface="Times New Roman" pitchFamily="18" charset="0"/>
                <a:cs typeface="Times New Roman" pitchFamily="18" charset="0"/>
              </a:rPr>
              <a:t>Answer: </a:t>
            </a:r>
            <a:r>
              <a:rPr lang="en-US" i="1" dirty="0">
                <a:latin typeface="Times New Roman" pitchFamily="18" charset="0"/>
                <a:cs typeface="Times New Roman" pitchFamily="18" charset="0"/>
              </a:rPr>
              <a:t>The </a:t>
            </a:r>
            <a:r>
              <a:rPr lang="en-US" i="1" dirty="0" err="1">
                <a:latin typeface="Times New Roman" pitchFamily="18" charset="0"/>
                <a:cs typeface="Times New Roman" pitchFamily="18" charset="0"/>
              </a:rPr>
              <a:t>movsd</a:t>
            </a:r>
            <a:r>
              <a:rPr lang="en-US" i="1" dirty="0">
                <a:latin typeface="Times New Roman" pitchFamily="18" charset="0"/>
                <a:cs typeface="Times New Roman" pitchFamily="18" charset="0"/>
              </a:rPr>
              <a:t> instruction transfer 4 bytes from the memory address</a:t>
            </a:r>
          </a:p>
          <a:p>
            <a:r>
              <a:rPr lang="en-US" i="1" dirty="0">
                <a:latin typeface="Times New Roman" pitchFamily="18" charset="0"/>
                <a:cs typeface="Times New Roman" pitchFamily="18" charset="0"/>
              </a:rPr>
              <a:t>specified in </a:t>
            </a:r>
            <a:r>
              <a:rPr lang="en-US" i="1" dirty="0" err="1">
                <a:latin typeface="Times New Roman" pitchFamily="18" charset="0"/>
                <a:cs typeface="Times New Roman" pitchFamily="18" charset="0"/>
              </a:rPr>
              <a:t>esi</a:t>
            </a:r>
            <a:r>
              <a:rPr lang="en-US" i="1" dirty="0">
                <a:latin typeface="Times New Roman" pitchFamily="18" charset="0"/>
                <a:cs typeface="Times New Roman" pitchFamily="18" charset="0"/>
              </a:rPr>
              <a:t> to the memory address specified in </a:t>
            </a:r>
            <a:r>
              <a:rPr lang="en-US" i="1" dirty="0" err="1">
                <a:latin typeface="Times New Roman" pitchFamily="18" charset="0"/>
                <a:cs typeface="Times New Roman" pitchFamily="18" charset="0"/>
              </a:rPr>
              <a:t>edi</a:t>
            </a:r>
            <a:r>
              <a:rPr lang="en-US" i="1" dirty="0">
                <a:latin typeface="Times New Roman" pitchFamily="18" charset="0"/>
                <a:cs typeface="Times New Roman" pitchFamily="18" charset="0"/>
              </a:rPr>
              <a:t>. Since we write</a:t>
            </a:r>
          </a:p>
          <a:p>
            <a:r>
              <a:rPr lang="en-US" i="1" dirty="0">
                <a:latin typeface="Times New Roman" pitchFamily="18" charset="0"/>
                <a:cs typeface="Times New Roman" pitchFamily="18" charset="0"/>
              </a:rPr>
              <a:t>192 to the memory address specified in </a:t>
            </a:r>
            <a:r>
              <a:rPr lang="en-US" i="1" dirty="0" err="1">
                <a:latin typeface="Times New Roman" pitchFamily="18" charset="0"/>
                <a:cs typeface="Times New Roman" pitchFamily="18" charset="0"/>
              </a:rPr>
              <a:t>esi</a:t>
            </a:r>
            <a:r>
              <a:rPr lang="en-US" i="1" dirty="0">
                <a:latin typeface="Times New Roman" pitchFamily="18" charset="0"/>
                <a:cs typeface="Times New Roman" pitchFamily="18" charset="0"/>
              </a:rPr>
              <a:t>, we shall read back the same</a:t>
            </a:r>
          </a:p>
          <a:p>
            <a:r>
              <a:rPr lang="en-US" i="1" dirty="0">
                <a:latin typeface="Times New Roman" pitchFamily="18" charset="0"/>
                <a:cs typeface="Times New Roman" pitchFamily="18" charset="0"/>
              </a:rPr>
              <a:t>value in the last line.</a:t>
            </a:r>
            <a:endParaRPr lang="en-US" dirty="0">
              <a:latin typeface="Times New Roman" pitchFamily="18" charset="0"/>
              <a:cs typeface="Times New Roman" pitchFamily="18" charset="0"/>
            </a:endParaRPr>
          </a:p>
        </p:txBody>
      </p:sp>
      <p:sp>
        <p:nvSpPr>
          <p:cNvPr id="7" name="Rectangle 6"/>
          <p:cNvSpPr/>
          <p:nvPr/>
        </p:nvSpPr>
        <p:spPr>
          <a:xfrm>
            <a:off x="914400" y="2093745"/>
            <a:ext cx="4572000" cy="1477328"/>
          </a:xfrm>
          <a:prstGeom prst="rect">
            <a:avLst/>
          </a:prstGeom>
        </p:spPr>
        <p:txBody>
          <a:bodyPr>
            <a:spAutoFit/>
          </a:bodyPr>
          <a:lstStyle/>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 [esp+4], 192</a:t>
            </a:r>
          </a:p>
          <a:p>
            <a:r>
              <a:rPr lang="en-US" i="1" dirty="0">
                <a:latin typeface="Courier New" pitchFamily="49" charset="0"/>
                <a:cs typeface="Courier New" pitchFamily="49" charset="0"/>
              </a:rPr>
              <a:t>lea </a:t>
            </a:r>
            <a:r>
              <a:rPr lang="en-US" i="1" dirty="0" err="1">
                <a:latin typeface="Courier New" pitchFamily="49" charset="0"/>
                <a:cs typeface="Courier New" pitchFamily="49" charset="0"/>
              </a:rPr>
              <a:t>esi</a:t>
            </a:r>
            <a:r>
              <a:rPr lang="en-US" i="1" dirty="0">
                <a:latin typeface="Courier New" pitchFamily="49" charset="0"/>
                <a:cs typeface="Courier New" pitchFamily="49" charset="0"/>
              </a:rPr>
              <a:t>, [esp+4]</a:t>
            </a:r>
          </a:p>
          <a:p>
            <a:r>
              <a:rPr lang="en-US" i="1" dirty="0">
                <a:latin typeface="Courier New" pitchFamily="49" charset="0"/>
                <a:cs typeface="Courier New" pitchFamily="49" charset="0"/>
              </a:rPr>
              <a:t>lea </a:t>
            </a:r>
            <a:r>
              <a:rPr lang="en-US" i="1" dirty="0" err="1">
                <a:latin typeface="Courier New" pitchFamily="49" charset="0"/>
                <a:cs typeface="Courier New" pitchFamily="49" charset="0"/>
              </a:rPr>
              <a:t>edi</a:t>
            </a:r>
            <a:r>
              <a:rPr lang="en-US" i="1" dirty="0">
                <a:latin typeface="Courier New" pitchFamily="49" charset="0"/>
                <a:cs typeface="Courier New" pitchFamily="49" charset="0"/>
              </a:rPr>
              <a:t>, [esp+8]</a:t>
            </a:r>
          </a:p>
          <a:p>
            <a:r>
              <a:rPr lang="en-US" i="1" dirty="0" err="1">
                <a:latin typeface="Courier New" pitchFamily="49" charset="0"/>
                <a:cs typeface="Courier New" pitchFamily="49" charset="0"/>
              </a:rPr>
              <a:t>movsd</a:t>
            </a:r>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eax</a:t>
            </a:r>
            <a:r>
              <a:rPr lang="en-US" i="1" dirty="0">
                <a:latin typeface="Courier New" pitchFamily="49" charset="0"/>
                <a:cs typeface="Courier New" pitchFamily="49" charset="0"/>
              </a:rPr>
              <a:t>, [esp+8]</a:t>
            </a:r>
            <a:endParaRPr lang="en-US" dirty="0">
              <a:latin typeface="Courier New" pitchFamily="49" charset="0"/>
              <a:cs typeface="Courier New" pitchFamily="49" charset="0"/>
            </a:endParaRPr>
          </a:p>
        </p:txBody>
      </p:sp>
      <p:sp>
        <p:nvSpPr>
          <p:cNvPr id="8" name="Rectangle 7"/>
          <p:cNvSpPr/>
          <p:nvPr/>
        </p:nvSpPr>
        <p:spPr>
          <a:xfrm>
            <a:off x="914400" y="2093745"/>
            <a:ext cx="7010400" cy="16530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Power of String Instructions</a:t>
            </a:r>
          </a:p>
        </p:txBody>
      </p:sp>
      <p:sp>
        <p:nvSpPr>
          <p:cNvPr id="3" name="Text Placeholder 2"/>
          <p:cNvSpPr txBox="1">
            <a:spLocks noGrp="1"/>
          </p:cNvSpPr>
          <p:nvPr>
            <p:ph type="body" idx="4294967295"/>
          </p:nvPr>
        </p:nvSpPr>
        <p:spPr>
          <a:xfrm>
            <a:off x="1041400" y="4065587"/>
            <a:ext cx="7416800" cy="18780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84D1"/>
                </a:solidFill>
                <a:latin typeface="Calibri" panose="020F0502020204030204" pitchFamily="34" charset="0"/>
              </a:rPr>
              <a:t>Copy</a:t>
            </a:r>
            <a:r>
              <a:rPr lang="en-US" dirty="0">
                <a:latin typeface="Calibri" panose="020F0502020204030204" pitchFamily="34" charset="0"/>
              </a:rPr>
              <a:t> a 10 element array</a:t>
            </a:r>
          </a:p>
          <a:p>
            <a:pPr lvl="1">
              <a:buSzPct val="100000"/>
              <a:buFont typeface="Symbol" panose="05050102010706020507" pitchFamily="18" charset="2"/>
              <a:buChar char="*"/>
            </a:pPr>
            <a:r>
              <a:rPr lang="en-US" dirty="0">
                <a:latin typeface="Calibri" panose="020F0502020204030204" pitchFamily="34" charset="0"/>
              </a:rPr>
              <a:t>Starting </a:t>
            </a:r>
            <a:r>
              <a:rPr lang="en-US" dirty="0">
                <a:solidFill>
                  <a:srgbClr val="C5000B"/>
                </a:solidFill>
                <a:latin typeface="Calibri" panose="020F0502020204030204" pitchFamily="34" charset="0"/>
              </a:rPr>
              <a:t>address</a:t>
            </a:r>
            <a:r>
              <a:rPr lang="en-US" dirty="0">
                <a:latin typeface="Calibri" panose="020F0502020204030204" pitchFamily="34" charset="0"/>
              </a:rPr>
              <a:t> of </a:t>
            </a:r>
            <a:r>
              <a:rPr lang="en-US" dirty="0">
                <a:solidFill>
                  <a:srgbClr val="004586"/>
                </a:solidFill>
                <a:latin typeface="Calibri" panose="020F0502020204030204" pitchFamily="34" charset="0"/>
              </a:rPr>
              <a:t>source array</a:t>
            </a:r>
            <a:r>
              <a:rPr lang="en-US" dirty="0">
                <a:latin typeface="Calibri" panose="020F0502020204030204" pitchFamily="34" charset="0"/>
              </a:rPr>
              <a:t> in </a:t>
            </a:r>
            <a:r>
              <a:rPr lang="en-US" dirty="0" err="1">
                <a:solidFill>
                  <a:srgbClr val="33CC66"/>
                </a:solidFill>
                <a:latin typeface="Calibri" panose="020F0502020204030204" pitchFamily="34" charset="0"/>
              </a:rPr>
              <a:t>esi</a:t>
            </a:r>
            <a:endParaRPr lang="en-US" dirty="0">
              <a:solidFill>
                <a:srgbClr val="33CC66"/>
              </a:solidFill>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Starting </a:t>
            </a:r>
            <a:r>
              <a:rPr lang="en-US" dirty="0">
                <a:solidFill>
                  <a:srgbClr val="C5000B"/>
                </a:solidFill>
                <a:latin typeface="Calibri" panose="020F0502020204030204" pitchFamily="34" charset="0"/>
              </a:rPr>
              <a:t>address</a:t>
            </a:r>
            <a:r>
              <a:rPr lang="en-US" dirty="0">
                <a:latin typeface="Calibri" panose="020F0502020204030204" pitchFamily="34" charset="0"/>
              </a:rPr>
              <a:t> of </a:t>
            </a:r>
            <a:r>
              <a:rPr lang="en-US" dirty="0">
                <a:solidFill>
                  <a:srgbClr val="33CC66"/>
                </a:solidFill>
                <a:latin typeface="Calibri" panose="020F0502020204030204" pitchFamily="34" charset="0"/>
              </a:rPr>
              <a:t>destination array</a:t>
            </a:r>
            <a:r>
              <a:rPr lang="en-US" dirty="0">
                <a:latin typeface="Calibri" panose="020F0502020204030204" pitchFamily="34" charset="0"/>
              </a:rPr>
              <a:t> in </a:t>
            </a:r>
            <a:r>
              <a:rPr lang="en-US" dirty="0" err="1">
                <a:solidFill>
                  <a:srgbClr val="7E0021"/>
                </a:solidFill>
                <a:latin typeface="Calibri" panose="020F0502020204030204" pitchFamily="34" charset="0"/>
              </a:rPr>
              <a:t>edi</a:t>
            </a:r>
            <a:endParaRPr lang="en-US" dirty="0">
              <a:solidFill>
                <a:srgbClr val="7E0021"/>
              </a:solidFill>
              <a:latin typeface="Calibri" panose="020F0502020204030204" pitchFamily="34" charset="0"/>
            </a:endParaRPr>
          </a:p>
        </p:txBody>
      </p:sp>
      <p:sp>
        <p:nvSpPr>
          <p:cNvPr id="7" name="Rectangle 6"/>
          <p:cNvSpPr/>
          <p:nvPr/>
        </p:nvSpPr>
        <p:spPr>
          <a:xfrm>
            <a:off x="609600" y="1828800"/>
            <a:ext cx="7239000" cy="1981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1828800"/>
            <a:ext cx="8382000" cy="1815882"/>
          </a:xfrm>
          <a:prstGeom prst="rect">
            <a:avLst/>
          </a:prstGeom>
        </p:spPr>
        <p:txBody>
          <a:bodyPr wrap="square">
            <a:spAutoFit/>
          </a:bodyPr>
          <a:lstStyle/>
          <a:p>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cld</a:t>
            </a:r>
            <a:r>
              <a:rPr lang="en-US" sz="1600" i="1" dirty="0">
                <a:latin typeface="Courier New" pitchFamily="49" charset="0"/>
                <a:cs typeface="Courier New" pitchFamily="49" charset="0"/>
              </a:rPr>
              <a:t>           ; DF = 0</a:t>
            </a:r>
          </a:p>
          <a:p>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ebx</a:t>
            </a:r>
            <a:r>
              <a:rPr lang="en-US" sz="1600" i="1" dirty="0">
                <a:latin typeface="Courier New" pitchFamily="49" charset="0"/>
                <a:cs typeface="Courier New" pitchFamily="49" charset="0"/>
              </a:rPr>
              <a:t>, 0    ; </a:t>
            </a:r>
            <a:r>
              <a:rPr lang="en-US" sz="1600" i="1" dirty="0" err="1">
                <a:latin typeface="Courier New" pitchFamily="49" charset="0"/>
                <a:cs typeface="Courier New" pitchFamily="49" charset="0"/>
              </a:rPr>
              <a:t>initialisation</a:t>
            </a:r>
            <a:r>
              <a:rPr lang="en-US" sz="1600" i="1" dirty="0">
                <a:latin typeface="Courier New" pitchFamily="49" charset="0"/>
                <a:cs typeface="Courier New" pitchFamily="49" charset="0"/>
              </a:rPr>
              <a:t> of the loop index</a:t>
            </a:r>
          </a:p>
          <a:p>
            <a:r>
              <a:rPr lang="en-US" sz="1600" i="1" dirty="0">
                <a:latin typeface="Courier New" pitchFamily="49" charset="0"/>
                <a:cs typeface="Courier New" pitchFamily="49" charset="0"/>
              </a:rPr>
              <a:t>.loop:</a:t>
            </a:r>
          </a:p>
          <a:p>
            <a:pPr>
              <a:tabLst>
                <a:tab pos="914400" algn="l"/>
                <a:tab pos="54864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movsd</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a:t>
            </a: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edi</a:t>
            </a:r>
            <a:r>
              <a:rPr lang="en-US" sz="1600" i="1" dirty="0">
                <a:latin typeface="Courier New" pitchFamily="49" charset="0"/>
                <a:cs typeface="Courier New" pitchFamily="49" charset="0"/>
              </a:rPr>
              <a:t>] &lt;-- [</a:t>
            </a:r>
            <a:r>
              <a:rPr lang="en-US" sz="1600" i="1" dirty="0" err="1">
                <a:latin typeface="Courier New" pitchFamily="49" charset="0"/>
                <a:cs typeface="Courier New" pitchFamily="49" charset="0"/>
              </a:rPr>
              <a:t>esi</a:t>
            </a:r>
            <a:r>
              <a:rPr lang="en-US" sz="1600" i="1" dirty="0">
                <a:latin typeface="Courier New" pitchFamily="49" charset="0"/>
                <a:cs typeface="Courier New" pitchFamily="49" charset="0"/>
              </a:rPr>
              <a:t>]	</a:t>
            </a:r>
          </a:p>
          <a:p>
            <a:pPr>
              <a:tabLst>
                <a:tab pos="914400" algn="l"/>
                <a:tab pos="54864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inc</a:t>
            </a: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ebx</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a:t>
            </a:r>
            <a:r>
              <a:rPr lang="en-US" sz="1600" i="1" dirty="0">
                <a:latin typeface="Courier New" pitchFamily="49" charset="0"/>
                <a:cs typeface="Courier New" pitchFamily="49" charset="0"/>
              </a:rPr>
              <a:t> increment the index</a:t>
            </a:r>
          </a:p>
          <a:p>
            <a:pPr>
              <a:tabLst>
                <a:tab pos="914400" algn="l"/>
                <a:tab pos="54864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cmp</a:t>
            </a: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ebx</a:t>
            </a:r>
            <a:r>
              <a:rPr lang="en-US" sz="1600" i="1" dirty="0">
                <a:latin typeface="Courier New" pitchFamily="49" charset="0"/>
                <a:cs typeface="Courier New" pitchFamily="49" charset="0"/>
              </a:rPr>
              <a:t>, 10               </a:t>
            </a:r>
            <a:r>
              <a:rPr lang="en-US" sz="1600" dirty="0">
                <a:latin typeface="Courier New" pitchFamily="49" charset="0"/>
                <a:cs typeface="Courier New" pitchFamily="49" charset="0"/>
              </a:rPr>
              <a:t>;</a:t>
            </a:r>
            <a:r>
              <a:rPr lang="en-US" sz="1600" i="1" dirty="0">
                <a:latin typeface="Courier New" pitchFamily="49" charset="0"/>
                <a:cs typeface="Courier New" pitchFamily="49" charset="0"/>
              </a:rPr>
              <a:t> loop condition</a:t>
            </a:r>
          </a:p>
          <a:p>
            <a:pPr>
              <a:tabLst>
                <a:tab pos="914400" algn="l"/>
                <a:tab pos="54864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jne</a:t>
            </a:r>
            <a:r>
              <a:rPr lang="en-US" sz="1600" i="1" dirty="0">
                <a:latin typeface="Courier New" pitchFamily="49" charset="0"/>
                <a:cs typeface="Courier New" pitchFamily="49" charset="0"/>
              </a:rPr>
              <a:t> .loop</a:t>
            </a:r>
            <a:endParaRPr lang="en-US" sz="1600" dirty="0">
              <a:latin typeface="Courier New" pitchFamily="49" charset="0"/>
              <a:cs typeface="Courier New"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rep</a:t>
            </a:r>
            <a:r>
              <a:rPr lang="fr-FR" i="1" dirty="0">
                <a:solidFill>
                  <a:schemeClr val="tx1"/>
                </a:solidFill>
              </a:rPr>
              <a:t> </a:t>
            </a:r>
            <a:r>
              <a:rPr lang="fr-FR" dirty="0" err="1">
                <a:solidFill>
                  <a:schemeClr val="tx1"/>
                </a:solidFill>
              </a:rPr>
              <a:t>prefix</a:t>
            </a:r>
            <a:endParaRPr lang="fr-FR" dirty="0">
              <a:solidFill>
                <a:schemeClr val="tx1"/>
              </a:solidFill>
            </a:endParaRPr>
          </a:p>
        </p:txBody>
      </p:sp>
      <p:sp>
        <p:nvSpPr>
          <p:cNvPr id="3" name="Text Placeholder 2"/>
          <p:cNvSpPr txBox="1">
            <a:spLocks noGrp="1"/>
          </p:cNvSpPr>
          <p:nvPr>
            <p:ph type="body" idx="4294967295"/>
          </p:nvPr>
        </p:nvSpPr>
        <p:spPr>
          <a:xfrm>
            <a:off x="914400" y="3195638"/>
            <a:ext cx="7416800" cy="1223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Repeats a given instruction </a:t>
            </a:r>
            <a:r>
              <a:rPr lang="en-US" i="1" dirty="0">
                <a:solidFill>
                  <a:srgbClr val="004586"/>
                </a:solidFill>
                <a:latin typeface="Calibri" panose="020F0502020204030204" pitchFamily="34" charset="0"/>
              </a:rPr>
              <a:t>n </a:t>
            </a:r>
            <a:r>
              <a:rPr lang="en-US" dirty="0">
                <a:solidFill>
                  <a:srgbClr val="004586"/>
                </a:solidFill>
                <a:latin typeface="Calibri" panose="020F0502020204030204" pitchFamily="34" charset="0"/>
              </a:rPr>
              <a:t>times</a:t>
            </a:r>
          </a:p>
          <a:p>
            <a:pPr lvl="1">
              <a:buSzPct val="100000"/>
              <a:buFont typeface="Symbol" panose="05050102010706020507" pitchFamily="18" charset="2"/>
              <a:buChar char="*"/>
            </a:pPr>
            <a:r>
              <a:rPr lang="en-US" i="1" dirty="0">
                <a:solidFill>
                  <a:srgbClr val="004586"/>
                </a:solidFill>
                <a:latin typeface="Calibri" panose="020F0502020204030204" pitchFamily="34" charset="0"/>
              </a:rPr>
              <a:t>n</a:t>
            </a:r>
            <a:r>
              <a:rPr lang="en-US" dirty="0">
                <a:solidFill>
                  <a:srgbClr val="004586"/>
                </a:solidFill>
                <a:latin typeface="Calibri" panose="020F0502020204030204" pitchFamily="34" charset="0"/>
              </a:rPr>
              <a:t> </a:t>
            </a:r>
            <a:r>
              <a:rPr lang="en-US" dirty="0">
                <a:latin typeface="Calibri" panose="020F0502020204030204" pitchFamily="34" charset="0"/>
              </a:rPr>
              <a:t>is the </a:t>
            </a:r>
            <a:r>
              <a:rPr lang="en-US" dirty="0">
                <a:solidFill>
                  <a:srgbClr val="C5000B"/>
                </a:solidFill>
                <a:latin typeface="Calibri" panose="020F0502020204030204" pitchFamily="34" charset="0"/>
              </a:rPr>
              <a:t>value</a:t>
            </a:r>
            <a:r>
              <a:rPr lang="en-US" dirty="0">
                <a:latin typeface="Calibri" panose="020F0502020204030204" pitchFamily="34" charset="0"/>
              </a:rPr>
              <a:t> stored in </a:t>
            </a:r>
            <a:r>
              <a:rPr lang="en-US" dirty="0" err="1">
                <a:solidFill>
                  <a:srgbClr val="33CC66"/>
                </a:solidFill>
                <a:latin typeface="Calibri" panose="020F0502020204030204" pitchFamily="34" charset="0"/>
              </a:rPr>
              <a:t>ecx</a:t>
            </a:r>
            <a:endParaRPr lang="en-US" dirty="0">
              <a:solidFill>
                <a:srgbClr val="33CC66"/>
              </a:solidFill>
              <a:latin typeface="Calibri" panose="020F0502020204030204" pitchFamily="34" charset="0"/>
            </a:endParaRPr>
          </a:p>
        </p:txBody>
      </p:sp>
      <p:grpSp>
        <p:nvGrpSpPr>
          <p:cNvPr id="8" name="Group 5"/>
          <p:cNvGrpSpPr>
            <a:grpSpLocks noChangeAspect="1"/>
          </p:cNvGrpSpPr>
          <p:nvPr/>
        </p:nvGrpSpPr>
        <p:grpSpPr bwMode="auto">
          <a:xfrm>
            <a:off x="990600" y="1828800"/>
            <a:ext cx="7086600" cy="1035050"/>
            <a:chOff x="1099" y="1152"/>
            <a:chExt cx="4464" cy="652"/>
          </a:xfrm>
        </p:grpSpPr>
        <p:sp>
          <p:nvSpPr>
            <p:cNvPr id="9" name="AutoShape 4"/>
            <p:cNvSpPr>
              <a:spLocks noChangeAspect="1" noChangeArrowheads="1" noTextEdit="1"/>
            </p:cNvSpPr>
            <p:nvPr/>
          </p:nvSpPr>
          <p:spPr bwMode="auto">
            <a:xfrm>
              <a:off x="1099" y="1152"/>
              <a:ext cx="4464"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1119" y="1172"/>
              <a:ext cx="4423" cy="215"/>
            </a:xfrm>
            <a:custGeom>
              <a:avLst/>
              <a:gdLst>
                <a:gd name="T0" fmla="*/ 0 w 452"/>
                <a:gd name="T1" fmla="*/ 0 h 22"/>
                <a:gd name="T2" fmla="*/ 452 w 452"/>
                <a:gd name="T3" fmla="*/ 0 h 22"/>
                <a:gd name="T4" fmla="*/ 0 w 452"/>
                <a:gd name="T5" fmla="*/ 4 h 22"/>
                <a:gd name="T6" fmla="*/ 452 w 452"/>
                <a:gd name="T7" fmla="*/ 4 h 22"/>
                <a:gd name="T8" fmla="*/ 0 w 452"/>
                <a:gd name="T9" fmla="*/ 22 h 22"/>
                <a:gd name="T10" fmla="*/ 0 w 452"/>
                <a:gd name="T11" fmla="*/ 4 h 22"/>
                <a:gd name="T12" fmla="*/ 4 w 452"/>
                <a:gd name="T13" fmla="*/ 22 h 22"/>
                <a:gd name="T14" fmla="*/ 4 w 452"/>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22">
                  <a:moveTo>
                    <a:pt x="0" y="0"/>
                  </a:moveTo>
                  <a:lnTo>
                    <a:pt x="452" y="0"/>
                  </a:lnTo>
                  <a:moveTo>
                    <a:pt x="0" y="4"/>
                  </a:moveTo>
                  <a:lnTo>
                    <a:pt x="452"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1246" y="1201"/>
              <a:ext cx="7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2" name="Line 8"/>
            <p:cNvSpPr>
              <a:spLocks noChangeShapeType="1"/>
            </p:cNvSpPr>
            <p:nvPr/>
          </p:nvSpPr>
          <p:spPr bwMode="auto">
            <a:xfrm flipV="1">
              <a:off x="1980" y="1211"/>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2068" y="1201"/>
              <a:ext cx="61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4" name="Line 10"/>
            <p:cNvSpPr>
              <a:spLocks noChangeShapeType="1"/>
            </p:cNvSpPr>
            <p:nvPr/>
          </p:nvSpPr>
          <p:spPr bwMode="auto">
            <a:xfrm flipV="1">
              <a:off x="2822" y="1211"/>
              <a:ext cx="0" cy="176"/>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910" y="1201"/>
              <a:ext cx="82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6" name="Freeform 12"/>
            <p:cNvSpPr>
              <a:spLocks noEditPoints="1"/>
            </p:cNvSpPr>
            <p:nvPr/>
          </p:nvSpPr>
          <p:spPr bwMode="auto">
            <a:xfrm>
              <a:off x="1119" y="1211"/>
              <a:ext cx="4423" cy="528"/>
            </a:xfrm>
            <a:custGeom>
              <a:avLst/>
              <a:gdLst>
                <a:gd name="T0" fmla="*/ 448 w 452"/>
                <a:gd name="T1" fmla="*/ 18 h 54"/>
                <a:gd name="T2" fmla="*/ 448 w 452"/>
                <a:gd name="T3" fmla="*/ 0 h 54"/>
                <a:gd name="T4" fmla="*/ 452 w 452"/>
                <a:gd name="T5" fmla="*/ 18 h 54"/>
                <a:gd name="T6" fmla="*/ 452 w 452"/>
                <a:gd name="T7" fmla="*/ 0 h 54"/>
                <a:gd name="T8" fmla="*/ 0 w 452"/>
                <a:gd name="T9" fmla="*/ 18 h 54"/>
                <a:gd name="T10" fmla="*/ 452 w 452"/>
                <a:gd name="T11" fmla="*/ 18 h 54"/>
                <a:gd name="T12" fmla="*/ 0 w 452"/>
                <a:gd name="T13" fmla="*/ 54 h 54"/>
                <a:gd name="T14" fmla="*/ 0 w 452"/>
                <a:gd name="T15" fmla="*/ 18 h 54"/>
                <a:gd name="T16" fmla="*/ 4 w 452"/>
                <a:gd name="T17" fmla="*/ 54 h 54"/>
                <a:gd name="T18" fmla="*/ 4 w 452"/>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54">
                  <a:moveTo>
                    <a:pt x="448" y="18"/>
                  </a:moveTo>
                  <a:lnTo>
                    <a:pt x="448" y="0"/>
                  </a:lnTo>
                  <a:moveTo>
                    <a:pt x="452" y="18"/>
                  </a:moveTo>
                  <a:lnTo>
                    <a:pt x="452" y="0"/>
                  </a:lnTo>
                  <a:moveTo>
                    <a:pt x="0" y="18"/>
                  </a:moveTo>
                  <a:lnTo>
                    <a:pt x="452" y="18"/>
                  </a:lnTo>
                  <a:moveTo>
                    <a:pt x="0" y="54"/>
                  </a:moveTo>
                  <a:lnTo>
                    <a:pt x="0" y="18"/>
                  </a:lnTo>
                  <a:moveTo>
                    <a:pt x="4" y="54"/>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1246" y="1387"/>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rep </a:t>
              </a:r>
              <a:r>
                <a:rPr kumimoji="0" lang="en-US" sz="1800" b="0" i="0" u="none" strike="noStrike" cap="none" normalizeH="0" baseline="0" dirty="0" err="1">
                  <a:ln>
                    <a:noFill/>
                  </a:ln>
                  <a:solidFill>
                    <a:srgbClr val="1A1B1C"/>
                  </a:solidFill>
                  <a:effectLst/>
                  <a:latin typeface="Times New Roman" pitchFamily="18" charset="0"/>
                </a:rPr>
                <a:t>inst</a:t>
              </a:r>
              <a:endParaRPr kumimoji="0" lang="en-US" sz="1800" b="0" i="0" u="none" strike="noStrike" cap="none" normalizeH="0" baseline="0" dirty="0">
                <a:ln>
                  <a:noFill/>
                </a:ln>
                <a:solidFill>
                  <a:schemeClr val="tx1"/>
                </a:solidFill>
                <a:effectLst/>
                <a:latin typeface="Arial" pitchFamily="34" charset="0"/>
              </a:endParaRPr>
            </a:p>
          </p:txBody>
        </p:sp>
        <p:sp>
          <p:nvSpPr>
            <p:cNvPr id="18" name="Line 14"/>
            <p:cNvSpPr>
              <a:spLocks noChangeShapeType="1"/>
            </p:cNvSpPr>
            <p:nvPr/>
          </p:nvSpPr>
          <p:spPr bwMode="auto">
            <a:xfrm flipV="1">
              <a:off x="1980" y="1387"/>
              <a:ext cx="0" cy="35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068" y="1387"/>
              <a:ext cx="6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rep </a:t>
              </a:r>
              <a:r>
                <a:rPr kumimoji="0" lang="en-US" sz="1800" b="0" i="0" u="none" strike="noStrike" cap="none" normalizeH="0" baseline="0" dirty="0" err="1">
                  <a:ln>
                    <a:noFill/>
                  </a:ln>
                  <a:solidFill>
                    <a:srgbClr val="1A1B1C"/>
                  </a:solidFill>
                  <a:effectLst/>
                  <a:latin typeface="Times New Roman" pitchFamily="18" charset="0"/>
                </a:rPr>
                <a:t>movsd</a:t>
              </a:r>
              <a:endParaRPr kumimoji="0" lang="en-US" sz="1800" b="0" i="0" u="none" strike="noStrike" cap="none" normalizeH="0" baseline="0" dirty="0">
                <a:ln>
                  <a:noFill/>
                </a:ln>
                <a:solidFill>
                  <a:schemeClr val="tx1"/>
                </a:solidFill>
                <a:effectLst/>
                <a:latin typeface="Arial" pitchFamily="34" charset="0"/>
              </a:endParaRPr>
            </a:p>
          </p:txBody>
        </p:sp>
        <p:sp>
          <p:nvSpPr>
            <p:cNvPr id="20" name="Line 16"/>
            <p:cNvSpPr>
              <a:spLocks noChangeShapeType="1"/>
            </p:cNvSpPr>
            <p:nvPr/>
          </p:nvSpPr>
          <p:spPr bwMode="auto">
            <a:xfrm flipV="1">
              <a:off x="2822" y="1387"/>
              <a:ext cx="0" cy="35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2910" y="1387"/>
              <a:ext cx="244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dirty="0" err="1">
                  <a:solidFill>
                    <a:srgbClr val="1A1B1C"/>
                  </a:solidFill>
                  <a:latin typeface="Times New Roman" pitchFamily="18" charset="0"/>
                </a:rPr>
                <a:t>val</a:t>
              </a:r>
              <a:r>
                <a:rPr lang="en-US" dirty="0">
                  <a:solidFill>
                    <a:srgbClr val="1A1B1C"/>
                  </a:solidFill>
                  <a:latin typeface="Times New Roman" pitchFamily="18" charset="0"/>
                </a:rPr>
                <a:t> ← </a:t>
              </a:r>
              <a:r>
                <a:rPr lang="en-US" dirty="0" err="1">
                  <a:solidFill>
                    <a:srgbClr val="1A1B1C"/>
                  </a:solidFill>
                  <a:latin typeface="Times New Roman" pitchFamily="18" charset="0"/>
                </a:rPr>
                <a:t>ecx</a:t>
              </a:r>
              <a:r>
                <a:rPr lang="en-US" dirty="0">
                  <a:solidFill>
                    <a:srgbClr val="1A1B1C"/>
                  </a:solidFill>
                  <a:latin typeface="Times New Roman" pitchFamily="18" charset="0"/>
                </a:rPr>
                <a:t>; Execute the </a:t>
              </a:r>
              <a:r>
                <a:rPr lang="en-US" dirty="0" err="1">
                  <a:solidFill>
                    <a:srgbClr val="1A1B1C"/>
                  </a:solidFill>
                  <a:latin typeface="Times New Roman" pitchFamily="18" charset="0"/>
                </a:rPr>
                <a:t>movsd</a:t>
              </a:r>
              <a:r>
                <a:rPr lang="en-US" dirty="0">
                  <a:solidFill>
                    <a:srgbClr val="1A1B1C"/>
                  </a:solidFill>
                  <a:latin typeface="Times New Roman" pitchFamily="18" charset="0"/>
                </a:rPr>
                <a:t> instruction</a:t>
              </a:r>
            </a:p>
            <a:p>
              <a:pPr lvl="0" fontAlgn="base">
                <a:spcBef>
                  <a:spcPct val="0"/>
                </a:spcBef>
                <a:spcAft>
                  <a:spcPct val="0"/>
                </a:spcAft>
              </a:pPr>
              <a:r>
                <a:rPr lang="en-US" dirty="0" err="1">
                  <a:solidFill>
                    <a:srgbClr val="1A1B1C"/>
                  </a:solidFill>
                  <a:latin typeface="Times New Roman" pitchFamily="18" charset="0"/>
                </a:rPr>
                <a:t>val</a:t>
              </a:r>
              <a:r>
                <a:rPr lang="en-US" dirty="0">
                  <a:solidFill>
                    <a:srgbClr val="1A1B1C"/>
                  </a:solidFill>
                  <a:latin typeface="Times New Roman" pitchFamily="18" charset="0"/>
                </a:rPr>
                <a:t> times; </a:t>
              </a:r>
              <a:r>
                <a:rPr lang="en-US" dirty="0" err="1">
                  <a:solidFill>
                    <a:srgbClr val="1A1B1C"/>
                  </a:solidFill>
                  <a:latin typeface="Times New Roman" pitchFamily="18" charset="0"/>
                </a:rPr>
                <a:t>ecx</a:t>
              </a:r>
              <a:r>
                <a:rPr lang="en-US" dirty="0">
                  <a:solidFill>
                    <a:srgbClr val="1A1B1C"/>
                  </a:solidFill>
                  <a:latin typeface="Times New Roman" pitchFamily="18" charset="0"/>
                </a:rPr>
                <a:t> ← 0</a:t>
              </a:r>
              <a:endParaRPr kumimoji="0" lang="en-US" sz="1800" b="0" i="0" u="none" strike="noStrike" cap="none" normalizeH="0" baseline="0" dirty="0">
                <a:ln>
                  <a:noFill/>
                </a:ln>
                <a:solidFill>
                  <a:schemeClr val="tx1"/>
                </a:solidFill>
                <a:effectLst/>
                <a:latin typeface="Arial" pitchFamily="34" charset="0"/>
              </a:endParaRPr>
            </a:p>
          </p:txBody>
        </p:sp>
        <p:sp>
          <p:nvSpPr>
            <p:cNvPr id="22" name="Freeform 18"/>
            <p:cNvSpPr>
              <a:spLocks noEditPoints="1"/>
            </p:cNvSpPr>
            <p:nvPr/>
          </p:nvSpPr>
          <p:spPr bwMode="auto">
            <a:xfrm>
              <a:off x="1119" y="1387"/>
              <a:ext cx="4423" cy="392"/>
            </a:xfrm>
            <a:custGeom>
              <a:avLst/>
              <a:gdLst>
                <a:gd name="T0" fmla="*/ 448 w 452"/>
                <a:gd name="T1" fmla="*/ 36 h 40"/>
                <a:gd name="T2" fmla="*/ 448 w 452"/>
                <a:gd name="T3" fmla="*/ 0 h 40"/>
                <a:gd name="T4" fmla="*/ 452 w 452"/>
                <a:gd name="T5" fmla="*/ 36 h 40"/>
                <a:gd name="T6" fmla="*/ 452 w 452"/>
                <a:gd name="T7" fmla="*/ 0 h 40"/>
                <a:gd name="T8" fmla="*/ 0 w 452"/>
                <a:gd name="T9" fmla="*/ 36 h 40"/>
                <a:gd name="T10" fmla="*/ 452 w 452"/>
                <a:gd name="T11" fmla="*/ 36 h 40"/>
                <a:gd name="T12" fmla="*/ 0 w 452"/>
                <a:gd name="T13" fmla="*/ 40 h 40"/>
                <a:gd name="T14" fmla="*/ 452 w 452"/>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40">
                  <a:moveTo>
                    <a:pt x="448" y="36"/>
                  </a:moveTo>
                  <a:lnTo>
                    <a:pt x="448" y="0"/>
                  </a:lnTo>
                  <a:moveTo>
                    <a:pt x="452" y="36"/>
                  </a:moveTo>
                  <a:lnTo>
                    <a:pt x="452" y="0"/>
                  </a:lnTo>
                  <a:moveTo>
                    <a:pt x="0" y="36"/>
                  </a:moveTo>
                  <a:lnTo>
                    <a:pt x="452" y="36"/>
                  </a:lnTo>
                  <a:moveTo>
                    <a:pt x="0" y="40"/>
                  </a:moveTo>
                  <a:lnTo>
                    <a:pt x="452" y="40"/>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 name="Rectangle 23"/>
          <p:cNvSpPr/>
          <p:nvPr/>
        </p:nvSpPr>
        <p:spPr>
          <a:xfrm>
            <a:off x="1165226" y="4569960"/>
            <a:ext cx="6403974" cy="10688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42034" y="4569960"/>
            <a:ext cx="5488966" cy="830997"/>
          </a:xfrm>
          <a:prstGeom prst="rect">
            <a:avLst/>
          </a:prstGeom>
        </p:spPr>
        <p:txBody>
          <a:bodyPr wrap="square">
            <a:spAutoFit/>
          </a:bodyPr>
          <a:lstStyle/>
          <a:p>
            <a:r>
              <a:rPr lang="en-US" sz="1600" i="1" dirty="0" err="1">
                <a:latin typeface="Courier New" pitchFamily="49" charset="0"/>
                <a:cs typeface="Courier New" pitchFamily="49" charset="0"/>
              </a:rPr>
              <a:t>cld</a:t>
            </a:r>
            <a:r>
              <a:rPr lang="en-US" sz="1600" i="1" dirty="0">
                <a:latin typeface="Courier New" pitchFamily="49" charset="0"/>
                <a:cs typeface="Courier New" pitchFamily="49" charset="0"/>
              </a:rPr>
              <a:t> 	           ; DF = 0</a:t>
            </a:r>
          </a:p>
          <a:p>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ecx</a:t>
            </a:r>
            <a:r>
              <a:rPr lang="en-US" sz="1600" i="1" dirty="0">
                <a:latin typeface="Courier New" pitchFamily="49" charset="0"/>
                <a:cs typeface="Courier New" pitchFamily="49" charset="0"/>
              </a:rPr>
              <a:t>, 10       ; Set the count to 10</a:t>
            </a:r>
          </a:p>
          <a:p>
            <a:pPr>
              <a:tabLst>
                <a:tab pos="2178050" algn="l"/>
              </a:tabLst>
            </a:pPr>
            <a:r>
              <a:rPr lang="en-US" sz="1600" i="1" dirty="0">
                <a:latin typeface="Courier New" pitchFamily="49" charset="0"/>
                <a:cs typeface="Courier New" pitchFamily="49" charset="0"/>
              </a:rPr>
              <a:t>rep </a:t>
            </a:r>
            <a:r>
              <a:rPr lang="en-US" sz="1600" i="1" dirty="0" err="1">
                <a:latin typeface="Courier New" pitchFamily="49" charset="0"/>
                <a:cs typeface="Courier New" pitchFamily="49" charset="0"/>
              </a:rPr>
              <a:t>movsd</a:t>
            </a:r>
            <a:r>
              <a:rPr lang="en-US" sz="1600" i="1" dirty="0">
                <a:latin typeface="Courier New" pitchFamily="49" charset="0"/>
                <a:cs typeface="Courier New" pitchFamily="49" charset="0"/>
              </a:rPr>
              <a:t> 	; Execute </a:t>
            </a:r>
            <a:r>
              <a:rPr lang="en-US" sz="1600" i="1" dirty="0" err="1">
                <a:latin typeface="Courier New" pitchFamily="49" charset="0"/>
                <a:cs typeface="Courier New" pitchFamily="49" charset="0"/>
              </a:rPr>
              <a:t>movsd</a:t>
            </a:r>
            <a:r>
              <a:rPr lang="en-US" sz="1600" i="1" dirty="0">
                <a:latin typeface="Courier New" pitchFamily="49" charset="0"/>
                <a:cs typeface="Courier New" pitchFamily="49" charset="0"/>
              </a:rPr>
              <a:t> 10 times</a:t>
            </a:r>
            <a:endParaRPr lang="en-US" sz="1600" dirty="0">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View</a:t>
            </a:r>
            <a:r>
              <a:rPr lang="fr-FR" dirty="0">
                <a:solidFill>
                  <a:schemeClr val="tx1"/>
                </a:solidFill>
              </a:rPr>
              <a:t> of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965200" y="1722437"/>
            <a:ext cx="7416800" cy="43735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20700" lvl="0" indent="-323850">
              <a:buSzPct val="100000"/>
              <a:buFont typeface="Symbol" panose="05050102010706020507" pitchFamily="18" charset="2"/>
              <a:buChar char="*"/>
            </a:pPr>
            <a:r>
              <a:rPr lang="en-US" sz="2800" dirty="0">
                <a:latin typeface="Calibri" panose="020F0502020204030204" pitchFamily="34" charset="0"/>
              </a:rPr>
              <a:t>Modern Intel machines are still ISA compatible with the </a:t>
            </a:r>
            <a:r>
              <a:rPr lang="en-US" sz="2800" dirty="0">
                <a:solidFill>
                  <a:srgbClr val="008080"/>
                </a:solidFill>
                <a:latin typeface="Calibri" panose="020F0502020204030204" pitchFamily="34" charset="0"/>
              </a:rPr>
              <a:t>arcane</a:t>
            </a:r>
            <a:r>
              <a:rPr lang="en-US" sz="2800" dirty="0">
                <a:latin typeface="Calibri" panose="020F0502020204030204" pitchFamily="34" charset="0"/>
              </a:rPr>
              <a:t> 16 bit 8086 processor</a:t>
            </a:r>
          </a:p>
          <a:p>
            <a:pPr marL="520700" lvl="0" indent="-323850">
              <a:buSzPct val="100000"/>
              <a:buFont typeface="Symbol" panose="05050102010706020507" pitchFamily="18" charset="2"/>
              <a:buChar char="*"/>
            </a:pPr>
            <a:r>
              <a:rPr lang="en-US" sz="2800" dirty="0">
                <a:latin typeface="Calibri" panose="020F0502020204030204" pitchFamily="34" charset="0"/>
              </a:rPr>
              <a:t>In fact, due to </a:t>
            </a:r>
            <a:r>
              <a:rPr lang="en-US" sz="2800" dirty="0">
                <a:solidFill>
                  <a:srgbClr val="FF0000"/>
                </a:solidFill>
                <a:latin typeface="Calibri" panose="020F0502020204030204" pitchFamily="34" charset="0"/>
              </a:rPr>
              <a:t>market</a:t>
            </a:r>
            <a:r>
              <a:rPr lang="en-US" sz="2800" dirty="0">
                <a:latin typeface="Calibri" panose="020F0502020204030204" pitchFamily="34" charset="0"/>
              </a:rPr>
              <a:t> requirements, a </a:t>
            </a:r>
            <a:r>
              <a:rPr lang="en-US" sz="2800" dirty="0">
                <a:solidFill>
                  <a:srgbClr val="008080"/>
                </a:solidFill>
                <a:latin typeface="Calibri" panose="020F0502020204030204" pitchFamily="34" charset="0"/>
              </a:rPr>
              <a:t>64 bit processor</a:t>
            </a:r>
            <a:r>
              <a:rPr lang="en-US" sz="2800" dirty="0">
                <a:latin typeface="Calibri" panose="020F0502020204030204" pitchFamily="34" charset="0"/>
              </a:rPr>
              <a:t> needs to be ISA compatible with all 32 bit, and 16 bit ISAs</a:t>
            </a:r>
          </a:p>
          <a:p>
            <a:pPr marL="520700" lvl="0" indent="-323850">
              <a:buSzPct val="100000"/>
              <a:buFont typeface="Symbol" panose="05050102010706020507" pitchFamily="18" charset="2"/>
              <a:buChar char="*"/>
            </a:pPr>
            <a:r>
              <a:rPr lang="en-US" sz="2800" dirty="0">
                <a:latin typeface="Calibri" panose="020F0502020204030204" pitchFamily="34" charset="0"/>
              </a:rPr>
              <a:t>What do we do with </a:t>
            </a:r>
            <a:r>
              <a:rPr lang="en-US" sz="2800" dirty="0">
                <a:solidFill>
                  <a:srgbClr val="FF0000"/>
                </a:solidFill>
                <a:latin typeface="Calibri" panose="020F0502020204030204" pitchFamily="34" charset="0"/>
              </a:rPr>
              <a:t>registers</a:t>
            </a:r>
            <a:r>
              <a:rPr lang="en-US" sz="2800" dirty="0">
                <a:latin typeface="Calibri" panose="020F0502020204030204" pitchFamily="34" charset="0"/>
              </a:rPr>
              <a:t>?</a:t>
            </a:r>
          </a:p>
          <a:p>
            <a:pPr marL="520700" lvl="0" indent="-323850">
              <a:buSzPct val="100000"/>
              <a:buFont typeface="Symbol" panose="05050102010706020507" pitchFamily="18" charset="2"/>
              <a:buChar char="*"/>
            </a:pPr>
            <a:r>
              <a:rPr lang="en-US" sz="2800" dirty="0">
                <a:latin typeface="Calibri" panose="020F0502020204030204" pitchFamily="34" charset="0"/>
              </a:rPr>
              <a:t>Do we define a new set of </a:t>
            </a:r>
            <a:r>
              <a:rPr lang="en-US" sz="2800" dirty="0">
                <a:solidFill>
                  <a:srgbClr val="FF0000"/>
                </a:solidFill>
                <a:latin typeface="Calibri" panose="020F0502020204030204" pitchFamily="34" charset="0"/>
              </a:rPr>
              <a:t>registers</a:t>
            </a:r>
            <a:r>
              <a:rPr lang="en-US" sz="2800" dirty="0">
                <a:latin typeface="Calibri" panose="020F0502020204030204" pitchFamily="34" charset="0"/>
              </a:rPr>
              <a:t> for each type of x86 ISA?    </a:t>
            </a:r>
            <a:r>
              <a:rPr lang="en-US" sz="2800" b="1" dirty="0">
                <a:solidFill>
                  <a:srgbClr val="000080"/>
                </a:solidFill>
                <a:latin typeface="Calibri" panose="020F0502020204030204" pitchFamily="34" charset="0"/>
              </a:rPr>
              <a:t>ANSWER</a:t>
            </a:r>
            <a:r>
              <a:rPr lang="en-US" sz="2800" dirty="0">
                <a:latin typeface="Calibri" panose="020F0502020204030204" pitchFamily="34" charset="0"/>
              </a:rPr>
              <a:t> : </a:t>
            </a:r>
            <a:r>
              <a:rPr lang="en-US" sz="2800" b="1" dirty="0">
                <a:solidFill>
                  <a:srgbClr val="FF0000"/>
                </a:solidFill>
                <a:latin typeface="Calibri" panose="020F0502020204030204" pitchFamily="34" charset="0"/>
              </a:rPr>
              <a:t>NO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219200" y="1758950"/>
            <a:ext cx="60912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457200">
              <a:buSzPct val="100000"/>
              <a:buFont typeface="Symbol" panose="05050102010706020507" pitchFamily="18" charset="2"/>
              <a:buChar char="*"/>
            </a:pPr>
            <a:r>
              <a:rPr lang="en-US" dirty="0">
                <a:latin typeface="Calibri" panose="020F0502020204030204" pitchFamily="34" charset="0"/>
              </a:rPr>
              <a:t>x86 Machine Model</a:t>
            </a:r>
          </a:p>
          <a:p>
            <a:pPr marL="571500" lvl="0" indent="-457200">
              <a:buSzPct val="100000"/>
              <a:buFont typeface="Symbol" panose="05050102010706020507" pitchFamily="18" charset="2"/>
              <a:buChar char="*"/>
            </a:pPr>
            <a:r>
              <a:rPr lang="en-US" dirty="0">
                <a:latin typeface="Calibri" panose="020F0502020204030204" pitchFamily="34" charset="0"/>
              </a:rPr>
              <a:t>Simple Integer Instructions</a:t>
            </a:r>
          </a:p>
          <a:p>
            <a:pPr marL="571500" lvl="0" indent="-457200">
              <a:buSzPct val="100000"/>
              <a:buFont typeface="Symbol" panose="05050102010706020507" pitchFamily="18" charset="2"/>
              <a:buChar char="*"/>
            </a:pPr>
            <a:r>
              <a:rPr lang="en-US" dirty="0">
                <a:latin typeface="Calibri" panose="020F0502020204030204" pitchFamily="34" charset="0"/>
              </a:rPr>
              <a:t>Branch Instructions</a:t>
            </a:r>
          </a:p>
          <a:p>
            <a:pPr marL="571500" lvl="0" indent="-457200">
              <a:buSzPct val="100000"/>
              <a:buFont typeface="Symbol" panose="05050102010706020507" pitchFamily="18" charset="2"/>
              <a:buChar char="*"/>
            </a:pPr>
            <a:r>
              <a:rPr lang="en-US" dirty="0">
                <a:latin typeface="Calibri" panose="020F0502020204030204" pitchFamily="34" charset="0"/>
              </a:rPr>
              <a:t>Advanced Memory Instructions</a:t>
            </a:r>
          </a:p>
          <a:p>
            <a:pPr marL="571500" lvl="0" indent="-457200">
              <a:buSzPct val="100000"/>
              <a:buFont typeface="Symbol" panose="05050102010706020507" pitchFamily="18" charset="2"/>
              <a:buChar char="*"/>
            </a:pPr>
            <a:r>
              <a:rPr lang="en-US" dirty="0">
                <a:latin typeface="Calibri" panose="020F0502020204030204" pitchFamily="34" charset="0"/>
              </a:rPr>
              <a:t>Floating Point Instructions</a:t>
            </a:r>
          </a:p>
          <a:p>
            <a:pPr marL="571500" lvl="0" indent="-457200">
              <a:buSzPct val="100000"/>
              <a:buFont typeface="Symbol" panose="05050102010706020507" pitchFamily="18" charset="2"/>
              <a:buChar char="*"/>
            </a:pPr>
            <a:r>
              <a:rPr lang="en-US" dirty="0">
                <a:latin typeface="Calibri" panose="020F0502020204030204" pitchFamily="34" charset="0"/>
              </a:rPr>
              <a:t>Encoding the x86 ISA</a:t>
            </a:r>
          </a:p>
        </p:txBody>
      </p:sp>
      <p:pic>
        <p:nvPicPr>
          <p:cNvPr id="4" name="Picture 3"/>
          <p:cNvPicPr>
            <a:picLocks noChangeAspect="1"/>
          </p:cNvPicPr>
          <p:nvPr/>
        </p:nvPicPr>
        <p:blipFill>
          <a:blip r:embed="rId3">
            <a:lum/>
            <a:alphaModFix/>
          </a:blip>
          <a:srcRect/>
          <a:stretch>
            <a:fillRect/>
          </a:stretch>
        </p:blipFill>
        <p:spPr>
          <a:xfrm rot="10800000">
            <a:off x="6477000" y="4343400"/>
            <a:ext cx="1181160" cy="83735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FP Machine Model</a:t>
            </a:r>
          </a:p>
        </p:txBody>
      </p:sp>
      <p:sp>
        <p:nvSpPr>
          <p:cNvPr id="3" name="Text Placeholder 2"/>
          <p:cNvSpPr txBox="1">
            <a:spLocks noGrp="1"/>
          </p:cNvSpPr>
          <p:nvPr>
            <p:ph type="body" idx="4294967295"/>
          </p:nvPr>
        </p:nvSpPr>
        <p:spPr>
          <a:xfrm>
            <a:off x="1098550" y="3875088"/>
            <a:ext cx="7588250" cy="22971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342900">
              <a:buSzPct val="100000"/>
              <a:buFont typeface="Symbol" panose="05050102010706020507" pitchFamily="18" charset="2"/>
              <a:buChar char="*"/>
            </a:pPr>
            <a:r>
              <a:rPr lang="en-US" sz="2600" dirty="0">
                <a:latin typeface="Calibri" panose="020F0502020204030204" pitchFamily="34" charset="0"/>
              </a:rPr>
              <a:t>There is no direct connection between </a:t>
            </a:r>
            <a:r>
              <a:rPr lang="en-US" sz="2600" dirty="0">
                <a:solidFill>
                  <a:srgbClr val="004586"/>
                </a:solidFill>
                <a:latin typeface="Calibri" panose="020F0502020204030204" pitchFamily="34" charset="0"/>
              </a:rPr>
              <a:t>integer</a:t>
            </a:r>
            <a:r>
              <a:rPr lang="en-US" sz="2600" dirty="0">
                <a:latin typeface="Calibri" panose="020F0502020204030204" pitchFamily="34" charset="0"/>
              </a:rPr>
              <a:t> and </a:t>
            </a:r>
            <a:r>
              <a:rPr lang="en-US" sz="2600" dirty="0">
                <a:solidFill>
                  <a:srgbClr val="00AE00"/>
                </a:solidFill>
                <a:latin typeface="Calibri" panose="020F0502020204030204" pitchFamily="34" charset="0"/>
              </a:rPr>
              <a:t>FP</a:t>
            </a:r>
            <a:r>
              <a:rPr lang="en-US" sz="2600" dirty="0">
                <a:latin typeface="Calibri" panose="020F0502020204030204" pitchFamily="34" charset="0"/>
              </a:rPr>
              <a:t> </a:t>
            </a:r>
            <a:r>
              <a:rPr lang="en-US" sz="2600" dirty="0">
                <a:solidFill>
                  <a:srgbClr val="FF0000"/>
                </a:solidFill>
                <a:latin typeface="Calibri" panose="020F0502020204030204" pitchFamily="34" charset="0"/>
              </a:rPr>
              <a:t>registers</a:t>
            </a:r>
          </a:p>
          <a:p>
            <a:pPr marL="571500" lvl="0" indent="-342900">
              <a:buSzPct val="100000"/>
              <a:buFont typeface="Symbol" panose="05050102010706020507" pitchFamily="18" charset="2"/>
              <a:buChar char="*"/>
            </a:pPr>
            <a:r>
              <a:rPr lang="en-US" sz="2600" dirty="0">
                <a:latin typeface="Calibri" panose="020F0502020204030204" pitchFamily="34" charset="0"/>
              </a:rPr>
              <a:t>They can only communicate through </a:t>
            </a:r>
            <a:r>
              <a:rPr lang="en-US" sz="2600" dirty="0">
                <a:solidFill>
                  <a:srgbClr val="FF0000"/>
                </a:solidFill>
                <a:latin typeface="Calibri" panose="020F0502020204030204" pitchFamily="34" charset="0"/>
              </a:rPr>
              <a:t>memory</a:t>
            </a:r>
          </a:p>
          <a:p>
            <a:pPr marL="571500" lvl="0" indent="-342900">
              <a:buSzPct val="100000"/>
              <a:buFont typeface="Symbol" panose="05050102010706020507" pitchFamily="18" charset="2"/>
              <a:buChar char="*"/>
            </a:pPr>
            <a:r>
              <a:rPr lang="en-US" sz="2600" dirty="0">
                <a:latin typeface="Calibri" panose="020F0502020204030204" pitchFamily="34" charset="0"/>
              </a:rPr>
              <a:t>No way to load</a:t>
            </a:r>
            <a:r>
              <a:rPr lang="en-US" sz="2600" dirty="0">
                <a:solidFill>
                  <a:srgbClr val="00AE00"/>
                </a:solidFill>
                <a:latin typeface="Calibri" panose="020F0502020204030204" pitchFamily="34" charset="0"/>
              </a:rPr>
              <a:t> floating-point</a:t>
            </a:r>
            <a:r>
              <a:rPr lang="en-US" sz="2600" dirty="0">
                <a:latin typeface="Calibri" panose="020F0502020204030204" pitchFamily="34" charset="0"/>
              </a:rPr>
              <a:t> </a:t>
            </a:r>
            <a:r>
              <a:rPr lang="en-US" sz="2600" dirty="0">
                <a:solidFill>
                  <a:srgbClr val="FF0000"/>
                </a:solidFill>
                <a:latin typeface="Calibri" panose="020F0502020204030204" pitchFamily="34" charset="0"/>
              </a:rPr>
              <a:t>immediates</a:t>
            </a:r>
            <a:r>
              <a:rPr lang="en-US" sz="2600" dirty="0">
                <a:latin typeface="Calibri" panose="020F0502020204030204" pitchFamily="34" charset="0"/>
              </a:rPr>
              <a:t> </a:t>
            </a:r>
            <a:r>
              <a:rPr lang="en-US" sz="2600" dirty="0">
                <a:solidFill>
                  <a:srgbClr val="2300DC"/>
                </a:solidFill>
                <a:latin typeface="Calibri" panose="020F0502020204030204" pitchFamily="34" charset="0"/>
              </a:rPr>
              <a:t>directly</a:t>
            </a:r>
          </a:p>
        </p:txBody>
      </p:sp>
      <p:grpSp>
        <p:nvGrpSpPr>
          <p:cNvPr id="8" name="Group 4"/>
          <p:cNvGrpSpPr>
            <a:grpSpLocks noChangeAspect="1"/>
          </p:cNvGrpSpPr>
          <p:nvPr/>
        </p:nvGrpSpPr>
        <p:grpSpPr bwMode="auto">
          <a:xfrm>
            <a:off x="2743200" y="1752600"/>
            <a:ext cx="3657600" cy="1836738"/>
            <a:chOff x="2160" y="1104"/>
            <a:chExt cx="2304" cy="1157"/>
          </a:xfrm>
        </p:grpSpPr>
        <p:sp>
          <p:nvSpPr>
            <p:cNvPr id="9" name="AutoShape 3"/>
            <p:cNvSpPr>
              <a:spLocks noChangeAspect="1" noChangeArrowheads="1" noTextEdit="1"/>
            </p:cNvSpPr>
            <p:nvPr/>
          </p:nvSpPr>
          <p:spPr bwMode="auto">
            <a:xfrm>
              <a:off x="2160" y="1104"/>
              <a:ext cx="2304"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883" y="1172"/>
              <a:ext cx="625" cy="323"/>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243" y="1159"/>
              <a:ext cx="483" cy="314"/>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252" y="1785"/>
              <a:ext cx="2138" cy="382"/>
            </a:xfrm>
            <a:prstGeom prst="rect">
              <a:avLst/>
            </a:prstGeom>
            <a:solidFill>
              <a:srgbClr val="F4D7E3"/>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980" y="1872"/>
              <a:ext cx="77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Memory</a:t>
              </a:r>
              <a:endParaRPr kumimoji="0" lang="en-US" sz="1800" b="0" i="0" u="none" strike="noStrike" cap="none" normalizeH="0" baseline="0">
                <a:ln>
                  <a:noFill/>
                </a:ln>
                <a:solidFill>
                  <a:schemeClr val="tx1"/>
                </a:solidFill>
                <a:effectLst/>
                <a:latin typeface="Arial" pitchFamily="34" charset="0"/>
              </a:endParaRPr>
            </a:p>
          </p:txBody>
        </p:sp>
        <p:sp>
          <p:nvSpPr>
            <p:cNvPr id="14" name="Rectangle 9"/>
            <p:cNvSpPr>
              <a:spLocks noChangeArrowheads="1"/>
            </p:cNvSpPr>
            <p:nvPr/>
          </p:nvSpPr>
          <p:spPr bwMode="auto">
            <a:xfrm>
              <a:off x="3023" y="1202"/>
              <a:ext cx="42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Integer </a:t>
              </a:r>
              <a:endParaRPr kumimoji="0" lang="en-US" sz="1800" b="0" i="0" u="none" strike="noStrike" cap="none" normalizeH="0" baseline="0">
                <a:ln>
                  <a:noFill/>
                </a:ln>
                <a:solidFill>
                  <a:schemeClr val="tx1"/>
                </a:solidFill>
                <a:effectLst/>
                <a:latin typeface="Arial" pitchFamily="34" charset="0"/>
              </a:endParaRPr>
            </a:p>
          </p:txBody>
        </p:sp>
        <p:sp>
          <p:nvSpPr>
            <p:cNvPr id="15" name="Rectangle 10"/>
            <p:cNvSpPr>
              <a:spLocks noChangeArrowheads="1"/>
            </p:cNvSpPr>
            <p:nvPr/>
          </p:nvSpPr>
          <p:spPr bwMode="auto">
            <a:xfrm>
              <a:off x="2983" y="1347"/>
              <a:ext cx="47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registers</a:t>
              </a:r>
              <a:endParaRPr kumimoji="0" lang="en-US" sz="1800" b="0" i="0" u="none" strike="noStrike" cap="none" normalizeH="0" baseline="0">
                <a:ln>
                  <a:noFill/>
                </a:ln>
                <a:solidFill>
                  <a:schemeClr val="tx1"/>
                </a:solidFill>
                <a:effectLst/>
                <a:latin typeface="Arial" pitchFamily="34" charset="0"/>
              </a:endParaRPr>
            </a:p>
          </p:txBody>
        </p:sp>
        <p:sp>
          <p:nvSpPr>
            <p:cNvPr id="16" name="Rectangle 11"/>
            <p:cNvSpPr>
              <a:spLocks noChangeArrowheads="1"/>
            </p:cNvSpPr>
            <p:nvPr/>
          </p:nvSpPr>
          <p:spPr bwMode="auto">
            <a:xfrm>
              <a:off x="3776" y="1182"/>
              <a:ext cx="625" cy="323"/>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017" y="1211"/>
              <a:ext cx="19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FP</a:t>
              </a:r>
              <a:endParaRPr kumimoji="0" lang="en-US" sz="1800" b="0" i="0" u="none" strike="noStrike" cap="none" normalizeH="0" baseline="0">
                <a:ln>
                  <a:noFill/>
                </a:ln>
                <a:solidFill>
                  <a:schemeClr val="tx1"/>
                </a:solidFill>
                <a:effectLst/>
                <a:latin typeface="Arial" pitchFamily="34" charset="0"/>
              </a:endParaRPr>
            </a:p>
          </p:txBody>
        </p:sp>
        <p:sp>
          <p:nvSpPr>
            <p:cNvPr id="18" name="Rectangle 13"/>
            <p:cNvSpPr>
              <a:spLocks noChangeArrowheads="1"/>
            </p:cNvSpPr>
            <p:nvPr/>
          </p:nvSpPr>
          <p:spPr bwMode="auto">
            <a:xfrm>
              <a:off x="3876" y="1356"/>
              <a:ext cx="47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registers</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2274" y="1278"/>
              <a:ext cx="47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Constants</a:t>
              </a:r>
              <a:endParaRPr kumimoji="0" lang="en-US" sz="1800" b="0" i="0" u="none" strike="noStrike" cap="none" normalizeH="0" baseline="0">
                <a:ln>
                  <a:noFill/>
                </a:ln>
                <a:solidFill>
                  <a:schemeClr val="tx1"/>
                </a:solidFill>
                <a:effectLst/>
                <a:latin typeface="Arial" pitchFamily="34" charset="0"/>
              </a:endParaRPr>
            </a:p>
          </p:txBody>
        </p:sp>
        <p:sp>
          <p:nvSpPr>
            <p:cNvPr id="20" name="Line 15"/>
            <p:cNvSpPr>
              <a:spLocks noChangeShapeType="1"/>
            </p:cNvSpPr>
            <p:nvPr/>
          </p:nvSpPr>
          <p:spPr bwMode="auto">
            <a:xfrm>
              <a:off x="2487" y="1464"/>
              <a:ext cx="0" cy="322"/>
            </a:xfrm>
            <a:prstGeom prst="line">
              <a:avLst/>
            </a:prstGeom>
            <a:noFill/>
            <a:ln w="11"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466" y="1721"/>
              <a:ext cx="43" cy="76"/>
            </a:xfrm>
            <a:custGeom>
              <a:avLst/>
              <a:gdLst>
                <a:gd name="T0" fmla="*/ 21 w 43"/>
                <a:gd name="T1" fmla="*/ 21 h 76"/>
                <a:gd name="T2" fmla="*/ 0 w 43"/>
                <a:gd name="T3" fmla="*/ 0 h 76"/>
                <a:gd name="T4" fmla="*/ 21 w 43"/>
                <a:gd name="T5" fmla="*/ 76 h 76"/>
                <a:gd name="T6" fmla="*/ 43 w 43"/>
                <a:gd name="T7" fmla="*/ 0 h 76"/>
                <a:gd name="T8" fmla="*/ 21 w 43"/>
                <a:gd name="T9" fmla="*/ 21 h 76"/>
              </a:gdLst>
              <a:ahLst/>
              <a:cxnLst>
                <a:cxn ang="0">
                  <a:pos x="T0" y="T1"/>
                </a:cxn>
                <a:cxn ang="0">
                  <a:pos x="T2" y="T3"/>
                </a:cxn>
                <a:cxn ang="0">
                  <a:pos x="T4" y="T5"/>
                </a:cxn>
                <a:cxn ang="0">
                  <a:pos x="T6" y="T7"/>
                </a:cxn>
                <a:cxn ang="0">
                  <a:pos x="T8" y="T9"/>
                </a:cxn>
              </a:cxnLst>
              <a:rect l="0" t="0" r="r" b="b"/>
              <a:pathLst>
                <a:path w="43" h="76">
                  <a:moveTo>
                    <a:pt x="21" y="21"/>
                  </a:moveTo>
                  <a:lnTo>
                    <a:pt x="0" y="0"/>
                  </a:lnTo>
                  <a:lnTo>
                    <a:pt x="21" y="76"/>
                  </a:lnTo>
                  <a:lnTo>
                    <a:pt x="43" y="0"/>
                  </a:lnTo>
                  <a:lnTo>
                    <a:pt x="21"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a:off x="2730" y="1320"/>
              <a:ext cx="161" cy="0"/>
            </a:xfrm>
            <a:prstGeom prst="line">
              <a:avLst/>
            </a:prstGeom>
            <a:noFill/>
            <a:ln w="11"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827" y="1298"/>
              <a:ext cx="75" cy="44"/>
            </a:xfrm>
            <a:custGeom>
              <a:avLst/>
              <a:gdLst>
                <a:gd name="T0" fmla="*/ 21 w 75"/>
                <a:gd name="T1" fmla="*/ 22 h 44"/>
                <a:gd name="T2" fmla="*/ 0 w 75"/>
                <a:gd name="T3" fmla="*/ 44 h 44"/>
                <a:gd name="T4" fmla="*/ 75 w 75"/>
                <a:gd name="T5" fmla="*/ 22 h 44"/>
                <a:gd name="T6" fmla="*/ 0 w 75"/>
                <a:gd name="T7" fmla="*/ 0 h 44"/>
                <a:gd name="T8" fmla="*/ 21 w 75"/>
                <a:gd name="T9" fmla="*/ 22 h 44"/>
              </a:gdLst>
              <a:ahLst/>
              <a:cxnLst>
                <a:cxn ang="0">
                  <a:pos x="T0" y="T1"/>
                </a:cxn>
                <a:cxn ang="0">
                  <a:pos x="T2" y="T3"/>
                </a:cxn>
                <a:cxn ang="0">
                  <a:pos x="T4" y="T5"/>
                </a:cxn>
                <a:cxn ang="0">
                  <a:pos x="T6" y="T7"/>
                </a:cxn>
                <a:cxn ang="0">
                  <a:pos x="T8" y="T9"/>
                </a:cxn>
              </a:cxnLst>
              <a:rect l="0" t="0" r="r" b="b"/>
              <a:pathLst>
                <a:path w="75" h="44">
                  <a:moveTo>
                    <a:pt x="21" y="22"/>
                  </a:moveTo>
                  <a:lnTo>
                    <a:pt x="0" y="44"/>
                  </a:lnTo>
                  <a:lnTo>
                    <a:pt x="75" y="22"/>
                  </a:lnTo>
                  <a:lnTo>
                    <a:pt x="0" y="0"/>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3184" y="1516"/>
              <a:ext cx="0" cy="252"/>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3165" y="1506"/>
              <a:ext cx="38" cy="68"/>
            </a:xfrm>
            <a:custGeom>
              <a:avLst/>
              <a:gdLst>
                <a:gd name="T0" fmla="*/ 19 w 38"/>
                <a:gd name="T1" fmla="*/ 48 h 68"/>
                <a:gd name="T2" fmla="*/ 38 w 38"/>
                <a:gd name="T3" fmla="*/ 68 h 68"/>
                <a:gd name="T4" fmla="*/ 19 w 38"/>
                <a:gd name="T5" fmla="*/ 0 h 68"/>
                <a:gd name="T6" fmla="*/ 0 w 38"/>
                <a:gd name="T7" fmla="*/ 68 h 68"/>
                <a:gd name="T8" fmla="*/ 19 w 38"/>
                <a:gd name="T9" fmla="*/ 48 h 68"/>
              </a:gdLst>
              <a:ahLst/>
              <a:cxnLst>
                <a:cxn ang="0">
                  <a:pos x="T0" y="T1"/>
                </a:cxn>
                <a:cxn ang="0">
                  <a:pos x="T2" y="T3"/>
                </a:cxn>
                <a:cxn ang="0">
                  <a:pos x="T4" y="T5"/>
                </a:cxn>
                <a:cxn ang="0">
                  <a:pos x="T6" y="T7"/>
                </a:cxn>
                <a:cxn ang="0">
                  <a:pos x="T8" y="T9"/>
                </a:cxn>
              </a:cxnLst>
              <a:rect l="0" t="0" r="r" b="b"/>
              <a:pathLst>
                <a:path w="38" h="68">
                  <a:moveTo>
                    <a:pt x="19" y="48"/>
                  </a:moveTo>
                  <a:lnTo>
                    <a:pt x="38" y="68"/>
                  </a:lnTo>
                  <a:lnTo>
                    <a:pt x="19" y="0"/>
                  </a:lnTo>
                  <a:lnTo>
                    <a:pt x="0" y="68"/>
                  </a:lnTo>
                  <a:lnTo>
                    <a:pt x="19" y="4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165" y="1710"/>
              <a:ext cx="38" cy="68"/>
            </a:xfrm>
            <a:custGeom>
              <a:avLst/>
              <a:gdLst>
                <a:gd name="T0" fmla="*/ 19 w 38"/>
                <a:gd name="T1" fmla="*/ 20 h 68"/>
                <a:gd name="T2" fmla="*/ 0 w 38"/>
                <a:gd name="T3" fmla="*/ 0 h 68"/>
                <a:gd name="T4" fmla="*/ 19 w 38"/>
                <a:gd name="T5" fmla="*/ 68 h 68"/>
                <a:gd name="T6" fmla="*/ 38 w 38"/>
                <a:gd name="T7" fmla="*/ 0 h 68"/>
                <a:gd name="T8" fmla="*/ 19 w 38"/>
                <a:gd name="T9" fmla="*/ 20 h 68"/>
              </a:gdLst>
              <a:ahLst/>
              <a:cxnLst>
                <a:cxn ang="0">
                  <a:pos x="T0" y="T1"/>
                </a:cxn>
                <a:cxn ang="0">
                  <a:pos x="T2" y="T3"/>
                </a:cxn>
                <a:cxn ang="0">
                  <a:pos x="T4" y="T5"/>
                </a:cxn>
                <a:cxn ang="0">
                  <a:pos x="T6" y="T7"/>
                </a:cxn>
                <a:cxn ang="0">
                  <a:pos x="T8" y="T9"/>
                </a:cxn>
              </a:cxnLst>
              <a:rect l="0" t="0" r="r" b="b"/>
              <a:pathLst>
                <a:path w="38" h="68">
                  <a:moveTo>
                    <a:pt x="19" y="20"/>
                  </a:moveTo>
                  <a:lnTo>
                    <a:pt x="0" y="0"/>
                  </a:lnTo>
                  <a:lnTo>
                    <a:pt x="19" y="68"/>
                  </a:lnTo>
                  <a:lnTo>
                    <a:pt x="38" y="0"/>
                  </a:lnTo>
                  <a:lnTo>
                    <a:pt x="19"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4096" y="1508"/>
              <a:ext cx="0" cy="253"/>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4077" y="1499"/>
              <a:ext cx="39" cy="67"/>
            </a:xfrm>
            <a:custGeom>
              <a:avLst/>
              <a:gdLst>
                <a:gd name="T0" fmla="*/ 19 w 39"/>
                <a:gd name="T1" fmla="*/ 48 h 67"/>
                <a:gd name="T2" fmla="*/ 39 w 39"/>
                <a:gd name="T3" fmla="*/ 67 h 67"/>
                <a:gd name="T4" fmla="*/ 19 w 39"/>
                <a:gd name="T5" fmla="*/ 0 h 67"/>
                <a:gd name="T6" fmla="*/ 0 w 39"/>
                <a:gd name="T7" fmla="*/ 67 h 67"/>
                <a:gd name="T8" fmla="*/ 19 w 39"/>
                <a:gd name="T9" fmla="*/ 48 h 67"/>
              </a:gdLst>
              <a:ahLst/>
              <a:cxnLst>
                <a:cxn ang="0">
                  <a:pos x="T0" y="T1"/>
                </a:cxn>
                <a:cxn ang="0">
                  <a:pos x="T2" y="T3"/>
                </a:cxn>
                <a:cxn ang="0">
                  <a:pos x="T4" y="T5"/>
                </a:cxn>
                <a:cxn ang="0">
                  <a:pos x="T6" y="T7"/>
                </a:cxn>
                <a:cxn ang="0">
                  <a:pos x="T8" y="T9"/>
                </a:cxn>
              </a:cxnLst>
              <a:rect l="0" t="0" r="r" b="b"/>
              <a:pathLst>
                <a:path w="39" h="67">
                  <a:moveTo>
                    <a:pt x="19" y="48"/>
                  </a:moveTo>
                  <a:lnTo>
                    <a:pt x="39" y="67"/>
                  </a:lnTo>
                  <a:lnTo>
                    <a:pt x="19" y="0"/>
                  </a:lnTo>
                  <a:lnTo>
                    <a:pt x="0" y="67"/>
                  </a:lnTo>
                  <a:lnTo>
                    <a:pt x="19" y="4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4077" y="1703"/>
              <a:ext cx="39" cy="67"/>
            </a:xfrm>
            <a:custGeom>
              <a:avLst/>
              <a:gdLst>
                <a:gd name="T0" fmla="*/ 19 w 39"/>
                <a:gd name="T1" fmla="*/ 19 h 67"/>
                <a:gd name="T2" fmla="*/ 0 w 39"/>
                <a:gd name="T3" fmla="*/ 0 h 67"/>
                <a:gd name="T4" fmla="*/ 19 w 39"/>
                <a:gd name="T5" fmla="*/ 67 h 67"/>
                <a:gd name="T6" fmla="*/ 39 w 39"/>
                <a:gd name="T7" fmla="*/ 0 h 67"/>
                <a:gd name="T8" fmla="*/ 19 w 39"/>
                <a:gd name="T9" fmla="*/ 19 h 67"/>
              </a:gdLst>
              <a:ahLst/>
              <a:cxnLst>
                <a:cxn ang="0">
                  <a:pos x="T0" y="T1"/>
                </a:cxn>
                <a:cxn ang="0">
                  <a:pos x="T2" y="T3"/>
                </a:cxn>
                <a:cxn ang="0">
                  <a:pos x="T4" y="T5"/>
                </a:cxn>
                <a:cxn ang="0">
                  <a:pos x="T6" y="T7"/>
                </a:cxn>
                <a:cxn ang="0">
                  <a:pos x="T8" y="T9"/>
                </a:cxn>
              </a:cxnLst>
              <a:rect l="0" t="0" r="r" b="b"/>
              <a:pathLst>
                <a:path w="39" h="67">
                  <a:moveTo>
                    <a:pt x="19" y="19"/>
                  </a:moveTo>
                  <a:lnTo>
                    <a:pt x="0" y="0"/>
                  </a:lnTo>
                  <a:lnTo>
                    <a:pt x="19" y="67"/>
                  </a:lnTo>
                  <a:lnTo>
                    <a:pt x="39" y="0"/>
                  </a:lnTo>
                  <a:lnTo>
                    <a:pt x="19"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FP </a:t>
            </a:r>
            <a:r>
              <a:rPr lang="fr-FR" dirty="0" err="1">
                <a:solidFill>
                  <a:schemeClr val="tx1"/>
                </a:solidFill>
              </a:rPr>
              <a:t>Load</a:t>
            </a:r>
            <a:r>
              <a:rPr lang="fr-FR" dirty="0">
                <a:solidFill>
                  <a:schemeClr val="tx1"/>
                </a:solidFill>
              </a:rPr>
              <a:t> Instructions</a:t>
            </a:r>
          </a:p>
        </p:txBody>
      </p:sp>
      <p:sp>
        <p:nvSpPr>
          <p:cNvPr id="3" name="Text Placeholder 2"/>
          <p:cNvSpPr txBox="1">
            <a:spLocks noGrp="1"/>
          </p:cNvSpPr>
          <p:nvPr>
            <p:ph type="body" idx="4294967295"/>
          </p:nvPr>
        </p:nvSpPr>
        <p:spPr>
          <a:xfrm>
            <a:off x="1143000" y="4197350"/>
            <a:ext cx="7416800" cy="20510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a:t>
            </a:r>
            <a:r>
              <a:rPr lang="en-US" sz="2800" dirty="0" err="1">
                <a:solidFill>
                  <a:srgbClr val="2300DC"/>
                </a:solidFill>
                <a:latin typeface="Calibri" panose="020F0502020204030204" pitchFamily="34" charset="0"/>
              </a:rPr>
              <a:t>fld</a:t>
            </a:r>
            <a:r>
              <a:rPr lang="en-US" sz="2800" dirty="0">
                <a:latin typeface="Calibri" panose="020F0502020204030204" pitchFamily="34" charset="0"/>
              </a:rPr>
              <a:t> instruction pushes the value of the </a:t>
            </a:r>
            <a:r>
              <a:rPr lang="en-US" sz="2800" dirty="0">
                <a:solidFill>
                  <a:srgbClr val="00AE00"/>
                </a:solidFill>
                <a:latin typeface="Calibri" panose="020F0502020204030204" pitchFamily="34" charset="0"/>
              </a:rPr>
              <a:t>first operand</a:t>
            </a:r>
            <a:r>
              <a:rPr lang="en-US" sz="2800" dirty="0">
                <a:latin typeface="Calibri" panose="020F0502020204030204" pitchFamily="34" charset="0"/>
              </a:rPr>
              <a:t> (register/</a:t>
            </a:r>
            <a:r>
              <a:rPr lang="en-US" sz="2800" dirty="0" err="1">
                <a:latin typeface="Calibri" panose="020F0502020204030204" pitchFamily="34" charset="0"/>
              </a:rPr>
              <a:t>mem</a:t>
            </a:r>
            <a:r>
              <a:rPr lang="en-US" sz="2800" dirty="0">
                <a:latin typeface="Calibri" panose="020F0502020204030204" pitchFamily="34" charset="0"/>
              </a:rPr>
              <a:t>) to the</a:t>
            </a:r>
            <a:r>
              <a:rPr lang="en-US" sz="2800" dirty="0">
                <a:solidFill>
                  <a:srgbClr val="2300DC"/>
                </a:solidFill>
                <a:latin typeface="Calibri" panose="020F0502020204030204" pitchFamily="34" charset="0"/>
              </a:rPr>
              <a:t> FP stack</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err="1">
                <a:solidFill>
                  <a:srgbClr val="FF0000"/>
                </a:solidFill>
                <a:latin typeface="Calibri" panose="020F0502020204030204" pitchFamily="34" charset="0"/>
              </a:rPr>
              <a:t>fild</a:t>
            </a:r>
            <a:r>
              <a:rPr lang="en-US" sz="2800" dirty="0">
                <a:latin typeface="Calibri" panose="020F0502020204030204" pitchFamily="34" charset="0"/>
              </a:rPr>
              <a:t> instruction pushes an </a:t>
            </a:r>
            <a:r>
              <a:rPr lang="en-US" sz="2800" dirty="0">
                <a:solidFill>
                  <a:srgbClr val="280099"/>
                </a:solidFill>
                <a:latin typeface="Calibri" panose="020F0502020204030204" pitchFamily="34" charset="0"/>
              </a:rPr>
              <a:t>integer</a:t>
            </a:r>
            <a:r>
              <a:rPr lang="en-US" sz="2800" dirty="0">
                <a:latin typeface="Calibri" panose="020F0502020204030204" pitchFamily="34" charset="0"/>
              </a:rPr>
              <a:t> stored in </a:t>
            </a:r>
            <a:r>
              <a:rPr lang="en-US" sz="2800" dirty="0">
                <a:solidFill>
                  <a:srgbClr val="FF0000"/>
                </a:solidFill>
                <a:latin typeface="Calibri" panose="020F0502020204030204" pitchFamily="34" charset="0"/>
              </a:rPr>
              <a:t>memory</a:t>
            </a:r>
            <a:r>
              <a:rPr lang="en-US" sz="2800" dirty="0">
                <a:latin typeface="Calibri" panose="020F0502020204030204" pitchFamily="34" charset="0"/>
              </a:rPr>
              <a:t> to the</a:t>
            </a:r>
            <a:r>
              <a:rPr lang="en-US" sz="2800" dirty="0">
                <a:solidFill>
                  <a:srgbClr val="2300DC"/>
                </a:solidFill>
                <a:latin typeface="Calibri" panose="020F0502020204030204" pitchFamily="34" charset="0"/>
              </a:rPr>
              <a:t> FP stack</a:t>
            </a:r>
          </a:p>
        </p:txBody>
      </p:sp>
      <p:grpSp>
        <p:nvGrpSpPr>
          <p:cNvPr id="7" name="Group 5"/>
          <p:cNvGrpSpPr>
            <a:grpSpLocks noChangeAspect="1"/>
          </p:cNvGrpSpPr>
          <p:nvPr/>
        </p:nvGrpSpPr>
        <p:grpSpPr bwMode="auto">
          <a:xfrm>
            <a:off x="1185861" y="1633537"/>
            <a:ext cx="6738939" cy="2176463"/>
            <a:chOff x="1152" y="1056"/>
            <a:chExt cx="4245" cy="1371"/>
          </a:xfrm>
        </p:grpSpPr>
        <p:sp>
          <p:nvSpPr>
            <p:cNvPr id="8" name="AutoShape 4"/>
            <p:cNvSpPr>
              <a:spLocks noChangeAspect="1" noChangeArrowheads="1" noTextEdit="1"/>
            </p:cNvSpPr>
            <p:nvPr/>
          </p:nvSpPr>
          <p:spPr bwMode="auto">
            <a:xfrm>
              <a:off x="1152" y="1056"/>
              <a:ext cx="4245" cy="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169" y="1073"/>
              <a:ext cx="4209" cy="191"/>
            </a:xfrm>
            <a:custGeom>
              <a:avLst/>
              <a:gdLst>
                <a:gd name="T0" fmla="*/ 0 w 486"/>
                <a:gd name="T1" fmla="*/ 0 h 22"/>
                <a:gd name="T2" fmla="*/ 486 w 486"/>
                <a:gd name="T3" fmla="*/ 0 h 22"/>
                <a:gd name="T4" fmla="*/ 0 w 486"/>
                <a:gd name="T5" fmla="*/ 4 h 22"/>
                <a:gd name="T6" fmla="*/ 486 w 486"/>
                <a:gd name="T7" fmla="*/ 4 h 22"/>
                <a:gd name="T8" fmla="*/ 0 w 486"/>
                <a:gd name="T9" fmla="*/ 22 h 22"/>
                <a:gd name="T10" fmla="*/ 0 w 486"/>
                <a:gd name="T11" fmla="*/ 4 h 22"/>
                <a:gd name="T12" fmla="*/ 4 w 486"/>
                <a:gd name="T13" fmla="*/ 22 h 22"/>
                <a:gd name="T14" fmla="*/ 4 w 486"/>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22">
                  <a:moveTo>
                    <a:pt x="0" y="0"/>
                  </a:moveTo>
                  <a:lnTo>
                    <a:pt x="486" y="0"/>
                  </a:lnTo>
                  <a:moveTo>
                    <a:pt x="0" y="4"/>
                  </a:moveTo>
                  <a:lnTo>
                    <a:pt x="486"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282" y="1099"/>
              <a:ext cx="5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1931" y="110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2009" y="1099"/>
              <a:ext cx="46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2970" y="110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3048" y="1099"/>
              <a:ext cx="6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169" y="1108"/>
              <a:ext cx="4209" cy="476"/>
            </a:xfrm>
            <a:custGeom>
              <a:avLst/>
              <a:gdLst>
                <a:gd name="T0" fmla="*/ 482 w 486"/>
                <a:gd name="T1" fmla="*/ 18 h 55"/>
                <a:gd name="T2" fmla="*/ 482 w 486"/>
                <a:gd name="T3" fmla="*/ 0 h 55"/>
                <a:gd name="T4" fmla="*/ 486 w 486"/>
                <a:gd name="T5" fmla="*/ 18 h 55"/>
                <a:gd name="T6" fmla="*/ 486 w 486"/>
                <a:gd name="T7" fmla="*/ 0 h 55"/>
                <a:gd name="T8" fmla="*/ 0 w 486"/>
                <a:gd name="T9" fmla="*/ 18 h 55"/>
                <a:gd name="T10" fmla="*/ 486 w 486"/>
                <a:gd name="T11" fmla="*/ 18 h 55"/>
                <a:gd name="T12" fmla="*/ 0 w 486"/>
                <a:gd name="T13" fmla="*/ 55 h 55"/>
                <a:gd name="T14" fmla="*/ 0 w 486"/>
                <a:gd name="T15" fmla="*/ 19 h 55"/>
                <a:gd name="T16" fmla="*/ 4 w 486"/>
                <a:gd name="T17" fmla="*/ 55 h 55"/>
                <a:gd name="T18" fmla="*/ 4 w 486"/>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55">
                  <a:moveTo>
                    <a:pt x="482" y="18"/>
                  </a:moveTo>
                  <a:lnTo>
                    <a:pt x="482" y="0"/>
                  </a:lnTo>
                  <a:moveTo>
                    <a:pt x="486" y="18"/>
                  </a:moveTo>
                  <a:lnTo>
                    <a:pt x="486" y="0"/>
                  </a:lnTo>
                  <a:moveTo>
                    <a:pt x="0" y="18"/>
                  </a:moveTo>
                  <a:lnTo>
                    <a:pt x="486" y="18"/>
                  </a:lnTo>
                  <a:moveTo>
                    <a:pt x="0" y="55"/>
                  </a:moveTo>
                  <a:lnTo>
                    <a:pt x="0" y="19"/>
                  </a:lnTo>
                  <a:moveTo>
                    <a:pt x="4" y="55"/>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282" y="1287"/>
              <a:ext cx="460"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fld</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mem</a:t>
              </a:r>
              <a:endParaRPr lang="en-US" sz="1600" i="1"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fld</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endParaRPr lang="en-US" sz="1600" i="1"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fild</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mem</a:t>
              </a:r>
              <a:endParaRPr lang="en-US" sz="1600" dirty="0">
                <a:latin typeface="Times New Roman" pitchFamily="18" charset="0"/>
                <a:cs typeface="Times New Roman" pitchFamily="18" charset="0"/>
              </a:endParaRPr>
            </a:p>
          </p:txBody>
        </p:sp>
        <p:sp>
          <p:nvSpPr>
            <p:cNvPr id="17" name="Line 14"/>
            <p:cNvSpPr>
              <a:spLocks noChangeShapeType="1"/>
            </p:cNvSpPr>
            <p:nvPr/>
          </p:nvSpPr>
          <p:spPr bwMode="auto">
            <a:xfrm flipV="1">
              <a:off x="1931" y="1273"/>
              <a:ext cx="0" cy="31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2009" y="1287"/>
              <a:ext cx="84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fld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dword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fld</a:t>
              </a:r>
              <a:r>
                <a:rPr lang="en-US" sz="1600" dirty="0">
                  <a:latin typeface="Times New Roman" pitchFamily="18" charset="0"/>
                  <a:cs typeface="Times New Roman" pitchFamily="18" charset="0"/>
                </a:rPr>
                <a:t> st1</a:t>
              </a:r>
            </a:p>
            <a:p>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fild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dword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eax</a:t>
              </a:r>
              <a:r>
                <a:rPr lang="en-US" sz="1600" dirty="0">
                  <a:latin typeface="Times New Roman" pitchFamily="18" charset="0"/>
                  <a:cs typeface="Times New Roman" pitchFamily="18" charset="0"/>
                </a:rPr>
                <a:t>]</a:t>
              </a:r>
            </a:p>
          </p:txBody>
        </p:sp>
        <p:sp>
          <p:nvSpPr>
            <p:cNvPr id="19" name="Line 16"/>
            <p:cNvSpPr>
              <a:spLocks noChangeShapeType="1"/>
            </p:cNvSpPr>
            <p:nvPr/>
          </p:nvSpPr>
          <p:spPr bwMode="auto">
            <a:xfrm flipV="1">
              <a:off x="2970" y="1273"/>
              <a:ext cx="0" cy="31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 name="Rectangle 17"/>
            <p:cNvSpPr>
              <a:spLocks noChangeArrowheads="1"/>
            </p:cNvSpPr>
            <p:nvPr/>
          </p:nvSpPr>
          <p:spPr bwMode="auto">
            <a:xfrm>
              <a:off x="3048" y="1287"/>
              <a:ext cx="2330"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Pushes an FP number stored in [</a:t>
              </a:r>
              <a:r>
                <a:rPr lang="en-US" sz="1600" i="1" dirty="0" err="1">
                  <a:latin typeface="Times New Roman" pitchFamily="18" charset="0"/>
                  <a:cs typeface="Times New Roman" pitchFamily="18" charset="0"/>
                </a:rPr>
                <a:t>eax</a:t>
              </a:r>
              <a:r>
                <a:rPr lang="en-US" sz="1600" dirty="0">
                  <a:latin typeface="Times New Roman" pitchFamily="18" charset="0"/>
                  <a:cs typeface="Times New Roman" pitchFamily="18" charset="0"/>
                </a:rPr>
                <a:t>] to</a:t>
              </a:r>
            </a:p>
            <a:p>
              <a:r>
                <a:rPr lang="en-US" sz="1600" dirty="0">
                  <a:latin typeface="Times New Roman" pitchFamily="18" charset="0"/>
                  <a:cs typeface="Times New Roman" pitchFamily="18" charset="0"/>
                </a:rPr>
                <a:t>the FP stack</a:t>
              </a:r>
            </a:p>
            <a:p>
              <a:r>
                <a:rPr lang="en-US" sz="1600" dirty="0">
                  <a:latin typeface="Times New Roman" pitchFamily="18" charset="0"/>
                  <a:cs typeface="Times New Roman" pitchFamily="18" charset="0"/>
                </a:rPr>
                <a:t>Pushes the contents of </a:t>
              </a:r>
              <a:r>
                <a:rPr lang="en-US" sz="1600" i="1" dirty="0">
                  <a:latin typeface="Times New Roman" pitchFamily="18" charset="0"/>
                  <a:cs typeface="Times New Roman" pitchFamily="18" charset="0"/>
                </a:rPr>
                <a:t>st</a:t>
              </a:r>
              <a:r>
                <a:rPr lang="en-US" sz="1600" dirty="0">
                  <a:latin typeface="Times New Roman" pitchFamily="18" charset="0"/>
                  <a:cs typeface="Times New Roman" pitchFamily="18" charset="0"/>
                </a:rPr>
                <a:t>1 to the top of</a:t>
              </a:r>
            </a:p>
            <a:p>
              <a:r>
                <a:rPr lang="en-US" sz="1600" dirty="0">
                  <a:latin typeface="Times New Roman" pitchFamily="18" charset="0"/>
                  <a:cs typeface="Times New Roman" pitchFamily="18" charset="0"/>
                </a:rPr>
                <a:t>the stack</a:t>
              </a:r>
            </a:p>
            <a:p>
              <a:r>
                <a:rPr lang="en-US" sz="1600" dirty="0">
                  <a:latin typeface="Times New Roman" pitchFamily="18" charset="0"/>
                  <a:cs typeface="Times New Roman" pitchFamily="18" charset="0"/>
                </a:rPr>
                <a:t>Pushes an integer stored in [</a:t>
              </a:r>
              <a:r>
                <a:rPr lang="en-US" sz="1600" i="1" dirty="0" err="1">
                  <a:latin typeface="Times New Roman" pitchFamily="18" charset="0"/>
                  <a:cs typeface="Times New Roman" pitchFamily="18" charset="0"/>
                </a:rPr>
                <a:t>eax</a:t>
              </a:r>
              <a:r>
                <a:rPr lang="en-US" sz="1600" dirty="0">
                  <a:latin typeface="Times New Roman" pitchFamily="18" charset="0"/>
                  <a:cs typeface="Times New Roman" pitchFamily="18" charset="0"/>
                </a:rPr>
                <a:t>] to the</a:t>
              </a:r>
            </a:p>
            <a:p>
              <a:r>
                <a:rPr lang="en-US" sz="1600" dirty="0">
                  <a:latin typeface="Times New Roman" pitchFamily="18" charset="0"/>
                  <a:cs typeface="Times New Roman" pitchFamily="18" charset="0"/>
                </a:rPr>
                <a:t>FP stack after converting it to a 32 bit</a:t>
              </a:r>
            </a:p>
            <a:p>
              <a:r>
                <a:rPr lang="en-US" sz="1600" dirty="0">
                  <a:latin typeface="Times New Roman" pitchFamily="18" charset="0"/>
                  <a:cs typeface="Times New Roman" pitchFamily="18" charset="0"/>
                </a:rPr>
                <a:t>floating point number</a:t>
              </a:r>
            </a:p>
          </p:txBody>
        </p:sp>
        <p:sp>
          <p:nvSpPr>
            <p:cNvPr id="21" name="Freeform 18"/>
            <p:cNvSpPr>
              <a:spLocks noEditPoints="1"/>
            </p:cNvSpPr>
            <p:nvPr/>
          </p:nvSpPr>
          <p:spPr bwMode="auto">
            <a:xfrm>
              <a:off x="1169" y="1273"/>
              <a:ext cx="4209" cy="623"/>
            </a:xfrm>
            <a:custGeom>
              <a:avLst/>
              <a:gdLst>
                <a:gd name="T0" fmla="*/ 482 w 486"/>
                <a:gd name="T1" fmla="*/ 36 h 72"/>
                <a:gd name="T2" fmla="*/ 482 w 486"/>
                <a:gd name="T3" fmla="*/ 0 h 72"/>
                <a:gd name="T4" fmla="*/ 486 w 486"/>
                <a:gd name="T5" fmla="*/ 36 h 72"/>
                <a:gd name="T6" fmla="*/ 486 w 486"/>
                <a:gd name="T7" fmla="*/ 0 h 72"/>
                <a:gd name="T8" fmla="*/ 0 w 486"/>
                <a:gd name="T9" fmla="*/ 36 h 72"/>
                <a:gd name="T10" fmla="*/ 486 w 486"/>
                <a:gd name="T11" fmla="*/ 36 h 72"/>
                <a:gd name="T12" fmla="*/ 0 w 486"/>
                <a:gd name="T13" fmla="*/ 72 h 72"/>
                <a:gd name="T14" fmla="*/ 0 w 486"/>
                <a:gd name="T15" fmla="*/ 36 h 72"/>
                <a:gd name="T16" fmla="*/ 4 w 486"/>
                <a:gd name="T17" fmla="*/ 72 h 72"/>
                <a:gd name="T18" fmla="*/ 4 w 486"/>
                <a:gd name="T19"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72">
                  <a:moveTo>
                    <a:pt x="482" y="36"/>
                  </a:moveTo>
                  <a:lnTo>
                    <a:pt x="482" y="0"/>
                  </a:lnTo>
                  <a:moveTo>
                    <a:pt x="486" y="36"/>
                  </a:moveTo>
                  <a:lnTo>
                    <a:pt x="486" y="0"/>
                  </a:lnTo>
                  <a:moveTo>
                    <a:pt x="0" y="36"/>
                  </a:moveTo>
                  <a:lnTo>
                    <a:pt x="486" y="36"/>
                  </a:lnTo>
                  <a:moveTo>
                    <a:pt x="0" y="72"/>
                  </a:moveTo>
                  <a:lnTo>
                    <a:pt x="0" y="36"/>
                  </a:lnTo>
                  <a:moveTo>
                    <a:pt x="4" y="72"/>
                  </a:moveTo>
                  <a:lnTo>
                    <a:pt x="4" y="36"/>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2" name="Line 19"/>
            <p:cNvSpPr>
              <a:spLocks noChangeShapeType="1"/>
            </p:cNvSpPr>
            <p:nvPr/>
          </p:nvSpPr>
          <p:spPr bwMode="auto">
            <a:xfrm flipV="1">
              <a:off x="1931" y="1584"/>
              <a:ext cx="0" cy="31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3" name="Line 20"/>
            <p:cNvSpPr>
              <a:spLocks noChangeShapeType="1"/>
            </p:cNvSpPr>
            <p:nvPr/>
          </p:nvSpPr>
          <p:spPr bwMode="auto">
            <a:xfrm flipV="1">
              <a:off x="2970" y="1584"/>
              <a:ext cx="0" cy="31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4" name="Freeform 21"/>
            <p:cNvSpPr>
              <a:spLocks noEditPoints="1"/>
            </p:cNvSpPr>
            <p:nvPr/>
          </p:nvSpPr>
          <p:spPr bwMode="auto">
            <a:xfrm>
              <a:off x="1169" y="1584"/>
              <a:ext cx="4209" cy="789"/>
            </a:xfrm>
            <a:custGeom>
              <a:avLst/>
              <a:gdLst>
                <a:gd name="T0" fmla="*/ 482 w 486"/>
                <a:gd name="T1" fmla="*/ 36 h 91"/>
                <a:gd name="T2" fmla="*/ 482 w 486"/>
                <a:gd name="T3" fmla="*/ 0 h 91"/>
                <a:gd name="T4" fmla="*/ 486 w 486"/>
                <a:gd name="T5" fmla="*/ 36 h 91"/>
                <a:gd name="T6" fmla="*/ 486 w 486"/>
                <a:gd name="T7" fmla="*/ 0 h 91"/>
                <a:gd name="T8" fmla="*/ 0 w 486"/>
                <a:gd name="T9" fmla="*/ 37 h 91"/>
                <a:gd name="T10" fmla="*/ 486 w 486"/>
                <a:gd name="T11" fmla="*/ 37 h 91"/>
                <a:gd name="T12" fmla="*/ 0 w 486"/>
                <a:gd name="T13" fmla="*/ 91 h 91"/>
                <a:gd name="T14" fmla="*/ 0 w 486"/>
                <a:gd name="T15" fmla="*/ 37 h 91"/>
                <a:gd name="T16" fmla="*/ 4 w 486"/>
                <a:gd name="T17" fmla="*/ 91 h 91"/>
                <a:gd name="T18" fmla="*/ 4 w 486"/>
                <a:gd name="T19" fmla="*/ 3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91">
                  <a:moveTo>
                    <a:pt x="482" y="36"/>
                  </a:moveTo>
                  <a:lnTo>
                    <a:pt x="482" y="0"/>
                  </a:lnTo>
                  <a:moveTo>
                    <a:pt x="486" y="36"/>
                  </a:moveTo>
                  <a:lnTo>
                    <a:pt x="486" y="0"/>
                  </a:lnTo>
                  <a:moveTo>
                    <a:pt x="0" y="37"/>
                  </a:moveTo>
                  <a:lnTo>
                    <a:pt x="486" y="37"/>
                  </a:lnTo>
                  <a:moveTo>
                    <a:pt x="0" y="91"/>
                  </a:moveTo>
                  <a:lnTo>
                    <a:pt x="0" y="37"/>
                  </a:lnTo>
                  <a:moveTo>
                    <a:pt x="4" y="91"/>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5" name="Line 22"/>
            <p:cNvSpPr>
              <a:spLocks noChangeShapeType="1"/>
            </p:cNvSpPr>
            <p:nvPr/>
          </p:nvSpPr>
          <p:spPr bwMode="auto">
            <a:xfrm flipV="1">
              <a:off x="1931" y="1905"/>
              <a:ext cx="0" cy="46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6" name="Line 23"/>
            <p:cNvSpPr>
              <a:spLocks noChangeShapeType="1"/>
            </p:cNvSpPr>
            <p:nvPr/>
          </p:nvSpPr>
          <p:spPr bwMode="auto">
            <a:xfrm flipV="1">
              <a:off x="2970" y="1905"/>
              <a:ext cx="0" cy="46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7" name="Freeform 24"/>
            <p:cNvSpPr>
              <a:spLocks noEditPoints="1"/>
            </p:cNvSpPr>
            <p:nvPr/>
          </p:nvSpPr>
          <p:spPr bwMode="auto">
            <a:xfrm>
              <a:off x="1169" y="1905"/>
              <a:ext cx="4209" cy="502"/>
            </a:xfrm>
            <a:custGeom>
              <a:avLst/>
              <a:gdLst>
                <a:gd name="T0" fmla="*/ 482 w 486"/>
                <a:gd name="T1" fmla="*/ 54 h 58"/>
                <a:gd name="T2" fmla="*/ 482 w 486"/>
                <a:gd name="T3" fmla="*/ 0 h 58"/>
                <a:gd name="T4" fmla="*/ 486 w 486"/>
                <a:gd name="T5" fmla="*/ 54 h 58"/>
                <a:gd name="T6" fmla="*/ 486 w 486"/>
                <a:gd name="T7" fmla="*/ 0 h 58"/>
                <a:gd name="T8" fmla="*/ 0 w 486"/>
                <a:gd name="T9" fmla="*/ 54 h 58"/>
                <a:gd name="T10" fmla="*/ 486 w 486"/>
                <a:gd name="T11" fmla="*/ 54 h 58"/>
                <a:gd name="T12" fmla="*/ 0 w 486"/>
                <a:gd name="T13" fmla="*/ 58 h 58"/>
                <a:gd name="T14" fmla="*/ 486 w 486"/>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58">
                  <a:moveTo>
                    <a:pt x="482" y="54"/>
                  </a:moveTo>
                  <a:lnTo>
                    <a:pt x="482" y="0"/>
                  </a:lnTo>
                  <a:moveTo>
                    <a:pt x="486" y="54"/>
                  </a:moveTo>
                  <a:lnTo>
                    <a:pt x="486" y="0"/>
                  </a:lnTo>
                  <a:moveTo>
                    <a:pt x="0" y="54"/>
                  </a:moveTo>
                  <a:lnTo>
                    <a:pt x="486" y="54"/>
                  </a:lnTo>
                  <a:moveTo>
                    <a:pt x="0" y="58"/>
                  </a:moveTo>
                  <a:lnTo>
                    <a:pt x="486" y="5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Assembler Directives</a:t>
            </a:r>
          </a:p>
        </p:txBody>
      </p:sp>
      <p:sp>
        <p:nvSpPr>
          <p:cNvPr id="3" name="Text Placeholder 2"/>
          <p:cNvSpPr txBox="1">
            <a:spLocks noGrp="1"/>
          </p:cNvSpPr>
          <p:nvPr>
            <p:ph type="body" idx="4294967295"/>
          </p:nvPr>
        </p:nvSpPr>
        <p:spPr>
          <a:xfrm>
            <a:off x="685800" y="1447800"/>
            <a:ext cx="7848600" cy="3079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There are two ways to load an FP </a:t>
            </a:r>
            <a:r>
              <a:rPr lang="en-US" sz="2800" dirty="0">
                <a:solidFill>
                  <a:srgbClr val="FF0000"/>
                </a:solidFill>
                <a:latin typeface="Calibri" panose="020F0502020204030204" pitchFamily="34" charset="0"/>
              </a:rPr>
              <a:t>immediate</a:t>
            </a:r>
          </a:p>
          <a:p>
            <a:pPr lvl="1">
              <a:buSzPct val="100000"/>
              <a:buFont typeface="Symbol" panose="05050102010706020507" pitchFamily="18" charset="2"/>
              <a:buChar char="*"/>
            </a:pPr>
            <a:r>
              <a:rPr lang="en-US" sz="2200" dirty="0">
                <a:latin typeface="Calibri" panose="020F0502020204030204" pitchFamily="34" charset="0"/>
              </a:rPr>
              <a:t>Store its </a:t>
            </a:r>
            <a:r>
              <a:rPr lang="en-US" sz="2200" dirty="0">
                <a:solidFill>
                  <a:srgbClr val="FF0000"/>
                </a:solidFill>
                <a:latin typeface="Calibri" panose="020F0502020204030204" pitchFamily="34" charset="0"/>
              </a:rPr>
              <a:t>hex</a:t>
            </a:r>
            <a:r>
              <a:rPr lang="en-US" sz="2200" dirty="0">
                <a:latin typeface="Calibri" panose="020F0502020204030204" pitchFamily="34" charset="0"/>
              </a:rPr>
              <a:t> representation to </a:t>
            </a:r>
            <a:r>
              <a:rPr lang="en-US" sz="2200" dirty="0">
                <a:solidFill>
                  <a:schemeClr val="accent2"/>
                </a:solidFill>
                <a:latin typeface="Calibri" panose="020F0502020204030204" pitchFamily="34" charset="0"/>
              </a:rPr>
              <a:t>memory</a:t>
            </a:r>
            <a:r>
              <a:rPr lang="en-US" sz="2200" dirty="0">
                <a:latin typeface="Calibri" panose="020F0502020204030204" pitchFamily="34" charset="0"/>
              </a:rPr>
              <a:t>, and use the </a:t>
            </a:r>
            <a:r>
              <a:rPr lang="en-US" sz="2200" dirty="0" err="1">
                <a:solidFill>
                  <a:srgbClr val="2300DC"/>
                </a:solidFill>
                <a:latin typeface="Calibri" panose="020F0502020204030204" pitchFamily="34" charset="0"/>
              </a:rPr>
              <a:t>fld</a:t>
            </a:r>
            <a:r>
              <a:rPr lang="en-US" sz="2200" dirty="0">
                <a:latin typeface="Calibri" panose="020F0502020204030204" pitchFamily="34" charset="0"/>
              </a:rPr>
              <a:t> instruction to bring the value to a FP register.</a:t>
            </a:r>
          </a:p>
          <a:p>
            <a:pPr lvl="1">
              <a:buSzPct val="100000"/>
              <a:buFont typeface="Symbol" panose="05050102010706020507" pitchFamily="18" charset="2"/>
              <a:buChar char="*"/>
            </a:pPr>
            <a:r>
              <a:rPr lang="en-US" sz="2200" dirty="0">
                <a:latin typeface="Calibri" panose="020F0502020204030204" pitchFamily="34" charset="0"/>
              </a:rPr>
              <a:t>Use an </a:t>
            </a:r>
            <a:r>
              <a:rPr lang="en-US" sz="2200" dirty="0">
                <a:solidFill>
                  <a:srgbClr val="DC2300"/>
                </a:solidFill>
                <a:latin typeface="Calibri" panose="020F0502020204030204" pitchFamily="34" charset="0"/>
              </a:rPr>
              <a:t>assembler directive</a:t>
            </a:r>
            <a:r>
              <a:rPr lang="en-US" sz="2200" dirty="0">
                <a:latin typeface="Calibri" panose="020F0502020204030204" pitchFamily="34" charset="0"/>
              </a:rPr>
              <a:t> to store the </a:t>
            </a:r>
            <a:r>
              <a:rPr lang="en-US" sz="2200" dirty="0">
                <a:solidFill>
                  <a:srgbClr val="DC2300"/>
                </a:solidFill>
                <a:latin typeface="Calibri" panose="020F0502020204030204" pitchFamily="34" charset="0"/>
              </a:rPr>
              <a:t>immediate</a:t>
            </a:r>
            <a:r>
              <a:rPr lang="en-US" sz="2200" dirty="0">
                <a:latin typeface="Calibri" panose="020F0502020204030204" pitchFamily="34" charset="0"/>
              </a:rPr>
              <a:t> as a </a:t>
            </a:r>
            <a:r>
              <a:rPr lang="en-US" sz="2200" dirty="0">
                <a:solidFill>
                  <a:srgbClr val="0000FF"/>
                </a:solidFill>
                <a:latin typeface="Calibri" panose="020F0502020204030204" pitchFamily="34" charset="0"/>
              </a:rPr>
              <a:t>constant</a:t>
            </a:r>
            <a:r>
              <a:rPr lang="en-US" sz="2200" dirty="0">
                <a:latin typeface="Calibri" panose="020F0502020204030204" pitchFamily="34" charset="0"/>
              </a:rPr>
              <a:t> before the </a:t>
            </a:r>
            <a:r>
              <a:rPr lang="en-US" sz="2200" dirty="0">
                <a:solidFill>
                  <a:srgbClr val="00AE00"/>
                </a:solidFill>
                <a:latin typeface="Calibri" panose="020F0502020204030204" pitchFamily="34" charset="0"/>
              </a:rPr>
              <a:t>program</a:t>
            </a:r>
            <a:r>
              <a:rPr lang="en-US" sz="2200" dirty="0">
                <a:latin typeface="Calibri" panose="020F0502020204030204" pitchFamily="34" charset="0"/>
              </a:rPr>
              <a:t> starts. Then use the </a:t>
            </a:r>
            <a:r>
              <a:rPr lang="en-US" sz="2200" dirty="0" err="1">
                <a:solidFill>
                  <a:srgbClr val="00AE00"/>
                </a:solidFill>
                <a:latin typeface="Calibri" panose="020F0502020204030204" pitchFamily="34" charset="0"/>
              </a:rPr>
              <a:t>fld</a:t>
            </a:r>
            <a:r>
              <a:rPr lang="en-US" sz="2200" dirty="0">
                <a:latin typeface="Calibri" panose="020F0502020204030204" pitchFamily="34" charset="0"/>
              </a:rPr>
              <a:t> instruction to transfer the </a:t>
            </a:r>
            <a:r>
              <a:rPr lang="en-US" sz="2200" dirty="0">
                <a:solidFill>
                  <a:srgbClr val="0000FF"/>
                </a:solidFill>
                <a:latin typeface="Calibri" panose="020F0502020204030204" pitchFamily="34" charset="0"/>
              </a:rPr>
              <a:t>value</a:t>
            </a:r>
            <a:r>
              <a:rPr lang="en-US" sz="2200" dirty="0">
                <a:latin typeface="Calibri" panose="020F0502020204030204" pitchFamily="34" charset="0"/>
              </a:rPr>
              <a:t> to the</a:t>
            </a:r>
            <a:r>
              <a:rPr lang="en-US" sz="2200" dirty="0">
                <a:solidFill>
                  <a:srgbClr val="2300DC"/>
                </a:solidFill>
                <a:latin typeface="Calibri" panose="020F0502020204030204" pitchFamily="34" charset="0"/>
              </a:rPr>
              <a:t> FP stack</a:t>
            </a:r>
            <a:r>
              <a:rPr lang="en-US" sz="2200" dirty="0">
                <a:latin typeface="Calibri" panose="020F0502020204030204" pitchFamily="34" charset="0"/>
              </a:rPr>
              <a:t>.</a:t>
            </a:r>
          </a:p>
          <a:p>
            <a:pPr lvl="0">
              <a:buSzPct val="100000"/>
              <a:buFont typeface="Symbol" panose="05050102010706020507" pitchFamily="18" charset="2"/>
              <a:buChar char="*"/>
            </a:pPr>
            <a:r>
              <a:rPr lang="en-US" sz="2200" dirty="0">
                <a:latin typeface="Calibri" panose="020F0502020204030204" pitchFamily="34" charset="0"/>
              </a:rPr>
              <a:t>In NASM :</a:t>
            </a:r>
          </a:p>
        </p:txBody>
      </p:sp>
      <p:sp>
        <p:nvSpPr>
          <p:cNvPr id="5" name="Freeform 4"/>
          <p:cNvSpPr/>
          <p:nvPr/>
        </p:nvSpPr>
        <p:spPr>
          <a:xfrm>
            <a:off x="1371600" y="5740200"/>
            <a:ext cx="67818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b="0" i="0" u="none" strike="noStrike" kern="1200" dirty="0">
                <a:ln>
                  <a:noFill/>
                </a:ln>
                <a:latin typeface="Calibri" panose="020F0502020204030204" pitchFamily="34" charset="0"/>
                <a:ea typeface="Microsoft YaHei" pitchFamily="2"/>
                <a:cs typeface="Mangal" pitchFamily="2"/>
              </a:rPr>
              <a:t>Declares a 32 bit floating-point constant : 2.392 in the data section</a:t>
            </a:r>
          </a:p>
        </p:txBody>
      </p:sp>
      <p:sp>
        <p:nvSpPr>
          <p:cNvPr id="8" name="Rectangle 7"/>
          <p:cNvSpPr/>
          <p:nvPr/>
        </p:nvSpPr>
        <p:spPr>
          <a:xfrm>
            <a:off x="2160000" y="4572000"/>
            <a:ext cx="5022090" cy="838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59106" y="4667934"/>
            <a:ext cx="4572000" cy="646331"/>
          </a:xfrm>
          <a:prstGeom prst="rect">
            <a:avLst/>
          </a:prstGeom>
        </p:spPr>
        <p:txBody>
          <a:bodyPr>
            <a:spAutoFit/>
          </a:bodyPr>
          <a:lstStyle/>
          <a:p>
            <a:r>
              <a:rPr lang="en-US" i="1" dirty="0">
                <a:latin typeface="Courier New" pitchFamily="49" charset="0"/>
                <a:cs typeface="Courier New" pitchFamily="49" charset="0"/>
              </a:rPr>
              <a:t>section .data</a:t>
            </a:r>
          </a:p>
          <a:p>
            <a:r>
              <a:rPr lang="en-US" i="1" dirty="0">
                <a:latin typeface="Courier New" pitchFamily="49" charset="0"/>
                <a:cs typeface="Courier New" pitchFamily="49" charset="0"/>
              </a:rPr>
              <a:t>	 </a:t>
            </a:r>
            <a:r>
              <a:rPr lang="en-US" i="1" dirty="0" err="1">
                <a:latin typeface="Courier New" pitchFamily="49" charset="0"/>
                <a:cs typeface="Courier New" pitchFamily="49" charset="0"/>
              </a:rPr>
              <a:t>num</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dd</a:t>
            </a:r>
            <a:r>
              <a:rPr lang="en-US" i="1" dirty="0">
                <a:latin typeface="Courier New" pitchFamily="49" charset="0"/>
                <a:cs typeface="Courier New" pitchFamily="49" charset="0"/>
              </a:rPr>
              <a:t> 2.392</a:t>
            </a:r>
            <a:endParaRPr lang="en-US" dirty="0">
              <a:latin typeface="Courier New" pitchFamily="49" charset="0"/>
              <a:cs typeface="Courier New"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Assembler Directives – II</a:t>
            </a:r>
          </a:p>
        </p:txBody>
      </p:sp>
      <p:sp>
        <p:nvSpPr>
          <p:cNvPr id="3" name="Text Placeholder 2"/>
          <p:cNvSpPr txBox="1">
            <a:spLocks noGrp="1"/>
          </p:cNvSpPr>
          <p:nvPr>
            <p:ph type="body" idx="4294967295"/>
          </p:nvPr>
        </p:nvSpPr>
        <p:spPr>
          <a:xfrm>
            <a:off x="685800" y="1855788"/>
            <a:ext cx="7924800" cy="38592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000" dirty="0">
                <a:latin typeface="Calibri" panose="020F0502020204030204" pitchFamily="34" charset="0"/>
              </a:rPr>
              <a:t>Furthermore, the assembler associates the label </a:t>
            </a:r>
            <a:r>
              <a:rPr lang="en-US" sz="3000" dirty="0" err="1">
                <a:solidFill>
                  <a:srgbClr val="004586"/>
                </a:solidFill>
                <a:latin typeface="Calibri" panose="020F0502020204030204" pitchFamily="34" charset="0"/>
              </a:rPr>
              <a:t>num</a:t>
            </a:r>
            <a:r>
              <a:rPr lang="en-US" sz="3000" dirty="0">
                <a:latin typeface="Calibri" panose="020F0502020204030204" pitchFamily="34" charset="0"/>
              </a:rPr>
              <a:t> with the </a:t>
            </a:r>
            <a:r>
              <a:rPr lang="en-US" sz="3000" dirty="0">
                <a:solidFill>
                  <a:srgbClr val="FF0000"/>
                </a:solidFill>
                <a:latin typeface="Calibri" panose="020F0502020204030204" pitchFamily="34" charset="0"/>
              </a:rPr>
              <a:t>memory address</a:t>
            </a:r>
            <a:r>
              <a:rPr lang="en-US" sz="3000" dirty="0">
                <a:latin typeface="Calibri" panose="020F0502020204030204" pitchFamily="34" charset="0"/>
              </a:rPr>
              <a:t> that saves </a:t>
            </a:r>
            <a:r>
              <a:rPr lang="en-US" sz="3000" dirty="0">
                <a:solidFill>
                  <a:srgbClr val="0000FF"/>
                </a:solidFill>
                <a:latin typeface="Calibri" panose="020F0502020204030204" pitchFamily="34" charset="0"/>
              </a:rPr>
              <a:t>2.392</a:t>
            </a:r>
          </a:p>
          <a:p>
            <a:pPr lvl="0">
              <a:buSzPct val="100000"/>
              <a:buFont typeface="Symbol" panose="05050102010706020507" pitchFamily="18" charset="2"/>
              <a:buChar char="*"/>
            </a:pPr>
            <a:r>
              <a:rPr lang="en-US" sz="3000" dirty="0">
                <a:latin typeface="Calibri" panose="020F0502020204030204" pitchFamily="34" charset="0"/>
              </a:rPr>
              <a:t>In the </a:t>
            </a:r>
            <a:r>
              <a:rPr lang="en-US" sz="3000" dirty="0">
                <a:solidFill>
                  <a:srgbClr val="FF0000"/>
                </a:solidFill>
                <a:latin typeface="Calibri" panose="020F0502020204030204" pitchFamily="34" charset="0"/>
              </a:rPr>
              <a:t>assembly program</a:t>
            </a:r>
            <a:r>
              <a:rPr lang="en-US" sz="3000" dirty="0">
                <a:latin typeface="Calibri" panose="020F0502020204030204" pitchFamily="34" charset="0"/>
              </a:rPr>
              <a:t>, we need to write:</a:t>
            </a:r>
          </a:p>
          <a:p>
            <a:pPr lvl="1">
              <a:buSzPct val="100000"/>
              <a:buFont typeface="Symbol" panose="05050102010706020507" pitchFamily="18" charset="2"/>
              <a:buChar char="*"/>
            </a:pPr>
            <a:r>
              <a:rPr lang="en-US" sz="3000" dirty="0" err="1">
                <a:latin typeface="Calibri" panose="020F0502020204030204" pitchFamily="34" charset="0"/>
              </a:rPr>
              <a:t>fld</a:t>
            </a:r>
            <a:r>
              <a:rPr lang="en-US" sz="3000" dirty="0">
                <a:latin typeface="Calibri" panose="020F0502020204030204" pitchFamily="34" charset="0"/>
              </a:rPr>
              <a:t> </a:t>
            </a:r>
            <a:r>
              <a:rPr lang="en-US" sz="3000" dirty="0" err="1">
                <a:latin typeface="Calibri" panose="020F0502020204030204" pitchFamily="34" charset="0"/>
              </a:rPr>
              <a:t>dword</a:t>
            </a:r>
            <a:r>
              <a:rPr lang="en-US" sz="3000" dirty="0">
                <a:latin typeface="Calibri" panose="020F0502020204030204" pitchFamily="34" charset="0"/>
              </a:rPr>
              <a:t> [</a:t>
            </a:r>
            <a:r>
              <a:rPr lang="en-US" sz="3000" dirty="0" err="1">
                <a:latin typeface="Calibri" panose="020F0502020204030204" pitchFamily="34" charset="0"/>
              </a:rPr>
              <a:t>num</a:t>
            </a:r>
            <a:r>
              <a:rPr lang="en-US" sz="3000" dirty="0">
                <a:latin typeface="Calibri" panose="020F0502020204030204" pitchFamily="34" charset="0"/>
              </a:rPr>
              <a:t>]</a:t>
            </a:r>
          </a:p>
          <a:p>
            <a:pPr lvl="0">
              <a:buSzPct val="100000"/>
              <a:buFont typeface="Symbol" panose="05050102010706020507" pitchFamily="18" charset="2"/>
              <a:buChar char="*"/>
            </a:pPr>
            <a:r>
              <a:rPr lang="en-US" sz="3000" dirty="0">
                <a:latin typeface="Calibri" panose="020F0502020204030204" pitchFamily="34" charset="0"/>
              </a:rPr>
              <a:t>With this method, we do not have to save the </a:t>
            </a:r>
            <a:r>
              <a:rPr lang="en-US" sz="3000" dirty="0">
                <a:solidFill>
                  <a:schemeClr val="accent3">
                    <a:lumMod val="50000"/>
                  </a:schemeClr>
                </a:solidFill>
                <a:latin typeface="Calibri" panose="020F0502020204030204" pitchFamily="34" charset="0"/>
              </a:rPr>
              <a:t>hex (binary)</a:t>
            </a:r>
            <a:r>
              <a:rPr lang="en-US" sz="3000" dirty="0">
                <a:latin typeface="Calibri" panose="020F0502020204030204" pitchFamily="34" charset="0"/>
              </a:rPr>
              <a:t> representation of a FP number. The assembler will automatically do it for us.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FP Exchange</a:t>
            </a:r>
          </a:p>
        </p:txBody>
      </p:sp>
      <p:sp>
        <p:nvSpPr>
          <p:cNvPr id="3" name="Text Placeholder 2"/>
          <p:cNvSpPr txBox="1">
            <a:spLocks noGrp="1"/>
          </p:cNvSpPr>
          <p:nvPr>
            <p:ph type="body" idx="4294967295"/>
          </p:nvPr>
        </p:nvSpPr>
        <p:spPr>
          <a:xfrm>
            <a:off x="762000" y="3429000"/>
            <a:ext cx="7848600" cy="1949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400"/>
              </a:spcBef>
              <a:buSzPct val="100000"/>
              <a:buFont typeface="Symbol" panose="05050102010706020507" pitchFamily="18" charset="2"/>
              <a:buChar char="*"/>
            </a:pPr>
            <a:r>
              <a:rPr lang="en-US" dirty="0">
                <a:solidFill>
                  <a:srgbClr val="4700B8"/>
                </a:solidFill>
                <a:latin typeface="Calibri" panose="020F0502020204030204" pitchFamily="34" charset="0"/>
              </a:rPr>
              <a:t>Exchanges</a:t>
            </a:r>
            <a:r>
              <a:rPr lang="en-US" dirty="0">
                <a:latin typeface="Calibri" panose="020F0502020204030204" pitchFamily="34" charset="0"/>
              </a:rPr>
              <a:t> the contents of two floating point </a:t>
            </a:r>
            <a:r>
              <a:rPr lang="en-US" dirty="0">
                <a:solidFill>
                  <a:srgbClr val="FF0000"/>
                </a:solidFill>
                <a:latin typeface="Calibri" panose="020F0502020204030204" pitchFamily="34" charset="0"/>
              </a:rPr>
              <a:t>registers</a:t>
            </a:r>
          </a:p>
          <a:p>
            <a:pPr lvl="0">
              <a:spcBef>
                <a:spcPts val="1400"/>
              </a:spcBef>
              <a:buSzPct val="100000"/>
              <a:buFont typeface="Symbol" panose="05050102010706020507" pitchFamily="18" charset="2"/>
              <a:buChar char="*"/>
            </a:pPr>
            <a:r>
              <a:rPr lang="en-US" i="1" dirty="0">
                <a:solidFill>
                  <a:srgbClr val="FF0000"/>
                </a:solidFill>
                <a:latin typeface="Calibri" panose="020F0502020204030204" pitchFamily="34" charset="0"/>
              </a:rPr>
              <a:t>st0</a:t>
            </a:r>
            <a:r>
              <a:rPr lang="en-US" dirty="0">
                <a:latin typeface="Calibri" panose="020F0502020204030204" pitchFamily="34" charset="0"/>
              </a:rPr>
              <a:t> is always one of the FP </a:t>
            </a:r>
            <a:r>
              <a:rPr lang="en-US" dirty="0">
                <a:solidFill>
                  <a:srgbClr val="FF0000"/>
                </a:solidFill>
                <a:latin typeface="Calibri" panose="020F0502020204030204" pitchFamily="34" charset="0"/>
              </a:rPr>
              <a:t>registers</a:t>
            </a:r>
          </a:p>
        </p:txBody>
      </p:sp>
      <p:grpSp>
        <p:nvGrpSpPr>
          <p:cNvPr id="7" name="Group 5"/>
          <p:cNvGrpSpPr>
            <a:grpSpLocks noChangeAspect="1"/>
          </p:cNvGrpSpPr>
          <p:nvPr/>
        </p:nvGrpSpPr>
        <p:grpSpPr bwMode="auto">
          <a:xfrm>
            <a:off x="1066800" y="1828800"/>
            <a:ext cx="7086600" cy="1068388"/>
            <a:chOff x="1008" y="1152"/>
            <a:chExt cx="4464" cy="673"/>
          </a:xfrm>
        </p:grpSpPr>
        <p:sp>
          <p:nvSpPr>
            <p:cNvPr id="8" name="AutoShape 4"/>
            <p:cNvSpPr>
              <a:spLocks noChangeAspect="1" noChangeArrowheads="1" noTextEdit="1"/>
            </p:cNvSpPr>
            <p:nvPr/>
          </p:nvSpPr>
          <p:spPr bwMode="auto">
            <a:xfrm>
              <a:off x="1008" y="1152"/>
              <a:ext cx="4464"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9" name="Freeform 6"/>
            <p:cNvSpPr>
              <a:spLocks noEditPoints="1"/>
            </p:cNvSpPr>
            <p:nvPr/>
          </p:nvSpPr>
          <p:spPr bwMode="auto">
            <a:xfrm>
              <a:off x="1028" y="1172"/>
              <a:ext cx="4416" cy="220"/>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0" name="Rectangle 7"/>
            <p:cNvSpPr>
              <a:spLocks noChangeArrowheads="1"/>
            </p:cNvSpPr>
            <p:nvPr/>
          </p:nvSpPr>
          <p:spPr bwMode="auto">
            <a:xfrm>
              <a:off x="1158" y="1202"/>
              <a:ext cx="5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1899" y="1212"/>
              <a:ext cx="0" cy="18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2" name="Rectangle 9"/>
            <p:cNvSpPr>
              <a:spLocks noChangeArrowheads="1"/>
            </p:cNvSpPr>
            <p:nvPr/>
          </p:nvSpPr>
          <p:spPr bwMode="auto">
            <a:xfrm>
              <a:off x="1999" y="1202"/>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2660" y="1212"/>
              <a:ext cx="0" cy="18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4" name="Rectangle 11"/>
            <p:cNvSpPr>
              <a:spLocks noChangeArrowheads="1"/>
            </p:cNvSpPr>
            <p:nvPr/>
          </p:nvSpPr>
          <p:spPr bwMode="auto">
            <a:xfrm>
              <a:off x="2760" y="1202"/>
              <a:ext cx="7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028" y="1212"/>
              <a:ext cx="4416" cy="371"/>
            </a:xfrm>
            <a:custGeom>
              <a:avLst/>
              <a:gdLst>
                <a:gd name="T0" fmla="*/ 437 w 441"/>
                <a:gd name="T1" fmla="*/ 18 h 37"/>
                <a:gd name="T2" fmla="*/ 437 w 441"/>
                <a:gd name="T3" fmla="*/ 0 h 37"/>
                <a:gd name="T4" fmla="*/ 441 w 441"/>
                <a:gd name="T5" fmla="*/ 18 h 37"/>
                <a:gd name="T6" fmla="*/ 441 w 441"/>
                <a:gd name="T7" fmla="*/ 0 h 37"/>
                <a:gd name="T8" fmla="*/ 0 w 441"/>
                <a:gd name="T9" fmla="*/ 18 h 37"/>
                <a:gd name="T10" fmla="*/ 441 w 441"/>
                <a:gd name="T11" fmla="*/ 18 h 37"/>
                <a:gd name="T12" fmla="*/ 0 w 441"/>
                <a:gd name="T13" fmla="*/ 37 h 37"/>
                <a:gd name="T14" fmla="*/ 0 w 441"/>
                <a:gd name="T15" fmla="*/ 18 h 37"/>
                <a:gd name="T16" fmla="*/ 4 w 441"/>
                <a:gd name="T17" fmla="*/ 37 h 37"/>
                <a:gd name="T18" fmla="*/ 4 w 441"/>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7">
                  <a:moveTo>
                    <a:pt x="437" y="18"/>
                  </a:moveTo>
                  <a:lnTo>
                    <a:pt x="437" y="0"/>
                  </a:lnTo>
                  <a:moveTo>
                    <a:pt x="441" y="18"/>
                  </a:moveTo>
                  <a:lnTo>
                    <a:pt x="441" y="0"/>
                  </a:lnTo>
                  <a:moveTo>
                    <a:pt x="0" y="18"/>
                  </a:moveTo>
                  <a:lnTo>
                    <a:pt x="441" y="18"/>
                  </a:lnTo>
                  <a:moveTo>
                    <a:pt x="0" y="37"/>
                  </a:moveTo>
                  <a:lnTo>
                    <a:pt x="0" y="18"/>
                  </a:lnTo>
                  <a:moveTo>
                    <a:pt x="4" y="37"/>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6" name="Rectangle 13"/>
            <p:cNvSpPr>
              <a:spLocks noChangeArrowheads="1"/>
            </p:cNvSpPr>
            <p:nvPr/>
          </p:nvSpPr>
          <p:spPr bwMode="auto">
            <a:xfrm>
              <a:off x="1158" y="1393"/>
              <a:ext cx="4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1A1B1C"/>
                  </a:solidFill>
                  <a:effectLst/>
                  <a:latin typeface="Times New Roman" pitchFamily="18" charset="0"/>
                  <a:cs typeface="Times New Roman" pitchFamily="18" charset="0"/>
                </a:rPr>
                <a:t>fxch</a:t>
              </a:r>
              <a:r>
                <a:rPr kumimoji="0" lang="en-US" b="0" i="0" u="none" strike="noStrike" cap="none" normalizeH="0" baseline="0" dirty="0">
                  <a:ln>
                    <a:noFill/>
                  </a:ln>
                  <a:solidFill>
                    <a:srgbClr val="1A1B1C"/>
                  </a:solidFill>
                  <a:effectLst/>
                  <a:latin typeface="Times New Roman" pitchFamily="18" charset="0"/>
                  <a:cs typeface="Times New Roman" pitchFamily="18" charset="0"/>
                </a:rPr>
                <a:t> </a:t>
              </a:r>
              <a:r>
                <a:rPr kumimoji="0" lang="en-US" b="0" i="1" u="none" strike="noStrike" cap="none" normalizeH="0" baseline="0" dirty="0" err="1">
                  <a:ln>
                    <a:noFill/>
                  </a:ln>
                  <a:solidFill>
                    <a:srgbClr val="1A1B1C"/>
                  </a:solidFill>
                  <a:effectLst/>
                  <a:latin typeface="Times New Roman" pitchFamily="18" charset="0"/>
                  <a:cs typeface="Times New Roman" pitchFamily="18" charset="0"/>
                </a:rPr>
                <a:t>reg</a:t>
              </a:r>
              <a:endParaRPr kumimoji="0" lang="en-US" b="0" i="1"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8" name="Line 15"/>
            <p:cNvSpPr>
              <a:spLocks noChangeShapeType="1"/>
            </p:cNvSpPr>
            <p:nvPr/>
          </p:nvSpPr>
          <p:spPr bwMode="auto">
            <a:xfrm flipV="1">
              <a:off x="1899" y="1392"/>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9" name="Rectangle 16"/>
            <p:cNvSpPr>
              <a:spLocks noChangeArrowheads="1"/>
            </p:cNvSpPr>
            <p:nvPr/>
          </p:nvSpPr>
          <p:spPr bwMode="auto">
            <a:xfrm>
              <a:off x="1999" y="1393"/>
              <a:ext cx="4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1A1B1C"/>
                  </a:solidFill>
                  <a:effectLst/>
                  <a:latin typeface="Times New Roman" pitchFamily="18" charset="0"/>
                  <a:cs typeface="Times New Roman" pitchFamily="18" charset="0"/>
                </a:rPr>
                <a:t>fxch</a:t>
              </a:r>
              <a:r>
                <a:rPr kumimoji="0" lang="en-US" b="0" i="0" u="none" strike="noStrike" cap="none" normalizeH="0" baseline="0" dirty="0">
                  <a:ln>
                    <a:noFill/>
                  </a:ln>
                  <a:solidFill>
                    <a:srgbClr val="1A1B1C"/>
                  </a:solidFill>
                  <a:effectLst/>
                  <a:latin typeface="Times New Roman" pitchFamily="18" charset="0"/>
                  <a:cs typeface="Times New Roman" pitchFamily="18" charset="0"/>
                </a:rPr>
                <a:t> st3</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0" name="Line 17"/>
            <p:cNvSpPr>
              <a:spLocks noChangeShapeType="1"/>
            </p:cNvSpPr>
            <p:nvPr/>
          </p:nvSpPr>
          <p:spPr bwMode="auto">
            <a:xfrm flipV="1">
              <a:off x="2660" y="1392"/>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1" name="Rectangle 18"/>
            <p:cNvSpPr>
              <a:spLocks noChangeArrowheads="1"/>
            </p:cNvSpPr>
            <p:nvPr/>
          </p:nvSpPr>
          <p:spPr bwMode="auto">
            <a:xfrm>
              <a:off x="2760" y="1393"/>
              <a:ext cx="21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Exchange the contents of </a:t>
              </a:r>
              <a:r>
                <a:rPr lang="en-US" i="1" dirty="0">
                  <a:latin typeface="Times New Roman" pitchFamily="18" charset="0"/>
                  <a:cs typeface="Times New Roman" pitchFamily="18" charset="0"/>
                </a:rPr>
                <a:t>st</a:t>
              </a:r>
              <a:r>
                <a:rPr lang="en-US" dirty="0">
                  <a:latin typeface="Times New Roman" pitchFamily="18" charset="0"/>
                  <a:cs typeface="Times New Roman" pitchFamily="18" charset="0"/>
                </a:rPr>
                <a:t>0 and </a:t>
              </a:r>
              <a:r>
                <a:rPr lang="en-US" i="1" dirty="0">
                  <a:latin typeface="Times New Roman" pitchFamily="18" charset="0"/>
                  <a:cs typeface="Times New Roman" pitchFamily="18" charset="0"/>
                </a:rPr>
                <a:t>st</a:t>
              </a:r>
              <a:r>
                <a:rPr lang="en-US" dirty="0">
                  <a:latin typeface="Times New Roman" pitchFamily="18" charset="0"/>
                  <a:cs typeface="Times New Roman" pitchFamily="18" charset="0"/>
                </a:rPr>
                <a:t>3</a:t>
              </a:r>
            </a:p>
          </p:txBody>
        </p:sp>
        <p:sp>
          <p:nvSpPr>
            <p:cNvPr id="22" name="Freeform 19"/>
            <p:cNvSpPr>
              <a:spLocks noEditPoints="1"/>
            </p:cNvSpPr>
            <p:nvPr/>
          </p:nvSpPr>
          <p:spPr bwMode="auto">
            <a:xfrm>
              <a:off x="1028" y="1392"/>
              <a:ext cx="4416" cy="371"/>
            </a:xfrm>
            <a:custGeom>
              <a:avLst/>
              <a:gdLst>
                <a:gd name="T0" fmla="*/ 437 w 441"/>
                <a:gd name="T1" fmla="*/ 19 h 37"/>
                <a:gd name="T2" fmla="*/ 437 w 441"/>
                <a:gd name="T3" fmla="*/ 0 h 37"/>
                <a:gd name="T4" fmla="*/ 441 w 441"/>
                <a:gd name="T5" fmla="*/ 19 h 37"/>
                <a:gd name="T6" fmla="*/ 441 w 441"/>
                <a:gd name="T7" fmla="*/ 0 h 37"/>
                <a:gd name="T8" fmla="*/ 0 w 441"/>
                <a:gd name="T9" fmla="*/ 19 h 37"/>
                <a:gd name="T10" fmla="*/ 441 w 441"/>
                <a:gd name="T11" fmla="*/ 19 h 37"/>
                <a:gd name="T12" fmla="*/ 0 w 441"/>
                <a:gd name="T13" fmla="*/ 37 h 37"/>
                <a:gd name="T14" fmla="*/ 0 w 441"/>
                <a:gd name="T15" fmla="*/ 19 h 37"/>
                <a:gd name="T16" fmla="*/ 4 w 441"/>
                <a:gd name="T17" fmla="*/ 37 h 37"/>
                <a:gd name="T18" fmla="*/ 4 w 441"/>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7">
                  <a:moveTo>
                    <a:pt x="437" y="19"/>
                  </a:moveTo>
                  <a:lnTo>
                    <a:pt x="437" y="0"/>
                  </a:lnTo>
                  <a:moveTo>
                    <a:pt x="441" y="19"/>
                  </a:moveTo>
                  <a:lnTo>
                    <a:pt x="441" y="0"/>
                  </a:lnTo>
                  <a:moveTo>
                    <a:pt x="0" y="19"/>
                  </a:moveTo>
                  <a:lnTo>
                    <a:pt x="441"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3" name="Rectangle 20"/>
            <p:cNvSpPr>
              <a:spLocks noChangeArrowheads="1"/>
            </p:cNvSpPr>
            <p:nvPr/>
          </p:nvSpPr>
          <p:spPr bwMode="auto">
            <a:xfrm>
              <a:off x="1158" y="1583"/>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fxch</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24" name="Line 21"/>
            <p:cNvSpPr>
              <a:spLocks noChangeShapeType="1"/>
            </p:cNvSpPr>
            <p:nvPr/>
          </p:nvSpPr>
          <p:spPr bwMode="auto">
            <a:xfrm flipV="1">
              <a:off x="1899" y="1583"/>
              <a:ext cx="0" cy="18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5" name="Rectangle 22"/>
            <p:cNvSpPr>
              <a:spLocks noChangeArrowheads="1"/>
            </p:cNvSpPr>
            <p:nvPr/>
          </p:nvSpPr>
          <p:spPr bwMode="auto">
            <a:xfrm>
              <a:off x="1999" y="1583"/>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fxch</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 name="Line 23"/>
            <p:cNvSpPr>
              <a:spLocks noChangeShapeType="1"/>
            </p:cNvSpPr>
            <p:nvPr/>
          </p:nvSpPr>
          <p:spPr bwMode="auto">
            <a:xfrm flipV="1">
              <a:off x="2660" y="1583"/>
              <a:ext cx="0" cy="18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7" name="Rectangle 24"/>
            <p:cNvSpPr>
              <a:spLocks noChangeArrowheads="1"/>
            </p:cNvSpPr>
            <p:nvPr/>
          </p:nvSpPr>
          <p:spPr bwMode="auto">
            <a:xfrm>
              <a:off x="2760" y="1583"/>
              <a:ext cx="21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Exchange the contents of </a:t>
              </a:r>
              <a:r>
                <a:rPr lang="en-US" i="1" dirty="0">
                  <a:latin typeface="Times New Roman" pitchFamily="18" charset="0"/>
                  <a:cs typeface="Times New Roman" pitchFamily="18" charset="0"/>
                </a:rPr>
                <a:t>st</a:t>
              </a:r>
              <a:r>
                <a:rPr lang="en-US" dirty="0">
                  <a:latin typeface="Times New Roman" pitchFamily="18" charset="0"/>
                  <a:cs typeface="Times New Roman" pitchFamily="18" charset="0"/>
                </a:rPr>
                <a:t>0 and </a:t>
              </a:r>
              <a:r>
                <a:rPr lang="en-US" i="1" dirty="0">
                  <a:latin typeface="Times New Roman" pitchFamily="18" charset="0"/>
                  <a:cs typeface="Times New Roman" pitchFamily="18" charset="0"/>
                </a:rPr>
                <a:t>st</a:t>
              </a:r>
              <a:r>
                <a:rPr lang="en-US" dirty="0">
                  <a:latin typeface="Times New Roman" pitchFamily="18" charset="0"/>
                  <a:cs typeface="Times New Roman" pitchFamily="18" charset="0"/>
                </a:rPr>
                <a:t>1</a:t>
              </a:r>
            </a:p>
          </p:txBody>
        </p:sp>
        <p:sp>
          <p:nvSpPr>
            <p:cNvPr id="28" name="Freeform 25"/>
            <p:cNvSpPr>
              <a:spLocks noEditPoints="1"/>
            </p:cNvSpPr>
            <p:nvPr/>
          </p:nvSpPr>
          <p:spPr bwMode="auto">
            <a:xfrm>
              <a:off x="1028" y="1583"/>
              <a:ext cx="4416" cy="220"/>
            </a:xfrm>
            <a:custGeom>
              <a:avLst/>
              <a:gdLst>
                <a:gd name="T0" fmla="*/ 437 w 441"/>
                <a:gd name="T1" fmla="*/ 18 h 22"/>
                <a:gd name="T2" fmla="*/ 437 w 441"/>
                <a:gd name="T3" fmla="*/ 0 h 22"/>
                <a:gd name="T4" fmla="*/ 441 w 441"/>
                <a:gd name="T5" fmla="*/ 18 h 22"/>
                <a:gd name="T6" fmla="*/ 441 w 441"/>
                <a:gd name="T7" fmla="*/ 0 h 22"/>
                <a:gd name="T8" fmla="*/ 0 w 441"/>
                <a:gd name="T9" fmla="*/ 18 h 22"/>
                <a:gd name="T10" fmla="*/ 441 w 441"/>
                <a:gd name="T11" fmla="*/ 18 h 22"/>
                <a:gd name="T12" fmla="*/ 0 w 441"/>
                <a:gd name="T13" fmla="*/ 22 h 22"/>
                <a:gd name="T14" fmla="*/ 441 w 44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437" y="18"/>
                  </a:moveTo>
                  <a:lnTo>
                    <a:pt x="437" y="0"/>
                  </a:lnTo>
                  <a:moveTo>
                    <a:pt x="441" y="18"/>
                  </a:moveTo>
                  <a:lnTo>
                    <a:pt x="441" y="0"/>
                  </a:lnTo>
                  <a:moveTo>
                    <a:pt x="0" y="18"/>
                  </a:moveTo>
                  <a:lnTo>
                    <a:pt x="441" y="18"/>
                  </a:lnTo>
                  <a:moveTo>
                    <a:pt x="0" y="22"/>
                  </a:moveTo>
                  <a:lnTo>
                    <a:pt x="441"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FP Store Instruction</a:t>
            </a:r>
          </a:p>
        </p:txBody>
      </p:sp>
      <p:sp>
        <p:nvSpPr>
          <p:cNvPr id="3" name="Text Placeholder 2"/>
          <p:cNvSpPr txBox="1">
            <a:spLocks noGrp="1"/>
          </p:cNvSpPr>
          <p:nvPr>
            <p:ph type="body" idx="4294967295"/>
          </p:nvPr>
        </p:nvSpPr>
        <p:spPr>
          <a:xfrm>
            <a:off x="757238" y="3429000"/>
            <a:ext cx="7853362" cy="2286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300"/>
              </a:spcAft>
              <a:buSzPct val="100000"/>
              <a:buFont typeface="Symbol" panose="05050102010706020507" pitchFamily="18" charset="2"/>
              <a:buChar char="*"/>
            </a:pPr>
            <a:r>
              <a:rPr lang="en-US" sz="2600" dirty="0">
                <a:latin typeface="Calibri" panose="020F0502020204030204" pitchFamily="34" charset="0"/>
              </a:rPr>
              <a:t>The </a:t>
            </a:r>
            <a:r>
              <a:rPr lang="en-US" sz="2600" i="1" dirty="0" err="1">
                <a:solidFill>
                  <a:srgbClr val="280099"/>
                </a:solidFill>
                <a:latin typeface="Calibri" panose="020F0502020204030204" pitchFamily="34" charset="0"/>
              </a:rPr>
              <a:t>fst</a:t>
            </a:r>
            <a:r>
              <a:rPr lang="en-US" sz="2600" dirty="0">
                <a:latin typeface="Calibri" panose="020F0502020204030204" pitchFamily="34" charset="0"/>
              </a:rPr>
              <a:t> </a:t>
            </a:r>
            <a:r>
              <a:rPr lang="en-US" sz="2600" dirty="0">
                <a:solidFill>
                  <a:srgbClr val="00AE00"/>
                </a:solidFill>
                <a:latin typeface="Calibri" panose="020F0502020204030204" pitchFamily="34" charset="0"/>
              </a:rPr>
              <a:t>instruction</a:t>
            </a:r>
            <a:r>
              <a:rPr lang="en-US" sz="2600" dirty="0">
                <a:latin typeface="Calibri" panose="020F0502020204030204" pitchFamily="34" charset="0"/>
              </a:rPr>
              <a:t> saves the value of st0 to memory</a:t>
            </a:r>
          </a:p>
          <a:p>
            <a:pPr lvl="0">
              <a:spcBef>
                <a:spcPts val="1200"/>
              </a:spcBef>
              <a:spcAft>
                <a:spcPts val="1300"/>
              </a:spcAft>
              <a:buSzPct val="100000"/>
              <a:buFont typeface="Symbol" panose="05050102010706020507" pitchFamily="18" charset="2"/>
              <a:buChar char="*"/>
            </a:pPr>
            <a:r>
              <a:rPr lang="en-US" sz="2600" dirty="0">
                <a:latin typeface="Calibri" panose="020F0502020204030204" pitchFamily="34" charset="0"/>
              </a:rPr>
              <a:t>The </a:t>
            </a:r>
            <a:r>
              <a:rPr lang="en-US" sz="2600" i="1" dirty="0">
                <a:solidFill>
                  <a:srgbClr val="0000FF"/>
                </a:solidFill>
                <a:latin typeface="Calibri" panose="020F0502020204030204" pitchFamily="34" charset="0"/>
              </a:rPr>
              <a:t>fist</a:t>
            </a:r>
            <a:r>
              <a:rPr lang="en-US" sz="2600" dirty="0">
                <a:latin typeface="Calibri" panose="020F0502020204030204" pitchFamily="34" charset="0"/>
              </a:rPr>
              <a:t> instruction </a:t>
            </a:r>
            <a:r>
              <a:rPr lang="en-US" sz="2600" dirty="0">
                <a:solidFill>
                  <a:srgbClr val="00AE00"/>
                </a:solidFill>
                <a:latin typeface="Calibri" panose="020F0502020204030204" pitchFamily="34" charset="0"/>
              </a:rPr>
              <a:t>converts</a:t>
            </a:r>
            <a:r>
              <a:rPr lang="en-US" sz="2600" dirty="0">
                <a:latin typeface="Calibri" panose="020F0502020204030204" pitchFamily="34" charset="0"/>
              </a:rPr>
              <a:t> the FP value to an integer, and than saves it in </a:t>
            </a:r>
            <a:r>
              <a:rPr lang="en-US" sz="2600" dirty="0">
                <a:solidFill>
                  <a:srgbClr val="FF0000"/>
                </a:solidFill>
                <a:latin typeface="Calibri" panose="020F0502020204030204" pitchFamily="34" charset="0"/>
              </a:rPr>
              <a:t>memory</a:t>
            </a:r>
            <a:r>
              <a:rPr lang="en-US" sz="2600" dirty="0">
                <a:latin typeface="Calibri" panose="020F0502020204030204" pitchFamily="34" charset="0"/>
              </a:rPr>
              <a:t>.</a:t>
            </a:r>
          </a:p>
          <a:p>
            <a:pPr lvl="0">
              <a:spcBef>
                <a:spcPts val="1200"/>
              </a:spcBef>
              <a:spcAft>
                <a:spcPts val="1300"/>
              </a:spcAft>
              <a:buSzPct val="100000"/>
              <a:buFont typeface="Symbol" panose="05050102010706020507" pitchFamily="18" charset="2"/>
              <a:buChar char="*"/>
            </a:pPr>
            <a:r>
              <a:rPr lang="en-US" sz="2600" dirty="0">
                <a:latin typeface="Calibri" panose="020F0502020204030204" pitchFamily="34" charset="0"/>
              </a:rPr>
              <a:t>With the '</a:t>
            </a:r>
            <a:r>
              <a:rPr lang="en-US" sz="2600" dirty="0">
                <a:solidFill>
                  <a:srgbClr val="FF0000"/>
                </a:solidFill>
                <a:latin typeface="Calibri" panose="020F0502020204030204" pitchFamily="34" charset="0"/>
              </a:rPr>
              <a:t>p</a:t>
            </a:r>
            <a:r>
              <a:rPr lang="en-US" sz="2600" dirty="0">
                <a:latin typeface="Calibri" panose="020F0502020204030204" pitchFamily="34" charset="0"/>
              </a:rPr>
              <a:t>' suffix, the inst. also </a:t>
            </a:r>
            <a:r>
              <a:rPr lang="en-US" sz="2600" dirty="0">
                <a:solidFill>
                  <a:srgbClr val="00AE00"/>
                </a:solidFill>
                <a:latin typeface="Calibri" panose="020F0502020204030204" pitchFamily="34" charset="0"/>
              </a:rPr>
              <a:t>pops</a:t>
            </a:r>
            <a:r>
              <a:rPr lang="en-US" sz="2600" dirty="0">
                <a:latin typeface="Calibri" panose="020F0502020204030204" pitchFamily="34" charset="0"/>
              </a:rPr>
              <a:t> the </a:t>
            </a:r>
            <a:r>
              <a:rPr lang="en-US" sz="2600" dirty="0">
                <a:solidFill>
                  <a:srgbClr val="280099"/>
                </a:solidFill>
                <a:latin typeface="Calibri" panose="020F0502020204030204" pitchFamily="34" charset="0"/>
              </a:rPr>
              <a:t>FP stack</a:t>
            </a:r>
          </a:p>
        </p:txBody>
      </p:sp>
      <p:grpSp>
        <p:nvGrpSpPr>
          <p:cNvPr id="7" name="Group 5"/>
          <p:cNvGrpSpPr>
            <a:grpSpLocks noChangeAspect="1"/>
          </p:cNvGrpSpPr>
          <p:nvPr/>
        </p:nvGrpSpPr>
        <p:grpSpPr bwMode="auto">
          <a:xfrm>
            <a:off x="762000" y="1295400"/>
            <a:ext cx="7781925" cy="1928812"/>
            <a:chOff x="760" y="953"/>
            <a:chExt cx="4902" cy="1215"/>
          </a:xfrm>
        </p:grpSpPr>
        <p:sp>
          <p:nvSpPr>
            <p:cNvPr id="8" name="AutoShape 4"/>
            <p:cNvSpPr>
              <a:spLocks noChangeAspect="1" noChangeArrowheads="1" noTextEdit="1"/>
            </p:cNvSpPr>
            <p:nvPr/>
          </p:nvSpPr>
          <p:spPr bwMode="auto">
            <a:xfrm>
              <a:off x="760" y="953"/>
              <a:ext cx="4902"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089" y="1022"/>
              <a:ext cx="443" cy="453"/>
            </a:xfrm>
            <a:custGeom>
              <a:avLst/>
              <a:gdLst>
                <a:gd name="T0" fmla="*/ 37 w 45"/>
                <a:gd name="T1" fmla="*/ 8 h 46"/>
                <a:gd name="T2" fmla="*/ 38 w 45"/>
                <a:gd name="T3" fmla="*/ 37 h 46"/>
                <a:gd name="T4" fmla="*/ 9 w 45"/>
                <a:gd name="T5" fmla="*/ 38 h 46"/>
                <a:gd name="T6" fmla="*/ 8 w 45"/>
                <a:gd name="T7" fmla="*/ 9 h 46"/>
                <a:gd name="T8" fmla="*/ 37 w 45"/>
                <a:gd name="T9" fmla="*/ 8 h 46"/>
                <a:gd name="T10" fmla="*/ 37 w 45"/>
                <a:gd name="T11" fmla="*/ 8 h 46"/>
              </a:gdLst>
              <a:ahLst/>
              <a:cxnLst>
                <a:cxn ang="0">
                  <a:pos x="T0" y="T1"/>
                </a:cxn>
                <a:cxn ang="0">
                  <a:pos x="T2" y="T3"/>
                </a:cxn>
                <a:cxn ang="0">
                  <a:pos x="T4" y="T5"/>
                </a:cxn>
                <a:cxn ang="0">
                  <a:pos x="T6" y="T7"/>
                </a:cxn>
                <a:cxn ang="0">
                  <a:pos x="T8" y="T9"/>
                </a:cxn>
                <a:cxn ang="0">
                  <a:pos x="T10" y="T11"/>
                </a:cxn>
              </a:cxnLst>
              <a:rect l="0" t="0" r="r" b="b"/>
              <a:pathLst>
                <a:path w="45" h="46">
                  <a:moveTo>
                    <a:pt x="37" y="8"/>
                  </a:moveTo>
                  <a:cubicBezTo>
                    <a:pt x="45" y="16"/>
                    <a:pt x="45" y="29"/>
                    <a:pt x="38" y="37"/>
                  </a:cubicBezTo>
                  <a:cubicBezTo>
                    <a:pt x="30" y="45"/>
                    <a:pt x="17" y="46"/>
                    <a:pt x="9" y="38"/>
                  </a:cubicBezTo>
                  <a:cubicBezTo>
                    <a:pt x="0" y="30"/>
                    <a:pt x="0" y="17"/>
                    <a:pt x="8" y="9"/>
                  </a:cubicBezTo>
                  <a:cubicBezTo>
                    <a:pt x="15" y="0"/>
                    <a:pt x="28"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780" y="973"/>
              <a:ext cx="4854" cy="217"/>
            </a:xfrm>
            <a:custGeom>
              <a:avLst/>
              <a:gdLst>
                <a:gd name="T0" fmla="*/ 0 w 493"/>
                <a:gd name="T1" fmla="*/ 0 h 22"/>
                <a:gd name="T2" fmla="*/ 493 w 493"/>
                <a:gd name="T3" fmla="*/ 0 h 22"/>
                <a:gd name="T4" fmla="*/ 0 w 493"/>
                <a:gd name="T5" fmla="*/ 4 h 22"/>
                <a:gd name="T6" fmla="*/ 493 w 493"/>
                <a:gd name="T7" fmla="*/ 4 h 22"/>
                <a:gd name="T8" fmla="*/ 0 w 493"/>
                <a:gd name="T9" fmla="*/ 22 h 22"/>
                <a:gd name="T10" fmla="*/ 0 w 493"/>
                <a:gd name="T11" fmla="*/ 4 h 22"/>
                <a:gd name="T12" fmla="*/ 4 w 493"/>
                <a:gd name="T13" fmla="*/ 22 h 22"/>
                <a:gd name="T14" fmla="*/ 4 w 49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2">
                  <a:moveTo>
                    <a:pt x="0" y="0"/>
                  </a:moveTo>
                  <a:lnTo>
                    <a:pt x="493" y="0"/>
                  </a:lnTo>
                  <a:moveTo>
                    <a:pt x="0" y="4"/>
                  </a:moveTo>
                  <a:lnTo>
                    <a:pt x="493"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908" y="1002"/>
              <a:ext cx="67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2" name="Line 9"/>
            <p:cNvSpPr>
              <a:spLocks noChangeShapeType="1"/>
            </p:cNvSpPr>
            <p:nvPr/>
          </p:nvSpPr>
          <p:spPr bwMode="auto">
            <a:xfrm flipV="1">
              <a:off x="1636" y="1012"/>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735" y="1002"/>
              <a:ext cx="58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4" name="Line 11"/>
            <p:cNvSpPr>
              <a:spLocks noChangeShapeType="1"/>
            </p:cNvSpPr>
            <p:nvPr/>
          </p:nvSpPr>
          <p:spPr bwMode="auto">
            <a:xfrm flipV="1">
              <a:off x="2897" y="1012"/>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985" y="1002"/>
              <a:ext cx="77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6" name="Freeform 13"/>
            <p:cNvSpPr>
              <a:spLocks noEditPoints="1"/>
            </p:cNvSpPr>
            <p:nvPr/>
          </p:nvSpPr>
          <p:spPr bwMode="auto">
            <a:xfrm>
              <a:off x="780" y="1012"/>
              <a:ext cx="4854" cy="365"/>
            </a:xfrm>
            <a:custGeom>
              <a:avLst/>
              <a:gdLst>
                <a:gd name="T0" fmla="*/ 489 w 493"/>
                <a:gd name="T1" fmla="*/ 18 h 37"/>
                <a:gd name="T2" fmla="*/ 489 w 493"/>
                <a:gd name="T3" fmla="*/ 0 h 37"/>
                <a:gd name="T4" fmla="*/ 493 w 493"/>
                <a:gd name="T5" fmla="*/ 18 h 37"/>
                <a:gd name="T6" fmla="*/ 493 w 493"/>
                <a:gd name="T7" fmla="*/ 0 h 37"/>
                <a:gd name="T8" fmla="*/ 0 w 493"/>
                <a:gd name="T9" fmla="*/ 18 h 37"/>
                <a:gd name="T10" fmla="*/ 493 w 493"/>
                <a:gd name="T11" fmla="*/ 18 h 37"/>
                <a:gd name="T12" fmla="*/ 0 w 493"/>
                <a:gd name="T13" fmla="*/ 37 h 37"/>
                <a:gd name="T14" fmla="*/ 0 w 493"/>
                <a:gd name="T15" fmla="*/ 18 h 37"/>
                <a:gd name="T16" fmla="*/ 4 w 493"/>
                <a:gd name="T17" fmla="*/ 37 h 37"/>
                <a:gd name="T18" fmla="*/ 4 w 49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8"/>
                  </a:moveTo>
                  <a:lnTo>
                    <a:pt x="493"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908" y="1190"/>
              <a:ext cx="601"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err="1">
                  <a:latin typeface="Times New Roman" pitchFamily="18" charset="0"/>
                  <a:cs typeface="Times New Roman" pitchFamily="18" charset="0"/>
                </a:rPr>
                <a:t>fst</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mem</a:t>
              </a:r>
              <a:endParaRPr lang="en-US" sz="1900" i="1" dirty="0">
                <a:latin typeface="Times New Roman" pitchFamily="18" charset="0"/>
                <a:cs typeface="Times New Roman" pitchFamily="18" charset="0"/>
              </a:endParaRPr>
            </a:p>
            <a:p>
              <a:r>
                <a:rPr lang="en-US" sz="1900" dirty="0" err="1">
                  <a:latin typeface="Times New Roman" pitchFamily="18" charset="0"/>
                  <a:cs typeface="Times New Roman" pitchFamily="18" charset="0"/>
                </a:rPr>
                <a:t>fst</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reg</a:t>
              </a:r>
              <a:endParaRPr lang="en-US" sz="1900" i="1" dirty="0">
                <a:latin typeface="Times New Roman" pitchFamily="18" charset="0"/>
                <a:cs typeface="Times New Roman" pitchFamily="18" charset="0"/>
              </a:endParaRPr>
            </a:p>
            <a:p>
              <a:r>
                <a:rPr lang="en-US" sz="1900" dirty="0" err="1">
                  <a:latin typeface="Times New Roman" pitchFamily="18" charset="0"/>
                  <a:cs typeface="Times New Roman" pitchFamily="18" charset="0"/>
                </a:rPr>
                <a:t>fstp</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mem</a:t>
              </a:r>
              <a:endParaRPr lang="en-US" sz="1900" i="1" dirty="0">
                <a:latin typeface="Times New Roman" pitchFamily="18" charset="0"/>
                <a:cs typeface="Times New Roman" pitchFamily="18" charset="0"/>
              </a:endParaRPr>
            </a:p>
            <a:p>
              <a:r>
                <a:rPr lang="en-US" sz="1900" dirty="0">
                  <a:latin typeface="Times New Roman" pitchFamily="18" charset="0"/>
                  <a:cs typeface="Times New Roman" pitchFamily="18" charset="0"/>
                </a:rPr>
                <a:t>fist </a:t>
              </a:r>
              <a:r>
                <a:rPr lang="en-US" sz="1900" i="1" dirty="0" err="1">
                  <a:latin typeface="Times New Roman" pitchFamily="18" charset="0"/>
                  <a:cs typeface="Times New Roman" pitchFamily="18" charset="0"/>
                </a:rPr>
                <a:t>mem</a:t>
              </a:r>
              <a:endParaRPr lang="en-US" sz="1900" i="1" dirty="0">
                <a:latin typeface="Times New Roman" pitchFamily="18" charset="0"/>
                <a:cs typeface="Times New Roman" pitchFamily="18" charset="0"/>
              </a:endParaRPr>
            </a:p>
            <a:p>
              <a:r>
                <a:rPr lang="en-US" sz="1900" dirty="0" err="1">
                  <a:latin typeface="Times New Roman" pitchFamily="18" charset="0"/>
                  <a:cs typeface="Times New Roman" pitchFamily="18" charset="0"/>
                </a:rPr>
                <a:t>fistp</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mem</a:t>
              </a:r>
              <a:endParaRPr lang="en-US" sz="1900" dirty="0">
                <a:latin typeface="Times New Roman" pitchFamily="18" charset="0"/>
                <a:cs typeface="Times New Roman" pitchFamily="18" charset="0"/>
              </a:endParaRPr>
            </a:p>
          </p:txBody>
        </p:sp>
        <p:sp>
          <p:nvSpPr>
            <p:cNvPr id="18" name="Line 15"/>
            <p:cNvSpPr>
              <a:spLocks noChangeShapeType="1"/>
            </p:cNvSpPr>
            <p:nvPr/>
          </p:nvSpPr>
          <p:spPr bwMode="auto">
            <a:xfrm flipV="1">
              <a:off x="1636" y="1190"/>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735" y="1190"/>
              <a:ext cx="105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nl-NL" sz="1900" dirty="0">
                  <a:latin typeface="Times New Roman" pitchFamily="18" charset="0"/>
                  <a:cs typeface="Times New Roman" pitchFamily="18" charset="0"/>
                </a:rPr>
                <a:t>fst dword [eax]</a:t>
              </a:r>
            </a:p>
            <a:p>
              <a:r>
                <a:rPr lang="en-US" sz="1900" dirty="0" err="1">
                  <a:latin typeface="Times New Roman" pitchFamily="18" charset="0"/>
                  <a:cs typeface="Times New Roman" pitchFamily="18" charset="0"/>
                </a:rPr>
                <a:t>fst</a:t>
              </a:r>
              <a:r>
                <a:rPr lang="en-US" sz="1900" dirty="0">
                  <a:latin typeface="Times New Roman" pitchFamily="18" charset="0"/>
                  <a:cs typeface="Times New Roman" pitchFamily="18" charset="0"/>
                </a:rPr>
                <a:t> st4</a:t>
              </a:r>
            </a:p>
            <a:p>
              <a:r>
                <a:rPr lang="en-US" sz="1900" dirty="0" err="1">
                  <a:latin typeface="Times New Roman" pitchFamily="18" charset="0"/>
                  <a:cs typeface="Times New Roman" pitchFamily="18" charset="0"/>
                </a:rPr>
                <a:t>fstp</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dword</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a:t>
              </a:r>
            </a:p>
            <a:p>
              <a:r>
                <a:rPr lang="en-US" sz="1900" dirty="0">
                  <a:latin typeface="Times New Roman" pitchFamily="18" charset="0"/>
                  <a:cs typeface="Times New Roman" pitchFamily="18" charset="0"/>
                </a:rPr>
                <a:t>fist </a:t>
              </a:r>
              <a:r>
                <a:rPr lang="en-US" sz="1900" dirty="0" err="1">
                  <a:latin typeface="Times New Roman" pitchFamily="18" charset="0"/>
                  <a:cs typeface="Times New Roman" pitchFamily="18" charset="0"/>
                </a:rPr>
                <a:t>dword</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a:t>
              </a:r>
            </a:p>
            <a:p>
              <a:r>
                <a:rPr lang="en-US" sz="1900" dirty="0" err="1">
                  <a:latin typeface="Times New Roman" pitchFamily="18" charset="0"/>
                  <a:cs typeface="Times New Roman" pitchFamily="18" charset="0"/>
                </a:rPr>
                <a:t>fistp</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dword</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a:t>
              </a:r>
            </a:p>
          </p:txBody>
        </p:sp>
        <p:sp>
          <p:nvSpPr>
            <p:cNvPr id="20" name="Line 17"/>
            <p:cNvSpPr>
              <a:spLocks noChangeShapeType="1"/>
            </p:cNvSpPr>
            <p:nvPr/>
          </p:nvSpPr>
          <p:spPr bwMode="auto">
            <a:xfrm flipV="1">
              <a:off x="2897" y="1190"/>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985" y="1190"/>
              <a:ext cx="2081"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a:latin typeface="Times New Roman" pitchFamily="18" charset="0"/>
                  <a:cs typeface="Times New Roman" pitchFamily="18" charset="0"/>
                </a:rPr>
                <a:t>[</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dirty="0">
                  <a:latin typeface="Times New Roman" pitchFamily="18" charset="0"/>
                  <a:cs typeface="Times New Roman" pitchFamily="18" charset="0"/>
                </a:rPr>
                <a:t>st0</a:t>
              </a:r>
            </a:p>
            <a:p>
              <a:r>
                <a:rPr lang="en-US" sz="1900" dirty="0">
                  <a:latin typeface="Times New Roman" pitchFamily="18" charset="0"/>
                  <a:cs typeface="Times New Roman" pitchFamily="18" charset="0"/>
                </a:rPr>
                <a:t>st4 </a:t>
              </a:r>
              <a:r>
                <a:rPr lang="en-US" sz="1900" i="1" dirty="0">
                  <a:latin typeface="Times New Roman" pitchFamily="18" charset="0"/>
                  <a:cs typeface="Times New Roman" pitchFamily="18" charset="0"/>
                </a:rPr>
                <a:t>← </a:t>
              </a:r>
              <a:r>
                <a:rPr lang="en-US" sz="1900" dirty="0">
                  <a:latin typeface="Times New Roman" pitchFamily="18" charset="0"/>
                  <a:cs typeface="Times New Roman" pitchFamily="18" charset="0"/>
                </a:rPr>
                <a:t>st0</a:t>
              </a:r>
            </a:p>
            <a:p>
              <a:r>
                <a:rPr lang="en-US" sz="1900" dirty="0">
                  <a:latin typeface="Times New Roman" pitchFamily="18" charset="0"/>
                  <a:cs typeface="Times New Roman" pitchFamily="18" charset="0"/>
                </a:rPr>
                <a:t>[</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dirty="0">
                  <a:latin typeface="Times New Roman" pitchFamily="18" charset="0"/>
                  <a:cs typeface="Times New Roman" pitchFamily="18" charset="0"/>
                </a:rPr>
                <a:t>st0; pop the FP stack</a:t>
              </a:r>
            </a:p>
            <a:p>
              <a:r>
                <a:rPr lang="en-US" sz="1900" dirty="0">
                  <a:latin typeface="Times New Roman" pitchFamily="18" charset="0"/>
                  <a:cs typeface="Times New Roman" pitchFamily="18" charset="0"/>
                </a:rPr>
                <a:t>[</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dirty="0" err="1">
                  <a:latin typeface="Times New Roman" pitchFamily="18" charset="0"/>
                  <a:cs typeface="Times New Roman" pitchFamily="18" charset="0"/>
                </a:rPr>
                <a:t>int</a:t>
              </a:r>
              <a:r>
                <a:rPr lang="en-US" sz="1900" dirty="0">
                  <a:latin typeface="Times New Roman" pitchFamily="18" charset="0"/>
                  <a:cs typeface="Times New Roman" pitchFamily="18" charset="0"/>
                </a:rPr>
                <a:t>(st0)</a:t>
              </a:r>
            </a:p>
            <a:p>
              <a:r>
                <a:rPr lang="en-US" sz="1900" dirty="0">
                  <a:latin typeface="Times New Roman" pitchFamily="18" charset="0"/>
                  <a:cs typeface="Times New Roman" pitchFamily="18" charset="0"/>
                </a:rPr>
                <a:t>[</a:t>
              </a:r>
              <a:r>
                <a:rPr lang="en-US" sz="1900" dirty="0" err="1">
                  <a:latin typeface="Times New Roman" pitchFamily="18" charset="0"/>
                  <a:cs typeface="Times New Roman" pitchFamily="18" charset="0"/>
                </a:rPr>
                <a:t>eax</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dirty="0" err="1">
                  <a:latin typeface="Times New Roman" pitchFamily="18" charset="0"/>
                  <a:cs typeface="Times New Roman" pitchFamily="18" charset="0"/>
                </a:rPr>
                <a:t>int</a:t>
              </a:r>
              <a:r>
                <a:rPr lang="en-US" sz="1900" dirty="0">
                  <a:latin typeface="Times New Roman" pitchFamily="18" charset="0"/>
                  <a:cs typeface="Times New Roman" pitchFamily="18" charset="0"/>
                </a:rPr>
                <a:t>(st0); pop the FP stack</a:t>
              </a:r>
            </a:p>
          </p:txBody>
        </p:sp>
        <p:sp>
          <p:nvSpPr>
            <p:cNvPr id="23" name="Freeform 20"/>
            <p:cNvSpPr>
              <a:spLocks noEditPoints="1"/>
            </p:cNvSpPr>
            <p:nvPr/>
          </p:nvSpPr>
          <p:spPr bwMode="auto">
            <a:xfrm>
              <a:off x="780" y="1190"/>
              <a:ext cx="4854" cy="364"/>
            </a:xfrm>
            <a:custGeom>
              <a:avLst/>
              <a:gdLst>
                <a:gd name="T0" fmla="*/ 489 w 493"/>
                <a:gd name="T1" fmla="*/ 19 h 37"/>
                <a:gd name="T2" fmla="*/ 489 w 493"/>
                <a:gd name="T3" fmla="*/ 0 h 37"/>
                <a:gd name="T4" fmla="*/ 493 w 493"/>
                <a:gd name="T5" fmla="*/ 19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9"/>
                  </a:moveTo>
                  <a:lnTo>
                    <a:pt x="489" y="0"/>
                  </a:lnTo>
                  <a:moveTo>
                    <a:pt x="493" y="19"/>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V="1">
              <a:off x="1646" y="1377"/>
              <a:ext cx="0" cy="17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V="1">
              <a:off x="2897" y="1377"/>
              <a:ext cx="0" cy="17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780" y="1377"/>
              <a:ext cx="4854" cy="365"/>
            </a:xfrm>
            <a:custGeom>
              <a:avLst/>
              <a:gdLst>
                <a:gd name="T0" fmla="*/ 489 w 493"/>
                <a:gd name="T1" fmla="*/ 18 h 37"/>
                <a:gd name="T2" fmla="*/ 489 w 493"/>
                <a:gd name="T3" fmla="*/ 0 h 37"/>
                <a:gd name="T4" fmla="*/ 493 w 493"/>
                <a:gd name="T5" fmla="*/ 18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flipV="1">
              <a:off x="1646" y="1564"/>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V="1">
              <a:off x="2897" y="1564"/>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noEditPoints="1"/>
            </p:cNvSpPr>
            <p:nvPr/>
          </p:nvSpPr>
          <p:spPr bwMode="auto">
            <a:xfrm>
              <a:off x="780" y="1564"/>
              <a:ext cx="4854" cy="365"/>
            </a:xfrm>
            <a:custGeom>
              <a:avLst/>
              <a:gdLst>
                <a:gd name="T0" fmla="*/ 489 w 493"/>
                <a:gd name="T1" fmla="*/ 18 h 37"/>
                <a:gd name="T2" fmla="*/ 489 w 493"/>
                <a:gd name="T3" fmla="*/ 0 h 37"/>
                <a:gd name="T4" fmla="*/ 493 w 493"/>
                <a:gd name="T5" fmla="*/ 18 h 37"/>
                <a:gd name="T6" fmla="*/ 493 w 493"/>
                <a:gd name="T7" fmla="*/ 0 h 37"/>
                <a:gd name="T8" fmla="*/ 0 w 493"/>
                <a:gd name="T9" fmla="*/ 18 h 37"/>
                <a:gd name="T10" fmla="*/ 493 w 493"/>
                <a:gd name="T11" fmla="*/ 18 h 37"/>
                <a:gd name="T12" fmla="*/ 0 w 493"/>
                <a:gd name="T13" fmla="*/ 37 h 37"/>
                <a:gd name="T14" fmla="*/ 0 w 493"/>
                <a:gd name="T15" fmla="*/ 18 h 37"/>
                <a:gd name="T16" fmla="*/ 4 w 493"/>
                <a:gd name="T17" fmla="*/ 37 h 37"/>
                <a:gd name="T18" fmla="*/ 4 w 49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8"/>
                  </a:moveTo>
                  <a:lnTo>
                    <a:pt x="493"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flipV="1">
              <a:off x="1646" y="1742"/>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flipV="1">
              <a:off x="2897" y="1742"/>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4" name="Freeform 29"/>
            <p:cNvSpPr>
              <a:spLocks noEditPoints="1"/>
            </p:cNvSpPr>
            <p:nvPr/>
          </p:nvSpPr>
          <p:spPr bwMode="auto">
            <a:xfrm>
              <a:off x="780" y="1742"/>
              <a:ext cx="4854" cy="364"/>
            </a:xfrm>
            <a:custGeom>
              <a:avLst/>
              <a:gdLst>
                <a:gd name="T0" fmla="*/ 489 w 493"/>
                <a:gd name="T1" fmla="*/ 19 h 37"/>
                <a:gd name="T2" fmla="*/ 489 w 493"/>
                <a:gd name="T3" fmla="*/ 0 h 37"/>
                <a:gd name="T4" fmla="*/ 493 w 493"/>
                <a:gd name="T5" fmla="*/ 19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9"/>
                  </a:moveTo>
                  <a:lnTo>
                    <a:pt x="489" y="0"/>
                  </a:lnTo>
                  <a:moveTo>
                    <a:pt x="493" y="19"/>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5" name="Line 30"/>
            <p:cNvSpPr>
              <a:spLocks noChangeShapeType="1"/>
            </p:cNvSpPr>
            <p:nvPr/>
          </p:nvSpPr>
          <p:spPr bwMode="auto">
            <a:xfrm flipV="1">
              <a:off x="1646" y="1929"/>
              <a:ext cx="0" cy="17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7" name="Line 31"/>
            <p:cNvSpPr>
              <a:spLocks noChangeShapeType="1"/>
            </p:cNvSpPr>
            <p:nvPr/>
          </p:nvSpPr>
          <p:spPr bwMode="auto">
            <a:xfrm flipV="1">
              <a:off x="2897" y="1929"/>
              <a:ext cx="0" cy="17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8" name="Freeform 32"/>
            <p:cNvSpPr>
              <a:spLocks noEditPoints="1"/>
            </p:cNvSpPr>
            <p:nvPr/>
          </p:nvSpPr>
          <p:spPr bwMode="auto">
            <a:xfrm>
              <a:off x="780" y="1929"/>
              <a:ext cx="4854" cy="217"/>
            </a:xfrm>
            <a:custGeom>
              <a:avLst/>
              <a:gdLst>
                <a:gd name="T0" fmla="*/ 489 w 493"/>
                <a:gd name="T1" fmla="*/ 18 h 22"/>
                <a:gd name="T2" fmla="*/ 489 w 493"/>
                <a:gd name="T3" fmla="*/ 0 h 22"/>
                <a:gd name="T4" fmla="*/ 493 w 493"/>
                <a:gd name="T5" fmla="*/ 18 h 22"/>
                <a:gd name="T6" fmla="*/ 493 w 493"/>
                <a:gd name="T7" fmla="*/ 0 h 22"/>
                <a:gd name="T8" fmla="*/ 0 w 493"/>
                <a:gd name="T9" fmla="*/ 18 h 22"/>
                <a:gd name="T10" fmla="*/ 493 w 493"/>
                <a:gd name="T11" fmla="*/ 18 h 22"/>
                <a:gd name="T12" fmla="*/ 0 w 493"/>
                <a:gd name="T13" fmla="*/ 22 h 22"/>
                <a:gd name="T14" fmla="*/ 493 w 49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2">
                  <a:moveTo>
                    <a:pt x="489" y="18"/>
                  </a:moveTo>
                  <a:lnTo>
                    <a:pt x="489" y="0"/>
                  </a:lnTo>
                  <a:moveTo>
                    <a:pt x="493" y="18"/>
                  </a:moveTo>
                  <a:lnTo>
                    <a:pt x="493" y="0"/>
                  </a:lnTo>
                  <a:moveTo>
                    <a:pt x="0" y="18"/>
                  </a:moveTo>
                  <a:lnTo>
                    <a:pt x="493" y="18"/>
                  </a:lnTo>
                  <a:moveTo>
                    <a:pt x="0" y="22"/>
                  </a:moveTo>
                  <a:lnTo>
                    <a:pt x="493"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1371600" y="2091062"/>
            <a:ext cx="7467600" cy="2031325"/>
          </a:xfrm>
          <a:prstGeom prst="rect">
            <a:avLst/>
          </a:prstGeom>
        </p:spPr>
        <p:txBody>
          <a:bodyPr wrap="square">
            <a:spAutoFit/>
          </a:bodyPr>
          <a:lstStyle/>
          <a:p>
            <a:r>
              <a:rPr lang="en-US" i="1" dirty="0">
                <a:latin typeface="Times New Roman" pitchFamily="18" charset="0"/>
                <a:cs typeface="Times New Roman" pitchFamily="18" charset="0"/>
              </a:rPr>
              <a:t>A 32 bit floating </a:t>
            </a:r>
            <a:r>
              <a:rPr lang="en-US" i="1">
                <a:latin typeface="Times New Roman" pitchFamily="18" charset="0"/>
                <a:cs typeface="Times New Roman" pitchFamily="18" charset="0"/>
              </a:rPr>
              <a:t>point number </a:t>
            </a:r>
            <a:r>
              <a:rPr lang="en-US" i="1" dirty="0">
                <a:latin typeface="Times New Roman" pitchFamily="18" charset="0"/>
                <a:cs typeface="Times New Roman" pitchFamily="18" charset="0"/>
              </a:rPr>
              <a:t>is loaded in st</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 Convert it to an integer and save its value in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a:t>
            </a: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p>
          <a:p>
            <a:endParaRPr lang="en-US" b="1" i="1" dirty="0">
              <a:latin typeface="Times New Roman" pitchFamily="18" charset="0"/>
              <a:cs typeface="Times New Roman" pitchFamily="18" charset="0"/>
            </a:endParaRPr>
          </a:p>
          <a:p>
            <a:r>
              <a:rPr lang="en-US" i="1" dirty="0">
                <a:latin typeface="Courier New" pitchFamily="49" charset="0"/>
                <a:cs typeface="Courier New" pitchFamily="49" charset="0"/>
              </a:rPr>
              <a:t>fist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[esp+4]        ; save st0 to [esp+4]</a:t>
            </a:r>
          </a:p>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eax</a:t>
            </a:r>
            <a:r>
              <a:rPr lang="en-US" i="1" dirty="0">
                <a:latin typeface="Courier New" pitchFamily="49" charset="0"/>
                <a:cs typeface="Courier New" pitchFamily="49" charset="0"/>
              </a:rPr>
              <a:t>, [esp+4]</a:t>
            </a:r>
            <a:endParaRPr lang="en-US" dirty="0">
              <a:latin typeface="Courier New" pitchFamily="49" charset="0"/>
              <a:cs typeface="Courier New"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Variants</a:t>
            </a:r>
            <a:r>
              <a:rPr lang="fr-FR" dirty="0">
                <a:solidFill>
                  <a:schemeClr val="tx1"/>
                </a:solidFill>
              </a:rPr>
              <a:t> of the FP </a:t>
            </a:r>
            <a:r>
              <a:rPr lang="fr-FR" i="1" dirty="0" err="1">
                <a:solidFill>
                  <a:schemeClr val="tx1"/>
                </a:solidFill>
              </a:rPr>
              <a:t>add</a:t>
            </a:r>
            <a:r>
              <a:rPr lang="fr-FR" dirty="0">
                <a:solidFill>
                  <a:schemeClr val="tx1"/>
                </a:solidFill>
              </a:rPr>
              <a:t> instruction</a:t>
            </a:r>
          </a:p>
        </p:txBody>
      </p:sp>
      <p:sp>
        <p:nvSpPr>
          <p:cNvPr id="3" name="Text Placeholder 2"/>
          <p:cNvSpPr txBox="1">
            <a:spLocks noGrp="1"/>
          </p:cNvSpPr>
          <p:nvPr>
            <p:ph type="body" idx="4294967295"/>
          </p:nvPr>
        </p:nvSpPr>
        <p:spPr>
          <a:xfrm>
            <a:off x="1219200" y="3978275"/>
            <a:ext cx="7620000" cy="23463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i="1" dirty="0" err="1">
                <a:solidFill>
                  <a:srgbClr val="280099"/>
                </a:solidFill>
                <a:latin typeface="Calibri" panose="020F0502020204030204" pitchFamily="34" charset="0"/>
              </a:rPr>
              <a:t>fadd</a:t>
            </a:r>
            <a:r>
              <a:rPr lang="en-US" dirty="0">
                <a:latin typeface="Calibri" panose="020F0502020204030204" pitchFamily="34" charset="0"/>
              </a:rPr>
              <a:t> adds two FP numbers</a:t>
            </a:r>
          </a:p>
          <a:p>
            <a:pPr lvl="0">
              <a:buSzPct val="100000"/>
              <a:buFont typeface="Symbol" panose="05050102010706020507" pitchFamily="18" charset="2"/>
              <a:buChar char="*"/>
            </a:pPr>
            <a:r>
              <a:rPr lang="en-US" i="1" dirty="0" err="1">
                <a:solidFill>
                  <a:srgbClr val="00AE00"/>
                </a:solidFill>
                <a:latin typeface="Calibri" panose="020F0502020204030204" pitchFamily="34" charset="0"/>
              </a:rPr>
              <a:t>faddp</a:t>
            </a:r>
            <a:r>
              <a:rPr lang="en-US" i="1" dirty="0">
                <a:latin typeface="Calibri" panose="020F0502020204030204" pitchFamily="34" charset="0"/>
              </a:rPr>
              <a:t> </a:t>
            </a:r>
            <a:r>
              <a:rPr lang="en-US" dirty="0">
                <a:latin typeface="Calibri" panose="020F0502020204030204" pitchFamily="34" charset="0"/>
              </a:rPr>
              <a:t>additionally pops the stack</a:t>
            </a:r>
          </a:p>
          <a:p>
            <a:pPr lvl="0">
              <a:buSzPct val="100000"/>
              <a:buFont typeface="Symbol" panose="05050102010706020507" pitchFamily="18" charset="2"/>
              <a:buChar char="*"/>
            </a:pPr>
            <a:r>
              <a:rPr lang="en-US" i="1" dirty="0" err="1">
                <a:solidFill>
                  <a:srgbClr val="FF0000"/>
                </a:solidFill>
                <a:latin typeface="Calibri" panose="020F0502020204030204" pitchFamily="34" charset="0"/>
              </a:rPr>
              <a:t>fiadd</a:t>
            </a:r>
            <a:r>
              <a:rPr lang="en-US" dirty="0">
                <a:latin typeface="Calibri" panose="020F0502020204030204" pitchFamily="34" charset="0"/>
              </a:rPr>
              <a:t> adds an integer in the first memory operand to </a:t>
            </a:r>
            <a:r>
              <a:rPr lang="en-US" i="1" dirty="0">
                <a:latin typeface="Calibri" panose="020F0502020204030204" pitchFamily="34" charset="0"/>
              </a:rPr>
              <a:t>st0</a:t>
            </a:r>
          </a:p>
        </p:txBody>
      </p:sp>
      <p:grpSp>
        <p:nvGrpSpPr>
          <p:cNvPr id="7" name="Group 5"/>
          <p:cNvGrpSpPr>
            <a:grpSpLocks noChangeAspect="1"/>
          </p:cNvGrpSpPr>
          <p:nvPr/>
        </p:nvGrpSpPr>
        <p:grpSpPr bwMode="auto">
          <a:xfrm>
            <a:off x="914400" y="1295400"/>
            <a:ext cx="7554913" cy="1779588"/>
            <a:chOff x="870" y="1152"/>
            <a:chExt cx="4759" cy="1121"/>
          </a:xfrm>
        </p:grpSpPr>
        <p:sp>
          <p:nvSpPr>
            <p:cNvPr id="8" name="AutoShape 4"/>
            <p:cNvSpPr>
              <a:spLocks noChangeAspect="1" noChangeArrowheads="1" noTextEdit="1"/>
            </p:cNvSpPr>
            <p:nvPr/>
          </p:nvSpPr>
          <p:spPr bwMode="auto">
            <a:xfrm>
              <a:off x="870" y="1152"/>
              <a:ext cx="4759" cy="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9" name="Line 6"/>
            <p:cNvSpPr>
              <a:spLocks noChangeShapeType="1"/>
            </p:cNvSpPr>
            <p:nvPr/>
          </p:nvSpPr>
          <p:spPr bwMode="auto">
            <a:xfrm flipV="1">
              <a:off x="925" y="1207"/>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0" name="Line 7"/>
            <p:cNvSpPr>
              <a:spLocks noChangeShapeType="1"/>
            </p:cNvSpPr>
            <p:nvPr/>
          </p:nvSpPr>
          <p:spPr bwMode="auto">
            <a:xfrm flipV="1">
              <a:off x="888" y="1207"/>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1" name="Line 8"/>
            <p:cNvSpPr>
              <a:spLocks noChangeShapeType="1"/>
            </p:cNvSpPr>
            <p:nvPr/>
          </p:nvSpPr>
          <p:spPr bwMode="auto">
            <a:xfrm>
              <a:off x="888" y="1207"/>
              <a:ext cx="471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2" name="Line 9"/>
            <p:cNvSpPr>
              <a:spLocks noChangeShapeType="1"/>
            </p:cNvSpPr>
            <p:nvPr/>
          </p:nvSpPr>
          <p:spPr bwMode="auto">
            <a:xfrm>
              <a:off x="888" y="1170"/>
              <a:ext cx="471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3" name="Rectangle 10"/>
            <p:cNvSpPr>
              <a:spLocks noChangeArrowheads="1"/>
            </p:cNvSpPr>
            <p:nvPr/>
          </p:nvSpPr>
          <p:spPr bwMode="auto">
            <a:xfrm>
              <a:off x="1007" y="1197"/>
              <a:ext cx="5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sz="17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4" name="Line 11"/>
            <p:cNvSpPr>
              <a:spLocks noChangeShapeType="1"/>
            </p:cNvSpPr>
            <p:nvPr/>
          </p:nvSpPr>
          <p:spPr bwMode="auto">
            <a:xfrm flipV="1">
              <a:off x="1857" y="1207"/>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5" name="Rectangle 12"/>
            <p:cNvSpPr>
              <a:spLocks noChangeArrowheads="1"/>
            </p:cNvSpPr>
            <p:nvPr/>
          </p:nvSpPr>
          <p:spPr bwMode="auto">
            <a:xfrm>
              <a:off x="1949" y="1197"/>
              <a:ext cx="4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sz="17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6" name="Line 13"/>
            <p:cNvSpPr>
              <a:spLocks noChangeShapeType="1"/>
            </p:cNvSpPr>
            <p:nvPr/>
          </p:nvSpPr>
          <p:spPr bwMode="auto">
            <a:xfrm flipV="1">
              <a:off x="3064" y="1207"/>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7" name="Rectangle 14"/>
            <p:cNvSpPr>
              <a:spLocks noChangeArrowheads="1"/>
            </p:cNvSpPr>
            <p:nvPr/>
          </p:nvSpPr>
          <p:spPr bwMode="auto">
            <a:xfrm>
              <a:off x="3146" y="1197"/>
              <a:ext cx="6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sz="17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8" name="Freeform 15"/>
            <p:cNvSpPr>
              <a:spLocks noEditPoints="1"/>
            </p:cNvSpPr>
            <p:nvPr/>
          </p:nvSpPr>
          <p:spPr bwMode="auto">
            <a:xfrm>
              <a:off x="888" y="1207"/>
              <a:ext cx="4717" cy="329"/>
            </a:xfrm>
            <a:custGeom>
              <a:avLst/>
              <a:gdLst>
                <a:gd name="T0" fmla="*/ 512 w 516"/>
                <a:gd name="T1" fmla="*/ 18 h 36"/>
                <a:gd name="T2" fmla="*/ 512 w 516"/>
                <a:gd name="T3" fmla="*/ 0 h 36"/>
                <a:gd name="T4" fmla="*/ 516 w 516"/>
                <a:gd name="T5" fmla="*/ 18 h 36"/>
                <a:gd name="T6" fmla="*/ 516 w 516"/>
                <a:gd name="T7" fmla="*/ 0 h 36"/>
                <a:gd name="T8" fmla="*/ 0 w 516"/>
                <a:gd name="T9" fmla="*/ 18 h 36"/>
                <a:gd name="T10" fmla="*/ 516 w 516"/>
                <a:gd name="T11" fmla="*/ 18 h 36"/>
                <a:gd name="T12" fmla="*/ 0 w 516"/>
                <a:gd name="T13" fmla="*/ 36 h 36"/>
                <a:gd name="T14" fmla="*/ 0 w 516"/>
                <a:gd name="T15" fmla="*/ 18 h 36"/>
                <a:gd name="T16" fmla="*/ 4 w 516"/>
                <a:gd name="T17" fmla="*/ 36 h 36"/>
                <a:gd name="T18" fmla="*/ 4 w 516"/>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36">
                  <a:moveTo>
                    <a:pt x="512" y="18"/>
                  </a:moveTo>
                  <a:lnTo>
                    <a:pt x="512" y="0"/>
                  </a:lnTo>
                  <a:moveTo>
                    <a:pt x="516" y="18"/>
                  </a:moveTo>
                  <a:lnTo>
                    <a:pt x="516" y="0"/>
                  </a:lnTo>
                  <a:moveTo>
                    <a:pt x="0" y="18"/>
                  </a:moveTo>
                  <a:lnTo>
                    <a:pt x="516"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9" name="Rectangle 16"/>
            <p:cNvSpPr>
              <a:spLocks noChangeArrowheads="1"/>
            </p:cNvSpPr>
            <p:nvPr/>
          </p:nvSpPr>
          <p:spPr bwMode="auto">
            <a:xfrm>
              <a:off x="1007" y="1371"/>
              <a:ext cx="77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fadd</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i="1"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fadd</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endParaRPr lang="en-US" sz="1700" i="1" dirty="0">
                <a:latin typeface="Times New Roman" pitchFamily="18" charset="0"/>
                <a:cs typeface="Times New Roman" pitchFamily="18" charset="0"/>
              </a:endParaRPr>
            </a:p>
            <a:p>
              <a:endParaRPr lang="en-US" sz="1700"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faddp</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reg</a:t>
              </a:r>
              <a:endParaRPr lang="en-US" sz="1700" i="1"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fiadd</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dirty="0">
                <a:latin typeface="Times New Roman" pitchFamily="18" charset="0"/>
                <a:cs typeface="Times New Roman" pitchFamily="18" charset="0"/>
              </a:endParaRPr>
            </a:p>
          </p:txBody>
        </p:sp>
        <p:sp>
          <p:nvSpPr>
            <p:cNvPr id="20" name="Line 17"/>
            <p:cNvSpPr>
              <a:spLocks noChangeShapeType="1"/>
            </p:cNvSpPr>
            <p:nvPr/>
          </p:nvSpPr>
          <p:spPr bwMode="auto">
            <a:xfrm flipV="1">
              <a:off x="1857" y="137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1" name="Rectangle 18"/>
            <p:cNvSpPr>
              <a:spLocks noChangeArrowheads="1"/>
            </p:cNvSpPr>
            <p:nvPr/>
          </p:nvSpPr>
          <p:spPr bwMode="auto">
            <a:xfrm>
              <a:off x="1949" y="1371"/>
              <a:ext cx="981"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fadd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err="1">
                  <a:latin typeface="Times New Roman" pitchFamily="18" charset="0"/>
                  <a:cs typeface="Times New Roman" pitchFamily="18" charset="0"/>
                </a:rPr>
                <a:t>fadd</a:t>
              </a:r>
              <a:r>
                <a:rPr lang="en-US" sz="1700" dirty="0">
                  <a:latin typeface="Times New Roman" pitchFamily="18" charset="0"/>
                  <a:cs typeface="Times New Roman" pitchFamily="18" charset="0"/>
                </a:rPr>
                <a:t> st0, st1</a:t>
              </a:r>
            </a:p>
            <a:p>
              <a:endParaRPr lang="en-US" sz="1700"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faddp</a:t>
              </a:r>
              <a:r>
                <a:rPr lang="en-US" sz="1700" dirty="0">
                  <a:latin typeface="Times New Roman" pitchFamily="18" charset="0"/>
                  <a:cs typeface="Times New Roman" pitchFamily="18" charset="0"/>
                </a:rPr>
                <a:t> st1, st0</a:t>
              </a:r>
            </a:p>
            <a:p>
              <a:r>
                <a:rPr lang="en-US" sz="1700" dirty="0" err="1">
                  <a:latin typeface="Times New Roman" pitchFamily="18" charset="0"/>
                  <a:cs typeface="Times New Roman" pitchFamily="18" charset="0"/>
                </a:rPr>
                <a:t>fiadd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p:txBody>
        </p:sp>
        <p:sp>
          <p:nvSpPr>
            <p:cNvPr id="22" name="Line 19"/>
            <p:cNvSpPr>
              <a:spLocks noChangeShapeType="1"/>
            </p:cNvSpPr>
            <p:nvPr/>
          </p:nvSpPr>
          <p:spPr bwMode="auto">
            <a:xfrm flipV="1">
              <a:off x="3064" y="137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3" name="Rectangle 20"/>
            <p:cNvSpPr>
              <a:spLocks noChangeArrowheads="1"/>
            </p:cNvSpPr>
            <p:nvPr/>
          </p:nvSpPr>
          <p:spPr bwMode="auto">
            <a:xfrm>
              <a:off x="3146" y="1371"/>
              <a:ext cx="217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st1 (one of the registers has</a:t>
              </a:r>
            </a:p>
            <a:p>
              <a:r>
                <a:rPr lang="en-US" sz="1700" dirty="0">
                  <a:latin typeface="Times New Roman" pitchFamily="18" charset="0"/>
                  <a:cs typeface="Times New Roman" pitchFamily="18" charset="0"/>
                </a:rPr>
                <a:t>to be st0)</a:t>
              </a:r>
            </a:p>
            <a:p>
              <a:r>
                <a:rPr lang="en-US" sz="1700" dirty="0">
                  <a:latin typeface="Times New Roman" pitchFamily="18" charset="0"/>
                  <a:cs typeface="Times New Roman" pitchFamily="18" charset="0"/>
                </a:rPr>
                <a:t>st1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st1; pop the FP stack</a:t>
              </a:r>
            </a:p>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float([</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p:txBody>
        </p:sp>
        <p:sp>
          <p:nvSpPr>
            <p:cNvPr id="24" name="Freeform 21"/>
            <p:cNvSpPr>
              <a:spLocks noEditPoints="1"/>
            </p:cNvSpPr>
            <p:nvPr/>
          </p:nvSpPr>
          <p:spPr bwMode="auto">
            <a:xfrm>
              <a:off x="888" y="1371"/>
              <a:ext cx="4717" cy="503"/>
            </a:xfrm>
            <a:custGeom>
              <a:avLst/>
              <a:gdLst>
                <a:gd name="T0" fmla="*/ 512 w 516"/>
                <a:gd name="T1" fmla="*/ 18 h 55"/>
                <a:gd name="T2" fmla="*/ 512 w 516"/>
                <a:gd name="T3" fmla="*/ 0 h 55"/>
                <a:gd name="T4" fmla="*/ 516 w 516"/>
                <a:gd name="T5" fmla="*/ 18 h 55"/>
                <a:gd name="T6" fmla="*/ 516 w 516"/>
                <a:gd name="T7" fmla="*/ 0 h 55"/>
                <a:gd name="T8" fmla="*/ 0 w 516"/>
                <a:gd name="T9" fmla="*/ 19 h 55"/>
                <a:gd name="T10" fmla="*/ 516 w 516"/>
                <a:gd name="T11" fmla="*/ 19 h 55"/>
                <a:gd name="T12" fmla="*/ 0 w 516"/>
                <a:gd name="T13" fmla="*/ 55 h 55"/>
                <a:gd name="T14" fmla="*/ 0 w 516"/>
                <a:gd name="T15" fmla="*/ 19 h 55"/>
                <a:gd name="T16" fmla="*/ 4 w 516"/>
                <a:gd name="T17" fmla="*/ 55 h 55"/>
                <a:gd name="T18" fmla="*/ 4 w 516"/>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55">
                  <a:moveTo>
                    <a:pt x="512" y="18"/>
                  </a:moveTo>
                  <a:lnTo>
                    <a:pt x="512" y="0"/>
                  </a:lnTo>
                  <a:moveTo>
                    <a:pt x="516" y="18"/>
                  </a:moveTo>
                  <a:lnTo>
                    <a:pt x="516" y="0"/>
                  </a:lnTo>
                  <a:moveTo>
                    <a:pt x="0" y="19"/>
                  </a:moveTo>
                  <a:lnTo>
                    <a:pt x="516" y="19"/>
                  </a:lnTo>
                  <a:moveTo>
                    <a:pt x="0" y="55"/>
                  </a:moveTo>
                  <a:lnTo>
                    <a:pt x="0" y="19"/>
                  </a:lnTo>
                  <a:moveTo>
                    <a:pt x="4" y="55"/>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5" name="Line 22"/>
            <p:cNvSpPr>
              <a:spLocks noChangeShapeType="1"/>
            </p:cNvSpPr>
            <p:nvPr/>
          </p:nvSpPr>
          <p:spPr bwMode="auto">
            <a:xfrm flipV="1">
              <a:off x="1857" y="1545"/>
              <a:ext cx="0" cy="32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6" name="Line 23"/>
            <p:cNvSpPr>
              <a:spLocks noChangeShapeType="1"/>
            </p:cNvSpPr>
            <p:nvPr/>
          </p:nvSpPr>
          <p:spPr bwMode="auto">
            <a:xfrm flipV="1">
              <a:off x="3064" y="1545"/>
              <a:ext cx="0" cy="32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7" name="Freeform 24"/>
            <p:cNvSpPr>
              <a:spLocks noEditPoints="1"/>
            </p:cNvSpPr>
            <p:nvPr/>
          </p:nvSpPr>
          <p:spPr bwMode="auto">
            <a:xfrm>
              <a:off x="888" y="1545"/>
              <a:ext cx="4717" cy="503"/>
            </a:xfrm>
            <a:custGeom>
              <a:avLst/>
              <a:gdLst>
                <a:gd name="T0" fmla="*/ 512 w 516"/>
                <a:gd name="T1" fmla="*/ 36 h 55"/>
                <a:gd name="T2" fmla="*/ 512 w 516"/>
                <a:gd name="T3" fmla="*/ 0 h 55"/>
                <a:gd name="T4" fmla="*/ 516 w 516"/>
                <a:gd name="T5" fmla="*/ 36 h 55"/>
                <a:gd name="T6" fmla="*/ 516 w 516"/>
                <a:gd name="T7" fmla="*/ 0 h 55"/>
                <a:gd name="T8" fmla="*/ 0 w 516"/>
                <a:gd name="T9" fmla="*/ 36 h 55"/>
                <a:gd name="T10" fmla="*/ 516 w 516"/>
                <a:gd name="T11" fmla="*/ 36 h 55"/>
                <a:gd name="T12" fmla="*/ 0 w 516"/>
                <a:gd name="T13" fmla="*/ 55 h 55"/>
                <a:gd name="T14" fmla="*/ 0 w 516"/>
                <a:gd name="T15" fmla="*/ 37 h 55"/>
                <a:gd name="T16" fmla="*/ 4 w 516"/>
                <a:gd name="T17" fmla="*/ 55 h 55"/>
                <a:gd name="T18" fmla="*/ 4 w 516"/>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55">
                  <a:moveTo>
                    <a:pt x="512" y="36"/>
                  </a:moveTo>
                  <a:lnTo>
                    <a:pt x="512" y="0"/>
                  </a:lnTo>
                  <a:moveTo>
                    <a:pt x="516" y="36"/>
                  </a:moveTo>
                  <a:lnTo>
                    <a:pt x="516" y="0"/>
                  </a:lnTo>
                  <a:moveTo>
                    <a:pt x="0" y="36"/>
                  </a:moveTo>
                  <a:lnTo>
                    <a:pt x="516" y="36"/>
                  </a:lnTo>
                  <a:moveTo>
                    <a:pt x="0" y="55"/>
                  </a:moveTo>
                  <a:lnTo>
                    <a:pt x="0" y="37"/>
                  </a:lnTo>
                  <a:moveTo>
                    <a:pt x="4" y="55"/>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8" name="Line 25"/>
            <p:cNvSpPr>
              <a:spLocks noChangeShapeType="1"/>
            </p:cNvSpPr>
            <p:nvPr/>
          </p:nvSpPr>
          <p:spPr bwMode="auto">
            <a:xfrm flipV="1">
              <a:off x="1857" y="188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9" name="Line 26"/>
            <p:cNvSpPr>
              <a:spLocks noChangeShapeType="1"/>
            </p:cNvSpPr>
            <p:nvPr/>
          </p:nvSpPr>
          <p:spPr bwMode="auto">
            <a:xfrm flipV="1">
              <a:off x="3064" y="188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30" name="Freeform 27"/>
            <p:cNvSpPr>
              <a:spLocks noEditPoints="1"/>
            </p:cNvSpPr>
            <p:nvPr/>
          </p:nvSpPr>
          <p:spPr bwMode="auto">
            <a:xfrm>
              <a:off x="888" y="1883"/>
              <a:ext cx="4717" cy="329"/>
            </a:xfrm>
            <a:custGeom>
              <a:avLst/>
              <a:gdLst>
                <a:gd name="T0" fmla="*/ 512 w 516"/>
                <a:gd name="T1" fmla="*/ 18 h 36"/>
                <a:gd name="T2" fmla="*/ 512 w 516"/>
                <a:gd name="T3" fmla="*/ 0 h 36"/>
                <a:gd name="T4" fmla="*/ 516 w 516"/>
                <a:gd name="T5" fmla="*/ 18 h 36"/>
                <a:gd name="T6" fmla="*/ 516 w 516"/>
                <a:gd name="T7" fmla="*/ 0 h 36"/>
                <a:gd name="T8" fmla="*/ 0 w 516"/>
                <a:gd name="T9" fmla="*/ 18 h 36"/>
                <a:gd name="T10" fmla="*/ 516 w 516"/>
                <a:gd name="T11" fmla="*/ 18 h 36"/>
                <a:gd name="T12" fmla="*/ 0 w 516"/>
                <a:gd name="T13" fmla="*/ 36 h 36"/>
                <a:gd name="T14" fmla="*/ 0 w 516"/>
                <a:gd name="T15" fmla="*/ 18 h 36"/>
                <a:gd name="T16" fmla="*/ 4 w 516"/>
                <a:gd name="T17" fmla="*/ 36 h 36"/>
                <a:gd name="T18" fmla="*/ 4 w 516"/>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36">
                  <a:moveTo>
                    <a:pt x="512" y="18"/>
                  </a:moveTo>
                  <a:lnTo>
                    <a:pt x="512" y="0"/>
                  </a:lnTo>
                  <a:moveTo>
                    <a:pt x="516" y="18"/>
                  </a:moveTo>
                  <a:lnTo>
                    <a:pt x="516" y="0"/>
                  </a:lnTo>
                  <a:moveTo>
                    <a:pt x="0" y="18"/>
                  </a:moveTo>
                  <a:lnTo>
                    <a:pt x="516"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31" name="Line 28"/>
            <p:cNvSpPr>
              <a:spLocks noChangeShapeType="1"/>
            </p:cNvSpPr>
            <p:nvPr/>
          </p:nvSpPr>
          <p:spPr bwMode="auto">
            <a:xfrm flipV="1">
              <a:off x="1857" y="2048"/>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7648" name="Line 29"/>
            <p:cNvSpPr>
              <a:spLocks noChangeShapeType="1"/>
            </p:cNvSpPr>
            <p:nvPr/>
          </p:nvSpPr>
          <p:spPr bwMode="auto">
            <a:xfrm flipV="1">
              <a:off x="3064" y="2048"/>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7649" name="Freeform 30"/>
            <p:cNvSpPr>
              <a:spLocks noEditPoints="1"/>
            </p:cNvSpPr>
            <p:nvPr/>
          </p:nvSpPr>
          <p:spPr bwMode="auto">
            <a:xfrm>
              <a:off x="888" y="2048"/>
              <a:ext cx="4717" cy="201"/>
            </a:xfrm>
            <a:custGeom>
              <a:avLst/>
              <a:gdLst>
                <a:gd name="T0" fmla="*/ 512 w 516"/>
                <a:gd name="T1" fmla="*/ 18 h 22"/>
                <a:gd name="T2" fmla="*/ 512 w 516"/>
                <a:gd name="T3" fmla="*/ 0 h 22"/>
                <a:gd name="T4" fmla="*/ 516 w 516"/>
                <a:gd name="T5" fmla="*/ 18 h 22"/>
                <a:gd name="T6" fmla="*/ 516 w 516"/>
                <a:gd name="T7" fmla="*/ 0 h 22"/>
                <a:gd name="T8" fmla="*/ 0 w 516"/>
                <a:gd name="T9" fmla="*/ 18 h 22"/>
                <a:gd name="T10" fmla="*/ 516 w 516"/>
                <a:gd name="T11" fmla="*/ 18 h 22"/>
                <a:gd name="T12" fmla="*/ 0 w 516"/>
                <a:gd name="T13" fmla="*/ 22 h 22"/>
                <a:gd name="T14" fmla="*/ 516 w 51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6" h="22">
                  <a:moveTo>
                    <a:pt x="512" y="18"/>
                  </a:moveTo>
                  <a:lnTo>
                    <a:pt x="512" y="0"/>
                  </a:lnTo>
                  <a:moveTo>
                    <a:pt x="516" y="18"/>
                  </a:moveTo>
                  <a:lnTo>
                    <a:pt x="516" y="0"/>
                  </a:lnTo>
                  <a:moveTo>
                    <a:pt x="0" y="18"/>
                  </a:moveTo>
                  <a:lnTo>
                    <a:pt x="516" y="18"/>
                  </a:lnTo>
                  <a:moveTo>
                    <a:pt x="0" y="22"/>
                  </a:moveTo>
                  <a:lnTo>
                    <a:pt x="516"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grpSp>
      <p:graphicFrame>
        <p:nvGraphicFramePr>
          <p:cNvPr id="4" name="Table 3"/>
          <p:cNvGraphicFramePr>
            <a:graphicFrameLocks noGrp="1"/>
          </p:cNvGraphicFramePr>
          <p:nvPr>
            <p:extLst>
              <p:ext uri="{D42A27DB-BD31-4B8C-83A1-F6EECF244321}">
                <p14:modId xmlns:p14="http://schemas.microsoft.com/office/powerpoint/2010/main" val="2888990787"/>
              </p:ext>
            </p:extLst>
          </p:nvPr>
        </p:nvGraphicFramePr>
        <p:xfrm>
          <a:off x="926041" y="3146956"/>
          <a:ext cx="7505172" cy="370840"/>
        </p:xfrm>
        <a:graphic>
          <a:graphicData uri="http://schemas.openxmlformats.org/drawingml/2006/table">
            <a:tbl>
              <a:tblPr firstRow="1" bandRow="1">
                <a:tableStyleId>{9D7B26C5-4107-4FEC-AEDC-1716B250A1EF}</a:tableStyleId>
              </a:tblPr>
              <a:tblGrid>
                <a:gridCol w="1588559">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087813">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fadd</a:t>
                      </a:r>
                      <a:r>
                        <a:rPr lang="en-US" sz="1800" b="0" dirty="0">
                          <a:latin typeface="Times New Roman" pitchFamily="18" charset="0"/>
                          <a:cs typeface="Times New Roman" pitchFamily="18" charset="0"/>
                        </a:rPr>
                        <a:t> </a:t>
                      </a:r>
                      <a:r>
                        <a:rPr lang="en-US" sz="1800" b="0" i="1" dirty="0" err="1">
                          <a:latin typeface="Times New Roman" pitchFamily="18" charset="0"/>
                          <a:cs typeface="Times New Roman" pitchFamily="18" charset="0"/>
                        </a:rPr>
                        <a:t>reg</a:t>
                      </a:r>
                      <a:endParaRPr lang="en-US" sz="1800" b="0" i="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fadd</a:t>
                      </a:r>
                      <a:r>
                        <a:rPr lang="en-US" sz="1800" b="0" dirty="0">
                          <a:latin typeface="Times New Roman" pitchFamily="18" charset="0"/>
                          <a:cs typeface="Times New Roman" pitchFamily="18" charset="0"/>
                        </a:rPr>
                        <a:t> </a:t>
                      </a:r>
                      <a:r>
                        <a:rPr lang="en-US" sz="1800" b="0" i="1" dirty="0">
                          <a:latin typeface="Times New Roman" pitchFamily="18" charset="0"/>
                          <a:cs typeface="Times New Roman" pitchFamily="18" charset="0"/>
                        </a:rPr>
                        <a:t>st1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st0 </a:t>
                      </a:r>
                      <a:r>
                        <a:rPr lang="en-US" sz="1800" b="0" i="1" dirty="0">
                          <a:latin typeface="Times New Roman" pitchFamily="18" charset="0"/>
                          <a:cs typeface="Times New Roman" pitchFamily="18" charset="0"/>
                        </a:rPr>
                        <a:t>← </a:t>
                      </a:r>
                      <a:r>
                        <a:rPr lang="en-US" sz="1800" b="0" dirty="0">
                          <a:latin typeface="Times New Roman" pitchFamily="18" charset="0"/>
                          <a:cs typeface="Times New Roman" pitchFamily="18" charset="0"/>
                        </a:rPr>
                        <a:t>st0 + st1 </a:t>
                      </a:r>
                      <a:endParaRPr lang="en-US" sz="1800" b="0" i="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5" name="TextBox 4"/>
          <p:cNvSpPr txBox="1"/>
          <p:nvPr/>
        </p:nvSpPr>
        <p:spPr>
          <a:xfrm>
            <a:off x="152400" y="3200400"/>
            <a:ext cx="933269" cy="646331"/>
          </a:xfrm>
          <a:prstGeom prst="rect">
            <a:avLst/>
          </a:prstGeom>
          <a:noFill/>
        </p:spPr>
        <p:txBody>
          <a:bodyPr wrap="none" rtlCol="0">
            <a:spAutoFit/>
          </a:bodyPr>
          <a:lstStyle/>
          <a:p>
            <a:r>
              <a:rPr lang="en-US" b="1" dirty="0">
                <a:solidFill>
                  <a:srgbClr val="FF0000"/>
                </a:solidFill>
              </a:rPr>
              <a:t>NASM </a:t>
            </a:r>
          </a:p>
          <a:p>
            <a:r>
              <a:rPr lang="en-US" b="1" dirty="0">
                <a:solidFill>
                  <a:srgbClr val="FF0000"/>
                </a:solidFill>
              </a:rPr>
              <a:t>specific</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Subtraction</a:t>
            </a:r>
            <a:r>
              <a:rPr lang="fr-FR" dirty="0">
                <a:solidFill>
                  <a:schemeClr val="tx1"/>
                </a:solidFill>
              </a:rPr>
              <a:t>, Multiplication, Division</a:t>
            </a:r>
          </a:p>
        </p:txBody>
      </p:sp>
      <p:sp>
        <p:nvSpPr>
          <p:cNvPr id="3" name="Text Placeholder 2"/>
          <p:cNvSpPr txBox="1">
            <a:spLocks noGrp="1"/>
          </p:cNvSpPr>
          <p:nvPr>
            <p:ph type="body" idx="4294967295"/>
          </p:nvPr>
        </p:nvSpPr>
        <p:spPr>
          <a:xfrm>
            <a:off x="965200" y="3976688"/>
            <a:ext cx="7416800" cy="11287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85800" lvl="0" indent="-457200">
              <a:buSzPct val="100000"/>
              <a:buFont typeface="Symbol" panose="05050102010706020507" pitchFamily="18" charset="2"/>
              <a:buChar char="*"/>
            </a:pPr>
            <a:r>
              <a:rPr lang="en-US" i="1" dirty="0" err="1">
                <a:solidFill>
                  <a:srgbClr val="00AE00"/>
                </a:solidFill>
                <a:latin typeface="Calibri" panose="020F0502020204030204" pitchFamily="34" charset="0"/>
              </a:rPr>
              <a:t>fsub</a:t>
            </a:r>
            <a:r>
              <a:rPr lang="en-US" i="1" dirty="0">
                <a:solidFill>
                  <a:srgbClr val="00AE00"/>
                </a:solidFill>
                <a:latin typeface="Calibri" panose="020F0502020204030204" pitchFamily="34" charset="0"/>
              </a:rPr>
              <a:t>, </a:t>
            </a:r>
            <a:r>
              <a:rPr lang="en-US" i="1" dirty="0" err="1">
                <a:solidFill>
                  <a:srgbClr val="00AE00"/>
                </a:solidFill>
                <a:latin typeface="Calibri" panose="020F0502020204030204" pitchFamily="34" charset="0"/>
              </a:rPr>
              <a:t>fmul</a:t>
            </a:r>
            <a:r>
              <a:rPr lang="en-US" i="1" dirty="0">
                <a:solidFill>
                  <a:srgbClr val="00AE00"/>
                </a:solidFill>
                <a:latin typeface="Calibri" panose="020F0502020204030204" pitchFamily="34" charset="0"/>
              </a:rPr>
              <a:t>, </a:t>
            </a:r>
            <a:r>
              <a:rPr lang="en-US" i="1" dirty="0" err="1">
                <a:solidFill>
                  <a:srgbClr val="00AE00"/>
                </a:solidFill>
                <a:latin typeface="Calibri" panose="020F0502020204030204" pitchFamily="34" charset="0"/>
              </a:rPr>
              <a:t>fdiv</a:t>
            </a:r>
            <a:r>
              <a:rPr lang="en-US" i="1" dirty="0">
                <a:solidFill>
                  <a:srgbClr val="00AE00"/>
                </a:solidFill>
                <a:latin typeface="Calibri" panose="020F0502020204030204" pitchFamily="34" charset="0"/>
              </a:rPr>
              <a:t> </a:t>
            </a:r>
            <a:r>
              <a:rPr lang="en-US" dirty="0">
                <a:latin typeface="Calibri" panose="020F0502020204030204" pitchFamily="34" charset="0"/>
              </a:rPr>
              <a:t> have exactly the same </a:t>
            </a:r>
            <a:r>
              <a:rPr lang="en-US" dirty="0">
                <a:solidFill>
                  <a:srgbClr val="280099"/>
                </a:solidFill>
                <a:latin typeface="Calibri" panose="020F0502020204030204" pitchFamily="34" charset="0"/>
              </a:rPr>
              <a:t>form</a:t>
            </a:r>
            <a:r>
              <a:rPr lang="en-US" dirty="0">
                <a:latin typeface="Calibri" panose="020F0502020204030204" pitchFamily="34" charset="0"/>
              </a:rPr>
              <a:t> (variants) as the </a:t>
            </a:r>
            <a:r>
              <a:rPr lang="en-US" i="1" dirty="0" err="1">
                <a:solidFill>
                  <a:srgbClr val="FF0000"/>
                </a:solidFill>
                <a:latin typeface="Calibri" panose="020F0502020204030204" pitchFamily="34" charset="0"/>
              </a:rPr>
              <a:t>fadd</a:t>
            </a:r>
            <a:r>
              <a:rPr lang="en-US" dirty="0">
                <a:latin typeface="Calibri" panose="020F0502020204030204" pitchFamily="34" charset="0"/>
              </a:rPr>
              <a:t> instruction</a:t>
            </a:r>
          </a:p>
        </p:txBody>
      </p:sp>
      <p:grpSp>
        <p:nvGrpSpPr>
          <p:cNvPr id="7" name="Group 5"/>
          <p:cNvGrpSpPr>
            <a:grpSpLocks noChangeAspect="1"/>
          </p:cNvGrpSpPr>
          <p:nvPr/>
        </p:nvGrpSpPr>
        <p:grpSpPr bwMode="auto">
          <a:xfrm>
            <a:off x="990600" y="2203450"/>
            <a:ext cx="7123112" cy="1225550"/>
            <a:chOff x="985" y="1237"/>
            <a:chExt cx="4487" cy="772"/>
          </a:xfrm>
        </p:grpSpPr>
        <p:sp>
          <p:nvSpPr>
            <p:cNvPr id="8" name="AutoShape 4"/>
            <p:cNvSpPr>
              <a:spLocks noChangeAspect="1" noChangeArrowheads="1" noTextEdit="1"/>
            </p:cNvSpPr>
            <p:nvPr/>
          </p:nvSpPr>
          <p:spPr bwMode="auto">
            <a:xfrm>
              <a:off x="985" y="1237"/>
              <a:ext cx="4487"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9" name="Freeform 6"/>
            <p:cNvSpPr>
              <a:spLocks noEditPoints="1"/>
            </p:cNvSpPr>
            <p:nvPr/>
          </p:nvSpPr>
          <p:spPr bwMode="auto">
            <a:xfrm>
              <a:off x="1003" y="1255"/>
              <a:ext cx="4443" cy="198"/>
            </a:xfrm>
            <a:custGeom>
              <a:avLst/>
              <a:gdLst>
                <a:gd name="T0" fmla="*/ 0 w 494"/>
                <a:gd name="T1" fmla="*/ 0 h 22"/>
                <a:gd name="T2" fmla="*/ 494 w 494"/>
                <a:gd name="T3" fmla="*/ 0 h 22"/>
                <a:gd name="T4" fmla="*/ 0 w 494"/>
                <a:gd name="T5" fmla="*/ 3 h 22"/>
                <a:gd name="T6" fmla="*/ 494 w 494"/>
                <a:gd name="T7" fmla="*/ 3 h 22"/>
                <a:gd name="T8" fmla="*/ 0 w 494"/>
                <a:gd name="T9" fmla="*/ 22 h 22"/>
                <a:gd name="T10" fmla="*/ 0 w 494"/>
                <a:gd name="T11" fmla="*/ 4 h 22"/>
                <a:gd name="T12" fmla="*/ 4 w 494"/>
                <a:gd name="T13" fmla="*/ 22 h 22"/>
                <a:gd name="T14" fmla="*/ 4 w 4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22">
                  <a:moveTo>
                    <a:pt x="0" y="0"/>
                  </a:moveTo>
                  <a:lnTo>
                    <a:pt x="494" y="0"/>
                  </a:lnTo>
                  <a:moveTo>
                    <a:pt x="0" y="3"/>
                  </a:moveTo>
                  <a:lnTo>
                    <a:pt x="494" y="3"/>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0" name="Rectangle 7"/>
            <p:cNvSpPr>
              <a:spLocks noChangeArrowheads="1"/>
            </p:cNvSpPr>
            <p:nvPr/>
          </p:nvSpPr>
          <p:spPr bwMode="auto">
            <a:xfrm>
              <a:off x="1120" y="1282"/>
              <a:ext cx="5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sz="17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1794" y="1291"/>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2" name="Rectangle 9"/>
            <p:cNvSpPr>
              <a:spLocks noChangeArrowheads="1"/>
            </p:cNvSpPr>
            <p:nvPr/>
          </p:nvSpPr>
          <p:spPr bwMode="auto">
            <a:xfrm>
              <a:off x="1875" y="1282"/>
              <a:ext cx="4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sz="17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 name="Line 10"/>
            <p:cNvSpPr>
              <a:spLocks noChangeShapeType="1"/>
            </p:cNvSpPr>
            <p:nvPr/>
          </p:nvSpPr>
          <p:spPr bwMode="auto">
            <a:xfrm flipV="1">
              <a:off x="2946" y="1291"/>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4" name="Rectangle 11"/>
            <p:cNvSpPr>
              <a:spLocks noChangeArrowheads="1"/>
            </p:cNvSpPr>
            <p:nvPr/>
          </p:nvSpPr>
          <p:spPr bwMode="auto">
            <a:xfrm>
              <a:off x="3036" y="1282"/>
              <a:ext cx="6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cs typeface="Times New Roman" pitchFamily="18" charset="0"/>
                </a:rPr>
                <a:t>Explanation</a:t>
              </a:r>
              <a:endParaRPr kumimoji="0" lang="en-US" sz="17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5" name="Freeform 12"/>
            <p:cNvSpPr>
              <a:spLocks noEditPoints="1"/>
            </p:cNvSpPr>
            <p:nvPr/>
          </p:nvSpPr>
          <p:spPr bwMode="auto">
            <a:xfrm>
              <a:off x="1003" y="1291"/>
              <a:ext cx="4443" cy="323"/>
            </a:xfrm>
            <a:custGeom>
              <a:avLst/>
              <a:gdLst>
                <a:gd name="T0" fmla="*/ 490 w 494"/>
                <a:gd name="T1" fmla="*/ 18 h 36"/>
                <a:gd name="T2" fmla="*/ 490 w 494"/>
                <a:gd name="T3" fmla="*/ 0 h 36"/>
                <a:gd name="T4" fmla="*/ 494 w 494"/>
                <a:gd name="T5" fmla="*/ 18 h 36"/>
                <a:gd name="T6" fmla="*/ 494 w 494"/>
                <a:gd name="T7" fmla="*/ 0 h 36"/>
                <a:gd name="T8" fmla="*/ 0 w 494"/>
                <a:gd name="T9" fmla="*/ 18 h 36"/>
                <a:gd name="T10" fmla="*/ 494 w 494"/>
                <a:gd name="T11" fmla="*/ 18 h 36"/>
                <a:gd name="T12" fmla="*/ 0 w 494"/>
                <a:gd name="T13" fmla="*/ 36 h 36"/>
                <a:gd name="T14" fmla="*/ 0 w 494"/>
                <a:gd name="T15" fmla="*/ 18 h 36"/>
                <a:gd name="T16" fmla="*/ 4 w 494"/>
                <a:gd name="T17" fmla="*/ 36 h 36"/>
                <a:gd name="T18" fmla="*/ 4 w 4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6">
                  <a:moveTo>
                    <a:pt x="490" y="18"/>
                  </a:moveTo>
                  <a:lnTo>
                    <a:pt x="490" y="0"/>
                  </a:lnTo>
                  <a:moveTo>
                    <a:pt x="494" y="18"/>
                  </a:moveTo>
                  <a:lnTo>
                    <a:pt x="494" y="0"/>
                  </a:lnTo>
                  <a:moveTo>
                    <a:pt x="0" y="18"/>
                  </a:moveTo>
                  <a:lnTo>
                    <a:pt x="49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6" name="Rectangle 13"/>
            <p:cNvSpPr>
              <a:spLocks noChangeArrowheads="1"/>
            </p:cNvSpPr>
            <p:nvPr/>
          </p:nvSpPr>
          <p:spPr bwMode="auto">
            <a:xfrm>
              <a:off x="1120" y="1453"/>
              <a:ext cx="552"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fsub</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i="1"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fmul</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i="1" dirty="0">
                <a:latin typeface="Times New Roman" pitchFamily="18" charset="0"/>
                <a:cs typeface="Times New Roman" pitchFamily="18" charset="0"/>
              </a:endParaRPr>
            </a:p>
            <a:p>
              <a:r>
                <a:rPr lang="en-US" sz="1700" dirty="0" err="1">
                  <a:latin typeface="Times New Roman" pitchFamily="18" charset="0"/>
                  <a:cs typeface="Times New Roman" pitchFamily="18" charset="0"/>
                </a:rPr>
                <a:t>fdiv</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mem</a:t>
              </a:r>
              <a:endParaRPr lang="en-US" sz="1700" dirty="0">
                <a:latin typeface="Times New Roman" pitchFamily="18" charset="0"/>
                <a:cs typeface="Times New Roman" pitchFamily="18" charset="0"/>
              </a:endParaRPr>
            </a:p>
          </p:txBody>
        </p:sp>
        <p:sp>
          <p:nvSpPr>
            <p:cNvPr id="17" name="Line 14"/>
            <p:cNvSpPr>
              <a:spLocks noChangeShapeType="1"/>
            </p:cNvSpPr>
            <p:nvPr/>
          </p:nvSpPr>
          <p:spPr bwMode="auto">
            <a:xfrm flipV="1">
              <a:off x="1794" y="1453"/>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8" name="Rectangle 15"/>
            <p:cNvSpPr>
              <a:spLocks noChangeArrowheads="1"/>
            </p:cNvSpPr>
            <p:nvPr/>
          </p:nvSpPr>
          <p:spPr bwMode="auto">
            <a:xfrm>
              <a:off x="1875" y="1453"/>
              <a:ext cx="95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err="1">
                  <a:latin typeface="Times New Roman" pitchFamily="18" charset="0"/>
                  <a:cs typeface="Times New Roman" pitchFamily="18" charset="0"/>
                </a:rPr>
                <a:t>fsub</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err="1">
                  <a:latin typeface="Times New Roman" pitchFamily="18" charset="0"/>
                  <a:cs typeface="Times New Roman" pitchFamily="18" charset="0"/>
                </a:rPr>
                <a:t>fmul</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err="1">
                  <a:latin typeface="Times New Roman" pitchFamily="18" charset="0"/>
                  <a:cs typeface="Times New Roman" pitchFamily="18" charset="0"/>
                </a:rPr>
                <a:t>fdiv</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dword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p:txBody>
        </p:sp>
        <p:sp>
          <p:nvSpPr>
            <p:cNvPr id="19" name="Line 16"/>
            <p:cNvSpPr>
              <a:spLocks noChangeShapeType="1"/>
            </p:cNvSpPr>
            <p:nvPr/>
          </p:nvSpPr>
          <p:spPr bwMode="auto">
            <a:xfrm flipV="1">
              <a:off x="2946" y="1453"/>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 name="Rectangle 17"/>
            <p:cNvSpPr>
              <a:spLocks noChangeArrowheads="1"/>
            </p:cNvSpPr>
            <p:nvPr/>
          </p:nvSpPr>
          <p:spPr bwMode="auto">
            <a:xfrm>
              <a:off x="3036" y="1453"/>
              <a:ext cx="945"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a:p>
              <a:r>
                <a:rPr lang="en-US" sz="1700" dirty="0">
                  <a:latin typeface="Times New Roman" pitchFamily="18" charset="0"/>
                  <a:cs typeface="Times New Roman" pitchFamily="18" charset="0"/>
                </a:rPr>
                <a:t>st0 </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st0 / [</a:t>
              </a:r>
              <a:r>
                <a:rPr lang="en-US" sz="1700" dirty="0" err="1">
                  <a:latin typeface="Times New Roman" pitchFamily="18" charset="0"/>
                  <a:cs typeface="Times New Roman" pitchFamily="18" charset="0"/>
                </a:rPr>
                <a:t>eax</a:t>
              </a:r>
              <a:r>
                <a:rPr lang="en-US" sz="1700" dirty="0">
                  <a:latin typeface="Times New Roman" pitchFamily="18" charset="0"/>
                  <a:cs typeface="Times New Roman" pitchFamily="18" charset="0"/>
                </a:rPr>
                <a:t>]</a:t>
              </a:r>
            </a:p>
          </p:txBody>
        </p:sp>
        <p:sp>
          <p:nvSpPr>
            <p:cNvPr id="21" name="Freeform 18"/>
            <p:cNvSpPr>
              <a:spLocks noEditPoints="1"/>
            </p:cNvSpPr>
            <p:nvPr/>
          </p:nvSpPr>
          <p:spPr bwMode="auto">
            <a:xfrm>
              <a:off x="1003" y="1453"/>
              <a:ext cx="4443" cy="332"/>
            </a:xfrm>
            <a:custGeom>
              <a:avLst/>
              <a:gdLst>
                <a:gd name="T0" fmla="*/ 490 w 494"/>
                <a:gd name="T1" fmla="*/ 18 h 37"/>
                <a:gd name="T2" fmla="*/ 490 w 494"/>
                <a:gd name="T3" fmla="*/ 0 h 37"/>
                <a:gd name="T4" fmla="*/ 494 w 494"/>
                <a:gd name="T5" fmla="*/ 18 h 37"/>
                <a:gd name="T6" fmla="*/ 494 w 494"/>
                <a:gd name="T7" fmla="*/ 0 h 37"/>
                <a:gd name="T8" fmla="*/ 0 w 494"/>
                <a:gd name="T9" fmla="*/ 19 h 37"/>
                <a:gd name="T10" fmla="*/ 494 w 494"/>
                <a:gd name="T11" fmla="*/ 19 h 37"/>
                <a:gd name="T12" fmla="*/ 0 w 494"/>
                <a:gd name="T13" fmla="*/ 37 h 37"/>
                <a:gd name="T14" fmla="*/ 0 w 494"/>
                <a:gd name="T15" fmla="*/ 19 h 37"/>
                <a:gd name="T16" fmla="*/ 4 w 494"/>
                <a:gd name="T17" fmla="*/ 37 h 37"/>
                <a:gd name="T18" fmla="*/ 4 w 4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8"/>
                  </a:moveTo>
                  <a:lnTo>
                    <a:pt x="490" y="0"/>
                  </a:lnTo>
                  <a:moveTo>
                    <a:pt x="494" y="18"/>
                  </a:moveTo>
                  <a:lnTo>
                    <a:pt x="494" y="0"/>
                  </a:lnTo>
                  <a:moveTo>
                    <a:pt x="0" y="19"/>
                  </a:moveTo>
                  <a:lnTo>
                    <a:pt x="49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2" name="Line 19"/>
            <p:cNvSpPr>
              <a:spLocks noChangeShapeType="1"/>
            </p:cNvSpPr>
            <p:nvPr/>
          </p:nvSpPr>
          <p:spPr bwMode="auto">
            <a:xfrm flipV="1">
              <a:off x="1794" y="1623"/>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3" name="Line 20"/>
            <p:cNvSpPr>
              <a:spLocks noChangeShapeType="1"/>
            </p:cNvSpPr>
            <p:nvPr/>
          </p:nvSpPr>
          <p:spPr bwMode="auto">
            <a:xfrm flipV="1">
              <a:off x="2946" y="1623"/>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4" name="Freeform 21"/>
            <p:cNvSpPr>
              <a:spLocks noEditPoints="1"/>
            </p:cNvSpPr>
            <p:nvPr/>
          </p:nvSpPr>
          <p:spPr bwMode="auto">
            <a:xfrm>
              <a:off x="1003" y="1623"/>
              <a:ext cx="4443" cy="324"/>
            </a:xfrm>
            <a:custGeom>
              <a:avLst/>
              <a:gdLst>
                <a:gd name="T0" fmla="*/ 490 w 494"/>
                <a:gd name="T1" fmla="*/ 18 h 36"/>
                <a:gd name="T2" fmla="*/ 490 w 494"/>
                <a:gd name="T3" fmla="*/ 0 h 36"/>
                <a:gd name="T4" fmla="*/ 494 w 494"/>
                <a:gd name="T5" fmla="*/ 18 h 36"/>
                <a:gd name="T6" fmla="*/ 494 w 494"/>
                <a:gd name="T7" fmla="*/ 0 h 36"/>
                <a:gd name="T8" fmla="*/ 0 w 494"/>
                <a:gd name="T9" fmla="*/ 18 h 36"/>
                <a:gd name="T10" fmla="*/ 494 w 494"/>
                <a:gd name="T11" fmla="*/ 18 h 36"/>
                <a:gd name="T12" fmla="*/ 0 w 494"/>
                <a:gd name="T13" fmla="*/ 36 h 36"/>
                <a:gd name="T14" fmla="*/ 0 w 494"/>
                <a:gd name="T15" fmla="*/ 18 h 36"/>
                <a:gd name="T16" fmla="*/ 4 w 494"/>
                <a:gd name="T17" fmla="*/ 36 h 36"/>
                <a:gd name="T18" fmla="*/ 4 w 4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6">
                  <a:moveTo>
                    <a:pt x="490" y="18"/>
                  </a:moveTo>
                  <a:lnTo>
                    <a:pt x="490" y="0"/>
                  </a:lnTo>
                  <a:moveTo>
                    <a:pt x="494" y="18"/>
                  </a:moveTo>
                  <a:lnTo>
                    <a:pt x="494" y="0"/>
                  </a:lnTo>
                  <a:moveTo>
                    <a:pt x="0" y="18"/>
                  </a:moveTo>
                  <a:lnTo>
                    <a:pt x="49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5" name="Line 22"/>
            <p:cNvSpPr>
              <a:spLocks noChangeShapeType="1"/>
            </p:cNvSpPr>
            <p:nvPr/>
          </p:nvSpPr>
          <p:spPr bwMode="auto">
            <a:xfrm flipV="1">
              <a:off x="1794" y="1785"/>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6" name="Line 23"/>
            <p:cNvSpPr>
              <a:spLocks noChangeShapeType="1"/>
            </p:cNvSpPr>
            <p:nvPr/>
          </p:nvSpPr>
          <p:spPr bwMode="auto">
            <a:xfrm flipV="1">
              <a:off x="2946" y="1785"/>
              <a:ext cx="0" cy="162"/>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7" name="Freeform 24"/>
            <p:cNvSpPr>
              <a:spLocks noEditPoints="1"/>
            </p:cNvSpPr>
            <p:nvPr/>
          </p:nvSpPr>
          <p:spPr bwMode="auto">
            <a:xfrm>
              <a:off x="1003" y="1785"/>
              <a:ext cx="4443" cy="198"/>
            </a:xfrm>
            <a:custGeom>
              <a:avLst/>
              <a:gdLst>
                <a:gd name="T0" fmla="*/ 490 w 494"/>
                <a:gd name="T1" fmla="*/ 18 h 22"/>
                <a:gd name="T2" fmla="*/ 490 w 494"/>
                <a:gd name="T3" fmla="*/ 0 h 22"/>
                <a:gd name="T4" fmla="*/ 494 w 494"/>
                <a:gd name="T5" fmla="*/ 18 h 22"/>
                <a:gd name="T6" fmla="*/ 494 w 494"/>
                <a:gd name="T7" fmla="*/ 0 h 22"/>
                <a:gd name="T8" fmla="*/ 0 w 494"/>
                <a:gd name="T9" fmla="*/ 19 h 22"/>
                <a:gd name="T10" fmla="*/ 494 w 494"/>
                <a:gd name="T11" fmla="*/ 19 h 22"/>
                <a:gd name="T12" fmla="*/ 0 w 494"/>
                <a:gd name="T13" fmla="*/ 22 h 22"/>
                <a:gd name="T14" fmla="*/ 494 w 4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22">
                  <a:moveTo>
                    <a:pt x="490" y="18"/>
                  </a:moveTo>
                  <a:lnTo>
                    <a:pt x="490" y="0"/>
                  </a:lnTo>
                  <a:moveTo>
                    <a:pt x="494" y="18"/>
                  </a:moveTo>
                  <a:lnTo>
                    <a:pt x="494" y="0"/>
                  </a:lnTo>
                  <a:moveTo>
                    <a:pt x="0" y="19"/>
                  </a:moveTo>
                  <a:lnTo>
                    <a:pt x="494" y="19"/>
                  </a:lnTo>
                  <a:moveTo>
                    <a:pt x="0" y="22"/>
                  </a:moveTo>
                  <a:lnTo>
                    <a:pt x="494"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View</a:t>
            </a:r>
            <a:r>
              <a:rPr lang="fr-FR" dirty="0">
                <a:solidFill>
                  <a:schemeClr val="tx1"/>
                </a:solidFill>
              </a:rPr>
              <a:t> of </a:t>
            </a:r>
            <a:r>
              <a:rPr lang="fr-FR" dirty="0" err="1">
                <a:solidFill>
                  <a:schemeClr val="tx1"/>
                </a:solidFill>
              </a:rPr>
              <a:t>Registers</a:t>
            </a:r>
            <a:r>
              <a:rPr lang="fr-FR" dirty="0">
                <a:solidFill>
                  <a:schemeClr val="tx1"/>
                </a:solidFill>
              </a:rPr>
              <a:t> – II</a:t>
            </a:r>
          </a:p>
        </p:txBody>
      </p:sp>
      <p:sp>
        <p:nvSpPr>
          <p:cNvPr id="3" name="Text Placeholder 2"/>
          <p:cNvSpPr txBox="1">
            <a:spLocks noGrp="1"/>
          </p:cNvSpPr>
          <p:nvPr>
            <p:ph type="body" idx="4294967295"/>
          </p:nvPr>
        </p:nvSpPr>
        <p:spPr>
          <a:xfrm>
            <a:off x="838200" y="1752600"/>
            <a:ext cx="7569200" cy="3810000"/>
          </a:xfrm>
        </p:spPr>
        <p:txBody>
          <a:bodyPr lIns="0" tIns="0" rIns="0" bIns="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spcBef>
                <a:spcPts val="2400"/>
              </a:spcBef>
              <a:buSzPct val="100000"/>
              <a:buFont typeface="Symbol" panose="05050102010706020507" pitchFamily="18" charset="2"/>
              <a:buChar char="*"/>
            </a:pPr>
            <a:r>
              <a:rPr lang="en-US" sz="2800" dirty="0">
                <a:latin typeface="Calibri" panose="020F0502020204030204" pitchFamily="34" charset="0"/>
              </a:rPr>
              <a:t>Consider the 16 bit x86 ISA – It has 8 </a:t>
            </a:r>
            <a:r>
              <a:rPr lang="en-US" sz="2800" dirty="0">
                <a:solidFill>
                  <a:srgbClr val="800000"/>
                </a:solidFill>
                <a:latin typeface="Calibri" panose="020F0502020204030204" pitchFamily="34" charset="0"/>
              </a:rPr>
              <a:t>registers</a:t>
            </a:r>
            <a:r>
              <a:rPr lang="en-US" sz="2800" dirty="0">
                <a:latin typeface="Calibri" panose="020F0502020204030204" pitchFamily="34" charset="0"/>
              </a:rPr>
              <a:t>: ax, </a:t>
            </a:r>
            <a:r>
              <a:rPr lang="en-US" sz="2800" dirty="0" err="1">
                <a:latin typeface="Calibri" panose="020F0502020204030204" pitchFamily="34" charset="0"/>
              </a:rPr>
              <a:t>bx</a:t>
            </a:r>
            <a:r>
              <a:rPr lang="en-US" sz="2800" dirty="0">
                <a:latin typeface="Calibri" panose="020F0502020204030204" pitchFamily="34" charset="0"/>
              </a:rPr>
              <a:t>, cx, dx, </a:t>
            </a:r>
            <a:r>
              <a:rPr lang="en-US" sz="2800" dirty="0" err="1">
                <a:latin typeface="Calibri" panose="020F0502020204030204" pitchFamily="34" charset="0"/>
              </a:rPr>
              <a:t>sp</a:t>
            </a:r>
            <a:r>
              <a:rPr lang="en-US" sz="2800" dirty="0">
                <a:latin typeface="Calibri" panose="020F0502020204030204" pitchFamily="34" charset="0"/>
              </a:rPr>
              <a:t>, </a:t>
            </a:r>
            <a:r>
              <a:rPr lang="en-US" sz="2800" dirty="0" err="1">
                <a:latin typeface="Calibri" panose="020F0502020204030204" pitchFamily="34" charset="0"/>
              </a:rPr>
              <a:t>bp</a:t>
            </a:r>
            <a:r>
              <a:rPr lang="en-US" sz="2800" dirty="0">
                <a:latin typeface="Calibri" panose="020F0502020204030204" pitchFamily="34" charset="0"/>
              </a:rPr>
              <a:t>, </a:t>
            </a:r>
            <a:r>
              <a:rPr lang="en-US" sz="2800" dirty="0" err="1">
                <a:latin typeface="Calibri" panose="020F0502020204030204" pitchFamily="34" charset="0"/>
              </a:rPr>
              <a:t>si</a:t>
            </a:r>
            <a:r>
              <a:rPr lang="en-US" sz="2800" dirty="0">
                <a:latin typeface="Calibri" panose="020F0502020204030204" pitchFamily="34" charset="0"/>
              </a:rPr>
              <a:t>, di</a:t>
            </a:r>
          </a:p>
          <a:p>
            <a:pPr lvl="0" algn="just">
              <a:spcBef>
                <a:spcPts val="2400"/>
              </a:spcBef>
              <a:buSzPct val="100000"/>
              <a:buFont typeface="Symbol" panose="05050102010706020507" pitchFamily="18" charset="2"/>
              <a:buChar char="*"/>
            </a:pPr>
            <a:r>
              <a:rPr lang="en-US" sz="2800" dirty="0">
                <a:latin typeface="Calibri" panose="020F0502020204030204" pitchFamily="34" charset="0"/>
              </a:rPr>
              <a:t>Should we keep the old registers, and create a new set of </a:t>
            </a:r>
            <a:r>
              <a:rPr lang="en-US" sz="2800" dirty="0">
                <a:solidFill>
                  <a:srgbClr val="FF0000"/>
                </a:solidFill>
                <a:latin typeface="Calibri" panose="020F0502020204030204" pitchFamily="34" charset="0"/>
              </a:rPr>
              <a:t>registers</a:t>
            </a:r>
            <a:r>
              <a:rPr lang="en-US" sz="2800" dirty="0">
                <a:latin typeface="Calibri" panose="020F0502020204030204" pitchFamily="34" charset="0"/>
              </a:rPr>
              <a:t> in a 32 bit processor?</a:t>
            </a:r>
          </a:p>
          <a:p>
            <a:pPr lvl="0" algn="just">
              <a:spcBef>
                <a:spcPts val="2400"/>
              </a:spcBef>
              <a:buSzPct val="100000"/>
              <a:buFont typeface="Symbol" panose="05050102010706020507" pitchFamily="18" charset="2"/>
              <a:buChar char="*"/>
            </a:pPr>
            <a:r>
              <a:rPr lang="en-US" sz="2800" b="1" dirty="0">
                <a:solidFill>
                  <a:srgbClr val="DC2300"/>
                </a:solidFill>
                <a:latin typeface="Calibri" panose="020F0502020204030204" pitchFamily="34" charset="0"/>
              </a:rPr>
              <a:t>NO</a:t>
            </a:r>
            <a:r>
              <a:rPr lang="en-US" sz="2800" dirty="0">
                <a:latin typeface="Calibri" panose="020F0502020204030204" pitchFamily="34" charset="0"/>
              </a:rPr>
              <a:t> – </a:t>
            </a:r>
            <a:r>
              <a:rPr lang="en-US" sz="2800" dirty="0">
                <a:solidFill>
                  <a:srgbClr val="008000"/>
                </a:solidFill>
                <a:latin typeface="Calibri" panose="020F0502020204030204" pitchFamily="34" charset="0"/>
              </a:rPr>
              <a:t>Widen</a:t>
            </a:r>
            <a:r>
              <a:rPr lang="en-US" sz="2800" dirty="0">
                <a:latin typeface="Calibri" panose="020F0502020204030204" pitchFamily="34" charset="0"/>
              </a:rPr>
              <a:t> the 16 bit registers to 32 bits.</a:t>
            </a:r>
          </a:p>
          <a:p>
            <a:pPr lvl="0" algn="just">
              <a:spcBef>
                <a:spcPts val="2400"/>
              </a:spcBef>
              <a:buSzPct val="100000"/>
              <a:buFont typeface="Symbol" panose="05050102010706020507" pitchFamily="18" charset="2"/>
              <a:buChar char="*"/>
            </a:pPr>
            <a:r>
              <a:rPr lang="en-US" sz="2800" dirty="0">
                <a:latin typeface="Calibri" panose="020F0502020204030204" pitchFamily="34" charset="0"/>
              </a:rPr>
              <a:t>If the </a:t>
            </a:r>
            <a:r>
              <a:rPr lang="en-US" sz="2800" dirty="0">
                <a:solidFill>
                  <a:schemeClr val="tx2"/>
                </a:solidFill>
                <a:latin typeface="Calibri" panose="020F0502020204030204" pitchFamily="34" charset="0"/>
              </a:rPr>
              <a:t>processor</a:t>
            </a:r>
            <a:r>
              <a:rPr lang="en-US" sz="2800" dirty="0">
                <a:solidFill>
                  <a:schemeClr val="accent4"/>
                </a:solidFill>
                <a:latin typeface="Calibri" panose="020F0502020204030204" pitchFamily="34" charset="0"/>
              </a:rPr>
              <a:t> </a:t>
            </a:r>
            <a:r>
              <a:rPr lang="en-US" sz="2800" dirty="0">
                <a:latin typeface="Calibri" panose="020F0502020204030204" pitchFamily="34" charset="0"/>
              </a:rPr>
              <a:t>is running a 16 bit program, then it uses the </a:t>
            </a:r>
            <a:r>
              <a:rPr lang="en-US" sz="2800" dirty="0">
                <a:solidFill>
                  <a:srgbClr val="2300DC"/>
                </a:solidFill>
                <a:latin typeface="Calibri" panose="020F0502020204030204" pitchFamily="34" charset="0"/>
              </a:rPr>
              <a:t>lower</a:t>
            </a:r>
            <a:r>
              <a:rPr lang="en-US" sz="2800" dirty="0">
                <a:latin typeface="Calibri" panose="020F0502020204030204" pitchFamily="34" charset="0"/>
              </a:rPr>
              <a:t> 16 bits of every 32 bit register.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a:t>
            </a:r>
            <a:r>
              <a:rPr lang="fr-FR" dirty="0">
                <a:solidFill>
                  <a:schemeClr val="tx1"/>
                </a:solidFill>
              </a:rPr>
              <a:t>: </a:t>
            </a:r>
            <a:r>
              <a:rPr lang="fr-FR" dirty="0" err="1">
                <a:solidFill>
                  <a:schemeClr val="tx1"/>
                </a:solidFill>
              </a:rPr>
              <a:t>Arithmetic</a:t>
            </a:r>
            <a:r>
              <a:rPr lang="fr-FR" dirty="0">
                <a:solidFill>
                  <a:schemeClr val="tx1"/>
                </a:solidFill>
              </a:rPr>
              <a:t> </a:t>
            </a:r>
            <a:r>
              <a:rPr lang="fr-FR" dirty="0" err="1">
                <a:solidFill>
                  <a:schemeClr val="tx1"/>
                </a:solidFill>
              </a:rPr>
              <a:t>Mean</a:t>
            </a:r>
            <a:endParaRPr lang="fr-FR" dirty="0">
              <a:solidFill>
                <a:schemeClr val="tx1"/>
              </a:solidFill>
            </a:endParaRPr>
          </a:p>
        </p:txBody>
      </p:sp>
      <p:sp>
        <p:nvSpPr>
          <p:cNvPr id="3" name="Rectangle 2"/>
          <p:cNvSpPr/>
          <p:nvPr/>
        </p:nvSpPr>
        <p:spPr>
          <a:xfrm>
            <a:off x="1066800" y="1371600"/>
            <a:ext cx="7467600" cy="5632311"/>
          </a:xfrm>
          <a:prstGeom prst="rect">
            <a:avLst/>
          </a:prstGeom>
        </p:spPr>
        <p:txBody>
          <a:bodyPr wrap="square">
            <a:spAutoFit/>
          </a:bodyPr>
          <a:lstStyle/>
          <a:p>
            <a:r>
              <a:rPr lang="en-US" i="1" dirty="0">
                <a:latin typeface="Times New Roman" pitchFamily="18" charset="0"/>
                <a:cs typeface="Times New Roman" pitchFamily="18" charset="0"/>
              </a:rPr>
              <a:t>Compute the arithmetic mean of two integers stored in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and </a:t>
            </a:r>
            <a:r>
              <a:rPr lang="en-US" i="1" dirty="0" err="1">
                <a:latin typeface="Times New Roman" pitchFamily="18" charset="0"/>
                <a:cs typeface="Times New Roman" pitchFamily="18" charset="0"/>
              </a:rPr>
              <a:t>ebx</a:t>
            </a:r>
            <a:r>
              <a:rPr lang="en-US" i="1" dirty="0">
                <a:latin typeface="Times New Roman" pitchFamily="18" charset="0"/>
                <a:cs typeface="Times New Roman" pitchFamily="18" charset="0"/>
              </a:rPr>
              <a:t>. Save the result (in 64 bits) in esp+4.  Assume that the memory address, two, contains the constant 2.</a:t>
            </a: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p>
          <a:p>
            <a:endParaRPr lang="en-US" b="1" i="1" dirty="0">
              <a:latin typeface="Times New Roman" pitchFamily="18" charset="0"/>
              <a:cs typeface="Times New Roman" pitchFamily="18" charset="0"/>
            </a:endParaRPr>
          </a:p>
          <a:p>
            <a:r>
              <a:rPr lang="en-US" i="1" dirty="0">
                <a:latin typeface="Courier New" pitchFamily="49" charset="0"/>
                <a:cs typeface="Courier New" pitchFamily="49" charset="0"/>
              </a:rPr>
              <a:t>; load the inputs to the FP stack</a:t>
            </a:r>
          </a:p>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esp</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eax</a:t>
            </a:r>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[esp+4], </a:t>
            </a:r>
            <a:r>
              <a:rPr lang="en-US" i="1" dirty="0" err="1">
                <a:latin typeface="Courier New" pitchFamily="49" charset="0"/>
                <a:cs typeface="Courier New" pitchFamily="49" charset="0"/>
              </a:rPr>
              <a:t>ebx</a:t>
            </a:r>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fild</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esp</a:t>
            </a:r>
            <a:r>
              <a:rPr lang="en-US" i="1" dirty="0">
                <a:latin typeface="Courier New" pitchFamily="49" charset="0"/>
                <a:cs typeface="Courier New" pitchFamily="49" charset="0"/>
              </a:rPr>
              <a:t>]</a:t>
            </a:r>
          </a:p>
          <a:p>
            <a:r>
              <a:rPr lang="en-US" i="1" dirty="0" err="1">
                <a:latin typeface="Courier New" pitchFamily="49" charset="0"/>
                <a:cs typeface="Courier New" pitchFamily="49" charset="0"/>
              </a:rPr>
              <a:t>fild</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 [esp+4]</a:t>
            </a:r>
          </a:p>
          <a:p>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fadd</a:t>
            </a:r>
            <a:r>
              <a:rPr lang="en-US" i="1" dirty="0">
                <a:latin typeface="Courier New" pitchFamily="49" charset="0"/>
                <a:cs typeface="Courier New" pitchFamily="49" charset="0"/>
              </a:rPr>
              <a:t> st0, st1            ; compute the sum</a:t>
            </a:r>
          </a:p>
          <a:p>
            <a:r>
              <a:rPr lang="en-US" i="1" dirty="0" err="1">
                <a:latin typeface="Courier New" pitchFamily="49" charset="0"/>
                <a:cs typeface="Courier New" pitchFamily="49" charset="0"/>
              </a:rPr>
              <a:t>fdiv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 [two]         ; arithmetic mean</a:t>
            </a:r>
          </a:p>
          <a:p>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fstp</a:t>
            </a:r>
            <a:r>
              <a:rPr lang="en-US" i="1" dirty="0">
                <a:latin typeface="Courier New" pitchFamily="49" charset="0"/>
                <a:cs typeface="Courier New" pitchFamily="49" charset="0"/>
              </a:rPr>
              <a:t> qword [esp+4]       ; save the result to [esp+4]</a:t>
            </a:r>
          </a:p>
          <a:p>
            <a:r>
              <a:rPr lang="en-US" i="1" dirty="0">
                <a:latin typeface="Courier New" pitchFamily="49" charset="0"/>
                <a:cs typeface="Courier New" pitchFamily="49" charset="0"/>
              </a:rPr>
              <a:t>                         ; used the qword identifier    </a:t>
            </a:r>
          </a:p>
          <a:p>
            <a:r>
              <a:rPr lang="en-US" i="1" dirty="0">
                <a:latin typeface="Courier New" pitchFamily="49" charset="0"/>
                <a:cs typeface="Courier New" pitchFamily="49" charset="0"/>
              </a:rPr>
              <a:t>                         ; for specifying 64 bits</a:t>
            </a:r>
          </a:p>
          <a:p>
            <a:endParaRPr lang="en-US" i="1" dirty="0">
              <a:latin typeface="Courier New" pitchFamily="49" charset="0"/>
              <a:cs typeface="Courier New" pitchFamily="49" charset="0"/>
            </a:endParaRPr>
          </a:p>
          <a:p>
            <a:endParaRPr lang="en-US" i="1" dirty="0">
              <a:latin typeface="Courier New" pitchFamily="49" charset="0"/>
              <a:cs typeface="Courier New" pitchFamily="49" charset="0"/>
            </a:endParaRPr>
          </a:p>
        </p:txBody>
      </p:sp>
    </p:spTree>
    <p:extLst>
      <p:ext uri="{BB962C8B-B14F-4D97-AF65-F5344CB8AC3E}">
        <p14:creationId xmlns:p14="http://schemas.microsoft.com/office/powerpoint/2010/main" val="1049042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Instructions for </a:t>
            </a:r>
            <a:r>
              <a:rPr lang="fr-FR" dirty="0" err="1">
                <a:solidFill>
                  <a:schemeClr val="tx1"/>
                </a:solidFill>
              </a:rPr>
              <a:t>Special</a:t>
            </a:r>
            <a:r>
              <a:rPr lang="fr-FR" dirty="0">
                <a:solidFill>
                  <a:schemeClr val="tx1"/>
                </a:solidFill>
              </a:rPr>
              <a:t> </a:t>
            </a:r>
            <a:r>
              <a:rPr lang="fr-FR" dirty="0" err="1">
                <a:solidFill>
                  <a:schemeClr val="tx1"/>
                </a:solidFill>
              </a:rPr>
              <a:t>Functions</a:t>
            </a:r>
            <a:endParaRPr lang="fr-FR" dirty="0">
              <a:solidFill>
                <a:schemeClr val="tx1"/>
              </a:solidFill>
            </a:endParaRPr>
          </a:p>
        </p:txBody>
      </p:sp>
      <p:sp>
        <p:nvSpPr>
          <p:cNvPr id="7" name="AutoShape 4"/>
          <p:cNvSpPr>
            <a:spLocks noChangeAspect="1" noChangeArrowheads="1" noTextEdit="1"/>
          </p:cNvSpPr>
          <p:nvPr/>
        </p:nvSpPr>
        <p:spPr bwMode="auto">
          <a:xfrm>
            <a:off x="1524000" y="2242533"/>
            <a:ext cx="6172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8" name="Freeform 6"/>
          <p:cNvSpPr>
            <a:spLocks noEditPoints="1"/>
          </p:cNvSpPr>
          <p:nvPr/>
        </p:nvSpPr>
        <p:spPr bwMode="auto">
          <a:xfrm>
            <a:off x="1557338" y="2275870"/>
            <a:ext cx="6102350" cy="1531559"/>
          </a:xfrm>
          <a:custGeom>
            <a:avLst/>
            <a:gdLst>
              <a:gd name="T0" fmla="*/ 363 w 363"/>
              <a:gd name="T1" fmla="*/ 0 h 101"/>
              <a:gd name="T2" fmla="*/ 363 w 363"/>
              <a:gd name="T3" fmla="*/ 4 h 101"/>
              <a:gd name="T4" fmla="*/ 0 w 363"/>
              <a:gd name="T5" fmla="*/ 4 h 101"/>
              <a:gd name="T6" fmla="*/ 4 w 363"/>
              <a:gd name="T7" fmla="*/ 4 h 101"/>
              <a:gd name="T8" fmla="*/ 88 w 363"/>
              <a:gd name="T9" fmla="*/ 4 h 101"/>
              <a:gd name="T10" fmla="*/ 163 w 363"/>
              <a:gd name="T11" fmla="*/ 4 h 101"/>
              <a:gd name="T12" fmla="*/ 359 w 363"/>
              <a:gd name="T13" fmla="*/ 4 h 101"/>
              <a:gd name="T14" fmla="*/ 363 w 363"/>
              <a:gd name="T15" fmla="*/ 4 h 101"/>
              <a:gd name="T16" fmla="*/ 363 w 363"/>
              <a:gd name="T17" fmla="*/ 22 h 101"/>
              <a:gd name="T18" fmla="*/ 0 w 363"/>
              <a:gd name="T19" fmla="*/ 22 h 101"/>
              <a:gd name="T20" fmla="*/ 4 w 363"/>
              <a:gd name="T21" fmla="*/ 22 h 101"/>
              <a:gd name="T22" fmla="*/ 88 w 363"/>
              <a:gd name="T23" fmla="*/ 22 h 101"/>
              <a:gd name="T24" fmla="*/ 163 w 363"/>
              <a:gd name="T25" fmla="*/ 22 h 101"/>
              <a:gd name="T26" fmla="*/ 359 w 363"/>
              <a:gd name="T27" fmla="*/ 22 h 101"/>
              <a:gd name="T28" fmla="*/ 363 w 363"/>
              <a:gd name="T29" fmla="*/ 22 h 101"/>
              <a:gd name="T30" fmla="*/ 363 w 363"/>
              <a:gd name="T31" fmla="*/ 41 h 101"/>
              <a:gd name="T32" fmla="*/ 0 w 363"/>
              <a:gd name="T33" fmla="*/ 41 h 101"/>
              <a:gd name="T34" fmla="*/ 4 w 363"/>
              <a:gd name="T35" fmla="*/ 41 h 101"/>
              <a:gd name="T36" fmla="*/ 88 w 363"/>
              <a:gd name="T37" fmla="*/ 41 h 101"/>
              <a:gd name="T38" fmla="*/ 163 w 363"/>
              <a:gd name="T39" fmla="*/ 41 h 101"/>
              <a:gd name="T40" fmla="*/ 359 w 363"/>
              <a:gd name="T41" fmla="*/ 41 h 101"/>
              <a:gd name="T42" fmla="*/ 363 w 363"/>
              <a:gd name="T43" fmla="*/ 41 h 101"/>
              <a:gd name="T44" fmla="*/ 363 w 363"/>
              <a:gd name="T45" fmla="*/ 60 h 101"/>
              <a:gd name="T46" fmla="*/ 0 w 363"/>
              <a:gd name="T47" fmla="*/ 61 h 101"/>
              <a:gd name="T48" fmla="*/ 4 w 363"/>
              <a:gd name="T49" fmla="*/ 61 h 101"/>
              <a:gd name="T50" fmla="*/ 88 w 363"/>
              <a:gd name="T51" fmla="*/ 61 h 101"/>
              <a:gd name="T52" fmla="*/ 163 w 363"/>
              <a:gd name="T53" fmla="*/ 61 h 101"/>
              <a:gd name="T54" fmla="*/ 359 w 363"/>
              <a:gd name="T55" fmla="*/ 61 h 101"/>
              <a:gd name="T56" fmla="*/ 363 w 363"/>
              <a:gd name="T57" fmla="*/ 61 h 101"/>
              <a:gd name="T58" fmla="*/ 363 w 363"/>
              <a:gd name="T59" fmla="*/ 79 h 101"/>
              <a:gd name="T60" fmla="*/ 0 w 363"/>
              <a:gd name="T61" fmla="*/ 79 h 101"/>
              <a:gd name="T62" fmla="*/ 4 w 363"/>
              <a:gd name="T63" fmla="*/ 79 h 101"/>
              <a:gd name="T64" fmla="*/ 88 w 363"/>
              <a:gd name="T65" fmla="*/ 79 h 101"/>
              <a:gd name="T66" fmla="*/ 163 w 363"/>
              <a:gd name="T67" fmla="*/ 79 h 101"/>
              <a:gd name="T68" fmla="*/ 359 w 363"/>
              <a:gd name="T69" fmla="*/ 79 h 101"/>
              <a:gd name="T70" fmla="*/ 363 w 363"/>
              <a:gd name="T71" fmla="*/ 79 h 101"/>
              <a:gd name="T72" fmla="*/ 363 w 363"/>
              <a:gd name="T73" fmla="*/ 97 h 101"/>
              <a:gd name="T74" fmla="*/ 363 w 363"/>
              <a:gd name="T7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3" h="101">
                <a:moveTo>
                  <a:pt x="0" y="0"/>
                </a:moveTo>
                <a:lnTo>
                  <a:pt x="363" y="0"/>
                </a:lnTo>
                <a:moveTo>
                  <a:pt x="0" y="4"/>
                </a:moveTo>
                <a:lnTo>
                  <a:pt x="363" y="4"/>
                </a:lnTo>
                <a:moveTo>
                  <a:pt x="0" y="22"/>
                </a:moveTo>
                <a:lnTo>
                  <a:pt x="0" y="4"/>
                </a:lnTo>
                <a:moveTo>
                  <a:pt x="4" y="22"/>
                </a:moveTo>
                <a:lnTo>
                  <a:pt x="4" y="4"/>
                </a:lnTo>
                <a:moveTo>
                  <a:pt x="88" y="22"/>
                </a:moveTo>
                <a:lnTo>
                  <a:pt x="88" y="4"/>
                </a:lnTo>
                <a:moveTo>
                  <a:pt x="163" y="22"/>
                </a:moveTo>
                <a:lnTo>
                  <a:pt x="163" y="4"/>
                </a:lnTo>
                <a:moveTo>
                  <a:pt x="359" y="22"/>
                </a:moveTo>
                <a:lnTo>
                  <a:pt x="359" y="4"/>
                </a:lnTo>
                <a:moveTo>
                  <a:pt x="363" y="22"/>
                </a:moveTo>
                <a:lnTo>
                  <a:pt x="363" y="4"/>
                </a:lnTo>
                <a:moveTo>
                  <a:pt x="0" y="22"/>
                </a:moveTo>
                <a:lnTo>
                  <a:pt x="363" y="22"/>
                </a:lnTo>
                <a:moveTo>
                  <a:pt x="0" y="40"/>
                </a:moveTo>
                <a:lnTo>
                  <a:pt x="0" y="22"/>
                </a:lnTo>
                <a:moveTo>
                  <a:pt x="4" y="40"/>
                </a:moveTo>
                <a:lnTo>
                  <a:pt x="4" y="22"/>
                </a:lnTo>
                <a:moveTo>
                  <a:pt x="88" y="40"/>
                </a:moveTo>
                <a:lnTo>
                  <a:pt x="88" y="22"/>
                </a:lnTo>
                <a:moveTo>
                  <a:pt x="163" y="40"/>
                </a:moveTo>
                <a:lnTo>
                  <a:pt x="163" y="22"/>
                </a:lnTo>
                <a:moveTo>
                  <a:pt x="359" y="40"/>
                </a:moveTo>
                <a:lnTo>
                  <a:pt x="359" y="22"/>
                </a:lnTo>
                <a:moveTo>
                  <a:pt x="363" y="40"/>
                </a:moveTo>
                <a:lnTo>
                  <a:pt x="363" y="22"/>
                </a:lnTo>
                <a:moveTo>
                  <a:pt x="0" y="41"/>
                </a:moveTo>
                <a:lnTo>
                  <a:pt x="363" y="41"/>
                </a:lnTo>
                <a:moveTo>
                  <a:pt x="0" y="60"/>
                </a:moveTo>
                <a:lnTo>
                  <a:pt x="0" y="41"/>
                </a:lnTo>
                <a:moveTo>
                  <a:pt x="4" y="60"/>
                </a:moveTo>
                <a:lnTo>
                  <a:pt x="4" y="41"/>
                </a:lnTo>
                <a:moveTo>
                  <a:pt x="88" y="60"/>
                </a:moveTo>
                <a:lnTo>
                  <a:pt x="88" y="41"/>
                </a:lnTo>
                <a:moveTo>
                  <a:pt x="163" y="60"/>
                </a:moveTo>
                <a:lnTo>
                  <a:pt x="163" y="41"/>
                </a:lnTo>
                <a:moveTo>
                  <a:pt x="359" y="60"/>
                </a:moveTo>
                <a:lnTo>
                  <a:pt x="359" y="41"/>
                </a:lnTo>
                <a:moveTo>
                  <a:pt x="363" y="60"/>
                </a:moveTo>
                <a:lnTo>
                  <a:pt x="363" y="41"/>
                </a:lnTo>
                <a:moveTo>
                  <a:pt x="0" y="60"/>
                </a:moveTo>
                <a:lnTo>
                  <a:pt x="363" y="60"/>
                </a:lnTo>
                <a:moveTo>
                  <a:pt x="0" y="79"/>
                </a:moveTo>
                <a:lnTo>
                  <a:pt x="0" y="61"/>
                </a:lnTo>
                <a:moveTo>
                  <a:pt x="4" y="79"/>
                </a:moveTo>
                <a:lnTo>
                  <a:pt x="4" y="61"/>
                </a:lnTo>
                <a:moveTo>
                  <a:pt x="88" y="79"/>
                </a:moveTo>
                <a:lnTo>
                  <a:pt x="88" y="61"/>
                </a:lnTo>
                <a:moveTo>
                  <a:pt x="163" y="79"/>
                </a:moveTo>
                <a:lnTo>
                  <a:pt x="163" y="61"/>
                </a:lnTo>
                <a:moveTo>
                  <a:pt x="359" y="79"/>
                </a:moveTo>
                <a:lnTo>
                  <a:pt x="359" y="61"/>
                </a:lnTo>
                <a:moveTo>
                  <a:pt x="363" y="79"/>
                </a:moveTo>
                <a:lnTo>
                  <a:pt x="363" y="61"/>
                </a:lnTo>
                <a:moveTo>
                  <a:pt x="0" y="79"/>
                </a:moveTo>
                <a:lnTo>
                  <a:pt x="363" y="79"/>
                </a:lnTo>
                <a:moveTo>
                  <a:pt x="0" y="97"/>
                </a:moveTo>
                <a:lnTo>
                  <a:pt x="0" y="79"/>
                </a:lnTo>
                <a:moveTo>
                  <a:pt x="4" y="97"/>
                </a:moveTo>
                <a:lnTo>
                  <a:pt x="4" y="79"/>
                </a:lnTo>
                <a:moveTo>
                  <a:pt x="88" y="97"/>
                </a:moveTo>
                <a:lnTo>
                  <a:pt x="88" y="79"/>
                </a:lnTo>
                <a:moveTo>
                  <a:pt x="163" y="97"/>
                </a:moveTo>
                <a:lnTo>
                  <a:pt x="163" y="79"/>
                </a:lnTo>
                <a:moveTo>
                  <a:pt x="359" y="97"/>
                </a:moveTo>
                <a:lnTo>
                  <a:pt x="359" y="79"/>
                </a:lnTo>
                <a:moveTo>
                  <a:pt x="363" y="97"/>
                </a:moveTo>
                <a:lnTo>
                  <a:pt x="363" y="79"/>
                </a:lnTo>
                <a:moveTo>
                  <a:pt x="0" y="97"/>
                </a:moveTo>
                <a:lnTo>
                  <a:pt x="363" y="97"/>
                </a:lnTo>
                <a:moveTo>
                  <a:pt x="0" y="101"/>
                </a:moveTo>
                <a:lnTo>
                  <a:pt x="363" y="101"/>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nvGrpSpPr>
          <p:cNvPr id="15" name="Group 14"/>
          <p:cNvGrpSpPr/>
          <p:nvPr/>
        </p:nvGrpSpPr>
        <p:grpSpPr>
          <a:xfrm>
            <a:off x="1776413" y="2326670"/>
            <a:ext cx="4035425" cy="1404937"/>
            <a:chOff x="2157413" y="2903538"/>
            <a:chExt cx="4035425" cy="1404937"/>
          </a:xfrm>
        </p:grpSpPr>
        <p:sp>
          <p:nvSpPr>
            <p:cNvPr id="9" name="Rectangle 7"/>
            <p:cNvSpPr>
              <a:spLocks noChangeArrowheads="1"/>
            </p:cNvSpPr>
            <p:nvPr/>
          </p:nvSpPr>
          <p:spPr bwMode="auto">
            <a:xfrm>
              <a:off x="2157413" y="2903538"/>
              <a:ext cx="949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Semantics</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0" name="Rectangle 8"/>
            <p:cNvSpPr>
              <a:spLocks noChangeArrowheads="1"/>
            </p:cNvSpPr>
            <p:nvPr/>
          </p:nvSpPr>
          <p:spPr bwMode="auto">
            <a:xfrm>
              <a:off x="3568700" y="2903538"/>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1A1B1C"/>
                  </a:solidFill>
                  <a:effectLst/>
                  <a:latin typeface="Times New Roman" pitchFamily="18" charset="0"/>
                  <a:cs typeface="Times New Roman" pitchFamily="18" charset="0"/>
                </a:rPr>
                <a:t>Example</a:t>
              </a: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11" name="Rectangle 9"/>
            <p:cNvSpPr>
              <a:spLocks noChangeArrowheads="1"/>
            </p:cNvSpPr>
            <p:nvPr/>
          </p:nvSpPr>
          <p:spPr bwMode="auto">
            <a:xfrm>
              <a:off x="4846638" y="2903538"/>
              <a:ext cx="1116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1A1B1C"/>
                  </a:solidFill>
                  <a:effectLst/>
                  <a:latin typeface="Times New Roman" pitchFamily="18" charset="0"/>
                  <a:cs typeface="Times New Roman" pitchFamily="18" charset="0"/>
                </a:rPr>
                <a:t>Explanation</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Rectangle 10"/>
            <p:cNvSpPr>
              <a:spLocks noChangeArrowheads="1"/>
            </p:cNvSpPr>
            <p:nvPr/>
          </p:nvSpPr>
          <p:spPr bwMode="auto">
            <a:xfrm>
              <a:off x="2157413" y="3200400"/>
              <a:ext cx="4238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fabs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fsqrt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fcos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fsin</a:t>
              </a:r>
              <a:endParaRPr lang="en-US" dirty="0">
                <a:latin typeface="Times New Roman" pitchFamily="18" charset="0"/>
                <a:cs typeface="Times New Roman" pitchFamily="18" charset="0"/>
              </a:endParaRPr>
            </a:p>
          </p:txBody>
        </p:sp>
        <p:sp>
          <p:nvSpPr>
            <p:cNvPr id="13" name="Rectangle 11"/>
            <p:cNvSpPr>
              <a:spLocks noChangeArrowheads="1"/>
            </p:cNvSpPr>
            <p:nvPr/>
          </p:nvSpPr>
          <p:spPr bwMode="auto">
            <a:xfrm>
              <a:off x="3568700" y="3200400"/>
              <a:ext cx="4238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err="1">
                  <a:latin typeface="Times New Roman" pitchFamily="18" charset="0"/>
                  <a:cs typeface="Times New Roman" pitchFamily="18" charset="0"/>
                </a:rPr>
                <a:t>fabs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fsqrt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fcos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fsin</a:t>
              </a:r>
              <a:endParaRPr lang="en-US" dirty="0">
                <a:latin typeface="Times New Roman" pitchFamily="18" charset="0"/>
                <a:cs typeface="Times New Roman" pitchFamily="18" charset="0"/>
              </a:endParaRPr>
            </a:p>
          </p:txBody>
        </p:sp>
        <p:sp>
          <p:nvSpPr>
            <p:cNvPr id="14" name="Rectangle 12"/>
            <p:cNvSpPr>
              <a:spLocks noChangeArrowheads="1"/>
            </p:cNvSpPr>
            <p:nvPr/>
          </p:nvSpPr>
          <p:spPr bwMode="auto">
            <a:xfrm>
              <a:off x="4846638" y="3200400"/>
              <a:ext cx="13462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latin typeface="Times New Roman" pitchFamily="18" charset="0"/>
                  <a:cs typeface="Times New Roman" pitchFamily="18" charset="0"/>
                </a:rPr>
                <a:t>st0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st0</a:t>
              </a:r>
              <a:r>
                <a:rPr lang="en-US" i="1" dirty="0">
                  <a:latin typeface="Times New Roman" pitchFamily="18" charset="0"/>
                  <a:cs typeface="Times New Roman" pitchFamily="18" charset="0"/>
                </a:rPr>
                <a:t>|</a:t>
              </a:r>
            </a:p>
            <a:p>
              <a:r>
                <a:rPr lang="en-US" dirty="0">
                  <a:latin typeface="Times New Roman" pitchFamily="18" charset="0"/>
                  <a:cs typeface="Times New Roman" pitchFamily="18" charset="0"/>
                </a:rPr>
                <a:t>st0 </a:t>
              </a:r>
              <a:r>
                <a:rPr lang="en-US" i="1" dirty="0">
                  <a:latin typeface="Times New Roman" pitchFamily="18" charset="0"/>
                  <a:cs typeface="Times New Roman" pitchFamily="18" charset="0"/>
                </a:rPr>
                <a:t>← √st</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st0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cos</a:t>
              </a:r>
              <a:r>
                <a:rPr lang="en-US" dirty="0">
                  <a:latin typeface="Times New Roman" pitchFamily="18" charset="0"/>
                  <a:cs typeface="Times New Roman" pitchFamily="18" charset="0"/>
                </a:rPr>
                <a:t>(st0)</a:t>
              </a:r>
            </a:p>
            <a:p>
              <a:r>
                <a:rPr lang="en-US" dirty="0">
                  <a:latin typeface="Times New Roman" pitchFamily="18" charset="0"/>
                  <a:cs typeface="Times New Roman" pitchFamily="18" charset="0"/>
                </a:rPr>
                <a:t>st0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sin(st0)</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a:t>
            </a:r>
            <a:r>
              <a:rPr lang="fr-FR" dirty="0">
                <a:solidFill>
                  <a:schemeClr val="tx1"/>
                </a:solidFill>
              </a:rPr>
              <a:t>: </a:t>
            </a:r>
            <a:r>
              <a:rPr lang="fr-FR" dirty="0" err="1">
                <a:solidFill>
                  <a:schemeClr val="tx1"/>
                </a:solidFill>
              </a:rPr>
              <a:t>Geometric</a:t>
            </a:r>
            <a:r>
              <a:rPr lang="fr-FR" dirty="0">
                <a:solidFill>
                  <a:schemeClr val="tx1"/>
                </a:solidFill>
              </a:rPr>
              <a:t> </a:t>
            </a:r>
            <a:r>
              <a:rPr lang="fr-FR" dirty="0" err="1">
                <a:solidFill>
                  <a:schemeClr val="tx1"/>
                </a:solidFill>
              </a:rPr>
              <a:t>Mean</a:t>
            </a:r>
            <a:endParaRPr lang="fr-FR" dirty="0">
              <a:solidFill>
                <a:schemeClr val="tx1"/>
              </a:solidFill>
            </a:endParaRPr>
          </a:p>
        </p:txBody>
      </p:sp>
      <p:sp>
        <p:nvSpPr>
          <p:cNvPr id="3" name="Rectangle 2"/>
          <p:cNvSpPr/>
          <p:nvPr/>
        </p:nvSpPr>
        <p:spPr>
          <a:xfrm>
            <a:off x="1066800" y="1371600"/>
            <a:ext cx="7467600" cy="5355312"/>
          </a:xfrm>
          <a:prstGeom prst="rect">
            <a:avLst/>
          </a:prstGeom>
        </p:spPr>
        <p:txBody>
          <a:bodyPr wrap="square">
            <a:spAutoFit/>
          </a:bodyPr>
          <a:lstStyle/>
          <a:p>
            <a:r>
              <a:rPr lang="en-US" i="1" dirty="0">
                <a:latin typeface="Times New Roman" pitchFamily="18" charset="0"/>
                <a:cs typeface="Times New Roman" pitchFamily="18" charset="0"/>
              </a:rPr>
              <a:t>Compute the geometric mean of two integers stored in </a:t>
            </a:r>
            <a:r>
              <a:rPr lang="en-US" i="1" dirty="0" err="1">
                <a:latin typeface="Times New Roman" pitchFamily="18" charset="0"/>
                <a:cs typeface="Times New Roman" pitchFamily="18" charset="0"/>
              </a:rPr>
              <a:t>eax</a:t>
            </a:r>
            <a:r>
              <a:rPr lang="en-US" i="1" dirty="0">
                <a:latin typeface="Times New Roman" pitchFamily="18" charset="0"/>
                <a:cs typeface="Times New Roman" pitchFamily="18" charset="0"/>
              </a:rPr>
              <a:t> and </a:t>
            </a:r>
            <a:r>
              <a:rPr lang="en-US" i="1" dirty="0" err="1">
                <a:latin typeface="Times New Roman" pitchFamily="18" charset="0"/>
                <a:cs typeface="Times New Roman" pitchFamily="18" charset="0"/>
              </a:rPr>
              <a:t>ebx</a:t>
            </a:r>
            <a:r>
              <a:rPr lang="en-US" i="1" dirty="0">
                <a:latin typeface="Times New Roman" pitchFamily="18" charset="0"/>
                <a:cs typeface="Times New Roman" pitchFamily="18" charset="0"/>
              </a:rPr>
              <a:t>. Save the result (in 64 bits) in esp+4.  </a:t>
            </a: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p>
          <a:p>
            <a:endParaRPr lang="en-US" b="1" i="1" dirty="0">
              <a:latin typeface="Times New Roman" pitchFamily="18" charset="0"/>
              <a:cs typeface="Times New Roman" pitchFamily="18" charset="0"/>
            </a:endParaRPr>
          </a:p>
          <a:p>
            <a:r>
              <a:rPr lang="en-US" i="1" dirty="0">
                <a:latin typeface="Courier New" pitchFamily="49" charset="0"/>
                <a:cs typeface="Courier New" pitchFamily="49" charset="0"/>
              </a:rPr>
              <a:t>; load the inputs to the FP stack</a:t>
            </a:r>
          </a:p>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esp</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eax</a:t>
            </a:r>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mov</a:t>
            </a:r>
            <a:r>
              <a:rPr lang="en-US" i="1" dirty="0">
                <a:latin typeface="Courier New" pitchFamily="49" charset="0"/>
                <a:cs typeface="Courier New" pitchFamily="49" charset="0"/>
              </a:rPr>
              <a:t> [esp+4], </a:t>
            </a:r>
            <a:r>
              <a:rPr lang="en-US" i="1" dirty="0" err="1">
                <a:latin typeface="Courier New" pitchFamily="49" charset="0"/>
                <a:cs typeface="Courier New" pitchFamily="49" charset="0"/>
              </a:rPr>
              <a:t>ebx</a:t>
            </a:r>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fild</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esp</a:t>
            </a:r>
            <a:r>
              <a:rPr lang="en-US" i="1" dirty="0">
                <a:latin typeface="Courier New" pitchFamily="49" charset="0"/>
                <a:cs typeface="Courier New" pitchFamily="49" charset="0"/>
              </a:rPr>
              <a:t>]</a:t>
            </a:r>
          </a:p>
          <a:p>
            <a:r>
              <a:rPr lang="en-US" i="1" dirty="0" err="1">
                <a:latin typeface="Courier New" pitchFamily="49" charset="0"/>
                <a:cs typeface="Courier New" pitchFamily="49" charset="0"/>
              </a:rPr>
              <a:t>fild</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dword</a:t>
            </a:r>
            <a:r>
              <a:rPr lang="en-US" i="1" dirty="0">
                <a:latin typeface="Courier New" pitchFamily="49" charset="0"/>
                <a:cs typeface="Courier New" pitchFamily="49" charset="0"/>
              </a:rPr>
              <a:t> [esp+4]</a:t>
            </a:r>
          </a:p>
          <a:p>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fmul</a:t>
            </a:r>
            <a:r>
              <a:rPr lang="en-US" i="1" dirty="0">
                <a:latin typeface="Courier New" pitchFamily="49" charset="0"/>
                <a:cs typeface="Courier New" pitchFamily="49" charset="0"/>
              </a:rPr>
              <a:t> st0, st1            ; compute the product</a:t>
            </a:r>
          </a:p>
          <a:p>
            <a:r>
              <a:rPr lang="en-US" i="1" dirty="0" err="1">
                <a:latin typeface="Courier New" pitchFamily="49" charset="0"/>
                <a:cs typeface="Courier New" pitchFamily="49" charset="0"/>
              </a:rPr>
              <a:t>fsqrt</a:t>
            </a:r>
            <a:r>
              <a:rPr lang="en-US" i="1" dirty="0">
                <a:latin typeface="Courier New" pitchFamily="49" charset="0"/>
                <a:cs typeface="Courier New" pitchFamily="49" charset="0"/>
              </a:rPr>
              <a:t>                    ; geometric mean</a:t>
            </a:r>
          </a:p>
          <a:p>
            <a:endParaRPr lang="en-US" i="1" dirty="0">
              <a:latin typeface="Courier New" pitchFamily="49" charset="0"/>
              <a:cs typeface="Courier New" pitchFamily="49" charset="0"/>
            </a:endParaRPr>
          </a:p>
          <a:p>
            <a:r>
              <a:rPr lang="en-US" i="1" dirty="0" err="1">
                <a:latin typeface="Courier New" pitchFamily="49" charset="0"/>
                <a:cs typeface="Courier New" pitchFamily="49" charset="0"/>
              </a:rPr>
              <a:t>fstp</a:t>
            </a:r>
            <a:r>
              <a:rPr lang="en-US" i="1" dirty="0">
                <a:latin typeface="Courier New" pitchFamily="49" charset="0"/>
                <a:cs typeface="Courier New" pitchFamily="49" charset="0"/>
              </a:rPr>
              <a:t> qword [esp+4]       ; save the result to [esp+4]</a:t>
            </a:r>
          </a:p>
          <a:p>
            <a:r>
              <a:rPr lang="en-US" i="1" dirty="0">
                <a:latin typeface="Courier New" pitchFamily="49" charset="0"/>
                <a:cs typeface="Courier New" pitchFamily="49" charset="0"/>
              </a:rPr>
              <a:t>                         ; used the qword identifier    </a:t>
            </a:r>
          </a:p>
          <a:p>
            <a:r>
              <a:rPr lang="en-US" i="1" dirty="0">
                <a:latin typeface="Courier New" pitchFamily="49" charset="0"/>
                <a:cs typeface="Courier New" pitchFamily="49" charset="0"/>
              </a:rPr>
              <a:t>                         ; for specifying 64 bits</a:t>
            </a:r>
          </a:p>
          <a:p>
            <a:endParaRPr lang="en-US" i="1" dirty="0">
              <a:latin typeface="Courier New" pitchFamily="49" charset="0"/>
              <a:cs typeface="Courier New" pitchFamily="49" charset="0"/>
            </a:endParaRPr>
          </a:p>
          <a:p>
            <a:endParaRPr lang="en-US" i="1" dirty="0">
              <a:latin typeface="Courier New" pitchFamily="49" charset="0"/>
              <a:cs typeface="Courier New" pitchFamily="49" charset="0"/>
            </a:endParaRPr>
          </a:p>
        </p:txBody>
      </p:sp>
    </p:spTree>
    <p:extLst>
      <p:ext uri="{BB962C8B-B14F-4D97-AF65-F5344CB8AC3E}">
        <p14:creationId xmlns:p14="http://schemas.microsoft.com/office/powerpoint/2010/main" val="36940327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Compare Instructions</a:t>
            </a:r>
          </a:p>
        </p:txBody>
      </p:sp>
      <p:sp>
        <p:nvSpPr>
          <p:cNvPr id="3" name="Text Placeholder 2"/>
          <p:cNvSpPr txBox="1">
            <a:spLocks noGrp="1"/>
          </p:cNvSpPr>
          <p:nvPr>
            <p:ph type="body" idx="4294967295"/>
          </p:nvPr>
        </p:nvSpPr>
        <p:spPr>
          <a:xfrm>
            <a:off x="838200" y="3505200"/>
            <a:ext cx="7867650" cy="257175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lvl="0" indent="-571500">
              <a:buSzPct val="100000"/>
              <a:buFont typeface="Symbol" panose="05050102010706020507" pitchFamily="18" charset="2"/>
              <a:buChar char="*"/>
            </a:pPr>
            <a:r>
              <a:rPr lang="en-US" dirty="0">
                <a:latin typeface="Calibri" panose="020F0502020204030204" pitchFamily="34" charset="0"/>
              </a:rPr>
              <a:t>The </a:t>
            </a:r>
            <a:r>
              <a:rPr lang="en-US" i="1" dirty="0" err="1">
                <a:solidFill>
                  <a:srgbClr val="00AE00"/>
                </a:solidFill>
                <a:latin typeface="Calibri" panose="020F0502020204030204" pitchFamily="34" charset="0"/>
              </a:rPr>
              <a:t>fcomi</a:t>
            </a:r>
            <a:r>
              <a:rPr lang="en-US" dirty="0">
                <a:latin typeface="Calibri" panose="020F0502020204030204" pitchFamily="34" charset="0"/>
              </a:rPr>
              <a:t> </a:t>
            </a:r>
            <a:r>
              <a:rPr lang="en-US" dirty="0">
                <a:solidFill>
                  <a:srgbClr val="0000FF"/>
                </a:solidFill>
                <a:latin typeface="Calibri" panose="020F0502020204030204" pitchFamily="34" charset="0"/>
              </a:rPr>
              <a:t>instruction</a:t>
            </a:r>
            <a:r>
              <a:rPr lang="en-US" dirty="0">
                <a:latin typeface="Calibri" panose="020F0502020204030204" pitchFamily="34" charset="0"/>
              </a:rPr>
              <a:t> </a:t>
            </a:r>
            <a:r>
              <a:rPr lang="en-US" dirty="0">
                <a:solidFill>
                  <a:srgbClr val="FF0000"/>
                </a:solidFill>
                <a:latin typeface="Calibri" panose="020F0502020204030204" pitchFamily="34" charset="0"/>
              </a:rPr>
              <a:t>compares</a:t>
            </a:r>
            <a:r>
              <a:rPr lang="en-US" dirty="0">
                <a:latin typeface="Calibri" panose="020F0502020204030204" pitchFamily="34" charset="0"/>
              </a:rPr>
              <a:t> the values of two FP registers and sets the flags</a:t>
            </a:r>
          </a:p>
          <a:p>
            <a:pPr marL="571500" lvl="0" indent="-571500">
              <a:buSzPct val="100000"/>
              <a:buFont typeface="Symbol" panose="05050102010706020507" pitchFamily="18" charset="2"/>
              <a:buChar char="*"/>
            </a:pPr>
            <a:r>
              <a:rPr lang="en-US" b="1" dirty="0">
                <a:solidFill>
                  <a:srgbClr val="FF0000"/>
                </a:solidFill>
                <a:latin typeface="Calibri" panose="020F0502020204030204" pitchFamily="34" charset="0"/>
              </a:rPr>
              <a:t>NOTE </a:t>
            </a:r>
            <a:r>
              <a:rPr lang="en-US" dirty="0">
                <a:latin typeface="Calibri" panose="020F0502020204030204" pitchFamily="34" charset="0"/>
              </a:rPr>
              <a:t>: It sets the </a:t>
            </a:r>
            <a:r>
              <a:rPr lang="en-US" dirty="0">
                <a:solidFill>
                  <a:srgbClr val="0066CC"/>
                </a:solidFill>
                <a:latin typeface="Calibri" panose="020F0502020204030204" pitchFamily="34" charset="0"/>
              </a:rPr>
              <a:t>flags</a:t>
            </a:r>
            <a:r>
              <a:rPr lang="en-US" dirty="0">
                <a:latin typeface="Calibri" panose="020F0502020204030204" pitchFamily="34" charset="0"/>
              </a:rPr>
              <a:t> for </a:t>
            </a:r>
            <a:r>
              <a:rPr lang="en-US" dirty="0">
                <a:solidFill>
                  <a:srgbClr val="00AE00"/>
                </a:solidFill>
                <a:latin typeface="Calibri" panose="020F0502020204030204" pitchFamily="34" charset="0"/>
              </a:rPr>
              <a:t>unsigned</a:t>
            </a:r>
            <a:r>
              <a:rPr lang="en-US" dirty="0">
                <a:latin typeface="Calibri" panose="020F0502020204030204" pitchFamily="34" charset="0"/>
              </a:rPr>
              <a:t> </a:t>
            </a:r>
            <a:r>
              <a:rPr lang="en-US" dirty="0">
                <a:solidFill>
                  <a:srgbClr val="0000FF"/>
                </a:solidFill>
                <a:latin typeface="Calibri" panose="020F0502020204030204" pitchFamily="34" charset="0"/>
              </a:rPr>
              <a:t>comparison</a:t>
            </a:r>
          </a:p>
        </p:txBody>
      </p:sp>
      <p:grpSp>
        <p:nvGrpSpPr>
          <p:cNvPr id="25" name="Group 5"/>
          <p:cNvGrpSpPr>
            <a:grpSpLocks noChangeAspect="1"/>
          </p:cNvGrpSpPr>
          <p:nvPr/>
        </p:nvGrpSpPr>
        <p:grpSpPr bwMode="auto">
          <a:xfrm>
            <a:off x="1143000" y="1600200"/>
            <a:ext cx="7118350" cy="1441450"/>
            <a:chOff x="1000" y="1112"/>
            <a:chExt cx="4484" cy="908"/>
          </a:xfrm>
        </p:grpSpPr>
        <p:sp>
          <p:nvSpPr>
            <p:cNvPr id="26" name="AutoShape 4"/>
            <p:cNvSpPr>
              <a:spLocks noChangeAspect="1" noChangeArrowheads="1" noTextEdit="1"/>
            </p:cNvSpPr>
            <p:nvPr/>
          </p:nvSpPr>
          <p:spPr bwMode="auto">
            <a:xfrm>
              <a:off x="1000" y="1112"/>
              <a:ext cx="4484"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noEditPoints="1"/>
            </p:cNvSpPr>
            <p:nvPr/>
          </p:nvSpPr>
          <p:spPr bwMode="auto">
            <a:xfrm>
              <a:off x="1018" y="1130"/>
              <a:ext cx="4445" cy="193"/>
            </a:xfrm>
            <a:custGeom>
              <a:avLst/>
              <a:gdLst>
                <a:gd name="T0" fmla="*/ 0 w 506"/>
                <a:gd name="T1" fmla="*/ 0 h 22"/>
                <a:gd name="T2" fmla="*/ 506 w 506"/>
                <a:gd name="T3" fmla="*/ 0 h 22"/>
                <a:gd name="T4" fmla="*/ 0 w 506"/>
                <a:gd name="T5" fmla="*/ 4 h 22"/>
                <a:gd name="T6" fmla="*/ 506 w 506"/>
                <a:gd name="T7" fmla="*/ 4 h 22"/>
                <a:gd name="T8" fmla="*/ 0 w 506"/>
                <a:gd name="T9" fmla="*/ 22 h 22"/>
                <a:gd name="T10" fmla="*/ 0 w 506"/>
                <a:gd name="T11" fmla="*/ 4 h 22"/>
                <a:gd name="T12" fmla="*/ 4 w 506"/>
                <a:gd name="T13" fmla="*/ 22 h 22"/>
                <a:gd name="T14" fmla="*/ 4 w 506"/>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22">
                  <a:moveTo>
                    <a:pt x="0" y="0"/>
                  </a:moveTo>
                  <a:lnTo>
                    <a:pt x="506" y="0"/>
                  </a:lnTo>
                  <a:moveTo>
                    <a:pt x="0" y="4"/>
                  </a:moveTo>
                  <a:lnTo>
                    <a:pt x="506"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1132" y="1156"/>
              <a:ext cx="5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29" name="Line 8"/>
            <p:cNvSpPr>
              <a:spLocks noChangeShapeType="1"/>
            </p:cNvSpPr>
            <p:nvPr/>
          </p:nvSpPr>
          <p:spPr bwMode="auto">
            <a:xfrm flipV="1">
              <a:off x="2081" y="1165"/>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2169" y="1156"/>
              <a:ext cx="5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31" name="Line 10"/>
            <p:cNvSpPr>
              <a:spLocks noChangeShapeType="1"/>
            </p:cNvSpPr>
            <p:nvPr/>
          </p:nvSpPr>
          <p:spPr bwMode="auto">
            <a:xfrm flipV="1">
              <a:off x="3021" y="1165"/>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0" name="Rectangle 11"/>
            <p:cNvSpPr>
              <a:spLocks noChangeArrowheads="1"/>
            </p:cNvSpPr>
            <p:nvPr/>
          </p:nvSpPr>
          <p:spPr bwMode="auto">
            <a:xfrm>
              <a:off x="3100" y="1156"/>
              <a:ext cx="6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30721" name="Freeform 12"/>
            <p:cNvSpPr>
              <a:spLocks noEditPoints="1"/>
            </p:cNvSpPr>
            <p:nvPr/>
          </p:nvSpPr>
          <p:spPr bwMode="auto">
            <a:xfrm>
              <a:off x="1018" y="1165"/>
              <a:ext cx="4445" cy="483"/>
            </a:xfrm>
            <a:custGeom>
              <a:avLst/>
              <a:gdLst>
                <a:gd name="T0" fmla="*/ 502 w 506"/>
                <a:gd name="T1" fmla="*/ 18 h 55"/>
                <a:gd name="T2" fmla="*/ 502 w 506"/>
                <a:gd name="T3" fmla="*/ 0 h 55"/>
                <a:gd name="T4" fmla="*/ 506 w 506"/>
                <a:gd name="T5" fmla="*/ 18 h 55"/>
                <a:gd name="T6" fmla="*/ 506 w 506"/>
                <a:gd name="T7" fmla="*/ 0 h 55"/>
                <a:gd name="T8" fmla="*/ 0 w 506"/>
                <a:gd name="T9" fmla="*/ 18 h 55"/>
                <a:gd name="T10" fmla="*/ 506 w 506"/>
                <a:gd name="T11" fmla="*/ 18 h 55"/>
                <a:gd name="T12" fmla="*/ 0 w 506"/>
                <a:gd name="T13" fmla="*/ 55 h 55"/>
                <a:gd name="T14" fmla="*/ 0 w 506"/>
                <a:gd name="T15" fmla="*/ 18 h 55"/>
                <a:gd name="T16" fmla="*/ 4 w 506"/>
                <a:gd name="T17" fmla="*/ 55 h 55"/>
                <a:gd name="T18" fmla="*/ 4 w 506"/>
                <a:gd name="T1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55">
                  <a:moveTo>
                    <a:pt x="502" y="18"/>
                  </a:moveTo>
                  <a:lnTo>
                    <a:pt x="502" y="0"/>
                  </a:lnTo>
                  <a:moveTo>
                    <a:pt x="506" y="18"/>
                  </a:moveTo>
                  <a:lnTo>
                    <a:pt x="506" y="0"/>
                  </a:lnTo>
                  <a:moveTo>
                    <a:pt x="0" y="18"/>
                  </a:moveTo>
                  <a:lnTo>
                    <a:pt x="506" y="18"/>
                  </a:lnTo>
                  <a:moveTo>
                    <a:pt x="0" y="55"/>
                  </a:moveTo>
                  <a:lnTo>
                    <a:pt x="0" y="18"/>
                  </a:lnTo>
                  <a:moveTo>
                    <a:pt x="4" y="55"/>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3" name="Rectangle 13"/>
            <p:cNvSpPr>
              <a:spLocks noChangeArrowheads="1"/>
            </p:cNvSpPr>
            <p:nvPr/>
          </p:nvSpPr>
          <p:spPr bwMode="auto">
            <a:xfrm>
              <a:off x="1132" y="1340"/>
              <a:ext cx="79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fcomi</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endParaRPr lang="en-US" sz="1600" i="1" dirty="0">
                <a:latin typeface="Times New Roman" pitchFamily="18" charset="0"/>
                <a:cs typeface="Times New Roman" pitchFamily="18" charset="0"/>
              </a:endParaRPr>
            </a:p>
            <a:p>
              <a:endParaRPr lang="en-US" sz="1600" i="1"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fcomip</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reg</a:t>
              </a:r>
              <a:endParaRPr lang="en-US" sz="1600" dirty="0">
                <a:latin typeface="Times New Roman" pitchFamily="18" charset="0"/>
                <a:cs typeface="Times New Roman" pitchFamily="18" charset="0"/>
              </a:endParaRPr>
            </a:p>
          </p:txBody>
        </p:sp>
        <p:sp>
          <p:nvSpPr>
            <p:cNvPr id="30724" name="Line 14"/>
            <p:cNvSpPr>
              <a:spLocks noChangeShapeType="1"/>
            </p:cNvSpPr>
            <p:nvPr/>
          </p:nvSpPr>
          <p:spPr bwMode="auto">
            <a:xfrm flipV="1">
              <a:off x="2081" y="1323"/>
              <a:ext cx="0" cy="3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5" name="Rectangle 15"/>
            <p:cNvSpPr>
              <a:spLocks noChangeArrowheads="1"/>
            </p:cNvSpPr>
            <p:nvPr/>
          </p:nvSpPr>
          <p:spPr bwMode="auto">
            <a:xfrm>
              <a:off x="2169" y="1340"/>
              <a:ext cx="69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err="1">
                  <a:latin typeface="Times New Roman" pitchFamily="18" charset="0"/>
                  <a:cs typeface="Times New Roman" pitchFamily="18" charset="0"/>
                </a:rPr>
                <a:t>fcomi</a:t>
              </a:r>
              <a:r>
                <a:rPr lang="en-US" sz="1600" dirty="0">
                  <a:latin typeface="Times New Roman" pitchFamily="18" charset="0"/>
                  <a:cs typeface="Times New Roman" pitchFamily="18" charset="0"/>
                </a:rPr>
                <a:t> st0, st1</a:t>
              </a:r>
            </a:p>
            <a:p>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fcomi</a:t>
              </a:r>
              <a:r>
                <a:rPr lang="en-US" sz="1600" dirty="0">
                  <a:latin typeface="Times New Roman" pitchFamily="18" charset="0"/>
                  <a:cs typeface="Times New Roman" pitchFamily="18" charset="0"/>
                </a:rPr>
                <a:t> st0, st1</a:t>
              </a:r>
            </a:p>
          </p:txBody>
        </p:sp>
        <p:sp>
          <p:nvSpPr>
            <p:cNvPr id="30726" name="Line 16"/>
            <p:cNvSpPr>
              <a:spLocks noChangeShapeType="1"/>
            </p:cNvSpPr>
            <p:nvPr/>
          </p:nvSpPr>
          <p:spPr bwMode="auto">
            <a:xfrm flipV="1">
              <a:off x="3021" y="1323"/>
              <a:ext cx="0" cy="3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7" name="Rectangle 17"/>
            <p:cNvSpPr>
              <a:spLocks noChangeArrowheads="1"/>
            </p:cNvSpPr>
            <p:nvPr/>
          </p:nvSpPr>
          <p:spPr bwMode="auto">
            <a:xfrm>
              <a:off x="3100" y="1340"/>
              <a:ext cx="205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compare st0 and st1, and set the </a:t>
              </a:r>
              <a:r>
                <a:rPr lang="en-US" sz="1600" i="1" dirty="0" err="1">
                  <a:latin typeface="Times New Roman" pitchFamily="18" charset="0"/>
                  <a:cs typeface="Times New Roman" pitchFamily="18" charset="0"/>
                </a:rPr>
                <a:t>eflags</a:t>
              </a:r>
              <a:endParaRPr lang="en-US" sz="1600" i="1" dirty="0">
                <a:latin typeface="Times New Roman" pitchFamily="18" charset="0"/>
                <a:cs typeface="Times New Roman" pitchFamily="18" charset="0"/>
              </a:endParaRPr>
            </a:p>
            <a:p>
              <a:r>
                <a:rPr lang="en-US" sz="1600" dirty="0">
                  <a:latin typeface="Times New Roman" pitchFamily="18" charset="0"/>
                  <a:cs typeface="Times New Roman" pitchFamily="18" charset="0"/>
                </a:rPr>
                <a:t>register (first register has to be st0)</a:t>
              </a:r>
            </a:p>
            <a:p>
              <a:r>
                <a:rPr lang="en-US" sz="1600" dirty="0">
                  <a:latin typeface="Times New Roman" pitchFamily="18" charset="0"/>
                  <a:cs typeface="Times New Roman" pitchFamily="18" charset="0"/>
                </a:rPr>
                <a:t>compare st0 and st1, and set the </a:t>
              </a:r>
              <a:r>
                <a:rPr lang="en-US" sz="1600" i="1" dirty="0" err="1">
                  <a:latin typeface="Times New Roman" pitchFamily="18" charset="0"/>
                  <a:cs typeface="Times New Roman" pitchFamily="18" charset="0"/>
                </a:rPr>
                <a:t>eflags</a:t>
              </a:r>
              <a:endParaRPr lang="en-US" sz="1600" i="1" dirty="0">
                <a:latin typeface="Times New Roman" pitchFamily="18" charset="0"/>
                <a:cs typeface="Times New Roman" pitchFamily="18" charset="0"/>
              </a:endParaRPr>
            </a:p>
            <a:p>
              <a:r>
                <a:rPr lang="en-US" sz="1600" dirty="0">
                  <a:latin typeface="Times New Roman" pitchFamily="18" charset="0"/>
                  <a:cs typeface="Times New Roman" pitchFamily="18" charset="0"/>
                </a:rPr>
                <a:t>register; pop the FP stack</a:t>
              </a:r>
            </a:p>
          </p:txBody>
        </p:sp>
        <p:sp>
          <p:nvSpPr>
            <p:cNvPr id="30728" name="Freeform 18"/>
            <p:cNvSpPr>
              <a:spLocks noEditPoints="1"/>
            </p:cNvSpPr>
            <p:nvPr/>
          </p:nvSpPr>
          <p:spPr bwMode="auto">
            <a:xfrm>
              <a:off x="1018" y="1323"/>
              <a:ext cx="4445" cy="641"/>
            </a:xfrm>
            <a:custGeom>
              <a:avLst/>
              <a:gdLst>
                <a:gd name="T0" fmla="*/ 502 w 506"/>
                <a:gd name="T1" fmla="*/ 37 h 73"/>
                <a:gd name="T2" fmla="*/ 502 w 506"/>
                <a:gd name="T3" fmla="*/ 0 h 73"/>
                <a:gd name="T4" fmla="*/ 506 w 506"/>
                <a:gd name="T5" fmla="*/ 37 h 73"/>
                <a:gd name="T6" fmla="*/ 506 w 506"/>
                <a:gd name="T7" fmla="*/ 0 h 73"/>
                <a:gd name="T8" fmla="*/ 0 w 506"/>
                <a:gd name="T9" fmla="*/ 37 h 73"/>
                <a:gd name="T10" fmla="*/ 506 w 506"/>
                <a:gd name="T11" fmla="*/ 37 h 73"/>
                <a:gd name="T12" fmla="*/ 0 w 506"/>
                <a:gd name="T13" fmla="*/ 73 h 73"/>
                <a:gd name="T14" fmla="*/ 0 w 506"/>
                <a:gd name="T15" fmla="*/ 37 h 73"/>
                <a:gd name="T16" fmla="*/ 4 w 506"/>
                <a:gd name="T17" fmla="*/ 73 h 73"/>
                <a:gd name="T18" fmla="*/ 4 w 506"/>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73">
                  <a:moveTo>
                    <a:pt x="502" y="37"/>
                  </a:moveTo>
                  <a:lnTo>
                    <a:pt x="502" y="0"/>
                  </a:lnTo>
                  <a:moveTo>
                    <a:pt x="506" y="37"/>
                  </a:moveTo>
                  <a:lnTo>
                    <a:pt x="506" y="0"/>
                  </a:lnTo>
                  <a:moveTo>
                    <a:pt x="0" y="37"/>
                  </a:moveTo>
                  <a:lnTo>
                    <a:pt x="506" y="37"/>
                  </a:lnTo>
                  <a:moveTo>
                    <a:pt x="0" y="73"/>
                  </a:moveTo>
                  <a:lnTo>
                    <a:pt x="0" y="37"/>
                  </a:lnTo>
                  <a:moveTo>
                    <a:pt x="4" y="73"/>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9" name="Line 19"/>
            <p:cNvSpPr>
              <a:spLocks noChangeShapeType="1"/>
            </p:cNvSpPr>
            <p:nvPr/>
          </p:nvSpPr>
          <p:spPr bwMode="auto">
            <a:xfrm flipV="1">
              <a:off x="2081" y="1648"/>
              <a:ext cx="0" cy="31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0" name="Line 20"/>
            <p:cNvSpPr>
              <a:spLocks noChangeShapeType="1"/>
            </p:cNvSpPr>
            <p:nvPr/>
          </p:nvSpPr>
          <p:spPr bwMode="auto">
            <a:xfrm flipV="1">
              <a:off x="3021" y="1648"/>
              <a:ext cx="0" cy="31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1" name="Freeform 21"/>
            <p:cNvSpPr>
              <a:spLocks noEditPoints="1"/>
            </p:cNvSpPr>
            <p:nvPr/>
          </p:nvSpPr>
          <p:spPr bwMode="auto">
            <a:xfrm>
              <a:off x="1018" y="1648"/>
              <a:ext cx="4445" cy="351"/>
            </a:xfrm>
            <a:custGeom>
              <a:avLst/>
              <a:gdLst>
                <a:gd name="T0" fmla="*/ 502 w 506"/>
                <a:gd name="T1" fmla="*/ 36 h 40"/>
                <a:gd name="T2" fmla="*/ 502 w 506"/>
                <a:gd name="T3" fmla="*/ 0 h 40"/>
                <a:gd name="T4" fmla="*/ 506 w 506"/>
                <a:gd name="T5" fmla="*/ 36 h 40"/>
                <a:gd name="T6" fmla="*/ 506 w 506"/>
                <a:gd name="T7" fmla="*/ 0 h 40"/>
                <a:gd name="T8" fmla="*/ 0 w 506"/>
                <a:gd name="T9" fmla="*/ 36 h 40"/>
                <a:gd name="T10" fmla="*/ 506 w 506"/>
                <a:gd name="T11" fmla="*/ 36 h 40"/>
                <a:gd name="T12" fmla="*/ 0 w 506"/>
                <a:gd name="T13" fmla="*/ 40 h 40"/>
                <a:gd name="T14" fmla="*/ 506 w 506"/>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40">
                  <a:moveTo>
                    <a:pt x="502" y="36"/>
                  </a:moveTo>
                  <a:lnTo>
                    <a:pt x="502" y="0"/>
                  </a:lnTo>
                  <a:moveTo>
                    <a:pt x="506" y="36"/>
                  </a:moveTo>
                  <a:lnTo>
                    <a:pt x="506" y="0"/>
                  </a:lnTo>
                  <a:moveTo>
                    <a:pt x="0" y="36"/>
                  </a:moveTo>
                  <a:lnTo>
                    <a:pt x="506" y="36"/>
                  </a:lnTo>
                  <a:moveTo>
                    <a:pt x="0" y="40"/>
                  </a:moveTo>
                  <a:lnTo>
                    <a:pt x="506" y="4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3" name="Rectangle 2"/>
          <p:cNvSpPr/>
          <p:nvPr/>
        </p:nvSpPr>
        <p:spPr>
          <a:xfrm>
            <a:off x="1524000" y="1581000"/>
            <a:ext cx="7086600" cy="1323439"/>
          </a:xfrm>
          <a:prstGeom prst="rect">
            <a:avLst/>
          </a:prstGeom>
        </p:spPr>
        <p:txBody>
          <a:bodyPr wrap="square">
            <a:spAutoFit/>
          </a:bodyPr>
          <a:lstStyle/>
          <a:p>
            <a:r>
              <a:rPr lang="en-US" sz="1600" i="1" dirty="0">
                <a:latin typeface="Times New Roman" pitchFamily="18" charset="0"/>
                <a:cs typeface="Times New Roman" pitchFamily="18" charset="0"/>
              </a:rPr>
              <a:t>Compare sin</a:t>
            </a:r>
            <a:r>
              <a:rPr lang="en-US" sz="1600" dirty="0">
                <a:latin typeface="Times New Roman" pitchFamily="18" charset="0"/>
                <a:cs typeface="Times New Roman" pitchFamily="18" charset="0"/>
              </a:rPr>
              <a:t>(2</a:t>
            </a:r>
            <a:r>
              <a:rPr lang="en-US" sz="1600" i="1" dirty="0">
                <a:latin typeface="Times New Roman" pitchFamily="18" charset="0"/>
                <a:cs typeface="Times New Roman" pitchFamily="18" charset="0"/>
              </a:rPr>
              <a:t>θ</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and </a:t>
            </a:r>
            <a:r>
              <a:rPr lang="en-US" sz="1600" dirty="0">
                <a:latin typeface="Times New Roman" pitchFamily="18" charset="0"/>
                <a:cs typeface="Times New Roman" pitchFamily="18" charset="0"/>
              </a:rPr>
              <a:t>2</a:t>
            </a:r>
            <a:r>
              <a:rPr lang="en-US" sz="1600" i="1" dirty="0">
                <a:latin typeface="Times New Roman" pitchFamily="18" charset="0"/>
                <a:cs typeface="Times New Roman" pitchFamily="18" charset="0"/>
              </a:rPr>
              <a:t>sin</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θ</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cos</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θ</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Verify that they have the same value for any given value of θ. Assume that θ is stored in the data section at the label </a:t>
            </a:r>
            <a:r>
              <a:rPr lang="en-US" sz="1600" dirty="0">
                <a:latin typeface="Times New Roman" pitchFamily="18" charset="0"/>
                <a:cs typeface="Times New Roman" pitchFamily="18" charset="0"/>
              </a:rPr>
              <a:t>theta</a:t>
            </a:r>
            <a:r>
              <a:rPr lang="en-US" sz="1600" i="1" dirty="0">
                <a:latin typeface="Times New Roman" pitchFamily="18" charset="0"/>
                <a:cs typeface="Times New Roman" pitchFamily="18" charset="0"/>
              </a:rPr>
              <a:t>, and the threshold for floating point comparison is stored at label </a:t>
            </a:r>
            <a:r>
              <a:rPr lang="en-US" sz="1600" dirty="0">
                <a:latin typeface="Times New Roman" pitchFamily="18" charset="0"/>
                <a:cs typeface="Times New Roman" pitchFamily="18" charset="0"/>
              </a:rPr>
              <a:t>threshold</a:t>
            </a:r>
            <a:r>
              <a:rPr lang="en-US" sz="1600" i="1" dirty="0">
                <a:latin typeface="Times New Roman" pitchFamily="18" charset="0"/>
                <a:cs typeface="Times New Roman" pitchFamily="18" charset="0"/>
              </a:rPr>
              <a:t>. Save the result in </a:t>
            </a:r>
            <a:r>
              <a:rPr lang="en-US" sz="1600" i="1" dirty="0" err="1">
                <a:latin typeface="Times New Roman" pitchFamily="18" charset="0"/>
                <a:cs typeface="Times New Roman" pitchFamily="18" charset="0"/>
              </a:rPr>
              <a:t>eax</a:t>
            </a:r>
            <a:r>
              <a:rPr lang="en-US" sz="1600" i="1" dirty="0">
                <a:latin typeface="Times New Roman" pitchFamily="18" charset="0"/>
                <a:cs typeface="Times New Roman" pitchFamily="18" charset="0"/>
              </a:rPr>
              <a:t> (1 if equal, and 0 if unequal).</a:t>
            </a:r>
          </a:p>
          <a:p>
            <a:r>
              <a:rPr lang="en-US" sz="1600" b="1" i="1" dirty="0">
                <a:latin typeface="Times New Roman" pitchFamily="18" charset="0"/>
                <a:cs typeface="Times New Roman" pitchFamily="18" charset="0"/>
              </a:rPr>
              <a:t>Answer:</a:t>
            </a:r>
            <a:endParaRPr lang="en-US" sz="1600" dirty="0">
              <a:latin typeface="Times New Roman" pitchFamily="18" charset="0"/>
              <a:cs typeface="Times New Roman" pitchFamily="18" charset="0"/>
            </a:endParaRPr>
          </a:p>
        </p:txBody>
      </p:sp>
      <p:sp>
        <p:nvSpPr>
          <p:cNvPr id="7" name="Rectangle 6"/>
          <p:cNvSpPr/>
          <p:nvPr/>
        </p:nvSpPr>
        <p:spPr>
          <a:xfrm>
            <a:off x="1676400" y="3124200"/>
            <a:ext cx="6705600" cy="310854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676400" y="3124201"/>
            <a:ext cx="6705600" cy="3108543"/>
          </a:xfrm>
          <a:prstGeom prst="rect">
            <a:avLst/>
          </a:prstGeom>
        </p:spPr>
        <p:txBody>
          <a:bodyPr wrap="square">
            <a:spAutoFit/>
          </a:bodyPr>
          <a:lstStyle/>
          <a:p>
            <a:r>
              <a:rPr lang="en-US" sz="1400" i="1" dirty="0">
                <a:latin typeface="Courier New" pitchFamily="49" charset="0"/>
                <a:cs typeface="Courier New" pitchFamily="49" charset="0"/>
              </a:rPr>
              <a:t>; compute sin(2*theta), and save in [</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a:t>
            </a:r>
            <a:endParaRPr lang="en-US" sz="1400" dirty="0">
              <a:latin typeface="Courier New" pitchFamily="49" charset="0"/>
              <a:cs typeface="Courier New" pitchFamily="49" charset="0"/>
            </a:endParaRPr>
          </a:p>
          <a:p>
            <a:r>
              <a:rPr lang="en-US" sz="1400" i="1" dirty="0" err="1">
                <a:latin typeface="Courier New" pitchFamily="49" charset="0"/>
                <a:cs typeface="Courier New" pitchFamily="49" charset="0"/>
              </a:rPr>
              <a:t>fld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[theta]</a:t>
            </a:r>
          </a:p>
          <a:p>
            <a:r>
              <a:rPr lang="en-US" sz="1400" i="1" dirty="0" err="1">
                <a:latin typeface="Courier New" pitchFamily="49" charset="0"/>
                <a:cs typeface="Courier New" pitchFamily="49" charset="0"/>
              </a:rPr>
              <a:t>fadd</a:t>
            </a:r>
            <a:r>
              <a:rPr lang="en-US" sz="1400" i="1" dirty="0">
                <a:latin typeface="Courier New" pitchFamily="49" charset="0"/>
                <a:cs typeface="Courier New" pitchFamily="49" charset="0"/>
              </a:rPr>
              <a:t> st0, st0             ; st0 = theta + theta</a:t>
            </a:r>
          </a:p>
          <a:p>
            <a:r>
              <a:rPr lang="en-US" sz="1400" i="1" dirty="0" err="1">
                <a:latin typeface="Courier New" pitchFamily="49" charset="0"/>
                <a:cs typeface="Courier New" pitchFamily="49" charset="0"/>
              </a:rPr>
              <a:t>fsin</a:t>
            </a:r>
            <a:endParaRPr lang="en-US" sz="1400" i="1" dirty="0">
              <a:latin typeface="Courier New" pitchFamily="49" charset="0"/>
              <a:cs typeface="Courier New" pitchFamily="49" charset="0"/>
            </a:endParaRPr>
          </a:p>
          <a:p>
            <a:r>
              <a:rPr lang="en-US" sz="1400" i="1" dirty="0" err="1">
                <a:latin typeface="Courier New" pitchFamily="49" charset="0"/>
                <a:cs typeface="Courier New" pitchFamily="49" charset="0"/>
              </a:rPr>
              <a:t>fstp</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          ; store the value</a:t>
            </a:r>
          </a:p>
          <a:p>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                          ; compute (2*sin(theta)*</a:t>
            </a:r>
            <a:r>
              <a:rPr lang="en-US" sz="1400" i="1" dirty="0" err="1">
                <a:latin typeface="Courier New" pitchFamily="49" charset="0"/>
                <a:cs typeface="Courier New" pitchFamily="49" charset="0"/>
              </a:rPr>
              <a:t>cos</a:t>
            </a:r>
            <a:r>
              <a:rPr lang="en-US" sz="1400" i="1" dirty="0">
                <a:latin typeface="Courier New" pitchFamily="49" charset="0"/>
                <a:cs typeface="Courier New" pitchFamily="49" charset="0"/>
              </a:rPr>
              <a:t>(theta))</a:t>
            </a:r>
          </a:p>
          <a:p>
            <a:r>
              <a:rPr lang="en-US" sz="1400" i="1" dirty="0" err="1">
                <a:latin typeface="Courier New" pitchFamily="49" charset="0"/>
                <a:cs typeface="Courier New" pitchFamily="49" charset="0"/>
              </a:rPr>
              <a:t>fld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[theta]</a:t>
            </a:r>
          </a:p>
          <a:p>
            <a:r>
              <a:rPr lang="en-US" sz="1400" i="1" dirty="0" err="1">
                <a:latin typeface="Courier New" pitchFamily="49" charset="0"/>
                <a:cs typeface="Courier New" pitchFamily="49" charset="0"/>
              </a:rPr>
              <a:t>fst</a:t>
            </a:r>
            <a:r>
              <a:rPr lang="en-US" sz="1400" i="1" dirty="0">
                <a:latin typeface="Courier New" pitchFamily="49" charset="0"/>
                <a:cs typeface="Courier New" pitchFamily="49" charset="0"/>
              </a:rPr>
              <a:t> st1			; st1 = st0 = theta</a:t>
            </a:r>
          </a:p>
          <a:p>
            <a:r>
              <a:rPr lang="en-US" sz="1400" i="1" dirty="0" err="1">
                <a:latin typeface="Courier New" pitchFamily="49" charset="0"/>
                <a:cs typeface="Courier New" pitchFamily="49" charset="0"/>
              </a:rPr>
              <a:t>fsin</a:t>
            </a:r>
            <a:r>
              <a:rPr lang="en-US" sz="1400" i="1" dirty="0">
                <a:latin typeface="Courier New" pitchFamily="49" charset="0"/>
                <a:cs typeface="Courier New" pitchFamily="49" charset="0"/>
              </a:rPr>
              <a:t>			; st0 = sin(theta)</a:t>
            </a:r>
          </a:p>
          <a:p>
            <a:r>
              <a:rPr lang="en-US" sz="1400" i="1" dirty="0" err="1">
                <a:latin typeface="Courier New" pitchFamily="49" charset="0"/>
                <a:cs typeface="Courier New" pitchFamily="49" charset="0"/>
              </a:rPr>
              <a:t>fxch</a:t>
            </a:r>
            <a:r>
              <a:rPr lang="en-US" sz="1400" i="1" dirty="0">
                <a:latin typeface="Courier New" pitchFamily="49" charset="0"/>
                <a:cs typeface="Courier New" pitchFamily="49" charset="0"/>
              </a:rPr>
              <a:t>			; swap st0 and st1 (st1=sin(theta))</a:t>
            </a:r>
          </a:p>
          <a:p>
            <a:r>
              <a:rPr lang="en-US" sz="1400" i="1" dirty="0" err="1">
                <a:latin typeface="Courier New" pitchFamily="49" charset="0"/>
                <a:cs typeface="Courier New" pitchFamily="49" charset="0"/>
              </a:rPr>
              <a:t>fcos</a:t>
            </a:r>
            <a:r>
              <a:rPr lang="en-US" sz="1400" i="1" dirty="0">
                <a:latin typeface="Courier New" pitchFamily="49" charset="0"/>
                <a:cs typeface="Courier New" pitchFamily="49" charset="0"/>
              </a:rPr>
              <a:t> 	                 ; st0 = </a:t>
            </a:r>
            <a:r>
              <a:rPr lang="en-US" sz="1400" i="1" dirty="0" err="1">
                <a:latin typeface="Courier New" pitchFamily="49" charset="0"/>
                <a:cs typeface="Courier New" pitchFamily="49" charset="0"/>
              </a:rPr>
              <a:t>cos</a:t>
            </a:r>
            <a:r>
              <a:rPr lang="en-US" sz="1400" i="1" dirty="0">
                <a:latin typeface="Courier New" pitchFamily="49" charset="0"/>
                <a:cs typeface="Courier New" pitchFamily="49" charset="0"/>
              </a:rPr>
              <a:t>(theta)</a:t>
            </a:r>
          </a:p>
          <a:p>
            <a:r>
              <a:rPr lang="en-US" sz="1400" i="1" dirty="0" err="1">
                <a:latin typeface="Courier New" pitchFamily="49" charset="0"/>
                <a:cs typeface="Courier New" pitchFamily="49" charset="0"/>
              </a:rPr>
              <a:t>fmul</a:t>
            </a:r>
            <a:r>
              <a:rPr lang="en-US" sz="1400" i="1" dirty="0">
                <a:latin typeface="Courier New" pitchFamily="49" charset="0"/>
                <a:cs typeface="Courier New" pitchFamily="49" charset="0"/>
              </a:rPr>
              <a:t> st0, st1            ; st0 = sin(theta) * </a:t>
            </a:r>
            <a:r>
              <a:rPr lang="en-US" sz="1400" i="1" dirty="0" err="1">
                <a:latin typeface="Courier New" pitchFamily="49" charset="0"/>
                <a:cs typeface="Courier New" pitchFamily="49" charset="0"/>
              </a:rPr>
              <a:t>cos</a:t>
            </a:r>
            <a:r>
              <a:rPr lang="en-US" sz="1400" i="1" dirty="0">
                <a:latin typeface="Courier New" pitchFamily="49" charset="0"/>
                <a:cs typeface="Courier New" pitchFamily="49" charset="0"/>
              </a:rPr>
              <a:t> (theta)</a:t>
            </a:r>
          </a:p>
          <a:p>
            <a:r>
              <a:rPr lang="en-US" sz="1400" i="1" dirty="0" err="1">
                <a:latin typeface="Courier New" pitchFamily="49" charset="0"/>
                <a:cs typeface="Courier New" pitchFamily="49" charset="0"/>
              </a:rPr>
              <a:t>fadd</a:t>
            </a:r>
            <a:r>
              <a:rPr lang="en-US" sz="1400" i="1" dirty="0">
                <a:latin typeface="Courier New" pitchFamily="49" charset="0"/>
                <a:cs typeface="Courier New" pitchFamily="49" charset="0"/>
              </a:rPr>
              <a:t> st0, st0            ; st0 = st0 + st0</a:t>
            </a:r>
            <a:endParaRPr lang="en-US" sz="1400" dirty="0">
              <a:latin typeface="Courier New" pitchFamily="49" charset="0"/>
              <a:cs typeface="Courier New"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 II</a:t>
            </a:r>
          </a:p>
        </p:txBody>
      </p:sp>
      <p:sp>
        <p:nvSpPr>
          <p:cNvPr id="7" name="Rectangle 6"/>
          <p:cNvSpPr/>
          <p:nvPr/>
        </p:nvSpPr>
        <p:spPr>
          <a:xfrm>
            <a:off x="1219200" y="1676400"/>
            <a:ext cx="7620000" cy="3429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219200" y="1676401"/>
            <a:ext cx="7543800" cy="3323987"/>
          </a:xfrm>
          <a:prstGeom prst="rect">
            <a:avLst/>
          </a:prstGeom>
        </p:spPr>
        <p:txBody>
          <a:bodyPr wrap="square">
            <a:spAutoFit/>
          </a:bodyPr>
          <a:lstStyle/>
          <a:p>
            <a:r>
              <a:rPr lang="en-US" sz="1400" i="1" dirty="0">
                <a:latin typeface="Courier New" pitchFamily="49" charset="0"/>
                <a:cs typeface="Courier New" pitchFamily="49" charset="0"/>
              </a:rPr>
              <a:t>; compute the modulus of the difference</a:t>
            </a:r>
          </a:p>
          <a:p>
            <a:r>
              <a:rPr lang="en-US" sz="1400" i="1" dirty="0" err="1">
                <a:latin typeface="Courier New" pitchFamily="49" charset="0"/>
                <a:cs typeface="Courier New" pitchFamily="49" charset="0"/>
              </a:rPr>
              <a:t>fld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esp</a:t>
            </a:r>
            <a:r>
              <a:rPr lang="en-US" sz="1400" i="1" dirty="0">
                <a:latin typeface="Courier New" pitchFamily="49" charset="0"/>
                <a:cs typeface="Courier New" pitchFamily="49" charset="0"/>
              </a:rPr>
              <a:t>]        ; load (sin(2*theta))</a:t>
            </a:r>
          </a:p>
          <a:p>
            <a:r>
              <a:rPr lang="en-US" sz="1400" i="1" dirty="0" err="1">
                <a:latin typeface="Courier New" pitchFamily="49" charset="0"/>
                <a:cs typeface="Courier New" pitchFamily="49" charset="0"/>
              </a:rPr>
              <a:t>fsub</a:t>
            </a:r>
            <a:r>
              <a:rPr lang="en-US" sz="1400" i="1" dirty="0">
                <a:latin typeface="Courier New" pitchFamily="49" charset="0"/>
                <a:cs typeface="Courier New" pitchFamily="49" charset="0"/>
              </a:rPr>
              <a:t> st0, st1    	      ; st0 = sin(2*theta)- 2*sin(theta)</a:t>
            </a:r>
            <a:r>
              <a:rPr lang="en-US" sz="1400" i="1" dirty="0" err="1">
                <a:latin typeface="Courier New" pitchFamily="49" charset="0"/>
                <a:cs typeface="Courier New" pitchFamily="49" charset="0"/>
              </a:rPr>
              <a:t>cos</a:t>
            </a:r>
            <a:r>
              <a:rPr lang="en-US" sz="1400" i="1" dirty="0">
                <a:latin typeface="Courier New" pitchFamily="49" charset="0"/>
                <a:cs typeface="Courier New" pitchFamily="49" charset="0"/>
              </a:rPr>
              <a:t>(theta) 	      </a:t>
            </a:r>
          </a:p>
          <a:p>
            <a:r>
              <a:rPr lang="en-US" sz="1400" i="1" dirty="0" err="1">
                <a:latin typeface="Courier New" pitchFamily="49" charset="0"/>
                <a:cs typeface="Courier New" pitchFamily="49" charset="0"/>
              </a:rPr>
              <a:t>fabs</a:t>
            </a:r>
            <a:r>
              <a:rPr lang="en-US" sz="1400" i="1" dirty="0">
                <a:latin typeface="Courier New" pitchFamily="49" charset="0"/>
                <a:cs typeface="Courier New" pitchFamily="49" charset="0"/>
              </a:rPr>
              <a:t>		</a:t>
            </a:r>
          </a:p>
          <a:p>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 compare</a:t>
            </a:r>
          </a:p>
          <a:p>
            <a:r>
              <a:rPr lang="en-US" sz="1400" i="1" dirty="0" err="1">
                <a:latin typeface="Courier New" pitchFamily="49" charset="0"/>
                <a:cs typeface="Courier New" pitchFamily="49" charset="0"/>
              </a:rPr>
              <a:t>fld</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dword</a:t>
            </a:r>
            <a:r>
              <a:rPr lang="en-US" sz="1400" i="1" dirty="0">
                <a:latin typeface="Courier New" pitchFamily="49" charset="0"/>
                <a:cs typeface="Courier New" pitchFamily="49" charset="0"/>
              </a:rPr>
              <a:t> [threshold]</a:t>
            </a:r>
          </a:p>
          <a:p>
            <a:r>
              <a:rPr lang="en-US" sz="1400" i="1" dirty="0" err="1">
                <a:latin typeface="Courier New" pitchFamily="49" charset="0"/>
                <a:cs typeface="Courier New" pitchFamily="49" charset="0"/>
              </a:rPr>
              <a:t>fcomi</a:t>
            </a:r>
            <a:r>
              <a:rPr lang="en-US" sz="1400" i="1" dirty="0">
                <a:latin typeface="Courier New" pitchFamily="49" charset="0"/>
                <a:cs typeface="Courier New" pitchFamily="49" charset="0"/>
              </a:rPr>
              <a:t> st0, st1         ; compare</a:t>
            </a:r>
          </a:p>
          <a:p>
            <a:r>
              <a:rPr lang="en-US" sz="1400" i="1" dirty="0" err="1">
                <a:latin typeface="Courier New" pitchFamily="49" charset="0"/>
                <a:cs typeface="Courier New" pitchFamily="49" charset="0"/>
              </a:rPr>
              <a:t>ja</a:t>
            </a:r>
            <a:r>
              <a:rPr lang="en-US" sz="1400" i="1" dirty="0">
                <a:latin typeface="Courier New" pitchFamily="49" charset="0"/>
                <a:cs typeface="Courier New" pitchFamily="49" charset="0"/>
              </a:rPr>
              <a:t> .equal	      ; threshold &gt; difference (a for above)  	</a:t>
            </a:r>
          </a:p>
          <a:p>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0	      ; else not equal</a:t>
            </a:r>
          </a:p>
          <a:p>
            <a:r>
              <a:rPr lang="en-US" sz="1400" i="1" dirty="0" err="1">
                <a:latin typeface="Courier New" pitchFamily="49" charset="0"/>
                <a:cs typeface="Courier New" pitchFamily="49" charset="0"/>
              </a:rPr>
              <a:t>jmp</a:t>
            </a:r>
            <a:r>
              <a:rPr lang="en-US" sz="1400" i="1" dirty="0">
                <a:latin typeface="Courier New" pitchFamily="49" charset="0"/>
                <a:cs typeface="Courier New" pitchFamily="49" charset="0"/>
              </a:rPr>
              <a:t> .exit      </a:t>
            </a:r>
          </a:p>
          <a:p>
            <a:endParaRPr lang="en-US" sz="1400" i="1" dirty="0">
              <a:latin typeface="Courier New" pitchFamily="49" charset="0"/>
              <a:cs typeface="Courier New" pitchFamily="49" charset="0"/>
            </a:endParaRPr>
          </a:p>
          <a:p>
            <a:r>
              <a:rPr lang="en-US" sz="1400" i="1" dirty="0">
                <a:latin typeface="Courier New" pitchFamily="49" charset="0"/>
                <a:cs typeface="Courier New" pitchFamily="49" charset="0"/>
              </a:rPr>
              <a:t>.equal:</a:t>
            </a:r>
          </a:p>
          <a:p>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eax</a:t>
            </a:r>
            <a:r>
              <a:rPr lang="en-US" sz="1400" i="1" dirty="0">
                <a:latin typeface="Courier New" pitchFamily="49" charset="0"/>
                <a:cs typeface="Courier New" pitchFamily="49" charset="0"/>
              </a:rPr>
              <a:t>, 1    ; values are equal</a:t>
            </a:r>
          </a:p>
          <a:p>
            <a:r>
              <a:rPr lang="en-US" sz="1400" i="1" dirty="0">
                <a:latin typeface="Courier New" pitchFamily="49" charset="0"/>
                <a:cs typeface="Courier New" pitchFamily="49" charset="0"/>
              </a:rPr>
              <a:t>.exit:</a:t>
            </a:r>
            <a:endParaRPr lang="en-US" sz="1400" dirty="0">
              <a:latin typeface="Courier New" pitchFamily="49" charset="0"/>
              <a:cs typeface="Courier New"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Stack</a:t>
            </a:r>
            <a:r>
              <a:rPr lang="fr-FR" dirty="0">
                <a:solidFill>
                  <a:schemeClr val="tx1"/>
                </a:solidFill>
              </a:rPr>
              <a:t> </a:t>
            </a:r>
            <a:r>
              <a:rPr lang="fr-FR" dirty="0" err="1">
                <a:solidFill>
                  <a:schemeClr val="tx1"/>
                </a:solidFill>
              </a:rPr>
              <a:t>Cleanup</a:t>
            </a:r>
            <a:r>
              <a:rPr lang="fr-FR" dirty="0">
                <a:solidFill>
                  <a:schemeClr val="tx1"/>
                </a:solidFill>
              </a:rPr>
              <a:t> Instructions</a:t>
            </a:r>
          </a:p>
        </p:txBody>
      </p:sp>
      <p:grpSp>
        <p:nvGrpSpPr>
          <p:cNvPr id="3" name="Group 5"/>
          <p:cNvGrpSpPr>
            <a:grpSpLocks noChangeAspect="1"/>
          </p:cNvGrpSpPr>
          <p:nvPr/>
        </p:nvGrpSpPr>
        <p:grpSpPr bwMode="auto">
          <a:xfrm>
            <a:off x="1049337" y="2693987"/>
            <a:ext cx="7027863" cy="1344613"/>
            <a:chOff x="1008" y="960"/>
            <a:chExt cx="4427" cy="847"/>
          </a:xfrm>
        </p:grpSpPr>
        <p:sp>
          <p:nvSpPr>
            <p:cNvPr id="7" name="AutoShape 4"/>
            <p:cNvSpPr>
              <a:spLocks noChangeAspect="1" noChangeArrowheads="1" noTextEdit="1"/>
            </p:cNvSpPr>
            <p:nvPr/>
          </p:nvSpPr>
          <p:spPr bwMode="auto">
            <a:xfrm>
              <a:off x="1008" y="960"/>
              <a:ext cx="4427"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028" y="980"/>
              <a:ext cx="4379" cy="218"/>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157" y="1010"/>
              <a:ext cx="6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0" name="Line 8"/>
            <p:cNvSpPr>
              <a:spLocks noChangeShapeType="1"/>
            </p:cNvSpPr>
            <p:nvPr/>
          </p:nvSpPr>
          <p:spPr bwMode="auto">
            <a:xfrm flipV="1">
              <a:off x="1892" y="1020"/>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991" y="1010"/>
              <a:ext cx="58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2" name="Line 10"/>
            <p:cNvSpPr>
              <a:spLocks noChangeShapeType="1"/>
            </p:cNvSpPr>
            <p:nvPr/>
          </p:nvSpPr>
          <p:spPr bwMode="auto">
            <a:xfrm flipV="1">
              <a:off x="2647" y="1020"/>
              <a:ext cx="0" cy="17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2746" y="1010"/>
              <a:ext cx="78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4" name="Freeform 12"/>
            <p:cNvSpPr>
              <a:spLocks noEditPoints="1"/>
            </p:cNvSpPr>
            <p:nvPr/>
          </p:nvSpPr>
          <p:spPr bwMode="auto">
            <a:xfrm>
              <a:off x="1028" y="1020"/>
              <a:ext cx="4379" cy="357"/>
            </a:xfrm>
            <a:custGeom>
              <a:avLst/>
              <a:gdLst>
                <a:gd name="T0" fmla="*/ 437 w 441"/>
                <a:gd name="T1" fmla="*/ 18 h 36"/>
                <a:gd name="T2" fmla="*/ 437 w 441"/>
                <a:gd name="T3" fmla="*/ 0 h 36"/>
                <a:gd name="T4" fmla="*/ 441 w 441"/>
                <a:gd name="T5" fmla="*/ 18 h 36"/>
                <a:gd name="T6" fmla="*/ 441 w 441"/>
                <a:gd name="T7" fmla="*/ 0 h 36"/>
                <a:gd name="T8" fmla="*/ 0 w 441"/>
                <a:gd name="T9" fmla="*/ 18 h 36"/>
                <a:gd name="T10" fmla="*/ 441 w 441"/>
                <a:gd name="T11" fmla="*/ 18 h 36"/>
                <a:gd name="T12" fmla="*/ 0 w 441"/>
                <a:gd name="T13" fmla="*/ 36 h 36"/>
                <a:gd name="T14" fmla="*/ 0 w 441"/>
                <a:gd name="T15" fmla="*/ 18 h 36"/>
                <a:gd name="T16" fmla="*/ 4 w 441"/>
                <a:gd name="T17" fmla="*/ 36 h 36"/>
                <a:gd name="T18" fmla="*/ 4 w 441"/>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6">
                  <a:moveTo>
                    <a:pt x="437" y="18"/>
                  </a:moveTo>
                  <a:lnTo>
                    <a:pt x="437" y="0"/>
                  </a:lnTo>
                  <a:moveTo>
                    <a:pt x="441" y="18"/>
                  </a:moveTo>
                  <a:lnTo>
                    <a:pt x="441" y="0"/>
                  </a:lnTo>
                  <a:moveTo>
                    <a:pt x="0" y="18"/>
                  </a:moveTo>
                  <a:lnTo>
                    <a:pt x="441"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155" y="117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6" name="Rectangle 14"/>
            <p:cNvSpPr>
              <a:spLocks noChangeArrowheads="1"/>
            </p:cNvSpPr>
            <p:nvPr/>
          </p:nvSpPr>
          <p:spPr bwMode="auto">
            <a:xfrm>
              <a:off x="1152" y="1198"/>
              <a:ext cx="52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err="1">
                  <a:latin typeface="Times New Roman" pitchFamily="18" charset="0"/>
                  <a:cs typeface="Times New Roman" pitchFamily="18" charset="0"/>
                </a:rPr>
                <a:t>ffree</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reg</a:t>
              </a:r>
              <a:endParaRPr lang="en-US" sz="1900" i="1" dirty="0">
                <a:latin typeface="Times New Roman" pitchFamily="18" charset="0"/>
                <a:cs typeface="Times New Roman" pitchFamily="18" charset="0"/>
              </a:endParaRPr>
            </a:p>
            <a:p>
              <a:r>
                <a:rPr lang="en-US" sz="1900" dirty="0" err="1">
                  <a:latin typeface="Times New Roman" pitchFamily="18" charset="0"/>
                  <a:cs typeface="Times New Roman" pitchFamily="18" charset="0"/>
                </a:rPr>
                <a:t>finit</a:t>
              </a:r>
              <a:endParaRPr lang="en-US" sz="1900" dirty="0">
                <a:latin typeface="Times New Roman" pitchFamily="18" charset="0"/>
                <a:cs typeface="Times New Roman" pitchFamily="18" charset="0"/>
              </a:endParaRPr>
            </a:p>
          </p:txBody>
        </p:sp>
        <p:sp>
          <p:nvSpPr>
            <p:cNvPr id="17" name="Line 15"/>
            <p:cNvSpPr>
              <a:spLocks noChangeShapeType="1"/>
            </p:cNvSpPr>
            <p:nvPr/>
          </p:nvSpPr>
          <p:spPr bwMode="auto">
            <a:xfrm flipV="1">
              <a:off x="1892" y="119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1996" y="1198"/>
              <a:ext cx="5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err="1">
                  <a:latin typeface="Times New Roman" pitchFamily="18" charset="0"/>
                  <a:cs typeface="Times New Roman" pitchFamily="18" charset="0"/>
                </a:rPr>
                <a:t>ffree</a:t>
              </a:r>
              <a:r>
                <a:rPr lang="en-US" sz="1900" dirty="0">
                  <a:latin typeface="Times New Roman" pitchFamily="18" charset="0"/>
                  <a:cs typeface="Times New Roman" pitchFamily="18" charset="0"/>
                </a:rPr>
                <a:t> st4</a:t>
              </a:r>
            </a:p>
            <a:p>
              <a:r>
                <a:rPr lang="en-US" sz="1900" dirty="0" err="1">
                  <a:latin typeface="Times New Roman" pitchFamily="18" charset="0"/>
                  <a:cs typeface="Times New Roman" pitchFamily="18" charset="0"/>
                </a:rPr>
                <a:t>finit</a:t>
              </a:r>
              <a:endParaRPr lang="en-US" sz="1900" dirty="0">
                <a:latin typeface="Times New Roman" pitchFamily="18" charset="0"/>
                <a:cs typeface="Times New Roman" pitchFamily="18" charset="0"/>
              </a:endParaRPr>
            </a:p>
          </p:txBody>
        </p:sp>
        <p:sp>
          <p:nvSpPr>
            <p:cNvPr id="20" name="Line 18"/>
            <p:cNvSpPr>
              <a:spLocks noChangeShapeType="1"/>
            </p:cNvSpPr>
            <p:nvPr/>
          </p:nvSpPr>
          <p:spPr bwMode="auto">
            <a:xfrm flipV="1">
              <a:off x="2647" y="119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746" y="1198"/>
              <a:ext cx="2441"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a:latin typeface="Times New Roman" pitchFamily="18" charset="0"/>
                  <a:cs typeface="Times New Roman" pitchFamily="18" charset="0"/>
                </a:rPr>
                <a:t>Free st4</a:t>
              </a:r>
            </a:p>
            <a:p>
              <a:r>
                <a:rPr lang="en-US" sz="1900" dirty="0">
                  <a:latin typeface="Times New Roman" pitchFamily="18" charset="0"/>
                  <a:cs typeface="Times New Roman" pitchFamily="18" charset="0"/>
                </a:rPr>
                <a:t>Reset the status of the FP unit including</a:t>
              </a:r>
            </a:p>
            <a:p>
              <a:r>
                <a:rPr lang="en-US" sz="1900" dirty="0">
                  <a:latin typeface="Times New Roman" pitchFamily="18" charset="0"/>
                  <a:cs typeface="Times New Roman" pitchFamily="18" charset="0"/>
                </a:rPr>
                <a:t>the FP stack and registers</a:t>
              </a:r>
            </a:p>
          </p:txBody>
        </p:sp>
        <p:sp>
          <p:nvSpPr>
            <p:cNvPr id="22" name="Freeform 20"/>
            <p:cNvSpPr>
              <a:spLocks noEditPoints="1"/>
            </p:cNvSpPr>
            <p:nvPr/>
          </p:nvSpPr>
          <p:spPr bwMode="auto">
            <a:xfrm>
              <a:off x="1028" y="1198"/>
              <a:ext cx="4379" cy="546"/>
            </a:xfrm>
            <a:custGeom>
              <a:avLst/>
              <a:gdLst>
                <a:gd name="T0" fmla="*/ 437 w 441"/>
                <a:gd name="T1" fmla="*/ 18 h 55"/>
                <a:gd name="T2" fmla="*/ 437 w 441"/>
                <a:gd name="T3" fmla="*/ 0 h 55"/>
                <a:gd name="T4" fmla="*/ 441 w 441"/>
                <a:gd name="T5" fmla="*/ 18 h 55"/>
                <a:gd name="T6" fmla="*/ 441 w 441"/>
                <a:gd name="T7" fmla="*/ 0 h 55"/>
                <a:gd name="T8" fmla="*/ 0 w 441"/>
                <a:gd name="T9" fmla="*/ 19 h 55"/>
                <a:gd name="T10" fmla="*/ 441 w 441"/>
                <a:gd name="T11" fmla="*/ 19 h 55"/>
                <a:gd name="T12" fmla="*/ 0 w 441"/>
                <a:gd name="T13" fmla="*/ 55 h 55"/>
                <a:gd name="T14" fmla="*/ 0 w 441"/>
                <a:gd name="T15" fmla="*/ 19 h 55"/>
                <a:gd name="T16" fmla="*/ 4 w 441"/>
                <a:gd name="T17" fmla="*/ 55 h 55"/>
                <a:gd name="T18" fmla="*/ 4 w 441"/>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55">
                  <a:moveTo>
                    <a:pt x="437" y="18"/>
                  </a:moveTo>
                  <a:lnTo>
                    <a:pt x="437" y="0"/>
                  </a:lnTo>
                  <a:moveTo>
                    <a:pt x="441" y="18"/>
                  </a:moveTo>
                  <a:lnTo>
                    <a:pt x="441" y="0"/>
                  </a:lnTo>
                  <a:moveTo>
                    <a:pt x="0" y="19"/>
                  </a:moveTo>
                  <a:lnTo>
                    <a:pt x="441" y="19"/>
                  </a:lnTo>
                  <a:moveTo>
                    <a:pt x="0" y="55"/>
                  </a:moveTo>
                  <a:lnTo>
                    <a:pt x="0" y="19"/>
                  </a:lnTo>
                  <a:moveTo>
                    <a:pt x="4" y="55"/>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V="1">
              <a:off x="1892" y="1387"/>
              <a:ext cx="0" cy="35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flipV="1">
              <a:off x="2647" y="1387"/>
              <a:ext cx="0" cy="35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1028" y="1387"/>
              <a:ext cx="4379" cy="397"/>
            </a:xfrm>
            <a:custGeom>
              <a:avLst/>
              <a:gdLst>
                <a:gd name="T0" fmla="*/ 437 w 441"/>
                <a:gd name="T1" fmla="*/ 36 h 40"/>
                <a:gd name="T2" fmla="*/ 437 w 441"/>
                <a:gd name="T3" fmla="*/ 0 h 40"/>
                <a:gd name="T4" fmla="*/ 441 w 441"/>
                <a:gd name="T5" fmla="*/ 36 h 40"/>
                <a:gd name="T6" fmla="*/ 441 w 441"/>
                <a:gd name="T7" fmla="*/ 0 h 40"/>
                <a:gd name="T8" fmla="*/ 0 w 441"/>
                <a:gd name="T9" fmla="*/ 36 h 40"/>
                <a:gd name="T10" fmla="*/ 441 w 441"/>
                <a:gd name="T11" fmla="*/ 36 h 40"/>
                <a:gd name="T12" fmla="*/ 0 w 441"/>
                <a:gd name="T13" fmla="*/ 40 h 40"/>
                <a:gd name="T14" fmla="*/ 441 w 4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0">
                  <a:moveTo>
                    <a:pt x="437" y="36"/>
                  </a:moveTo>
                  <a:lnTo>
                    <a:pt x="437" y="0"/>
                  </a:lnTo>
                  <a:moveTo>
                    <a:pt x="441" y="36"/>
                  </a:moveTo>
                  <a:lnTo>
                    <a:pt x="441" y="0"/>
                  </a:lnTo>
                  <a:moveTo>
                    <a:pt x="0" y="36"/>
                  </a:moveTo>
                  <a:lnTo>
                    <a:pt x="441" y="36"/>
                  </a:lnTo>
                  <a:moveTo>
                    <a:pt x="0" y="40"/>
                  </a:moveTo>
                  <a:lnTo>
                    <a:pt x="441" y="4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81555"/>
            <a:ext cx="7416800" cy="738664"/>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1143000" y="1682750"/>
            <a:ext cx="60912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31800" lvl="0" indent="-431800">
              <a:buSzPct val="100000"/>
              <a:buFont typeface="Symbol" panose="05050102010706020507" pitchFamily="18" charset="2"/>
              <a:buChar char="*"/>
            </a:pPr>
            <a:r>
              <a:rPr lang="en-US" dirty="0">
                <a:latin typeface="Calibri" panose="020F0502020204030204" pitchFamily="34" charset="0"/>
              </a:rPr>
              <a:t>x86 Machine Model</a:t>
            </a:r>
          </a:p>
          <a:p>
            <a:pPr marL="431800" lvl="0" indent="-431800">
              <a:buSzPct val="100000"/>
              <a:buFont typeface="Symbol" panose="05050102010706020507" pitchFamily="18" charset="2"/>
              <a:buChar char="*"/>
            </a:pPr>
            <a:r>
              <a:rPr lang="en-US" dirty="0">
                <a:latin typeface="Calibri" panose="020F0502020204030204" pitchFamily="34" charset="0"/>
              </a:rPr>
              <a:t>Simple Integer Instructions</a:t>
            </a:r>
          </a:p>
          <a:p>
            <a:pPr marL="431800" lvl="0" indent="-431800">
              <a:buSzPct val="100000"/>
              <a:buFont typeface="Symbol" panose="05050102010706020507" pitchFamily="18" charset="2"/>
              <a:buChar char="*"/>
            </a:pPr>
            <a:r>
              <a:rPr lang="en-US" dirty="0">
                <a:latin typeface="Calibri" panose="020F0502020204030204" pitchFamily="34" charset="0"/>
              </a:rPr>
              <a:t>Branch Instructions</a:t>
            </a:r>
          </a:p>
          <a:p>
            <a:pPr marL="431800" lvl="0" indent="-431800">
              <a:buSzPct val="100000"/>
              <a:buFont typeface="Symbol" panose="05050102010706020507" pitchFamily="18" charset="2"/>
              <a:buChar char="*"/>
            </a:pPr>
            <a:r>
              <a:rPr lang="en-US" dirty="0">
                <a:latin typeface="Calibri" panose="020F0502020204030204" pitchFamily="34" charset="0"/>
              </a:rPr>
              <a:t>Advanced Memory Instructions</a:t>
            </a:r>
          </a:p>
          <a:p>
            <a:pPr marL="431800" lvl="0" indent="-431800">
              <a:buSzPct val="100000"/>
              <a:buFont typeface="Symbol" panose="05050102010706020507" pitchFamily="18" charset="2"/>
              <a:buChar char="*"/>
            </a:pPr>
            <a:r>
              <a:rPr lang="en-US" dirty="0">
                <a:latin typeface="Calibri" panose="020F0502020204030204" pitchFamily="34" charset="0"/>
              </a:rPr>
              <a:t>Floating Point Instructions</a:t>
            </a:r>
          </a:p>
          <a:p>
            <a:pPr marL="431800" lvl="0" indent="-431800">
              <a:buSzPct val="100000"/>
              <a:buFont typeface="Symbol" panose="05050102010706020507" pitchFamily="18" charset="2"/>
              <a:buChar char="*"/>
            </a:pPr>
            <a:r>
              <a:rPr lang="en-US" dirty="0">
                <a:latin typeface="Calibri" panose="020F0502020204030204" pitchFamily="34" charset="0"/>
              </a:rPr>
              <a:t>Encoding the x86 ISA</a:t>
            </a:r>
          </a:p>
        </p:txBody>
      </p:sp>
      <p:pic>
        <p:nvPicPr>
          <p:cNvPr id="4" name="Picture 3"/>
          <p:cNvPicPr>
            <a:picLocks noChangeAspect="1"/>
          </p:cNvPicPr>
          <p:nvPr/>
        </p:nvPicPr>
        <p:blipFill>
          <a:blip r:embed="rId3">
            <a:lum/>
            <a:alphaModFix/>
          </a:blip>
          <a:srcRect/>
          <a:stretch>
            <a:fillRect/>
          </a:stretch>
        </p:blipFill>
        <p:spPr>
          <a:xfrm rot="10800000">
            <a:off x="5410200" y="4876800"/>
            <a:ext cx="1181160" cy="83735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Overview</a:t>
            </a:r>
            <a:r>
              <a:rPr lang="fr-FR" dirty="0">
                <a:solidFill>
                  <a:schemeClr val="tx1"/>
                </a:solidFill>
              </a:rPr>
              <a:t> of Instruction </a:t>
            </a:r>
            <a:r>
              <a:rPr lang="fr-FR" dirty="0" err="1">
                <a:solidFill>
                  <a:schemeClr val="tx1"/>
                </a:solidFill>
              </a:rPr>
              <a:t>Encoding</a:t>
            </a:r>
            <a:endParaRPr lang="fr-FR" dirty="0">
              <a:solidFill>
                <a:schemeClr val="tx1"/>
              </a:solidFill>
            </a:endParaRPr>
          </a:p>
        </p:txBody>
      </p:sp>
      <p:sp>
        <p:nvSpPr>
          <p:cNvPr id="3" name="Text Placeholder 2"/>
          <p:cNvSpPr txBox="1">
            <a:spLocks noGrp="1"/>
          </p:cNvSpPr>
          <p:nvPr>
            <p:ph type="body" idx="4294967295"/>
          </p:nvPr>
        </p:nvSpPr>
        <p:spPr>
          <a:xfrm>
            <a:off x="1066800" y="3100387"/>
            <a:ext cx="7556500" cy="322421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1-4 byte </a:t>
            </a:r>
            <a:r>
              <a:rPr lang="en-US" dirty="0">
                <a:solidFill>
                  <a:srgbClr val="2300DC"/>
                </a:solidFill>
                <a:latin typeface="Calibri" panose="020F0502020204030204" pitchFamily="34" charset="0"/>
              </a:rPr>
              <a:t>prefix</a:t>
            </a:r>
            <a:r>
              <a:rPr lang="en-US" dirty="0">
                <a:latin typeface="Calibri" panose="020F0502020204030204" pitchFamily="34" charset="0"/>
              </a:rPr>
              <a:t> specifies an optional prefix</a:t>
            </a:r>
          </a:p>
          <a:p>
            <a:pPr lvl="1">
              <a:buSzPct val="100000"/>
              <a:buFont typeface="Symbol" panose="05050102010706020507" pitchFamily="18" charset="2"/>
              <a:buChar char="*"/>
            </a:pPr>
            <a:r>
              <a:rPr lang="en-US" b="1" dirty="0">
                <a:solidFill>
                  <a:srgbClr val="00B050"/>
                </a:solidFill>
                <a:latin typeface="Calibri" panose="020F0502020204030204" pitchFamily="34" charset="0"/>
              </a:rPr>
              <a:t>Examples</a:t>
            </a:r>
            <a:r>
              <a:rPr lang="en-US" dirty="0">
                <a:latin typeface="Calibri" panose="020F0502020204030204" pitchFamily="34" charset="0"/>
              </a:rPr>
              <a:t> :</a:t>
            </a:r>
          </a:p>
          <a:p>
            <a:pPr lvl="1">
              <a:buSzPct val="100000"/>
              <a:buFont typeface="Symbol" panose="05050102010706020507" pitchFamily="18" charset="2"/>
              <a:buChar char="*"/>
            </a:pPr>
            <a:r>
              <a:rPr lang="en-US" dirty="0">
                <a:latin typeface="Calibri" panose="020F0502020204030204" pitchFamily="34" charset="0"/>
              </a:rPr>
              <a:t>Can be used to specify the </a:t>
            </a:r>
            <a:r>
              <a:rPr lang="en-US" b="1" dirty="0">
                <a:solidFill>
                  <a:srgbClr val="FF0000"/>
                </a:solidFill>
                <a:latin typeface="Calibri" panose="020F0502020204030204" pitchFamily="34" charset="0"/>
              </a:rPr>
              <a:t>rep</a:t>
            </a:r>
            <a:r>
              <a:rPr lang="en-US" dirty="0">
                <a:latin typeface="Calibri" panose="020F0502020204030204" pitchFamily="34" charset="0"/>
              </a:rPr>
              <a:t> prefix</a:t>
            </a:r>
          </a:p>
          <a:p>
            <a:pPr lvl="1">
              <a:buSzPct val="100000"/>
              <a:buFont typeface="Symbol" panose="05050102010706020507" pitchFamily="18" charset="2"/>
              <a:buChar char="*"/>
            </a:pPr>
            <a:r>
              <a:rPr lang="en-US" dirty="0">
                <a:latin typeface="Calibri" panose="020F0502020204030204" pitchFamily="34" charset="0"/>
              </a:rPr>
              <a:t>The </a:t>
            </a:r>
            <a:r>
              <a:rPr lang="en-US" b="1" dirty="0">
                <a:solidFill>
                  <a:srgbClr val="CCCC00"/>
                </a:solidFill>
                <a:latin typeface="Calibri" panose="020F0502020204030204" pitchFamily="34" charset="0"/>
              </a:rPr>
              <a:t>lock</a:t>
            </a:r>
            <a:r>
              <a:rPr lang="en-US" dirty="0">
                <a:latin typeface="Calibri" panose="020F0502020204030204" pitchFamily="34" charset="0"/>
              </a:rPr>
              <a:t> prefix is used to specify that an instruction executes atomically in a multiprocessor system</a:t>
            </a:r>
          </a:p>
        </p:txBody>
      </p:sp>
      <p:grpSp>
        <p:nvGrpSpPr>
          <p:cNvPr id="8" name="Group 4"/>
          <p:cNvGrpSpPr>
            <a:grpSpLocks noChangeAspect="1"/>
          </p:cNvGrpSpPr>
          <p:nvPr/>
        </p:nvGrpSpPr>
        <p:grpSpPr bwMode="auto">
          <a:xfrm>
            <a:off x="762000" y="1524000"/>
            <a:ext cx="7721600" cy="1206500"/>
            <a:chOff x="768" y="960"/>
            <a:chExt cx="4864" cy="760"/>
          </a:xfrm>
        </p:grpSpPr>
        <p:sp>
          <p:nvSpPr>
            <p:cNvPr id="9" name="AutoShape 3"/>
            <p:cNvSpPr>
              <a:spLocks noChangeAspect="1" noChangeArrowheads="1" noTextEdit="1"/>
            </p:cNvSpPr>
            <p:nvPr/>
          </p:nvSpPr>
          <p:spPr bwMode="auto">
            <a:xfrm>
              <a:off x="768" y="960"/>
              <a:ext cx="48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858" y="1050"/>
              <a:ext cx="879" cy="276"/>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059" y="1106"/>
              <a:ext cx="4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Prefix</a:t>
              </a:r>
              <a:endParaRPr kumimoji="0" lang="en-US" sz="1800" b="0" i="0" u="none" strike="noStrike" cap="none" normalizeH="0" baseline="0">
                <a:ln>
                  <a:noFill/>
                </a:ln>
                <a:solidFill>
                  <a:schemeClr val="tx1"/>
                </a:solidFill>
                <a:effectLst/>
                <a:latin typeface="Arial" pitchFamily="34" charset="0"/>
              </a:endParaRPr>
            </a:p>
          </p:txBody>
        </p:sp>
        <p:sp>
          <p:nvSpPr>
            <p:cNvPr id="12" name="Rectangle 7"/>
            <p:cNvSpPr>
              <a:spLocks noChangeArrowheads="1"/>
            </p:cNvSpPr>
            <p:nvPr/>
          </p:nvSpPr>
          <p:spPr bwMode="auto">
            <a:xfrm>
              <a:off x="971" y="1355"/>
              <a:ext cx="57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1-4 bytes</a:t>
              </a:r>
              <a:endParaRPr kumimoji="0" lang="en-US" sz="1800" b="0" i="0" u="none" strike="noStrike" cap="none" normalizeH="0" baseline="0">
                <a:ln>
                  <a:noFill/>
                </a:ln>
                <a:solidFill>
                  <a:schemeClr val="tx1"/>
                </a:solidFill>
                <a:effectLst/>
                <a:latin typeface="Arial" pitchFamily="34" charset="0"/>
              </a:endParaRPr>
            </a:p>
          </p:txBody>
        </p:sp>
        <p:sp>
          <p:nvSpPr>
            <p:cNvPr id="13" name="Rectangle 8"/>
            <p:cNvSpPr>
              <a:spLocks noChangeArrowheads="1"/>
            </p:cNvSpPr>
            <p:nvPr/>
          </p:nvSpPr>
          <p:spPr bwMode="auto">
            <a:xfrm>
              <a:off x="971" y="1510"/>
              <a:ext cx="58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(optional)</a:t>
              </a:r>
              <a:endParaRPr kumimoji="0" lang="en-US" sz="1800" b="0" i="0" u="none" strike="noStrike" cap="none" normalizeH="0" baseline="0">
                <a:ln>
                  <a:noFill/>
                </a:ln>
                <a:solidFill>
                  <a:schemeClr val="tx1"/>
                </a:solidFill>
                <a:effectLst/>
                <a:latin typeface="Arial" pitchFamily="34" charset="0"/>
              </a:endParaRPr>
            </a:p>
          </p:txBody>
        </p:sp>
        <p:sp>
          <p:nvSpPr>
            <p:cNvPr id="14" name="Rectangle 9"/>
            <p:cNvSpPr>
              <a:spLocks noChangeArrowheads="1"/>
            </p:cNvSpPr>
            <p:nvPr/>
          </p:nvSpPr>
          <p:spPr bwMode="auto">
            <a:xfrm>
              <a:off x="1732" y="1047"/>
              <a:ext cx="879" cy="276"/>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817" y="1098"/>
              <a:ext cx="65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Opcode</a:t>
              </a:r>
              <a:endParaRPr kumimoji="0" lang="en-US" sz="1800" b="0" i="0" u="none" strike="noStrike" cap="none" normalizeH="0" baseline="0">
                <a:ln>
                  <a:noFill/>
                </a:ln>
                <a:solidFill>
                  <a:schemeClr val="tx1"/>
                </a:solidFill>
                <a:effectLst/>
                <a:latin typeface="Arial" pitchFamily="34" charset="0"/>
              </a:endParaRPr>
            </a:p>
          </p:txBody>
        </p:sp>
        <p:sp>
          <p:nvSpPr>
            <p:cNvPr id="16" name="Rectangle 11"/>
            <p:cNvSpPr>
              <a:spLocks noChangeArrowheads="1"/>
            </p:cNvSpPr>
            <p:nvPr/>
          </p:nvSpPr>
          <p:spPr bwMode="auto">
            <a:xfrm>
              <a:off x="1788" y="1360"/>
              <a:ext cx="57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1-3 bytes</a:t>
              </a:r>
              <a:endParaRPr kumimoji="0" lang="en-US" sz="1800" b="0" i="0" u="none" strike="noStrike" cap="none" normalizeH="0" baseline="0">
                <a:ln>
                  <a:noFill/>
                </a:ln>
                <a:solidFill>
                  <a:schemeClr val="tx1"/>
                </a:solidFill>
                <a:effectLst/>
                <a:latin typeface="Arial" pitchFamily="34" charset="0"/>
              </a:endParaRPr>
            </a:p>
          </p:txBody>
        </p:sp>
        <p:sp>
          <p:nvSpPr>
            <p:cNvPr id="17" name="Rectangle 12"/>
            <p:cNvSpPr>
              <a:spLocks noChangeArrowheads="1"/>
            </p:cNvSpPr>
            <p:nvPr/>
          </p:nvSpPr>
          <p:spPr bwMode="auto">
            <a:xfrm>
              <a:off x="2610" y="1047"/>
              <a:ext cx="597" cy="281"/>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2660" y="1136"/>
              <a:ext cx="5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ModR/M</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2719" y="1360"/>
              <a:ext cx="3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1 byte</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2631" y="1525"/>
              <a:ext cx="58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(optional)</a:t>
              </a:r>
              <a:endParaRPr kumimoji="0" lang="en-US" sz="1800" b="0" i="0" u="none" strike="noStrike" cap="none" normalizeH="0" baseline="0">
                <a:ln>
                  <a:noFill/>
                </a:ln>
                <a:solidFill>
                  <a:schemeClr val="tx1"/>
                </a:solidFill>
                <a:effectLst/>
                <a:latin typeface="Arial" pitchFamily="34" charset="0"/>
              </a:endParaRPr>
            </a:p>
          </p:txBody>
        </p:sp>
        <p:sp>
          <p:nvSpPr>
            <p:cNvPr id="21" name="Rectangle 16"/>
            <p:cNvSpPr>
              <a:spLocks noChangeArrowheads="1"/>
            </p:cNvSpPr>
            <p:nvPr/>
          </p:nvSpPr>
          <p:spPr bwMode="auto">
            <a:xfrm>
              <a:off x="3203" y="1046"/>
              <a:ext cx="598" cy="282"/>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397" y="1130"/>
              <a:ext cx="2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SIB</a:t>
              </a:r>
              <a:endParaRPr kumimoji="0" lang="en-US" sz="1800" b="0" i="0" u="none" strike="noStrike" cap="none" normalizeH="0" baseline="0">
                <a:ln>
                  <a:noFill/>
                </a:ln>
                <a:solidFill>
                  <a:schemeClr val="tx1"/>
                </a:solidFill>
                <a:effectLst/>
                <a:latin typeface="Arial" pitchFamily="34" charset="0"/>
              </a:endParaRPr>
            </a:p>
          </p:txBody>
        </p:sp>
        <p:sp>
          <p:nvSpPr>
            <p:cNvPr id="23" name="Rectangle 18"/>
            <p:cNvSpPr>
              <a:spLocks noChangeArrowheads="1"/>
            </p:cNvSpPr>
            <p:nvPr/>
          </p:nvSpPr>
          <p:spPr bwMode="auto">
            <a:xfrm>
              <a:off x="3349" y="1361"/>
              <a:ext cx="37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1 byte</a:t>
              </a:r>
              <a:endParaRPr kumimoji="0" lang="en-US" sz="1800" b="0" i="0" u="none" strike="noStrike" cap="none" normalizeH="0" baseline="0">
                <a:ln>
                  <a:noFill/>
                </a:ln>
                <a:solidFill>
                  <a:schemeClr val="tx1"/>
                </a:solidFill>
                <a:effectLst/>
                <a:latin typeface="Arial" pitchFamily="34" charset="0"/>
              </a:endParaRPr>
            </a:p>
          </p:txBody>
        </p:sp>
        <p:sp>
          <p:nvSpPr>
            <p:cNvPr id="24" name="Rectangle 19"/>
            <p:cNvSpPr>
              <a:spLocks noChangeArrowheads="1"/>
            </p:cNvSpPr>
            <p:nvPr/>
          </p:nvSpPr>
          <p:spPr bwMode="auto">
            <a:xfrm>
              <a:off x="3265" y="1526"/>
              <a:ext cx="54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(optional)</a:t>
              </a:r>
              <a:endParaRPr kumimoji="0" lang="en-US" sz="1800" b="0" i="0" u="none" strike="noStrike" cap="none" normalizeH="0" baseline="0">
                <a:ln>
                  <a:noFill/>
                </a:ln>
                <a:solidFill>
                  <a:schemeClr val="tx1"/>
                </a:solidFill>
                <a:effectLst/>
                <a:latin typeface="Arial" pitchFamily="34" charset="0"/>
              </a:endParaRPr>
            </a:p>
          </p:txBody>
        </p:sp>
        <p:sp>
          <p:nvSpPr>
            <p:cNvPr id="25" name="Rectangle 20"/>
            <p:cNvSpPr>
              <a:spLocks noChangeArrowheads="1"/>
            </p:cNvSpPr>
            <p:nvPr/>
          </p:nvSpPr>
          <p:spPr bwMode="auto">
            <a:xfrm>
              <a:off x="3796" y="1047"/>
              <a:ext cx="879" cy="277"/>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855" y="1125"/>
              <a:ext cx="8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Displacement</a:t>
              </a:r>
              <a:endParaRPr kumimoji="0" lang="en-US" sz="1800" b="0" i="0" u="none" strike="noStrike" cap="none" normalizeH="0" baseline="0">
                <a:ln>
                  <a:noFill/>
                </a:ln>
                <a:solidFill>
                  <a:schemeClr val="tx1"/>
                </a:solidFill>
                <a:effectLst/>
                <a:latin typeface="Arial" pitchFamily="34" charset="0"/>
              </a:endParaRPr>
            </a:p>
          </p:txBody>
        </p:sp>
        <p:sp>
          <p:nvSpPr>
            <p:cNvPr id="27" name="Rectangle 22"/>
            <p:cNvSpPr>
              <a:spLocks noChangeArrowheads="1"/>
            </p:cNvSpPr>
            <p:nvPr/>
          </p:nvSpPr>
          <p:spPr bwMode="auto">
            <a:xfrm>
              <a:off x="3851" y="1361"/>
              <a:ext cx="67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1/2/4 bytes</a:t>
              </a:r>
              <a:endParaRPr kumimoji="0" lang="en-US" sz="1800" b="0" i="0" u="none" strike="noStrike" cap="none" normalizeH="0" baseline="0">
                <a:ln>
                  <a:noFill/>
                </a:ln>
                <a:solidFill>
                  <a:schemeClr val="tx1"/>
                </a:solidFill>
                <a:effectLst/>
                <a:latin typeface="Arial" pitchFamily="34" charset="0"/>
              </a:endParaRPr>
            </a:p>
          </p:txBody>
        </p:sp>
        <p:sp>
          <p:nvSpPr>
            <p:cNvPr id="28" name="Rectangle 23"/>
            <p:cNvSpPr>
              <a:spLocks noChangeArrowheads="1"/>
            </p:cNvSpPr>
            <p:nvPr/>
          </p:nvSpPr>
          <p:spPr bwMode="auto">
            <a:xfrm>
              <a:off x="3851" y="1514"/>
              <a:ext cx="58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(optional)</a:t>
              </a:r>
              <a:endParaRPr kumimoji="0" lang="en-US" sz="1800" b="0" i="0" u="none" strike="noStrike" cap="none" normalizeH="0" baseline="0">
                <a:ln>
                  <a:noFill/>
                </a:ln>
                <a:solidFill>
                  <a:schemeClr val="tx1"/>
                </a:solidFill>
                <a:effectLst/>
                <a:latin typeface="Arial" pitchFamily="34" charset="0"/>
              </a:endParaRPr>
            </a:p>
          </p:txBody>
        </p:sp>
        <p:sp>
          <p:nvSpPr>
            <p:cNvPr id="29" name="Rectangle 24"/>
            <p:cNvSpPr>
              <a:spLocks noChangeArrowheads="1"/>
            </p:cNvSpPr>
            <p:nvPr/>
          </p:nvSpPr>
          <p:spPr bwMode="auto">
            <a:xfrm>
              <a:off x="4679" y="1046"/>
              <a:ext cx="879" cy="275"/>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4801" y="1117"/>
              <a:ext cx="6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Immediate</a:t>
              </a:r>
              <a:endParaRPr kumimoji="0" lang="en-US" sz="1800" b="0" i="0" u="none" strike="noStrike" cap="none" normalizeH="0" baseline="0">
                <a:ln>
                  <a:noFill/>
                </a:ln>
                <a:solidFill>
                  <a:schemeClr val="tx1"/>
                </a:solidFill>
                <a:effectLst/>
                <a:latin typeface="Arial" pitchFamily="34" charset="0"/>
              </a:endParaRPr>
            </a:p>
          </p:txBody>
        </p:sp>
        <p:sp>
          <p:nvSpPr>
            <p:cNvPr id="31" name="Rectangle 26"/>
            <p:cNvSpPr>
              <a:spLocks noChangeArrowheads="1"/>
            </p:cNvSpPr>
            <p:nvPr/>
          </p:nvSpPr>
          <p:spPr bwMode="auto">
            <a:xfrm>
              <a:off x="4734" y="1359"/>
              <a:ext cx="67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1/2/4 bytes</a:t>
              </a:r>
              <a:endParaRPr kumimoji="0" lang="en-US" sz="1800" b="0" i="0" u="none" strike="noStrike" cap="none" normalizeH="0" baseline="0">
                <a:ln>
                  <a:noFill/>
                </a:ln>
                <a:solidFill>
                  <a:schemeClr val="tx1"/>
                </a:solidFill>
                <a:effectLst/>
                <a:latin typeface="Arial" pitchFamily="34" charset="0"/>
              </a:endParaRPr>
            </a:p>
          </p:txBody>
        </p:sp>
        <p:sp>
          <p:nvSpPr>
            <p:cNvPr id="32" name="Rectangle 27"/>
            <p:cNvSpPr>
              <a:spLocks noChangeArrowheads="1"/>
            </p:cNvSpPr>
            <p:nvPr/>
          </p:nvSpPr>
          <p:spPr bwMode="auto">
            <a:xfrm>
              <a:off x="4734" y="1513"/>
              <a:ext cx="58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Sans"/>
                </a:rPr>
                <a:t>(optional)</a:t>
              </a:r>
              <a:endParaRPr kumimoji="0" lang="en-US" sz="18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ModR</a:t>
            </a:r>
            <a:r>
              <a:rPr lang="fr-FR" dirty="0">
                <a:solidFill>
                  <a:schemeClr val="tx1"/>
                </a:solidFill>
              </a:rPr>
              <a:t>/M Byte</a:t>
            </a:r>
          </a:p>
        </p:txBody>
      </p:sp>
      <p:sp>
        <p:nvSpPr>
          <p:cNvPr id="3" name="Text Placeholder 2"/>
          <p:cNvSpPr txBox="1">
            <a:spLocks noGrp="1"/>
          </p:cNvSpPr>
          <p:nvPr>
            <p:ph type="body" idx="4294967295"/>
          </p:nvPr>
        </p:nvSpPr>
        <p:spPr>
          <a:xfrm>
            <a:off x="1174750" y="3024188"/>
            <a:ext cx="7740650" cy="3529012"/>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800"/>
              </a:spcBef>
              <a:spcAft>
                <a:spcPts val="800"/>
              </a:spcAft>
              <a:buSzPct val="100000"/>
              <a:buFont typeface="Symbol" panose="05050102010706020507" pitchFamily="18" charset="2"/>
              <a:buChar char="*"/>
            </a:pPr>
            <a:r>
              <a:rPr lang="en-US" sz="2600" dirty="0">
                <a:latin typeface="Calibri" panose="020F0502020204030204" pitchFamily="34" charset="0"/>
              </a:rPr>
              <a:t>Determines the </a:t>
            </a:r>
            <a:r>
              <a:rPr lang="en-US" sz="2600" dirty="0">
                <a:solidFill>
                  <a:srgbClr val="FF0000"/>
                </a:solidFill>
                <a:latin typeface="Calibri" panose="020F0502020204030204" pitchFamily="34" charset="0"/>
              </a:rPr>
              <a:t>addressing</a:t>
            </a:r>
            <a:r>
              <a:rPr lang="en-US" sz="2600" dirty="0">
                <a:latin typeface="Calibri" panose="020F0502020204030204" pitchFamily="34" charset="0"/>
              </a:rPr>
              <a:t> modes of the operands</a:t>
            </a:r>
          </a:p>
          <a:p>
            <a:pPr lvl="0">
              <a:spcBef>
                <a:spcPts val="800"/>
              </a:spcBef>
              <a:spcAft>
                <a:spcPts val="800"/>
              </a:spcAft>
              <a:buSzPct val="100000"/>
              <a:buFont typeface="Symbol" panose="05050102010706020507" pitchFamily="18" charset="2"/>
              <a:buChar char="*"/>
            </a:pPr>
            <a:r>
              <a:rPr lang="en-US" sz="2600" dirty="0">
                <a:solidFill>
                  <a:srgbClr val="00AE00"/>
                </a:solidFill>
                <a:latin typeface="Calibri" panose="020F0502020204030204" pitchFamily="34" charset="0"/>
              </a:rPr>
              <a:t>Mod</a:t>
            </a:r>
            <a:r>
              <a:rPr lang="en-US" sz="2600" dirty="0">
                <a:latin typeface="Calibri" panose="020F0502020204030204" pitchFamily="34" charset="0"/>
              </a:rPr>
              <a:t> bits : (addressing mode of one of the operands)</a:t>
            </a:r>
          </a:p>
          <a:p>
            <a:pPr lvl="1">
              <a:spcBef>
                <a:spcPts val="800"/>
              </a:spcBef>
              <a:spcAft>
                <a:spcPts val="800"/>
              </a:spcAft>
              <a:buSzPct val="100000"/>
              <a:buFont typeface="Symbol" panose="05050102010706020507" pitchFamily="18" charset="2"/>
              <a:buChar char="*"/>
            </a:pPr>
            <a:r>
              <a:rPr lang="en-US" sz="2200" dirty="0">
                <a:latin typeface="Calibri" panose="020F0502020204030204" pitchFamily="34" charset="0"/>
              </a:rPr>
              <a:t>00 → </a:t>
            </a:r>
            <a:r>
              <a:rPr lang="en-US" sz="2200" dirty="0">
                <a:solidFill>
                  <a:srgbClr val="FF0000"/>
                </a:solidFill>
                <a:latin typeface="Calibri" panose="020F0502020204030204" pitchFamily="34" charset="0"/>
              </a:rPr>
              <a:t>Register indirect</a:t>
            </a:r>
            <a:r>
              <a:rPr lang="en-US" sz="2200" dirty="0">
                <a:latin typeface="Calibri" panose="020F0502020204030204" pitchFamily="34" charset="0"/>
              </a:rPr>
              <a:t> addressing mode</a:t>
            </a:r>
          </a:p>
          <a:p>
            <a:pPr lvl="1">
              <a:spcBef>
                <a:spcPts val="800"/>
              </a:spcBef>
              <a:spcAft>
                <a:spcPts val="800"/>
              </a:spcAft>
              <a:buSzPct val="100000"/>
              <a:buFont typeface="Symbol" panose="05050102010706020507" pitchFamily="18" charset="2"/>
              <a:buChar char="*"/>
            </a:pPr>
            <a:r>
              <a:rPr lang="en-US" sz="2200" dirty="0">
                <a:latin typeface="Calibri" panose="020F0502020204030204" pitchFamily="34" charset="0"/>
              </a:rPr>
              <a:t>01 →</a:t>
            </a:r>
            <a:r>
              <a:rPr lang="en-US" sz="2200" dirty="0">
                <a:solidFill>
                  <a:srgbClr val="FF0000"/>
                </a:solidFill>
                <a:latin typeface="Calibri" panose="020F0502020204030204" pitchFamily="34" charset="0"/>
              </a:rPr>
              <a:t> Indirect addressing</a:t>
            </a:r>
            <a:r>
              <a:rPr lang="en-US" sz="2200" dirty="0">
                <a:latin typeface="Calibri" panose="020F0502020204030204" pitchFamily="34" charset="0"/>
              </a:rPr>
              <a:t> mode with 1 byte displacement</a:t>
            </a:r>
          </a:p>
          <a:p>
            <a:pPr lvl="1">
              <a:spcBef>
                <a:spcPts val="800"/>
              </a:spcBef>
              <a:spcAft>
                <a:spcPts val="800"/>
              </a:spcAft>
              <a:buSzPct val="100000"/>
              <a:buFont typeface="Symbol" panose="05050102010706020507" pitchFamily="18" charset="2"/>
              <a:buChar char="*"/>
            </a:pPr>
            <a:r>
              <a:rPr lang="en-US" sz="2200" dirty="0">
                <a:latin typeface="Calibri" panose="020F0502020204030204" pitchFamily="34" charset="0"/>
              </a:rPr>
              <a:t>10 →</a:t>
            </a:r>
            <a:r>
              <a:rPr lang="en-US" sz="2200" dirty="0">
                <a:solidFill>
                  <a:srgbClr val="FF0000"/>
                </a:solidFill>
                <a:latin typeface="Calibri" panose="020F0502020204030204" pitchFamily="34" charset="0"/>
              </a:rPr>
              <a:t> Indirect addressing</a:t>
            </a:r>
            <a:r>
              <a:rPr lang="en-US" sz="2200" dirty="0">
                <a:latin typeface="Calibri" panose="020F0502020204030204" pitchFamily="34" charset="0"/>
              </a:rPr>
              <a:t> mode with 4 byte displacement</a:t>
            </a:r>
          </a:p>
          <a:p>
            <a:pPr lvl="1">
              <a:spcBef>
                <a:spcPts val="800"/>
              </a:spcBef>
              <a:spcAft>
                <a:spcPts val="800"/>
              </a:spcAft>
              <a:buSzPct val="100000"/>
              <a:buFont typeface="Symbol" panose="05050102010706020507" pitchFamily="18" charset="2"/>
              <a:buChar char="*"/>
            </a:pPr>
            <a:r>
              <a:rPr lang="en-US" sz="2200" dirty="0">
                <a:latin typeface="Calibri" panose="020F0502020204030204" pitchFamily="34" charset="0"/>
              </a:rPr>
              <a:t>11 →</a:t>
            </a:r>
            <a:r>
              <a:rPr lang="en-US" sz="2200" dirty="0">
                <a:solidFill>
                  <a:srgbClr val="004586"/>
                </a:solidFill>
                <a:latin typeface="Calibri" panose="020F0502020204030204" pitchFamily="34" charset="0"/>
              </a:rPr>
              <a:t> Register direct</a:t>
            </a:r>
            <a:r>
              <a:rPr lang="en-US" sz="2200" dirty="0">
                <a:latin typeface="Calibri" panose="020F0502020204030204" pitchFamily="34" charset="0"/>
              </a:rPr>
              <a:t> addressing mode</a:t>
            </a:r>
          </a:p>
        </p:txBody>
      </p:sp>
      <p:grpSp>
        <p:nvGrpSpPr>
          <p:cNvPr id="8" name="Group 4"/>
          <p:cNvGrpSpPr>
            <a:grpSpLocks noChangeAspect="1"/>
          </p:cNvGrpSpPr>
          <p:nvPr/>
        </p:nvGrpSpPr>
        <p:grpSpPr bwMode="auto">
          <a:xfrm>
            <a:off x="3375025" y="1397000"/>
            <a:ext cx="2387600" cy="1270000"/>
            <a:chOff x="2222" y="864"/>
            <a:chExt cx="1504" cy="800"/>
          </a:xfrm>
        </p:grpSpPr>
        <p:sp>
          <p:nvSpPr>
            <p:cNvPr id="9" name="AutoShape 3"/>
            <p:cNvSpPr>
              <a:spLocks noChangeAspect="1" noChangeArrowheads="1" noTextEdit="1"/>
            </p:cNvSpPr>
            <p:nvPr/>
          </p:nvSpPr>
          <p:spPr bwMode="auto">
            <a:xfrm>
              <a:off x="2222" y="864"/>
              <a:ext cx="1504"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360" y="1255"/>
              <a:ext cx="379" cy="365"/>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392" y="1381"/>
              <a:ext cx="33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Mod</a:t>
              </a:r>
              <a:endParaRPr kumimoji="0" lang="en-US" sz="1800" b="0" i="0" u="none" strike="noStrike" cap="none" normalizeH="0" baseline="0">
                <a:ln>
                  <a:noFill/>
                </a:ln>
                <a:solidFill>
                  <a:schemeClr val="tx1"/>
                </a:solidFill>
                <a:effectLst/>
                <a:latin typeface="Arial" pitchFamily="34" charset="0"/>
              </a:endParaRPr>
            </a:p>
          </p:txBody>
        </p:sp>
        <p:sp>
          <p:nvSpPr>
            <p:cNvPr id="12" name="Rectangle 7"/>
            <p:cNvSpPr>
              <a:spLocks noChangeArrowheads="1"/>
            </p:cNvSpPr>
            <p:nvPr/>
          </p:nvSpPr>
          <p:spPr bwMode="auto">
            <a:xfrm>
              <a:off x="2746" y="1252"/>
              <a:ext cx="459" cy="365"/>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847" y="1361"/>
              <a:ext cx="32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Reg</a:t>
              </a:r>
              <a:endParaRPr kumimoji="0" lang="en-US" sz="1800" b="0" i="0" u="none" strike="noStrike" cap="none" normalizeH="0" baseline="0">
                <a:ln>
                  <a:noFill/>
                </a:ln>
                <a:solidFill>
                  <a:schemeClr val="tx1"/>
                </a:solidFill>
                <a:effectLst/>
                <a:latin typeface="Arial" pitchFamily="34" charset="0"/>
              </a:endParaRPr>
            </a:p>
          </p:txBody>
        </p:sp>
        <p:sp>
          <p:nvSpPr>
            <p:cNvPr id="14" name="Rectangle 9"/>
            <p:cNvSpPr>
              <a:spLocks noChangeArrowheads="1"/>
            </p:cNvSpPr>
            <p:nvPr/>
          </p:nvSpPr>
          <p:spPr bwMode="auto">
            <a:xfrm>
              <a:off x="3209" y="1252"/>
              <a:ext cx="459" cy="365"/>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310" y="1361"/>
              <a:ext cx="32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R/M</a:t>
              </a:r>
              <a:endParaRPr kumimoji="0" lang="en-US" sz="1800" b="0" i="0" u="none" strike="noStrike" cap="none" normalizeH="0" baseline="0">
                <a:ln>
                  <a:noFill/>
                </a:ln>
                <a:solidFill>
                  <a:schemeClr val="tx1"/>
                </a:solidFill>
                <a:effectLst/>
                <a:latin typeface="Arial" pitchFamily="34" charset="0"/>
              </a:endParaRPr>
            </a:p>
          </p:txBody>
        </p:sp>
        <p:sp>
          <p:nvSpPr>
            <p:cNvPr id="16" name="Freeform 11"/>
            <p:cNvSpPr>
              <a:spLocks/>
            </p:cNvSpPr>
            <p:nvPr/>
          </p:nvSpPr>
          <p:spPr bwMode="auto">
            <a:xfrm>
              <a:off x="2350" y="1138"/>
              <a:ext cx="377" cy="82"/>
            </a:xfrm>
            <a:custGeom>
              <a:avLst/>
              <a:gdLst>
                <a:gd name="T0" fmla="*/ 0 w 680"/>
                <a:gd name="T1" fmla="*/ 146 h 146"/>
                <a:gd name="T2" fmla="*/ 60 w 680"/>
                <a:gd name="T3" fmla="*/ 75 h 146"/>
                <a:gd name="T4" fmla="*/ 282 w 680"/>
                <a:gd name="T5" fmla="*/ 75 h 146"/>
                <a:gd name="T6" fmla="*/ 358 w 680"/>
                <a:gd name="T7" fmla="*/ 0 h 146"/>
                <a:gd name="T8" fmla="*/ 403 w 680"/>
                <a:gd name="T9" fmla="*/ 85 h 146"/>
                <a:gd name="T10" fmla="*/ 655 w 680"/>
                <a:gd name="T11" fmla="*/ 85 h 146"/>
                <a:gd name="T12" fmla="*/ 680 w 680"/>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680" h="146">
                  <a:moveTo>
                    <a:pt x="0" y="146"/>
                  </a:moveTo>
                  <a:lnTo>
                    <a:pt x="60" y="75"/>
                  </a:lnTo>
                  <a:lnTo>
                    <a:pt x="282" y="75"/>
                  </a:lnTo>
                  <a:lnTo>
                    <a:pt x="358" y="0"/>
                  </a:lnTo>
                  <a:lnTo>
                    <a:pt x="403" y="85"/>
                  </a:lnTo>
                  <a:lnTo>
                    <a:pt x="655" y="85"/>
                  </a:lnTo>
                  <a:lnTo>
                    <a:pt x="680" y="129"/>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2759" y="1122"/>
              <a:ext cx="438" cy="82"/>
            </a:xfrm>
            <a:custGeom>
              <a:avLst/>
              <a:gdLst>
                <a:gd name="T0" fmla="*/ 0 w 791"/>
                <a:gd name="T1" fmla="*/ 146 h 146"/>
                <a:gd name="T2" fmla="*/ 71 w 791"/>
                <a:gd name="T3" fmla="*/ 76 h 146"/>
                <a:gd name="T4" fmla="*/ 328 w 791"/>
                <a:gd name="T5" fmla="*/ 76 h 146"/>
                <a:gd name="T6" fmla="*/ 416 w 791"/>
                <a:gd name="T7" fmla="*/ 0 h 146"/>
                <a:gd name="T8" fmla="*/ 469 w 791"/>
                <a:gd name="T9" fmla="*/ 86 h 146"/>
                <a:gd name="T10" fmla="*/ 762 w 791"/>
                <a:gd name="T11" fmla="*/ 86 h 146"/>
                <a:gd name="T12" fmla="*/ 791 w 791"/>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791" h="146">
                  <a:moveTo>
                    <a:pt x="0" y="146"/>
                  </a:moveTo>
                  <a:lnTo>
                    <a:pt x="71" y="76"/>
                  </a:lnTo>
                  <a:lnTo>
                    <a:pt x="328" y="76"/>
                  </a:lnTo>
                  <a:lnTo>
                    <a:pt x="416" y="0"/>
                  </a:lnTo>
                  <a:lnTo>
                    <a:pt x="469" y="86"/>
                  </a:lnTo>
                  <a:lnTo>
                    <a:pt x="762" y="86"/>
                  </a:lnTo>
                  <a:lnTo>
                    <a:pt x="791" y="12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3220" y="1111"/>
              <a:ext cx="439" cy="82"/>
            </a:xfrm>
            <a:custGeom>
              <a:avLst/>
              <a:gdLst>
                <a:gd name="T0" fmla="*/ 0 w 793"/>
                <a:gd name="T1" fmla="*/ 146 h 146"/>
                <a:gd name="T2" fmla="*/ 70 w 793"/>
                <a:gd name="T3" fmla="*/ 76 h 146"/>
                <a:gd name="T4" fmla="*/ 329 w 793"/>
                <a:gd name="T5" fmla="*/ 76 h 146"/>
                <a:gd name="T6" fmla="*/ 417 w 793"/>
                <a:gd name="T7" fmla="*/ 0 h 146"/>
                <a:gd name="T8" fmla="*/ 470 w 793"/>
                <a:gd name="T9" fmla="*/ 86 h 146"/>
                <a:gd name="T10" fmla="*/ 764 w 793"/>
                <a:gd name="T11" fmla="*/ 86 h 146"/>
                <a:gd name="T12" fmla="*/ 793 w 793"/>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793" h="146">
                  <a:moveTo>
                    <a:pt x="0" y="146"/>
                  </a:moveTo>
                  <a:lnTo>
                    <a:pt x="70" y="76"/>
                  </a:lnTo>
                  <a:lnTo>
                    <a:pt x="329" y="76"/>
                  </a:lnTo>
                  <a:lnTo>
                    <a:pt x="417" y="0"/>
                  </a:lnTo>
                  <a:lnTo>
                    <a:pt x="470" y="86"/>
                  </a:lnTo>
                  <a:lnTo>
                    <a:pt x="764" y="86"/>
                  </a:lnTo>
                  <a:lnTo>
                    <a:pt x="793" y="12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503" y="945"/>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2930" y="941"/>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3</a:t>
              </a:r>
              <a:endParaRPr kumimoji="0" lang="en-US" sz="1800" b="0" i="0" u="none" strike="noStrike" cap="none" normalizeH="0" baseline="0">
                <a:ln>
                  <a:noFill/>
                </a:ln>
                <a:solidFill>
                  <a:schemeClr val="tx1"/>
                </a:solidFill>
                <a:effectLst/>
                <a:latin typeface="Arial" pitchFamily="34" charset="0"/>
              </a:endParaRPr>
            </a:p>
          </p:txBody>
        </p:sp>
        <p:sp>
          <p:nvSpPr>
            <p:cNvPr id="21" name="Rectangle 16"/>
            <p:cNvSpPr>
              <a:spLocks noChangeArrowheads="1"/>
            </p:cNvSpPr>
            <p:nvPr/>
          </p:nvSpPr>
          <p:spPr bwMode="auto">
            <a:xfrm>
              <a:off x="3380" y="934"/>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3</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View</a:t>
            </a:r>
            <a:r>
              <a:rPr lang="fr-FR" dirty="0">
                <a:solidFill>
                  <a:schemeClr val="tx1"/>
                </a:solidFill>
              </a:rPr>
              <a:t> of </a:t>
            </a:r>
            <a:r>
              <a:rPr lang="fr-FR" dirty="0" err="1">
                <a:solidFill>
                  <a:schemeClr val="tx1"/>
                </a:solidFill>
              </a:rPr>
              <a:t>Registers</a:t>
            </a:r>
            <a:r>
              <a:rPr lang="fr-FR" dirty="0">
                <a:solidFill>
                  <a:schemeClr val="tx1"/>
                </a:solidFill>
              </a:rPr>
              <a:t> – III</a:t>
            </a:r>
          </a:p>
        </p:txBody>
      </p:sp>
      <p:sp>
        <p:nvSpPr>
          <p:cNvPr id="4" name="Freeform 3"/>
          <p:cNvSpPr/>
          <p:nvPr/>
        </p:nvSpPr>
        <p:spPr>
          <a:xfrm>
            <a:off x="5710493" y="4976400"/>
            <a:ext cx="2015999" cy="129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The 64 bit ISA has</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8 extra registers</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r8 - r15</a:t>
            </a:r>
          </a:p>
        </p:txBody>
      </p:sp>
      <p:sp>
        <p:nvSpPr>
          <p:cNvPr id="5" name="Freeform 4"/>
          <p:cNvSpPr/>
          <p:nvPr/>
        </p:nvSpPr>
        <p:spPr>
          <a:xfrm>
            <a:off x="5854492" y="2672400"/>
            <a:ext cx="1655999" cy="20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sng" strike="noStrike" kern="1200">
                <a:ln>
                  <a:noFill/>
                </a:ln>
                <a:uFillTx/>
                <a:latin typeface="Arial" pitchFamily="18"/>
                <a:ea typeface="Microsoft YaHei" pitchFamily="2"/>
                <a:cs typeface="Mangal" pitchFamily="2"/>
              </a:rPr>
              <a:t>8 registers</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64, 32, 16</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 variants</a:t>
            </a:r>
          </a:p>
        </p:txBody>
      </p:sp>
      <p:sp>
        <p:nvSpPr>
          <p:cNvPr id="11" name="Rectangle 5"/>
          <p:cNvSpPr>
            <a:spLocks noChangeArrowheads="1"/>
          </p:cNvSpPr>
          <p:nvPr/>
        </p:nvSpPr>
        <p:spPr bwMode="auto">
          <a:xfrm>
            <a:off x="2225675" y="2241627"/>
            <a:ext cx="2855954"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228850" y="2590871"/>
            <a:ext cx="2855954"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2228850" y="2925827"/>
            <a:ext cx="2855954"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2227262" y="3271895"/>
            <a:ext cx="2855954"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2232025" y="3619551"/>
            <a:ext cx="2854367"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2232025" y="3956095"/>
            <a:ext cx="2854367"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228850" y="4297401"/>
            <a:ext cx="2855954"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228850" y="4633945"/>
            <a:ext cx="2855954"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3644921" y="2247977"/>
            <a:ext cx="1438296" cy="28415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3646508" y="2597221"/>
            <a:ext cx="1438296" cy="27939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3646508" y="2932177"/>
            <a:ext cx="1438296" cy="28415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3646508" y="3276658"/>
            <a:ext cx="1438296" cy="29050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3648096" y="3625901"/>
            <a:ext cx="1438296" cy="27939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8"/>
          <p:cNvSpPr>
            <a:spLocks noChangeArrowheads="1"/>
          </p:cNvSpPr>
          <p:nvPr/>
        </p:nvSpPr>
        <p:spPr bwMode="auto">
          <a:xfrm>
            <a:off x="3648096" y="3962445"/>
            <a:ext cx="1438296" cy="277807"/>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646508" y="4303751"/>
            <a:ext cx="1438296" cy="28574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3646508" y="4638707"/>
            <a:ext cx="1438296" cy="279395"/>
          </a:xfrm>
          <a:prstGeom prst="rect">
            <a:avLst/>
          </a:prstGeom>
          <a:solidFill>
            <a:srgbClr val="D38D5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3735409" y="2300364"/>
            <a:ext cx="37941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eax</a:t>
            </a:r>
            <a:endParaRPr kumimoji="0" lang="en-US" sz="1800" b="0" i="0" u="none" strike="noStrike" cap="none" normalizeH="0" baseline="0">
              <a:ln>
                <a:noFill/>
              </a:ln>
              <a:solidFill>
                <a:schemeClr val="tx1"/>
              </a:solidFill>
              <a:effectLst/>
              <a:latin typeface="Arial" pitchFamily="34" charset="0"/>
            </a:endParaRPr>
          </a:p>
        </p:txBody>
      </p:sp>
      <p:sp>
        <p:nvSpPr>
          <p:cNvPr id="28" name="Rectangle 22"/>
          <p:cNvSpPr>
            <a:spLocks noChangeArrowheads="1"/>
          </p:cNvSpPr>
          <p:nvPr/>
        </p:nvSpPr>
        <p:spPr bwMode="auto">
          <a:xfrm>
            <a:off x="3727472" y="2635320"/>
            <a:ext cx="37941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ebx</a:t>
            </a:r>
            <a:endParaRPr kumimoji="0" lang="en-US" sz="1800" b="0" i="0" u="none" strike="noStrike" cap="none" normalizeH="0" baseline="0">
              <a:ln>
                <a:noFill/>
              </a:ln>
              <a:solidFill>
                <a:schemeClr val="tx1"/>
              </a:solidFill>
              <a:effectLst/>
              <a:latin typeface="Arial" pitchFamily="34" charset="0"/>
            </a:endParaRPr>
          </a:p>
        </p:txBody>
      </p:sp>
      <p:sp>
        <p:nvSpPr>
          <p:cNvPr id="29" name="Rectangle 23"/>
          <p:cNvSpPr>
            <a:spLocks noChangeArrowheads="1"/>
          </p:cNvSpPr>
          <p:nvPr/>
        </p:nvSpPr>
        <p:spPr bwMode="auto">
          <a:xfrm>
            <a:off x="3713184" y="2965514"/>
            <a:ext cx="369893"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ecx</a:t>
            </a:r>
            <a:endParaRPr kumimoji="0" lang="en-US" sz="1800" b="0" i="0" u="none" strike="noStrike" cap="none" normalizeH="0" baseline="0">
              <a:ln>
                <a:noFill/>
              </a:ln>
              <a:solidFill>
                <a:schemeClr val="tx1"/>
              </a:solidFill>
              <a:effectLst/>
              <a:latin typeface="Arial" pitchFamily="34" charset="0"/>
            </a:endParaRPr>
          </a:p>
        </p:txBody>
      </p:sp>
      <p:sp>
        <p:nvSpPr>
          <p:cNvPr id="30" name="Rectangle 24"/>
          <p:cNvSpPr>
            <a:spLocks noChangeArrowheads="1"/>
          </p:cNvSpPr>
          <p:nvPr/>
        </p:nvSpPr>
        <p:spPr bwMode="auto">
          <a:xfrm>
            <a:off x="3724297" y="3330632"/>
            <a:ext cx="37941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edx</a:t>
            </a:r>
            <a:endParaRPr kumimoji="0" lang="en-US" sz="1800" b="0" i="0" u="none" strike="noStrike" cap="none" normalizeH="0" baseline="0">
              <a:ln>
                <a:noFill/>
              </a:ln>
              <a:solidFill>
                <a:schemeClr val="tx1"/>
              </a:solidFill>
              <a:effectLst/>
              <a:latin typeface="Arial" pitchFamily="34" charset="0"/>
            </a:endParaRPr>
          </a:p>
        </p:txBody>
      </p:sp>
      <p:sp>
        <p:nvSpPr>
          <p:cNvPr id="31" name="Rectangle 25"/>
          <p:cNvSpPr>
            <a:spLocks noChangeArrowheads="1"/>
          </p:cNvSpPr>
          <p:nvPr/>
        </p:nvSpPr>
        <p:spPr bwMode="auto">
          <a:xfrm>
            <a:off x="3733822" y="3668763"/>
            <a:ext cx="379418"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Sans"/>
              </a:rPr>
              <a:t>esp</a:t>
            </a:r>
            <a:endParaRPr kumimoji="0" lang="en-US" sz="1800" b="0" i="0" u="none" strike="noStrike" cap="none" normalizeH="0" baseline="0" dirty="0">
              <a:ln>
                <a:noFill/>
              </a:ln>
              <a:solidFill>
                <a:schemeClr val="tx1"/>
              </a:solidFill>
              <a:effectLst/>
              <a:latin typeface="Arial" pitchFamily="34" charset="0"/>
            </a:endParaRPr>
          </a:p>
        </p:txBody>
      </p:sp>
      <p:sp>
        <p:nvSpPr>
          <p:cNvPr id="32" name="Rectangle 26"/>
          <p:cNvSpPr>
            <a:spLocks noChangeArrowheads="1"/>
          </p:cNvSpPr>
          <p:nvPr/>
        </p:nvSpPr>
        <p:spPr bwMode="auto">
          <a:xfrm>
            <a:off x="3717947" y="4022769"/>
            <a:ext cx="390531"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Sans"/>
              </a:rPr>
              <a:t>ebp</a:t>
            </a:r>
            <a:endParaRPr kumimoji="0" lang="en-US" sz="1800" b="0" i="0" u="none" strike="noStrike" cap="none" normalizeH="0" baseline="0" dirty="0">
              <a:ln>
                <a:noFill/>
              </a:ln>
              <a:solidFill>
                <a:schemeClr val="tx1"/>
              </a:solidFill>
              <a:effectLst/>
              <a:latin typeface="Arial" pitchFamily="34" charset="0"/>
            </a:endParaRPr>
          </a:p>
        </p:txBody>
      </p:sp>
      <p:sp>
        <p:nvSpPr>
          <p:cNvPr id="33" name="Rectangle 27"/>
          <p:cNvSpPr>
            <a:spLocks noChangeArrowheads="1"/>
          </p:cNvSpPr>
          <p:nvPr/>
        </p:nvSpPr>
        <p:spPr bwMode="auto">
          <a:xfrm>
            <a:off x="3730647" y="4384712"/>
            <a:ext cx="31909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esi</a:t>
            </a:r>
            <a:endParaRPr kumimoji="0" lang="en-US" sz="1800" b="0" i="0" u="none" strike="noStrike" cap="none" normalizeH="0" baseline="0">
              <a:ln>
                <a:noFill/>
              </a:ln>
              <a:solidFill>
                <a:schemeClr val="tx1"/>
              </a:solidFill>
              <a:effectLst/>
              <a:latin typeface="Arial" pitchFamily="34" charset="0"/>
            </a:endParaRPr>
          </a:p>
        </p:txBody>
      </p:sp>
      <p:sp>
        <p:nvSpPr>
          <p:cNvPr id="34" name="Rectangle 28"/>
          <p:cNvSpPr>
            <a:spLocks noChangeArrowheads="1"/>
          </p:cNvSpPr>
          <p:nvPr/>
        </p:nvSpPr>
        <p:spPr bwMode="auto">
          <a:xfrm>
            <a:off x="3714772" y="4687919"/>
            <a:ext cx="328617"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edi</a:t>
            </a:r>
            <a:endParaRPr kumimoji="0" lang="en-US" sz="1800" b="0" i="0" u="none" strike="noStrike" cap="none" normalizeH="0" baseline="0">
              <a:ln>
                <a:noFill/>
              </a:ln>
              <a:solidFill>
                <a:schemeClr val="tx1"/>
              </a:solidFill>
              <a:effectLst/>
              <a:latin typeface="Arial" pitchFamily="34" charset="0"/>
            </a:endParaRPr>
          </a:p>
        </p:txBody>
      </p:sp>
      <p:sp>
        <p:nvSpPr>
          <p:cNvPr id="35" name="Rectangle 29"/>
          <p:cNvSpPr>
            <a:spLocks noChangeArrowheads="1"/>
          </p:cNvSpPr>
          <p:nvPr/>
        </p:nvSpPr>
        <p:spPr bwMode="auto">
          <a:xfrm>
            <a:off x="4375181" y="2247977"/>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4610135" y="2244802"/>
            <a:ext cx="295279"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ax</a:t>
            </a:r>
            <a:endParaRPr kumimoji="0" lang="en-US" sz="1800" b="0" i="0" u="none" strike="noStrike" cap="none" normalizeH="0" baseline="0">
              <a:ln>
                <a:noFill/>
              </a:ln>
              <a:solidFill>
                <a:schemeClr val="tx1"/>
              </a:solidFill>
              <a:effectLst/>
              <a:latin typeface="Arial" pitchFamily="34" charset="0"/>
            </a:endParaRPr>
          </a:p>
        </p:txBody>
      </p:sp>
      <p:sp>
        <p:nvSpPr>
          <p:cNvPr id="37" name="Rectangle 31"/>
          <p:cNvSpPr>
            <a:spLocks noChangeArrowheads="1"/>
          </p:cNvSpPr>
          <p:nvPr/>
        </p:nvSpPr>
        <p:spPr bwMode="auto">
          <a:xfrm>
            <a:off x="4365656" y="2595633"/>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p:nvSpPr>
        <p:spPr bwMode="auto">
          <a:xfrm>
            <a:off x="4600610" y="2592458"/>
            <a:ext cx="295279"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bx</a:t>
            </a:r>
            <a:endParaRPr kumimoji="0" lang="en-US" sz="1800" b="0" i="0" u="none" strike="noStrike" cap="none" normalizeH="0" baseline="0">
              <a:ln>
                <a:noFill/>
              </a:ln>
              <a:solidFill>
                <a:schemeClr val="tx1"/>
              </a:solidFill>
              <a:effectLst/>
              <a:latin typeface="Arial" pitchFamily="34" charset="0"/>
            </a:endParaRPr>
          </a:p>
        </p:txBody>
      </p:sp>
      <p:sp>
        <p:nvSpPr>
          <p:cNvPr id="39" name="Rectangle 33"/>
          <p:cNvSpPr>
            <a:spLocks noChangeArrowheads="1"/>
          </p:cNvSpPr>
          <p:nvPr/>
        </p:nvSpPr>
        <p:spPr bwMode="auto">
          <a:xfrm>
            <a:off x="4372006" y="2929002"/>
            <a:ext cx="711210" cy="228596"/>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p:nvSpPr>
        <p:spPr bwMode="auto">
          <a:xfrm>
            <a:off x="4606960" y="2927414"/>
            <a:ext cx="284167"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cx</a:t>
            </a:r>
            <a:endParaRPr kumimoji="0" lang="en-US" sz="1800" b="0" i="0" u="none" strike="noStrike" cap="none" normalizeH="0" baseline="0">
              <a:ln>
                <a:noFill/>
              </a:ln>
              <a:solidFill>
                <a:schemeClr val="tx1"/>
              </a:solidFill>
              <a:effectLst/>
              <a:latin typeface="Arial" pitchFamily="34" charset="0"/>
            </a:endParaRPr>
          </a:p>
        </p:txBody>
      </p:sp>
      <p:sp>
        <p:nvSpPr>
          <p:cNvPr id="41" name="Rectangle 35"/>
          <p:cNvSpPr>
            <a:spLocks noChangeArrowheads="1"/>
          </p:cNvSpPr>
          <p:nvPr/>
        </p:nvSpPr>
        <p:spPr bwMode="auto">
          <a:xfrm>
            <a:off x="4365656" y="3265545"/>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6"/>
          <p:cNvSpPr>
            <a:spLocks noChangeArrowheads="1"/>
          </p:cNvSpPr>
          <p:nvPr/>
        </p:nvSpPr>
        <p:spPr bwMode="auto">
          <a:xfrm>
            <a:off x="4600610" y="3262370"/>
            <a:ext cx="295279"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dx</a:t>
            </a:r>
            <a:endParaRPr kumimoji="0" lang="en-US" sz="1800" b="0" i="0" u="none" strike="noStrike" cap="none" normalizeH="0" baseline="0">
              <a:ln>
                <a:noFill/>
              </a:ln>
              <a:solidFill>
                <a:schemeClr val="tx1"/>
              </a:solidFill>
              <a:effectLst/>
              <a:latin typeface="Arial" pitchFamily="34" charset="0"/>
            </a:endParaRPr>
          </a:p>
        </p:txBody>
      </p:sp>
      <p:sp>
        <p:nvSpPr>
          <p:cNvPr id="43" name="Rectangle 37"/>
          <p:cNvSpPr>
            <a:spLocks noChangeArrowheads="1"/>
          </p:cNvSpPr>
          <p:nvPr/>
        </p:nvSpPr>
        <p:spPr bwMode="auto">
          <a:xfrm>
            <a:off x="4383119" y="3614789"/>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p:nvSpPr>
        <p:spPr bwMode="auto">
          <a:xfrm>
            <a:off x="4618072" y="3611614"/>
            <a:ext cx="295279"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45" name="Rectangle 39"/>
          <p:cNvSpPr>
            <a:spLocks noChangeArrowheads="1"/>
          </p:cNvSpPr>
          <p:nvPr/>
        </p:nvSpPr>
        <p:spPr bwMode="auto">
          <a:xfrm>
            <a:off x="4373594" y="3960857"/>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p:nvSpPr>
        <p:spPr bwMode="auto">
          <a:xfrm>
            <a:off x="4608547" y="3957682"/>
            <a:ext cx="306392"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bp</a:t>
            </a:r>
            <a:endParaRPr kumimoji="0" lang="en-US" sz="1800" b="0" i="0" u="none" strike="noStrike" cap="none" normalizeH="0" baseline="0">
              <a:ln>
                <a:noFill/>
              </a:ln>
              <a:solidFill>
                <a:schemeClr val="tx1"/>
              </a:solidFill>
              <a:effectLst/>
              <a:latin typeface="Arial" pitchFamily="34" charset="0"/>
            </a:endParaRPr>
          </a:p>
        </p:txBody>
      </p:sp>
      <p:sp>
        <p:nvSpPr>
          <p:cNvPr id="47" name="Rectangle 41"/>
          <p:cNvSpPr>
            <a:spLocks noChangeArrowheads="1"/>
          </p:cNvSpPr>
          <p:nvPr/>
        </p:nvSpPr>
        <p:spPr bwMode="auto">
          <a:xfrm>
            <a:off x="4379944" y="4295813"/>
            <a:ext cx="711210" cy="22700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p:nvSpPr>
        <p:spPr bwMode="auto">
          <a:xfrm>
            <a:off x="4614897" y="4292639"/>
            <a:ext cx="230191"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si</a:t>
            </a:r>
            <a:endParaRPr kumimoji="0" lang="en-US" sz="1800" b="0" i="0" u="none" strike="noStrike" cap="none" normalizeH="0" baseline="0">
              <a:ln>
                <a:noFill/>
              </a:ln>
              <a:solidFill>
                <a:schemeClr val="tx1"/>
              </a:solidFill>
              <a:effectLst/>
              <a:latin typeface="Arial" pitchFamily="34" charset="0"/>
            </a:endParaRPr>
          </a:p>
        </p:txBody>
      </p:sp>
      <p:sp>
        <p:nvSpPr>
          <p:cNvPr id="49" name="Rectangle 43"/>
          <p:cNvSpPr>
            <a:spLocks noChangeArrowheads="1"/>
          </p:cNvSpPr>
          <p:nvPr/>
        </p:nvSpPr>
        <p:spPr bwMode="auto">
          <a:xfrm>
            <a:off x="4373594" y="4632357"/>
            <a:ext cx="711210" cy="225421"/>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p:nvSpPr>
        <p:spPr bwMode="auto">
          <a:xfrm>
            <a:off x="4608547" y="4627595"/>
            <a:ext cx="241304" cy="27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di</a:t>
            </a:r>
            <a:endParaRPr kumimoji="0" lang="en-US" sz="1800" b="0" i="0" u="none" strike="noStrike" cap="none" normalizeH="0" baseline="0">
              <a:ln>
                <a:noFill/>
              </a:ln>
              <a:solidFill>
                <a:schemeClr val="tx1"/>
              </a:solidFill>
              <a:effectLst/>
              <a:latin typeface="Arial" pitchFamily="34" charset="0"/>
            </a:endParaRPr>
          </a:p>
        </p:txBody>
      </p:sp>
      <p:sp>
        <p:nvSpPr>
          <p:cNvPr id="51" name="Rectangle 45"/>
          <p:cNvSpPr>
            <a:spLocks noChangeArrowheads="1"/>
          </p:cNvSpPr>
          <p:nvPr/>
        </p:nvSpPr>
        <p:spPr bwMode="auto">
          <a:xfrm>
            <a:off x="2347914" y="2282901"/>
            <a:ext cx="3381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rax</a:t>
            </a:r>
            <a:endParaRPr kumimoji="0" lang="en-US" sz="1800" b="0" i="0" u="none" strike="noStrike" cap="none" normalizeH="0" baseline="0">
              <a:ln>
                <a:noFill/>
              </a:ln>
              <a:solidFill>
                <a:schemeClr val="tx1"/>
              </a:solidFill>
              <a:effectLst/>
              <a:latin typeface="Arial" pitchFamily="34" charset="0"/>
            </a:endParaRPr>
          </a:p>
        </p:txBody>
      </p:sp>
      <p:sp>
        <p:nvSpPr>
          <p:cNvPr id="52" name="Rectangle 46"/>
          <p:cNvSpPr>
            <a:spLocks noChangeArrowheads="1"/>
          </p:cNvSpPr>
          <p:nvPr/>
        </p:nvSpPr>
        <p:spPr bwMode="auto">
          <a:xfrm>
            <a:off x="2338389" y="2619445"/>
            <a:ext cx="3381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rbx</a:t>
            </a:r>
            <a:endParaRPr kumimoji="0" lang="en-US" sz="1800" b="0" i="0" u="none" strike="noStrike" cap="none" normalizeH="0" baseline="0">
              <a:ln>
                <a:noFill/>
              </a:ln>
              <a:solidFill>
                <a:schemeClr val="tx1"/>
              </a:solidFill>
              <a:effectLst/>
              <a:latin typeface="Arial" pitchFamily="34" charset="0"/>
            </a:endParaRPr>
          </a:p>
        </p:txBody>
      </p:sp>
      <p:sp>
        <p:nvSpPr>
          <p:cNvPr id="53" name="Rectangle 47"/>
          <p:cNvSpPr>
            <a:spLocks noChangeArrowheads="1"/>
          </p:cNvSpPr>
          <p:nvPr/>
        </p:nvSpPr>
        <p:spPr bwMode="auto">
          <a:xfrm>
            <a:off x="2325689" y="2948051"/>
            <a:ext cx="327030"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rcx</a:t>
            </a:r>
            <a:endParaRPr kumimoji="0" lang="en-US" sz="1800" b="0" i="0" u="none" strike="noStrike" cap="none" normalizeH="0" baseline="0">
              <a:ln>
                <a:noFill/>
              </a:ln>
              <a:solidFill>
                <a:schemeClr val="tx1"/>
              </a:solidFill>
              <a:effectLst/>
              <a:latin typeface="Arial" pitchFamily="34" charset="0"/>
            </a:endParaRPr>
          </a:p>
        </p:txBody>
      </p:sp>
      <p:sp>
        <p:nvSpPr>
          <p:cNvPr id="54" name="Rectangle 48"/>
          <p:cNvSpPr>
            <a:spLocks noChangeArrowheads="1"/>
          </p:cNvSpPr>
          <p:nvPr/>
        </p:nvSpPr>
        <p:spPr bwMode="auto">
          <a:xfrm>
            <a:off x="2335214" y="3313169"/>
            <a:ext cx="3381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rdx</a:t>
            </a:r>
            <a:endParaRPr kumimoji="0" lang="en-US" sz="1800" b="0" i="0" u="none" strike="noStrike" cap="none" normalizeH="0" baseline="0">
              <a:ln>
                <a:noFill/>
              </a:ln>
              <a:solidFill>
                <a:schemeClr val="tx1"/>
              </a:solidFill>
              <a:effectLst/>
              <a:latin typeface="Arial" pitchFamily="34" charset="0"/>
            </a:endParaRPr>
          </a:p>
        </p:txBody>
      </p:sp>
      <p:sp>
        <p:nvSpPr>
          <p:cNvPr id="55" name="Rectangle 49"/>
          <p:cNvSpPr>
            <a:spLocks noChangeArrowheads="1"/>
          </p:cNvSpPr>
          <p:nvPr/>
        </p:nvSpPr>
        <p:spPr bwMode="auto">
          <a:xfrm>
            <a:off x="2346327" y="3652888"/>
            <a:ext cx="3381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rsp</a:t>
            </a:r>
            <a:endParaRPr kumimoji="0" lang="en-US" sz="1800" b="0" i="0" u="none" strike="noStrike" cap="none" normalizeH="0" baseline="0">
              <a:ln>
                <a:noFill/>
              </a:ln>
              <a:solidFill>
                <a:schemeClr val="tx1"/>
              </a:solidFill>
              <a:effectLst/>
              <a:latin typeface="Arial" pitchFamily="34" charset="0"/>
            </a:endParaRPr>
          </a:p>
        </p:txBody>
      </p:sp>
      <p:sp>
        <p:nvSpPr>
          <p:cNvPr id="56" name="Rectangle 50"/>
          <p:cNvSpPr>
            <a:spLocks noChangeArrowheads="1"/>
          </p:cNvSpPr>
          <p:nvPr/>
        </p:nvSpPr>
        <p:spPr bwMode="auto">
          <a:xfrm>
            <a:off x="2330451" y="4005306"/>
            <a:ext cx="349255"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rbp</a:t>
            </a:r>
            <a:endParaRPr kumimoji="0" lang="en-US" sz="1800" b="0" i="0" u="none" strike="noStrike" cap="none" normalizeH="0" baseline="0">
              <a:ln>
                <a:noFill/>
              </a:ln>
              <a:solidFill>
                <a:schemeClr val="tx1"/>
              </a:solidFill>
              <a:effectLst/>
              <a:latin typeface="Arial" pitchFamily="34" charset="0"/>
            </a:endParaRPr>
          </a:p>
        </p:txBody>
      </p:sp>
      <p:sp>
        <p:nvSpPr>
          <p:cNvPr id="57" name="Rectangle 51"/>
          <p:cNvSpPr>
            <a:spLocks noChangeArrowheads="1"/>
          </p:cNvSpPr>
          <p:nvPr/>
        </p:nvSpPr>
        <p:spPr bwMode="auto">
          <a:xfrm>
            <a:off x="2343152" y="4368837"/>
            <a:ext cx="276229"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rsi</a:t>
            </a:r>
            <a:endParaRPr kumimoji="0" lang="en-US" sz="1800" b="0" i="0" u="none" strike="noStrike" cap="none" normalizeH="0" baseline="0">
              <a:ln>
                <a:noFill/>
              </a:ln>
              <a:solidFill>
                <a:schemeClr val="tx1"/>
              </a:solidFill>
              <a:effectLst/>
              <a:latin typeface="Arial" pitchFamily="34" charset="0"/>
            </a:endParaRPr>
          </a:p>
        </p:txBody>
      </p:sp>
      <p:sp>
        <p:nvSpPr>
          <p:cNvPr id="58" name="Rectangle 52"/>
          <p:cNvSpPr>
            <a:spLocks noChangeArrowheads="1"/>
          </p:cNvSpPr>
          <p:nvPr/>
        </p:nvSpPr>
        <p:spPr bwMode="auto">
          <a:xfrm>
            <a:off x="2327276" y="4670456"/>
            <a:ext cx="287342"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rdi</a:t>
            </a:r>
            <a:endParaRPr kumimoji="0" lang="en-US" sz="1800" b="0" i="0" u="none" strike="noStrike" cap="none" normalizeH="0" baseline="0">
              <a:ln>
                <a:noFill/>
              </a:ln>
              <a:solidFill>
                <a:schemeClr val="tx1"/>
              </a:solidFill>
              <a:effectLst/>
              <a:latin typeface="Arial" pitchFamily="34" charset="0"/>
            </a:endParaRPr>
          </a:p>
        </p:txBody>
      </p:sp>
      <p:sp>
        <p:nvSpPr>
          <p:cNvPr id="59" name="Rectangle 53"/>
          <p:cNvSpPr>
            <a:spLocks noChangeArrowheads="1"/>
          </p:cNvSpPr>
          <p:nvPr/>
        </p:nvSpPr>
        <p:spPr bwMode="auto">
          <a:xfrm>
            <a:off x="2228850" y="4983188"/>
            <a:ext cx="2855954"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p:nvSpPr>
        <p:spPr bwMode="auto">
          <a:xfrm>
            <a:off x="2228850" y="5334019"/>
            <a:ext cx="2855954" cy="349243"/>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5"/>
          <p:cNvSpPr>
            <a:spLocks noChangeArrowheads="1"/>
          </p:cNvSpPr>
          <p:nvPr/>
        </p:nvSpPr>
        <p:spPr bwMode="auto">
          <a:xfrm>
            <a:off x="2209800" y="5976944"/>
            <a:ext cx="2854367" cy="34765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p:nvSpPr>
        <p:spPr bwMode="auto">
          <a:xfrm>
            <a:off x="2324101" y="5045099"/>
            <a:ext cx="247654"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r8</a:t>
            </a:r>
            <a:endParaRPr kumimoji="0" lang="en-US" sz="1800" b="0" i="0" u="none" strike="noStrike" cap="none" normalizeH="0" baseline="0">
              <a:ln>
                <a:noFill/>
              </a:ln>
              <a:solidFill>
                <a:schemeClr val="tx1"/>
              </a:solidFill>
              <a:effectLst/>
              <a:latin typeface="Arial" pitchFamily="34" charset="0"/>
            </a:endParaRPr>
          </a:p>
        </p:txBody>
      </p:sp>
      <p:sp>
        <p:nvSpPr>
          <p:cNvPr id="63" name="Rectangle 57"/>
          <p:cNvSpPr>
            <a:spLocks noChangeArrowheads="1"/>
          </p:cNvSpPr>
          <p:nvPr/>
        </p:nvSpPr>
        <p:spPr bwMode="auto">
          <a:xfrm>
            <a:off x="2325689" y="5402280"/>
            <a:ext cx="247654"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r9</a:t>
            </a:r>
            <a:endParaRPr kumimoji="0" lang="en-US" sz="1800" b="0" i="0" u="none" strike="noStrike" cap="none" normalizeH="0" baseline="0">
              <a:ln>
                <a:noFill/>
              </a:ln>
              <a:solidFill>
                <a:schemeClr val="tx1"/>
              </a:solidFill>
              <a:effectLst/>
              <a:latin typeface="Arial" pitchFamily="34" charset="0"/>
            </a:endParaRPr>
          </a:p>
        </p:txBody>
      </p:sp>
      <p:sp>
        <p:nvSpPr>
          <p:cNvPr id="64" name="Rectangle 58"/>
          <p:cNvSpPr>
            <a:spLocks noChangeArrowheads="1"/>
          </p:cNvSpPr>
          <p:nvPr/>
        </p:nvSpPr>
        <p:spPr bwMode="auto">
          <a:xfrm>
            <a:off x="2312989" y="6038856"/>
            <a:ext cx="349255" cy="25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r15</a:t>
            </a:r>
            <a:endParaRPr kumimoji="0" lang="en-US" sz="1800" b="0" i="0" u="none" strike="noStrike" cap="none" normalizeH="0" baseline="0">
              <a:ln>
                <a:noFill/>
              </a:ln>
              <a:solidFill>
                <a:schemeClr val="tx1"/>
              </a:solidFill>
              <a:effectLst/>
              <a:latin typeface="Arial" pitchFamily="34" charset="0"/>
            </a:endParaRPr>
          </a:p>
        </p:txBody>
      </p:sp>
      <p:sp>
        <p:nvSpPr>
          <p:cNvPr id="65" name="Oval 59"/>
          <p:cNvSpPr>
            <a:spLocks noChangeArrowheads="1"/>
          </p:cNvSpPr>
          <p:nvPr/>
        </p:nvSpPr>
        <p:spPr bwMode="auto">
          <a:xfrm>
            <a:off x="3005149" y="5767398"/>
            <a:ext cx="47626" cy="42862"/>
          </a:xfrm>
          <a:prstGeom prst="ellipse">
            <a:avLst/>
          </a:prstGeom>
          <a:solidFill>
            <a:srgbClr val="2B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0"/>
          <p:cNvSpPr>
            <a:spLocks noChangeArrowheads="1"/>
          </p:cNvSpPr>
          <p:nvPr/>
        </p:nvSpPr>
        <p:spPr bwMode="auto">
          <a:xfrm>
            <a:off x="3470293" y="5767398"/>
            <a:ext cx="49213" cy="42862"/>
          </a:xfrm>
          <a:prstGeom prst="ellipse">
            <a:avLst/>
          </a:prstGeom>
          <a:solidFill>
            <a:srgbClr val="2B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61"/>
          <p:cNvSpPr>
            <a:spLocks noChangeArrowheads="1"/>
          </p:cNvSpPr>
          <p:nvPr/>
        </p:nvSpPr>
        <p:spPr bwMode="auto">
          <a:xfrm>
            <a:off x="3938612" y="5767398"/>
            <a:ext cx="49213" cy="42862"/>
          </a:xfrm>
          <a:prstGeom prst="ellipse">
            <a:avLst/>
          </a:prstGeom>
          <a:solidFill>
            <a:srgbClr val="2B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Line 74"/>
          <p:cNvSpPr>
            <a:spLocks noChangeShapeType="1"/>
          </p:cNvSpPr>
          <p:nvPr/>
        </p:nvSpPr>
        <p:spPr bwMode="auto">
          <a:xfrm flipV="1">
            <a:off x="3959250" y="1690775"/>
            <a:ext cx="1138254" cy="635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75"/>
          <p:cNvSpPr>
            <a:spLocks/>
          </p:cNvSpPr>
          <p:nvPr/>
        </p:nvSpPr>
        <p:spPr bwMode="auto">
          <a:xfrm>
            <a:off x="4954627" y="1651088"/>
            <a:ext cx="142877" cy="82548"/>
          </a:xfrm>
          <a:custGeom>
            <a:avLst/>
            <a:gdLst>
              <a:gd name="T0" fmla="*/ 26 w 90"/>
              <a:gd name="T1" fmla="*/ 26 h 52"/>
              <a:gd name="T2" fmla="*/ 0 w 90"/>
              <a:gd name="T3" fmla="*/ 52 h 52"/>
              <a:gd name="T4" fmla="*/ 90 w 90"/>
              <a:gd name="T5" fmla="*/ 25 h 52"/>
              <a:gd name="T6" fmla="*/ 0 w 90"/>
              <a:gd name="T7" fmla="*/ 0 h 52"/>
              <a:gd name="T8" fmla="*/ 26 w 90"/>
              <a:gd name="T9" fmla="*/ 26 h 52"/>
            </a:gdLst>
            <a:ahLst/>
            <a:cxnLst>
              <a:cxn ang="0">
                <a:pos x="T0" y="T1"/>
              </a:cxn>
              <a:cxn ang="0">
                <a:pos x="T2" y="T3"/>
              </a:cxn>
              <a:cxn ang="0">
                <a:pos x="T4" y="T5"/>
              </a:cxn>
              <a:cxn ang="0">
                <a:pos x="T6" y="T7"/>
              </a:cxn>
              <a:cxn ang="0">
                <a:pos x="T8" y="T9"/>
              </a:cxn>
            </a:cxnLst>
            <a:rect l="0" t="0" r="r" b="b"/>
            <a:pathLst>
              <a:path w="90" h="52">
                <a:moveTo>
                  <a:pt x="26" y="26"/>
                </a:moveTo>
                <a:lnTo>
                  <a:pt x="0" y="52"/>
                </a:lnTo>
                <a:lnTo>
                  <a:pt x="90" y="25"/>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Line 76"/>
          <p:cNvSpPr>
            <a:spLocks noChangeShapeType="1"/>
          </p:cNvSpPr>
          <p:nvPr/>
        </p:nvSpPr>
        <p:spPr bwMode="auto">
          <a:xfrm flipH="1" flipV="1">
            <a:off x="2243138" y="1686013"/>
            <a:ext cx="1084278" cy="4762"/>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7"/>
          <p:cNvSpPr>
            <a:spLocks/>
          </p:cNvSpPr>
          <p:nvPr/>
        </p:nvSpPr>
        <p:spPr bwMode="auto">
          <a:xfrm>
            <a:off x="2243138" y="1644738"/>
            <a:ext cx="144465" cy="84136"/>
          </a:xfrm>
          <a:custGeom>
            <a:avLst/>
            <a:gdLst>
              <a:gd name="T0" fmla="*/ 65 w 91"/>
              <a:gd name="T1" fmla="*/ 26 h 53"/>
              <a:gd name="T2" fmla="*/ 91 w 91"/>
              <a:gd name="T3" fmla="*/ 0 h 53"/>
              <a:gd name="T4" fmla="*/ 0 w 91"/>
              <a:gd name="T5" fmla="*/ 26 h 53"/>
              <a:gd name="T6" fmla="*/ 90 w 91"/>
              <a:gd name="T7" fmla="*/ 53 h 53"/>
              <a:gd name="T8" fmla="*/ 65 w 91"/>
              <a:gd name="T9" fmla="*/ 26 h 53"/>
            </a:gdLst>
            <a:ahLst/>
            <a:cxnLst>
              <a:cxn ang="0">
                <a:pos x="T0" y="T1"/>
              </a:cxn>
              <a:cxn ang="0">
                <a:pos x="T2" y="T3"/>
              </a:cxn>
              <a:cxn ang="0">
                <a:pos x="T4" y="T5"/>
              </a:cxn>
              <a:cxn ang="0">
                <a:pos x="T6" y="T7"/>
              </a:cxn>
              <a:cxn ang="0">
                <a:pos x="T8" y="T9"/>
              </a:cxn>
            </a:cxnLst>
            <a:rect l="0" t="0" r="r" b="b"/>
            <a:pathLst>
              <a:path w="91" h="53">
                <a:moveTo>
                  <a:pt x="65" y="26"/>
                </a:moveTo>
                <a:lnTo>
                  <a:pt x="91" y="0"/>
                </a:lnTo>
                <a:lnTo>
                  <a:pt x="0" y="26"/>
                </a:lnTo>
                <a:lnTo>
                  <a:pt x="90" y="53"/>
                </a:lnTo>
                <a:lnTo>
                  <a:pt x="6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8"/>
          <p:cNvSpPr>
            <a:spLocks noChangeArrowheads="1"/>
          </p:cNvSpPr>
          <p:nvPr/>
        </p:nvSpPr>
        <p:spPr bwMode="auto">
          <a:xfrm>
            <a:off x="3363929" y="1609814"/>
            <a:ext cx="541345" cy="22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64 bits</a:t>
            </a:r>
            <a:endParaRPr kumimoji="0" lang="en-US" sz="1800" b="0" i="0" u="none" strike="noStrike" cap="none" normalizeH="0" baseline="0">
              <a:ln>
                <a:noFill/>
              </a:ln>
              <a:solidFill>
                <a:schemeClr val="tx1"/>
              </a:solidFill>
              <a:effectLst/>
              <a:latin typeface="Arial" pitchFamily="34" charset="0"/>
            </a:endParaRPr>
          </a:p>
        </p:txBody>
      </p:sp>
      <p:sp>
        <p:nvSpPr>
          <p:cNvPr id="85" name="Line 79"/>
          <p:cNvSpPr>
            <a:spLocks noChangeShapeType="1"/>
          </p:cNvSpPr>
          <p:nvPr/>
        </p:nvSpPr>
        <p:spPr bwMode="auto">
          <a:xfrm>
            <a:off x="4716499" y="1870159"/>
            <a:ext cx="358780" cy="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p:cNvSpPr>
            <a:spLocks/>
          </p:cNvSpPr>
          <p:nvPr/>
        </p:nvSpPr>
        <p:spPr bwMode="auto">
          <a:xfrm>
            <a:off x="4933990" y="1828885"/>
            <a:ext cx="141290" cy="82548"/>
          </a:xfrm>
          <a:custGeom>
            <a:avLst/>
            <a:gdLst>
              <a:gd name="T0" fmla="*/ 25 w 89"/>
              <a:gd name="T1" fmla="*/ 26 h 52"/>
              <a:gd name="T2" fmla="*/ 0 w 89"/>
              <a:gd name="T3" fmla="*/ 52 h 52"/>
              <a:gd name="T4" fmla="*/ 89 w 89"/>
              <a:gd name="T5" fmla="*/ 26 h 52"/>
              <a:gd name="T6" fmla="*/ 0 w 89"/>
              <a:gd name="T7" fmla="*/ 0 h 52"/>
              <a:gd name="T8" fmla="*/ 25 w 89"/>
              <a:gd name="T9" fmla="*/ 26 h 52"/>
            </a:gdLst>
            <a:ahLst/>
            <a:cxnLst>
              <a:cxn ang="0">
                <a:pos x="T0" y="T1"/>
              </a:cxn>
              <a:cxn ang="0">
                <a:pos x="T2" y="T3"/>
              </a:cxn>
              <a:cxn ang="0">
                <a:pos x="T4" y="T5"/>
              </a:cxn>
              <a:cxn ang="0">
                <a:pos x="T6" y="T7"/>
              </a:cxn>
              <a:cxn ang="0">
                <a:pos x="T8" y="T9"/>
              </a:cxn>
            </a:cxnLst>
            <a:rect l="0" t="0" r="r" b="b"/>
            <a:pathLst>
              <a:path w="89" h="52">
                <a:moveTo>
                  <a:pt x="25" y="26"/>
                </a:moveTo>
                <a:lnTo>
                  <a:pt x="0" y="52"/>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Line 81"/>
          <p:cNvSpPr>
            <a:spLocks noChangeShapeType="1"/>
          </p:cNvSpPr>
          <p:nvPr/>
        </p:nvSpPr>
        <p:spPr bwMode="auto">
          <a:xfrm flipH="1">
            <a:off x="3681434" y="1881272"/>
            <a:ext cx="398468" cy="0"/>
          </a:xfrm>
          <a:prstGeom prst="line">
            <a:avLst/>
          </a:prstGeom>
          <a:noFill/>
          <a:ln w="6"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82"/>
          <p:cNvSpPr>
            <a:spLocks/>
          </p:cNvSpPr>
          <p:nvPr/>
        </p:nvSpPr>
        <p:spPr bwMode="auto">
          <a:xfrm>
            <a:off x="3681434" y="1839997"/>
            <a:ext cx="141290" cy="82548"/>
          </a:xfrm>
          <a:custGeom>
            <a:avLst/>
            <a:gdLst>
              <a:gd name="T0" fmla="*/ 64 w 89"/>
              <a:gd name="T1" fmla="*/ 26 h 52"/>
              <a:gd name="T2" fmla="*/ 89 w 89"/>
              <a:gd name="T3" fmla="*/ 0 h 52"/>
              <a:gd name="T4" fmla="*/ 0 w 89"/>
              <a:gd name="T5" fmla="*/ 26 h 52"/>
              <a:gd name="T6" fmla="*/ 89 w 89"/>
              <a:gd name="T7" fmla="*/ 52 h 52"/>
              <a:gd name="T8" fmla="*/ 64 w 89"/>
              <a:gd name="T9" fmla="*/ 26 h 52"/>
            </a:gdLst>
            <a:ahLst/>
            <a:cxnLst>
              <a:cxn ang="0">
                <a:pos x="T0" y="T1"/>
              </a:cxn>
              <a:cxn ang="0">
                <a:pos x="T2" y="T3"/>
              </a:cxn>
              <a:cxn ang="0">
                <a:pos x="T4" y="T5"/>
              </a:cxn>
              <a:cxn ang="0">
                <a:pos x="T6" y="T7"/>
              </a:cxn>
              <a:cxn ang="0">
                <a:pos x="T8" y="T9"/>
              </a:cxn>
            </a:cxnLst>
            <a:rect l="0" t="0" r="r" b="b"/>
            <a:pathLst>
              <a:path w="89" h="52">
                <a:moveTo>
                  <a:pt x="64" y="26"/>
                </a:moveTo>
                <a:lnTo>
                  <a:pt x="89" y="0"/>
                </a:lnTo>
                <a:lnTo>
                  <a:pt x="0" y="26"/>
                </a:lnTo>
                <a:lnTo>
                  <a:pt x="89" y="52"/>
                </a:lnTo>
                <a:lnTo>
                  <a:pt x="64"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p:nvSpPr>
        <p:spPr bwMode="auto">
          <a:xfrm>
            <a:off x="4133878" y="1789198"/>
            <a:ext cx="541345" cy="22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32 bits</a:t>
            </a:r>
            <a:endParaRPr kumimoji="0" lang="en-US" sz="1800" b="0" i="0" u="none" strike="noStrike" cap="none" normalizeH="0" baseline="0">
              <a:ln>
                <a:noFill/>
              </a:ln>
              <a:solidFill>
                <a:schemeClr val="tx1"/>
              </a:solidFill>
              <a:effectLst/>
              <a:latin typeface="Arial" pitchFamily="34" charset="0"/>
            </a:endParaRPr>
          </a:p>
        </p:txBody>
      </p:sp>
      <p:sp>
        <p:nvSpPr>
          <p:cNvPr id="90" name="Line 84"/>
          <p:cNvSpPr>
            <a:spLocks noChangeShapeType="1"/>
          </p:cNvSpPr>
          <p:nvPr/>
        </p:nvSpPr>
        <p:spPr bwMode="auto">
          <a:xfrm>
            <a:off x="2227262" y="1595527"/>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5"/>
          <p:cNvSpPr>
            <a:spLocks noChangeShapeType="1"/>
          </p:cNvSpPr>
          <p:nvPr/>
        </p:nvSpPr>
        <p:spPr bwMode="auto">
          <a:xfrm>
            <a:off x="5097505" y="1595527"/>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6"/>
          <p:cNvSpPr>
            <a:spLocks noChangeShapeType="1"/>
          </p:cNvSpPr>
          <p:nvPr/>
        </p:nvSpPr>
        <p:spPr bwMode="auto">
          <a:xfrm>
            <a:off x="5099092" y="1771736"/>
            <a:ext cx="0" cy="18097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7"/>
          <p:cNvSpPr>
            <a:spLocks noChangeShapeType="1"/>
          </p:cNvSpPr>
          <p:nvPr/>
        </p:nvSpPr>
        <p:spPr bwMode="auto">
          <a:xfrm>
            <a:off x="3683021" y="1787611"/>
            <a:ext cx="0" cy="182559"/>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8"/>
          <p:cNvSpPr>
            <a:spLocks noChangeShapeType="1"/>
          </p:cNvSpPr>
          <p:nvPr/>
        </p:nvSpPr>
        <p:spPr bwMode="auto">
          <a:xfrm>
            <a:off x="4956215" y="2073355"/>
            <a:ext cx="127002" cy="0"/>
          </a:xfrm>
          <a:prstGeom prst="line">
            <a:avLst/>
          </a:prstGeom>
          <a:noFill/>
          <a:ln w="4"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9"/>
          <p:cNvSpPr>
            <a:spLocks/>
          </p:cNvSpPr>
          <p:nvPr/>
        </p:nvSpPr>
        <p:spPr bwMode="auto">
          <a:xfrm>
            <a:off x="5046704" y="2062243"/>
            <a:ext cx="41276" cy="23812"/>
          </a:xfrm>
          <a:custGeom>
            <a:avLst/>
            <a:gdLst>
              <a:gd name="T0" fmla="*/ 8 w 26"/>
              <a:gd name="T1" fmla="*/ 7 h 15"/>
              <a:gd name="T2" fmla="*/ 0 w 26"/>
              <a:gd name="T3" fmla="*/ 15 h 15"/>
              <a:gd name="T4" fmla="*/ 26 w 26"/>
              <a:gd name="T5" fmla="*/ 7 h 15"/>
              <a:gd name="T6" fmla="*/ 0 w 26"/>
              <a:gd name="T7" fmla="*/ 0 h 15"/>
              <a:gd name="T8" fmla="*/ 8 w 26"/>
              <a:gd name="T9" fmla="*/ 7 h 15"/>
            </a:gdLst>
            <a:ahLst/>
            <a:cxnLst>
              <a:cxn ang="0">
                <a:pos x="T0" y="T1"/>
              </a:cxn>
              <a:cxn ang="0">
                <a:pos x="T2" y="T3"/>
              </a:cxn>
              <a:cxn ang="0">
                <a:pos x="T4" y="T5"/>
              </a:cxn>
              <a:cxn ang="0">
                <a:pos x="T6" y="T7"/>
              </a:cxn>
              <a:cxn ang="0">
                <a:pos x="T8" y="T9"/>
              </a:cxn>
            </a:cxnLst>
            <a:rect l="0" t="0" r="r" b="b"/>
            <a:pathLst>
              <a:path w="26" h="15">
                <a:moveTo>
                  <a:pt x="8" y="7"/>
                </a:moveTo>
                <a:lnTo>
                  <a:pt x="0" y="15"/>
                </a:lnTo>
                <a:lnTo>
                  <a:pt x="26" y="7"/>
                </a:lnTo>
                <a:lnTo>
                  <a:pt x="0" y="0"/>
                </a:lnTo>
                <a:lnTo>
                  <a:pt x="8" y="7"/>
                </a:lnTo>
                <a:close/>
              </a:path>
            </a:pathLst>
          </a:custGeom>
          <a:solidFill>
            <a:srgbClr val="000000"/>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p:nvSpPr>
        <p:spPr bwMode="auto">
          <a:xfrm>
            <a:off x="4519646" y="2006682"/>
            <a:ext cx="463557" cy="18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16 bits</a:t>
            </a:r>
            <a:endParaRPr kumimoji="0" lang="en-US" sz="1800" b="0" i="0" u="none" strike="noStrike" cap="none" normalizeH="0" baseline="0">
              <a:ln>
                <a:noFill/>
              </a:ln>
              <a:solidFill>
                <a:schemeClr val="tx1"/>
              </a:solidFill>
              <a:effectLst/>
              <a:latin typeface="Arial" pitchFamily="34" charset="0"/>
            </a:endParaRPr>
          </a:p>
        </p:txBody>
      </p:sp>
      <p:sp>
        <p:nvSpPr>
          <p:cNvPr id="97" name="Line 91"/>
          <p:cNvSpPr>
            <a:spLocks noChangeShapeType="1"/>
          </p:cNvSpPr>
          <p:nvPr/>
        </p:nvSpPr>
        <p:spPr bwMode="auto">
          <a:xfrm>
            <a:off x="5095917" y="1984457"/>
            <a:ext cx="0" cy="182559"/>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2"/>
          <p:cNvSpPr>
            <a:spLocks noChangeShapeType="1"/>
          </p:cNvSpPr>
          <p:nvPr/>
        </p:nvSpPr>
        <p:spPr bwMode="auto">
          <a:xfrm>
            <a:off x="4384707" y="1984457"/>
            <a:ext cx="0" cy="182559"/>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3"/>
          <p:cNvSpPr>
            <a:spLocks noChangeShapeType="1"/>
          </p:cNvSpPr>
          <p:nvPr/>
        </p:nvSpPr>
        <p:spPr bwMode="auto">
          <a:xfrm flipH="1">
            <a:off x="4395819" y="2078118"/>
            <a:ext cx="127002" cy="0"/>
          </a:xfrm>
          <a:prstGeom prst="line">
            <a:avLst/>
          </a:prstGeom>
          <a:noFill/>
          <a:ln w="4" cap="flat">
            <a:solidFill>
              <a:srgbClr val="1623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4"/>
          <p:cNvSpPr>
            <a:spLocks/>
          </p:cNvSpPr>
          <p:nvPr/>
        </p:nvSpPr>
        <p:spPr bwMode="auto">
          <a:xfrm>
            <a:off x="4389469" y="2065418"/>
            <a:ext cx="41276" cy="25400"/>
          </a:xfrm>
          <a:custGeom>
            <a:avLst/>
            <a:gdLst>
              <a:gd name="T0" fmla="*/ 19 w 26"/>
              <a:gd name="T1" fmla="*/ 8 h 16"/>
              <a:gd name="T2" fmla="*/ 26 w 26"/>
              <a:gd name="T3" fmla="*/ 0 h 16"/>
              <a:gd name="T4" fmla="*/ 0 w 26"/>
              <a:gd name="T5" fmla="*/ 8 h 16"/>
              <a:gd name="T6" fmla="*/ 26 w 26"/>
              <a:gd name="T7" fmla="*/ 16 h 16"/>
              <a:gd name="T8" fmla="*/ 19 w 26"/>
              <a:gd name="T9" fmla="*/ 8 h 16"/>
            </a:gdLst>
            <a:ahLst/>
            <a:cxnLst>
              <a:cxn ang="0">
                <a:pos x="T0" y="T1"/>
              </a:cxn>
              <a:cxn ang="0">
                <a:pos x="T2" y="T3"/>
              </a:cxn>
              <a:cxn ang="0">
                <a:pos x="T4" y="T5"/>
              </a:cxn>
              <a:cxn ang="0">
                <a:pos x="T6" y="T7"/>
              </a:cxn>
              <a:cxn ang="0">
                <a:pos x="T8" y="T9"/>
              </a:cxn>
            </a:cxnLst>
            <a:rect l="0" t="0" r="r" b="b"/>
            <a:pathLst>
              <a:path w="26" h="16">
                <a:moveTo>
                  <a:pt x="19" y="8"/>
                </a:moveTo>
                <a:lnTo>
                  <a:pt x="26" y="0"/>
                </a:lnTo>
                <a:lnTo>
                  <a:pt x="0" y="8"/>
                </a:lnTo>
                <a:lnTo>
                  <a:pt x="26" y="16"/>
                </a:lnTo>
                <a:lnTo>
                  <a:pt x="19" y="8"/>
                </a:lnTo>
                <a:close/>
              </a:path>
            </a:pathLst>
          </a:custGeom>
          <a:solidFill>
            <a:srgbClr val="000000"/>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ModR</a:t>
            </a:r>
            <a:r>
              <a:rPr lang="fr-FR" dirty="0">
                <a:solidFill>
                  <a:schemeClr val="tx1"/>
                </a:solidFill>
              </a:rPr>
              <a:t>/M Byte – II</a:t>
            </a:r>
          </a:p>
        </p:txBody>
      </p:sp>
      <p:sp>
        <p:nvSpPr>
          <p:cNvPr id="3" name="Text Placeholder 2"/>
          <p:cNvSpPr txBox="1">
            <a:spLocks noGrp="1"/>
          </p:cNvSpPr>
          <p:nvPr>
            <p:ph type="body" idx="4294967295"/>
          </p:nvPr>
        </p:nvSpPr>
        <p:spPr>
          <a:xfrm>
            <a:off x="790575" y="1831975"/>
            <a:ext cx="7896225" cy="38830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buSzPct val="100000"/>
              <a:buFont typeface="Symbol" panose="05050102010706020507" pitchFamily="18" charset="2"/>
              <a:buChar char="*"/>
            </a:pPr>
            <a:r>
              <a:rPr lang="en-US" dirty="0">
                <a:latin typeface="Calibri" panose="020F0502020204030204" pitchFamily="34" charset="0"/>
              </a:rPr>
              <a:t>The </a:t>
            </a:r>
            <a:r>
              <a:rPr lang="en-US" dirty="0" err="1">
                <a:solidFill>
                  <a:srgbClr val="FF0000"/>
                </a:solidFill>
                <a:latin typeface="Calibri" panose="020F0502020204030204" pitchFamily="34" charset="0"/>
              </a:rPr>
              <a:t>Reg</a:t>
            </a:r>
            <a:r>
              <a:rPr lang="en-US" dirty="0">
                <a:latin typeface="Calibri" panose="020F0502020204030204" pitchFamily="34" charset="0"/>
              </a:rPr>
              <a:t> field specifies the </a:t>
            </a:r>
            <a:r>
              <a:rPr lang="en-US" dirty="0">
                <a:solidFill>
                  <a:srgbClr val="FF0000"/>
                </a:solidFill>
                <a:latin typeface="Calibri" panose="020F0502020204030204" pitchFamily="34" charset="0"/>
              </a:rPr>
              <a:t>register</a:t>
            </a:r>
            <a:r>
              <a:rPr lang="en-US" dirty="0">
                <a:latin typeface="Calibri" panose="020F0502020204030204" pitchFamily="34" charset="0"/>
              </a:rPr>
              <a:t> operand (if </a:t>
            </a:r>
            <a:r>
              <a:rPr lang="en-US" dirty="0">
                <a:solidFill>
                  <a:srgbClr val="FF00FF"/>
                </a:solidFill>
                <a:latin typeface="Calibri" panose="020F0502020204030204" pitchFamily="34" charset="0"/>
              </a:rPr>
              <a:t>necessary</a:t>
            </a:r>
            <a:r>
              <a:rPr lang="en-US" dirty="0">
                <a:latin typeface="Calibri" panose="020F0502020204030204" pitchFamily="34" charset="0"/>
              </a:rPr>
              <a:t>)</a:t>
            </a:r>
          </a:p>
          <a:p>
            <a:pPr lvl="0">
              <a:spcBef>
                <a:spcPts val="1200"/>
              </a:spcBef>
              <a:buSzPct val="100000"/>
              <a:buFont typeface="Symbol" panose="05050102010706020507" pitchFamily="18" charset="2"/>
              <a:buChar char="*"/>
            </a:pPr>
            <a:r>
              <a:rPr lang="en-US" dirty="0">
                <a:latin typeface="Calibri" panose="020F0502020204030204" pitchFamily="34" charset="0"/>
              </a:rPr>
              <a:t>The </a:t>
            </a:r>
            <a:r>
              <a:rPr lang="en-US" dirty="0">
                <a:solidFill>
                  <a:srgbClr val="DC2300"/>
                </a:solidFill>
                <a:latin typeface="Calibri" panose="020F0502020204030204" pitchFamily="34" charset="0"/>
              </a:rPr>
              <a:t>Mod</a:t>
            </a:r>
            <a:r>
              <a:rPr lang="en-US" dirty="0">
                <a:latin typeface="Calibri" panose="020F0502020204030204" pitchFamily="34" charset="0"/>
              </a:rPr>
              <a:t> and </a:t>
            </a:r>
            <a:r>
              <a:rPr lang="en-US" dirty="0">
                <a:solidFill>
                  <a:srgbClr val="280099"/>
                </a:solidFill>
                <a:latin typeface="Calibri" panose="020F0502020204030204" pitchFamily="34" charset="0"/>
              </a:rPr>
              <a:t>R/M</a:t>
            </a:r>
            <a:r>
              <a:rPr lang="en-US" dirty="0">
                <a:latin typeface="Calibri" panose="020F0502020204030204" pitchFamily="34" charset="0"/>
              </a:rPr>
              <a:t> bits determine the format of the memory operand (if it exists)</a:t>
            </a:r>
          </a:p>
          <a:p>
            <a:pPr lvl="0">
              <a:spcBef>
                <a:spcPts val="1200"/>
              </a:spcBef>
              <a:buSzPct val="100000"/>
              <a:buFont typeface="Symbol" panose="05050102010706020507" pitchFamily="18" charset="2"/>
              <a:buChar char="*"/>
            </a:pPr>
            <a:r>
              <a:rPr lang="en-US" dirty="0">
                <a:latin typeface="Calibri" panose="020F0502020204030204" pitchFamily="34" charset="0"/>
              </a:rPr>
              <a:t>If R/M = 100 , we get the scale index and base from the subsequent </a:t>
            </a:r>
            <a:r>
              <a:rPr lang="en-US" dirty="0">
                <a:solidFill>
                  <a:srgbClr val="280099"/>
                </a:solidFill>
                <a:latin typeface="Calibri" panose="020F0502020204030204" pitchFamily="34" charset="0"/>
              </a:rPr>
              <a:t>SIB</a:t>
            </a:r>
            <a:r>
              <a:rPr lang="en-US" dirty="0">
                <a:latin typeface="Calibri" panose="020F0502020204030204" pitchFamily="34" charset="0"/>
              </a:rPr>
              <a:t> byte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Scale</a:t>
            </a:r>
            <a:r>
              <a:rPr lang="fr-FR" dirty="0">
                <a:solidFill>
                  <a:schemeClr val="tx1"/>
                </a:solidFill>
              </a:rPr>
              <a:t> Index Base</a:t>
            </a:r>
          </a:p>
        </p:txBody>
      </p:sp>
      <p:sp>
        <p:nvSpPr>
          <p:cNvPr id="3" name="Text Placeholder 2"/>
          <p:cNvSpPr txBox="1">
            <a:spLocks noGrp="1"/>
          </p:cNvSpPr>
          <p:nvPr>
            <p:ph type="body" idx="4294967295"/>
          </p:nvPr>
        </p:nvSpPr>
        <p:spPr>
          <a:xfrm>
            <a:off x="914400" y="2819400"/>
            <a:ext cx="7924800" cy="3581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There are four </a:t>
            </a:r>
            <a:r>
              <a:rPr lang="en-US" sz="2600" dirty="0">
                <a:solidFill>
                  <a:srgbClr val="2300DC"/>
                </a:solidFill>
                <a:latin typeface="Calibri" panose="020F0502020204030204" pitchFamily="34" charset="0"/>
              </a:rPr>
              <a:t>values</a:t>
            </a:r>
            <a:r>
              <a:rPr lang="en-US" sz="2600" dirty="0">
                <a:latin typeface="Calibri" panose="020F0502020204030204" pitchFamily="34" charset="0"/>
              </a:rPr>
              <a:t> of the </a:t>
            </a:r>
            <a:r>
              <a:rPr lang="en-US" sz="2600" b="1" dirty="0">
                <a:solidFill>
                  <a:srgbClr val="33CC66"/>
                </a:solidFill>
                <a:latin typeface="Calibri" panose="020F0502020204030204" pitchFamily="34" charset="0"/>
              </a:rPr>
              <a:t>scale </a:t>
            </a:r>
            <a:r>
              <a:rPr lang="en-US" sz="2600" dirty="0">
                <a:latin typeface="Calibri" panose="020F0502020204030204" pitchFamily="34" charset="0"/>
              </a:rPr>
              <a:t>: 00 (1), 01 (2), 10 (4), 11 (8)</a:t>
            </a:r>
          </a:p>
          <a:p>
            <a:pPr lvl="0">
              <a:buSzPct val="100000"/>
              <a:buFont typeface="Symbol" panose="05050102010706020507" pitchFamily="18" charset="2"/>
              <a:buChar char="*"/>
            </a:pPr>
            <a:r>
              <a:rPr lang="en-US" sz="2600" dirty="0">
                <a:latin typeface="Calibri" panose="020F0502020204030204" pitchFamily="34" charset="0"/>
              </a:rPr>
              <a:t>Both the </a:t>
            </a:r>
            <a:r>
              <a:rPr lang="en-US" sz="2600" dirty="0">
                <a:solidFill>
                  <a:srgbClr val="0000FF"/>
                </a:solidFill>
                <a:latin typeface="Calibri" panose="020F0502020204030204" pitchFamily="34" charset="0"/>
              </a:rPr>
              <a:t>index</a:t>
            </a:r>
            <a:r>
              <a:rPr lang="en-US" sz="2600" dirty="0">
                <a:latin typeface="Calibri" panose="020F0502020204030204" pitchFamily="34" charset="0"/>
              </a:rPr>
              <a:t> and </a:t>
            </a:r>
            <a:r>
              <a:rPr lang="en-US" sz="2600" dirty="0">
                <a:solidFill>
                  <a:srgbClr val="579D1C"/>
                </a:solidFill>
                <a:latin typeface="Calibri" panose="020F0502020204030204" pitchFamily="34" charset="0"/>
              </a:rPr>
              <a:t>base</a:t>
            </a:r>
            <a:r>
              <a:rPr lang="en-US" sz="2600" dirty="0">
                <a:latin typeface="Calibri" panose="020F0502020204030204" pitchFamily="34" charset="0"/>
              </a:rPr>
              <a:t> are 3 bits each, and follow the </a:t>
            </a:r>
            <a:r>
              <a:rPr lang="en-US" sz="2600" dirty="0">
                <a:solidFill>
                  <a:srgbClr val="FF0000"/>
                </a:solidFill>
                <a:latin typeface="Calibri" panose="020F0502020204030204" pitchFamily="34" charset="0"/>
              </a:rPr>
              <a:t>register</a:t>
            </a:r>
            <a:r>
              <a:rPr lang="en-US" sz="2600" dirty="0">
                <a:latin typeface="Calibri" panose="020F0502020204030204" pitchFamily="34" charset="0"/>
              </a:rPr>
              <a:t> </a:t>
            </a:r>
            <a:r>
              <a:rPr lang="en-US" sz="2600" dirty="0">
                <a:solidFill>
                  <a:srgbClr val="004A4A"/>
                </a:solidFill>
                <a:latin typeface="Calibri" panose="020F0502020204030204" pitchFamily="34" charset="0"/>
              </a:rPr>
              <a:t>encoding</a:t>
            </a:r>
            <a:r>
              <a:rPr lang="en-US" sz="2600" dirty="0">
                <a:latin typeface="Calibri" panose="020F0502020204030204" pitchFamily="34" charset="0"/>
              </a:rPr>
              <a:t> scheme</a:t>
            </a:r>
          </a:p>
          <a:p>
            <a:pPr lvl="0">
              <a:buSzPct val="100000"/>
              <a:buFont typeface="Symbol" panose="05050102010706020507" pitchFamily="18" charset="2"/>
              <a:buChar char="*"/>
            </a:pPr>
            <a:r>
              <a:rPr lang="en-US" sz="2600" dirty="0">
                <a:latin typeface="Calibri" panose="020F0502020204030204" pitchFamily="34" charset="0"/>
              </a:rPr>
              <a:t>Some </a:t>
            </a:r>
            <a:r>
              <a:rPr lang="en-US" sz="2600" dirty="0">
                <a:solidFill>
                  <a:srgbClr val="FF0000"/>
                </a:solidFill>
                <a:latin typeface="Calibri" panose="020F0502020204030204" pitchFamily="34" charset="0"/>
              </a:rPr>
              <a:t>rules </a:t>
            </a:r>
            <a:r>
              <a:rPr lang="en-US" sz="2600" dirty="0">
                <a:latin typeface="Calibri" panose="020F0502020204030204" pitchFamily="34" charset="0"/>
              </a:rPr>
              <a:t>:</a:t>
            </a:r>
          </a:p>
          <a:p>
            <a:pPr lvl="1">
              <a:buSzPct val="100000"/>
              <a:buFont typeface="Symbol" panose="05050102010706020507" pitchFamily="18" charset="2"/>
              <a:buChar char="*"/>
            </a:pPr>
            <a:r>
              <a:rPr lang="en-US" sz="2600" b="1" i="1" dirty="0" err="1">
                <a:solidFill>
                  <a:srgbClr val="000080"/>
                </a:solidFill>
                <a:latin typeface="Calibri" panose="020F0502020204030204" pitchFamily="34" charset="0"/>
              </a:rPr>
              <a:t>esp</a:t>
            </a:r>
            <a:r>
              <a:rPr lang="en-US" sz="2600" dirty="0">
                <a:latin typeface="Calibri" panose="020F0502020204030204" pitchFamily="34" charset="0"/>
              </a:rPr>
              <a:t> cannot be an index</a:t>
            </a:r>
          </a:p>
          <a:p>
            <a:pPr lvl="1">
              <a:buSzPct val="100000"/>
              <a:buFont typeface="Symbol" panose="05050102010706020507" pitchFamily="18" charset="2"/>
              <a:buChar char="*"/>
            </a:pPr>
            <a:r>
              <a:rPr lang="en-US" sz="2600" dirty="0">
                <a:solidFill>
                  <a:schemeClr val="tx1"/>
                </a:solidFill>
                <a:latin typeface="Calibri" panose="020F0502020204030204" pitchFamily="34" charset="0"/>
              </a:rPr>
              <a:t>The</a:t>
            </a:r>
            <a:r>
              <a:rPr lang="en-US" sz="2600" dirty="0">
                <a:solidFill>
                  <a:srgbClr val="FF0000"/>
                </a:solidFill>
                <a:latin typeface="Calibri" panose="020F0502020204030204" pitchFamily="34" charset="0"/>
              </a:rPr>
              <a:t> offset in the memory address</a:t>
            </a:r>
            <a:r>
              <a:rPr lang="en-US" sz="2600" dirty="0">
                <a:latin typeface="Calibri" panose="020F0502020204030204" pitchFamily="34" charset="0"/>
              </a:rPr>
              <a:t> can only be specified in the </a:t>
            </a:r>
            <a:r>
              <a:rPr lang="en-US" sz="2600" dirty="0">
                <a:solidFill>
                  <a:srgbClr val="579D1C"/>
                </a:solidFill>
                <a:latin typeface="Calibri" panose="020F0502020204030204" pitchFamily="34" charset="0"/>
              </a:rPr>
              <a:t>displacement </a:t>
            </a:r>
            <a:r>
              <a:rPr lang="en-US" sz="2600" dirty="0">
                <a:solidFill>
                  <a:schemeClr val="tx1"/>
                </a:solidFill>
                <a:latin typeface="Calibri" panose="020F0502020204030204" pitchFamily="34" charset="0"/>
              </a:rPr>
              <a:t>field</a:t>
            </a:r>
          </a:p>
        </p:txBody>
      </p:sp>
      <p:sp>
        <p:nvSpPr>
          <p:cNvPr id="9" name="AutoShape 3"/>
          <p:cNvSpPr>
            <a:spLocks noChangeAspect="1" noChangeArrowheads="1" noTextEdit="1"/>
          </p:cNvSpPr>
          <p:nvPr/>
        </p:nvSpPr>
        <p:spPr bwMode="auto">
          <a:xfrm>
            <a:off x="2982912" y="1484312"/>
            <a:ext cx="3113088"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3131343" y="2018551"/>
            <a:ext cx="828675" cy="461963"/>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3217068" y="2139201"/>
            <a:ext cx="73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Sans"/>
              </a:rPr>
              <a:t>Scale</a:t>
            </a:r>
            <a:endParaRPr kumimoji="0" lang="en-US" sz="1800" b="0" i="0" u="none" strike="noStrike" cap="none" normalizeH="0" baseline="0" dirty="0">
              <a:ln>
                <a:noFill/>
              </a:ln>
              <a:solidFill>
                <a:schemeClr val="tx1"/>
              </a:solidFill>
              <a:effectLst/>
              <a:latin typeface="Arial" pitchFamily="34" charset="0"/>
            </a:endParaRPr>
          </a:p>
        </p:txBody>
      </p:sp>
      <p:sp>
        <p:nvSpPr>
          <p:cNvPr id="12" name="Rectangle 7"/>
          <p:cNvSpPr>
            <a:spLocks noChangeArrowheads="1"/>
          </p:cNvSpPr>
          <p:nvPr/>
        </p:nvSpPr>
        <p:spPr bwMode="auto">
          <a:xfrm>
            <a:off x="3948112" y="2027237"/>
            <a:ext cx="1003300" cy="463550"/>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4959350" y="2027237"/>
            <a:ext cx="1003300" cy="463550"/>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3117055" y="1813763"/>
            <a:ext cx="817563" cy="142875"/>
          </a:xfrm>
          <a:custGeom>
            <a:avLst/>
            <a:gdLst>
              <a:gd name="T0" fmla="*/ 0 w 848"/>
              <a:gd name="T1" fmla="*/ 146 h 146"/>
              <a:gd name="T2" fmla="*/ 75 w 848"/>
              <a:gd name="T3" fmla="*/ 76 h 146"/>
              <a:gd name="T4" fmla="*/ 352 w 848"/>
              <a:gd name="T5" fmla="*/ 76 h 146"/>
              <a:gd name="T6" fmla="*/ 446 w 848"/>
              <a:gd name="T7" fmla="*/ 0 h 146"/>
              <a:gd name="T8" fmla="*/ 503 w 848"/>
              <a:gd name="T9" fmla="*/ 86 h 146"/>
              <a:gd name="T10" fmla="*/ 817 w 848"/>
              <a:gd name="T11" fmla="*/ 86 h 146"/>
              <a:gd name="T12" fmla="*/ 848 w 848"/>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848" h="146">
                <a:moveTo>
                  <a:pt x="0" y="146"/>
                </a:moveTo>
                <a:lnTo>
                  <a:pt x="75" y="76"/>
                </a:lnTo>
                <a:lnTo>
                  <a:pt x="352" y="76"/>
                </a:lnTo>
                <a:lnTo>
                  <a:pt x="446" y="0"/>
                </a:lnTo>
                <a:lnTo>
                  <a:pt x="503" y="86"/>
                </a:lnTo>
                <a:lnTo>
                  <a:pt x="817" y="86"/>
                </a:lnTo>
                <a:lnTo>
                  <a:pt x="848" y="129"/>
                </a:lnTo>
              </a:path>
            </a:pathLst>
          </a:custGeom>
          <a:noFill/>
          <a:ln w="1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3979862" y="1800225"/>
            <a:ext cx="950913" cy="144463"/>
          </a:xfrm>
          <a:custGeom>
            <a:avLst/>
            <a:gdLst>
              <a:gd name="T0" fmla="*/ 0 w 985"/>
              <a:gd name="T1" fmla="*/ 146 h 146"/>
              <a:gd name="T2" fmla="*/ 87 w 985"/>
              <a:gd name="T3" fmla="*/ 75 h 146"/>
              <a:gd name="T4" fmla="*/ 409 w 985"/>
              <a:gd name="T5" fmla="*/ 75 h 146"/>
              <a:gd name="T6" fmla="*/ 518 w 985"/>
              <a:gd name="T7" fmla="*/ 0 h 146"/>
              <a:gd name="T8" fmla="*/ 584 w 985"/>
              <a:gd name="T9" fmla="*/ 85 h 146"/>
              <a:gd name="T10" fmla="*/ 949 w 985"/>
              <a:gd name="T11" fmla="*/ 85 h 146"/>
              <a:gd name="T12" fmla="*/ 985 w 985"/>
              <a:gd name="T13" fmla="*/ 129 h 146"/>
            </a:gdLst>
            <a:ahLst/>
            <a:cxnLst>
              <a:cxn ang="0">
                <a:pos x="T0" y="T1"/>
              </a:cxn>
              <a:cxn ang="0">
                <a:pos x="T2" y="T3"/>
              </a:cxn>
              <a:cxn ang="0">
                <a:pos x="T4" y="T5"/>
              </a:cxn>
              <a:cxn ang="0">
                <a:pos x="T6" y="T7"/>
              </a:cxn>
              <a:cxn ang="0">
                <a:pos x="T8" y="T9"/>
              </a:cxn>
              <a:cxn ang="0">
                <a:pos x="T10" y="T11"/>
              </a:cxn>
              <a:cxn ang="0">
                <a:pos x="T12" y="T13"/>
              </a:cxn>
            </a:cxnLst>
            <a:rect l="0" t="0" r="r" b="b"/>
            <a:pathLst>
              <a:path w="985" h="146">
                <a:moveTo>
                  <a:pt x="0" y="146"/>
                </a:moveTo>
                <a:lnTo>
                  <a:pt x="87" y="75"/>
                </a:lnTo>
                <a:lnTo>
                  <a:pt x="409" y="75"/>
                </a:lnTo>
                <a:lnTo>
                  <a:pt x="518" y="0"/>
                </a:lnTo>
                <a:lnTo>
                  <a:pt x="584" y="85"/>
                </a:lnTo>
                <a:lnTo>
                  <a:pt x="949" y="85"/>
                </a:lnTo>
                <a:lnTo>
                  <a:pt x="985" y="129"/>
                </a:lnTo>
              </a:path>
            </a:pathLst>
          </a:custGeom>
          <a:noFill/>
          <a:ln w="2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4979987" y="1779587"/>
            <a:ext cx="954088" cy="144463"/>
          </a:xfrm>
          <a:custGeom>
            <a:avLst/>
            <a:gdLst>
              <a:gd name="T0" fmla="*/ 0 w 989"/>
              <a:gd name="T1" fmla="*/ 147 h 147"/>
              <a:gd name="T2" fmla="*/ 88 w 989"/>
              <a:gd name="T3" fmla="*/ 76 h 147"/>
              <a:gd name="T4" fmla="*/ 411 w 989"/>
              <a:gd name="T5" fmla="*/ 76 h 147"/>
              <a:gd name="T6" fmla="*/ 521 w 989"/>
              <a:gd name="T7" fmla="*/ 0 h 147"/>
              <a:gd name="T8" fmla="*/ 587 w 989"/>
              <a:gd name="T9" fmla="*/ 86 h 147"/>
              <a:gd name="T10" fmla="*/ 953 w 989"/>
              <a:gd name="T11" fmla="*/ 86 h 147"/>
              <a:gd name="T12" fmla="*/ 989 w 989"/>
              <a:gd name="T13" fmla="*/ 129 h 147"/>
            </a:gdLst>
            <a:ahLst/>
            <a:cxnLst>
              <a:cxn ang="0">
                <a:pos x="T0" y="T1"/>
              </a:cxn>
              <a:cxn ang="0">
                <a:pos x="T2" y="T3"/>
              </a:cxn>
              <a:cxn ang="0">
                <a:pos x="T4" y="T5"/>
              </a:cxn>
              <a:cxn ang="0">
                <a:pos x="T6" y="T7"/>
              </a:cxn>
              <a:cxn ang="0">
                <a:pos x="T8" y="T9"/>
              </a:cxn>
              <a:cxn ang="0">
                <a:pos x="T10" y="T11"/>
              </a:cxn>
              <a:cxn ang="0">
                <a:pos x="T12" y="T13"/>
              </a:cxn>
            </a:cxnLst>
            <a:rect l="0" t="0" r="r" b="b"/>
            <a:pathLst>
              <a:path w="989" h="147">
                <a:moveTo>
                  <a:pt x="0" y="147"/>
                </a:moveTo>
                <a:lnTo>
                  <a:pt x="88" y="76"/>
                </a:lnTo>
                <a:lnTo>
                  <a:pt x="411" y="76"/>
                </a:lnTo>
                <a:lnTo>
                  <a:pt x="521" y="0"/>
                </a:lnTo>
                <a:lnTo>
                  <a:pt x="587" y="86"/>
                </a:lnTo>
                <a:lnTo>
                  <a:pt x="953" y="86"/>
                </a:lnTo>
                <a:lnTo>
                  <a:pt x="989" y="129"/>
                </a:lnTo>
              </a:path>
            </a:pathLst>
          </a:custGeom>
          <a:noFill/>
          <a:ln w="2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447255" y="1450225"/>
            <a:ext cx="2841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18" name="Rectangle 13"/>
          <p:cNvSpPr>
            <a:spLocks noChangeArrowheads="1"/>
          </p:cNvSpPr>
          <p:nvPr/>
        </p:nvSpPr>
        <p:spPr bwMode="auto">
          <a:xfrm>
            <a:off x="4351337" y="1455737"/>
            <a:ext cx="2841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Sans"/>
              </a:rPr>
              <a:t>3</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5329237" y="1444624"/>
            <a:ext cx="2841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Sans"/>
              </a:rPr>
              <a:t>3</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4108450" y="2141537"/>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ans"/>
              </a:rPr>
              <a:t>Index</a:t>
            </a:r>
            <a:endParaRPr kumimoji="0" lang="en-US" sz="1800" b="0" i="0" u="none" strike="noStrike" cap="none" normalizeH="0" baseline="0">
              <a:ln>
                <a:noFill/>
              </a:ln>
              <a:solidFill>
                <a:schemeClr val="tx1"/>
              </a:solidFill>
              <a:effectLst/>
              <a:latin typeface="Arial" pitchFamily="34" charset="0"/>
            </a:endParaRPr>
          </a:p>
        </p:txBody>
      </p:sp>
      <p:sp>
        <p:nvSpPr>
          <p:cNvPr id="21" name="Rectangle 16"/>
          <p:cNvSpPr>
            <a:spLocks noChangeArrowheads="1"/>
          </p:cNvSpPr>
          <p:nvPr/>
        </p:nvSpPr>
        <p:spPr bwMode="auto">
          <a:xfrm>
            <a:off x="5135562" y="2141537"/>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ans"/>
              </a:rPr>
              <a:t>Base</a:t>
            </a: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28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Register</a:t>
            </a:r>
            <a:r>
              <a:rPr lang="fr-FR" dirty="0">
                <a:solidFill>
                  <a:schemeClr val="tx1"/>
                </a:solidFill>
              </a:rPr>
              <a:t> </a:t>
            </a:r>
            <a:r>
              <a:rPr lang="fr-FR" dirty="0" err="1">
                <a:solidFill>
                  <a:schemeClr val="tx1"/>
                </a:solidFill>
              </a:rPr>
              <a:t>Encoding</a:t>
            </a:r>
            <a:endParaRPr lang="fr-FR"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4810210"/>
              </p:ext>
            </p:extLst>
          </p:nvPr>
        </p:nvGraphicFramePr>
        <p:xfrm>
          <a:off x="1828800" y="1600200"/>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Code</a:t>
                      </a:r>
                    </a:p>
                  </a:txBody>
                  <a:tcPr/>
                </a:tc>
                <a:tc>
                  <a:txBody>
                    <a:bodyPr/>
                    <a:lstStyle/>
                    <a:p>
                      <a:r>
                        <a:rPr lang="en-US" dirty="0"/>
                        <a:t>Register</a:t>
                      </a:r>
                    </a:p>
                  </a:txBody>
                  <a:tcPr/>
                </a:tc>
                <a:extLst>
                  <a:ext uri="{0D108BD9-81ED-4DB2-BD59-A6C34878D82A}">
                    <a16:rowId xmlns:a16="http://schemas.microsoft.com/office/drawing/2014/main" val="10000"/>
                  </a:ext>
                </a:extLst>
              </a:tr>
              <a:tr h="370840">
                <a:tc>
                  <a:txBody>
                    <a:bodyPr/>
                    <a:lstStyle/>
                    <a:p>
                      <a:r>
                        <a:rPr lang="en-US" dirty="0"/>
                        <a:t>000</a:t>
                      </a:r>
                    </a:p>
                  </a:txBody>
                  <a:tcPr/>
                </a:tc>
                <a:tc>
                  <a:txBody>
                    <a:bodyPr/>
                    <a:lstStyle/>
                    <a:p>
                      <a:r>
                        <a:rPr lang="en-US" dirty="0" err="1"/>
                        <a:t>eax</a:t>
                      </a:r>
                      <a:endParaRPr lang="en-US" dirty="0"/>
                    </a:p>
                  </a:txBody>
                  <a:tcPr/>
                </a:tc>
                <a:extLst>
                  <a:ext uri="{0D108BD9-81ED-4DB2-BD59-A6C34878D82A}">
                    <a16:rowId xmlns:a16="http://schemas.microsoft.com/office/drawing/2014/main" val="10001"/>
                  </a:ext>
                </a:extLst>
              </a:tr>
              <a:tr h="370840">
                <a:tc>
                  <a:txBody>
                    <a:bodyPr/>
                    <a:lstStyle/>
                    <a:p>
                      <a:r>
                        <a:rPr lang="en-US" dirty="0"/>
                        <a:t>001</a:t>
                      </a:r>
                    </a:p>
                  </a:txBody>
                  <a:tcPr/>
                </a:tc>
                <a:tc>
                  <a:txBody>
                    <a:bodyPr/>
                    <a:lstStyle/>
                    <a:p>
                      <a:r>
                        <a:rPr lang="en-US" dirty="0" err="1"/>
                        <a:t>ecx</a:t>
                      </a:r>
                      <a:endParaRPr lang="en-US" dirty="0"/>
                    </a:p>
                  </a:txBody>
                  <a:tcPr/>
                </a:tc>
                <a:extLst>
                  <a:ext uri="{0D108BD9-81ED-4DB2-BD59-A6C34878D82A}">
                    <a16:rowId xmlns:a16="http://schemas.microsoft.com/office/drawing/2014/main" val="10002"/>
                  </a:ext>
                </a:extLst>
              </a:tr>
              <a:tr h="370840">
                <a:tc>
                  <a:txBody>
                    <a:bodyPr/>
                    <a:lstStyle/>
                    <a:p>
                      <a:r>
                        <a:rPr lang="en-US" dirty="0"/>
                        <a:t>010</a:t>
                      </a:r>
                    </a:p>
                  </a:txBody>
                  <a:tcPr/>
                </a:tc>
                <a:tc>
                  <a:txBody>
                    <a:bodyPr/>
                    <a:lstStyle/>
                    <a:p>
                      <a:r>
                        <a:rPr lang="en-US" dirty="0" err="1"/>
                        <a:t>edx</a:t>
                      </a:r>
                      <a:endParaRPr lang="en-US" dirty="0"/>
                    </a:p>
                  </a:txBody>
                  <a:tcPr/>
                </a:tc>
                <a:extLst>
                  <a:ext uri="{0D108BD9-81ED-4DB2-BD59-A6C34878D82A}">
                    <a16:rowId xmlns:a16="http://schemas.microsoft.com/office/drawing/2014/main" val="10003"/>
                  </a:ext>
                </a:extLst>
              </a:tr>
              <a:tr h="370840">
                <a:tc>
                  <a:txBody>
                    <a:bodyPr/>
                    <a:lstStyle/>
                    <a:p>
                      <a:r>
                        <a:rPr lang="en-US" dirty="0"/>
                        <a:t>011</a:t>
                      </a:r>
                    </a:p>
                  </a:txBody>
                  <a:tcPr/>
                </a:tc>
                <a:tc>
                  <a:txBody>
                    <a:bodyPr/>
                    <a:lstStyle/>
                    <a:p>
                      <a:r>
                        <a:rPr lang="en-US" dirty="0" err="1"/>
                        <a:t>ebx</a:t>
                      </a:r>
                      <a:endParaRPr lang="en-US" dirty="0"/>
                    </a:p>
                  </a:txBody>
                  <a:tcPr/>
                </a:tc>
                <a:extLst>
                  <a:ext uri="{0D108BD9-81ED-4DB2-BD59-A6C34878D82A}">
                    <a16:rowId xmlns:a16="http://schemas.microsoft.com/office/drawing/2014/main" val="10004"/>
                  </a:ext>
                </a:extLst>
              </a:tr>
              <a:tr h="370840">
                <a:tc>
                  <a:txBody>
                    <a:bodyPr/>
                    <a:lstStyle/>
                    <a:p>
                      <a:r>
                        <a:rPr lang="en-US" dirty="0"/>
                        <a:t>100</a:t>
                      </a:r>
                    </a:p>
                  </a:txBody>
                  <a:tcPr/>
                </a:tc>
                <a:tc>
                  <a:txBody>
                    <a:bodyPr/>
                    <a:lstStyle/>
                    <a:p>
                      <a:r>
                        <a:rPr lang="en-US" dirty="0" err="1"/>
                        <a:t>esp</a:t>
                      </a:r>
                      <a:endParaRPr lang="en-US" dirty="0"/>
                    </a:p>
                  </a:txBody>
                  <a:tcPr/>
                </a:tc>
                <a:extLst>
                  <a:ext uri="{0D108BD9-81ED-4DB2-BD59-A6C34878D82A}">
                    <a16:rowId xmlns:a16="http://schemas.microsoft.com/office/drawing/2014/main" val="10005"/>
                  </a:ext>
                </a:extLst>
              </a:tr>
              <a:tr h="370840">
                <a:tc>
                  <a:txBody>
                    <a:bodyPr/>
                    <a:lstStyle/>
                    <a:p>
                      <a:r>
                        <a:rPr lang="en-US" dirty="0"/>
                        <a:t>101</a:t>
                      </a:r>
                    </a:p>
                  </a:txBody>
                  <a:tcPr/>
                </a:tc>
                <a:tc>
                  <a:txBody>
                    <a:bodyPr/>
                    <a:lstStyle/>
                    <a:p>
                      <a:r>
                        <a:rPr lang="en-US" dirty="0" err="1"/>
                        <a:t>ebp</a:t>
                      </a:r>
                      <a:endParaRPr lang="en-US" dirty="0"/>
                    </a:p>
                  </a:txBody>
                  <a:tcPr/>
                </a:tc>
                <a:extLst>
                  <a:ext uri="{0D108BD9-81ED-4DB2-BD59-A6C34878D82A}">
                    <a16:rowId xmlns:a16="http://schemas.microsoft.com/office/drawing/2014/main" val="10006"/>
                  </a:ext>
                </a:extLst>
              </a:tr>
              <a:tr h="370840">
                <a:tc>
                  <a:txBody>
                    <a:bodyPr/>
                    <a:lstStyle/>
                    <a:p>
                      <a:r>
                        <a:rPr lang="en-US" dirty="0"/>
                        <a:t>110</a:t>
                      </a:r>
                    </a:p>
                  </a:txBody>
                  <a:tcPr/>
                </a:tc>
                <a:tc>
                  <a:txBody>
                    <a:bodyPr/>
                    <a:lstStyle/>
                    <a:p>
                      <a:r>
                        <a:rPr lang="en-US" dirty="0" err="1"/>
                        <a:t>esi</a:t>
                      </a:r>
                      <a:endParaRPr lang="en-US" dirty="0"/>
                    </a:p>
                  </a:txBody>
                  <a:tcPr/>
                </a:tc>
                <a:extLst>
                  <a:ext uri="{0D108BD9-81ED-4DB2-BD59-A6C34878D82A}">
                    <a16:rowId xmlns:a16="http://schemas.microsoft.com/office/drawing/2014/main" val="10007"/>
                  </a:ext>
                </a:extLst>
              </a:tr>
              <a:tr h="370840">
                <a:tc>
                  <a:txBody>
                    <a:bodyPr/>
                    <a:lstStyle/>
                    <a:p>
                      <a:r>
                        <a:rPr lang="en-US" dirty="0"/>
                        <a:t>111</a:t>
                      </a:r>
                    </a:p>
                  </a:txBody>
                  <a:tcPr/>
                </a:tc>
                <a:tc>
                  <a:txBody>
                    <a:bodyPr/>
                    <a:lstStyle/>
                    <a:p>
                      <a:r>
                        <a:rPr lang="en-US" dirty="0" err="1"/>
                        <a:t>edi</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1676400" y="5410200"/>
            <a:ext cx="6971780" cy="923330"/>
          </a:xfrm>
          <a:prstGeom prst="rect">
            <a:avLst/>
          </a:prstGeom>
          <a:noFill/>
        </p:spPr>
        <p:txBody>
          <a:bodyPr wrap="none" rtlCol="0">
            <a:spAutoFit/>
          </a:bodyPr>
          <a:lstStyle/>
          <a:p>
            <a:r>
              <a:rPr lang="en-US" dirty="0"/>
              <a:t>** If the R/M bits are 100 , then we use the SIB byte</a:t>
            </a:r>
          </a:p>
          <a:p>
            <a:r>
              <a:rPr lang="en-US" dirty="0"/>
              <a:t>** If Mod = 00, and R/M = 101 (</a:t>
            </a:r>
            <a:r>
              <a:rPr lang="en-US" dirty="0" err="1"/>
              <a:t>ebp</a:t>
            </a:r>
            <a:r>
              <a:rPr lang="en-US" dirty="0"/>
              <a:t>), we use memory direct addressing</a:t>
            </a:r>
            <a:br>
              <a:rPr lang="en-US" dirty="0"/>
            </a:br>
            <a:r>
              <a:rPr lang="en-US" dirty="0"/>
              <a:t>      The 32 bit displacement is used as the memory address </a:t>
            </a:r>
          </a:p>
        </p:txBody>
      </p:sp>
    </p:spTree>
    <p:extLst>
      <p:ext uri="{BB962C8B-B14F-4D97-AF65-F5344CB8AC3E}">
        <p14:creationId xmlns:p14="http://schemas.microsoft.com/office/powerpoint/2010/main" val="3909392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a:t>
            </a:r>
            <a:endParaRPr lang="fr-FR" dirty="0">
              <a:solidFill>
                <a:schemeClr val="tx1"/>
              </a:solidFill>
            </a:endParaRPr>
          </a:p>
        </p:txBody>
      </p:sp>
      <p:sp>
        <p:nvSpPr>
          <p:cNvPr id="3" name="Rectangle 2"/>
          <p:cNvSpPr/>
          <p:nvPr/>
        </p:nvSpPr>
        <p:spPr>
          <a:xfrm>
            <a:off x="1143000" y="1165225"/>
            <a:ext cx="7467600" cy="6186309"/>
          </a:xfrm>
          <a:prstGeom prst="rect">
            <a:avLst/>
          </a:prstGeom>
        </p:spPr>
        <p:txBody>
          <a:bodyPr wrap="square">
            <a:spAutoFit/>
          </a:bodyPr>
          <a:lstStyle/>
          <a:p>
            <a:r>
              <a:rPr lang="en-US" i="1" dirty="0">
                <a:latin typeface="Times New Roman" pitchFamily="18" charset="0"/>
                <a:cs typeface="Times New Roman" pitchFamily="18" charset="0"/>
              </a:rPr>
              <a:t>Encode the instruction: add </a:t>
            </a:r>
            <a:r>
              <a:rPr lang="en-US" i="1" dirty="0" err="1">
                <a:latin typeface="Times New Roman" pitchFamily="18" charset="0"/>
                <a:cs typeface="Times New Roman" pitchFamily="18" charset="0"/>
              </a:rPr>
              <a:t>ebx</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edx</a:t>
            </a:r>
            <a:r>
              <a:rPr lang="en-US" i="1" dirty="0">
                <a:latin typeface="Times New Roman" pitchFamily="18" charset="0"/>
                <a:cs typeface="Times New Roman" pitchFamily="18" charset="0"/>
              </a:rPr>
              <a:t> + </a:t>
            </a:r>
            <a:r>
              <a:rPr lang="en-US" i="1" dirty="0" err="1">
                <a:latin typeface="Times New Roman" pitchFamily="18" charset="0"/>
                <a:cs typeface="Times New Roman" pitchFamily="18" charset="0"/>
              </a:rPr>
              <a:t>ecx</a:t>
            </a:r>
            <a:r>
              <a:rPr lang="en-US" i="1" dirty="0">
                <a:latin typeface="Times New Roman" pitchFamily="18" charset="0"/>
                <a:cs typeface="Times New Roman" pitchFamily="18" charset="0"/>
              </a:rPr>
              <a:t>*2 + 32]. Assume that the </a:t>
            </a:r>
            <a:r>
              <a:rPr lang="en-US" i="1" dirty="0" err="1">
                <a:latin typeface="Times New Roman" pitchFamily="18" charset="0"/>
                <a:cs typeface="Times New Roman" pitchFamily="18" charset="0"/>
              </a:rPr>
              <a:t>opcode</a:t>
            </a:r>
            <a:endParaRPr lang="en-US" i="1" dirty="0">
              <a:latin typeface="Times New Roman" pitchFamily="18" charset="0"/>
              <a:cs typeface="Times New Roman" pitchFamily="18" charset="0"/>
            </a:endParaRPr>
          </a:p>
          <a:p>
            <a:r>
              <a:rPr lang="en-US" i="1" dirty="0">
                <a:latin typeface="Times New Roman" pitchFamily="18" charset="0"/>
                <a:cs typeface="Times New Roman" pitchFamily="18" charset="0"/>
              </a:rPr>
              <a:t>for the add instruction is 0x03.</a:t>
            </a:r>
          </a:p>
          <a:p>
            <a:r>
              <a:rPr lang="en-US" i="1" dirty="0">
                <a:latin typeface="Times New Roman" pitchFamily="18" charset="0"/>
                <a:cs typeface="Times New Roman" pitchFamily="18" charset="0"/>
              </a:rPr>
              <a:t> </a:t>
            </a:r>
          </a:p>
          <a:p>
            <a:r>
              <a:rPr lang="en-US" b="1" i="1" dirty="0">
                <a:latin typeface="Times New Roman" pitchFamily="18" charset="0"/>
                <a:cs typeface="Times New Roman" pitchFamily="18" charset="0"/>
              </a:rPr>
              <a:t>Answer:</a:t>
            </a:r>
          </a:p>
          <a:p>
            <a:r>
              <a:rPr lang="en-US" i="1" dirty="0">
                <a:latin typeface="Times New Roman" pitchFamily="18" charset="0"/>
                <a:cs typeface="Times New Roman" pitchFamily="18" charset="0"/>
              </a:rPr>
              <a:t>Let us calculate the value of the </a:t>
            </a:r>
            <a:r>
              <a:rPr lang="en-US" i="1" dirty="0" err="1">
                <a:latin typeface="Times New Roman" pitchFamily="18" charset="0"/>
                <a:cs typeface="Times New Roman" pitchFamily="18" charset="0"/>
              </a:rPr>
              <a:t>ModR</a:t>
            </a:r>
            <a:r>
              <a:rPr lang="en-US" i="1" dirty="0">
                <a:latin typeface="Times New Roman" pitchFamily="18" charset="0"/>
                <a:cs typeface="Times New Roman" pitchFamily="18" charset="0"/>
              </a:rPr>
              <a:t>/M byte. In this case, our displacement fits within 8 bits. Hence, we can set the Mod bits equal to 01 (corresponding to an 8 bit displacement). We need to use the SIB byte because we have a scale and an index. Thus, we set the R/M bits to 100. The destination register is </a:t>
            </a:r>
            <a:r>
              <a:rPr lang="en-US" i="1" dirty="0" err="1">
                <a:latin typeface="Times New Roman" pitchFamily="18" charset="0"/>
                <a:cs typeface="Times New Roman" pitchFamily="18" charset="0"/>
              </a:rPr>
              <a:t>ebx</a:t>
            </a:r>
            <a:r>
              <a:rPr lang="en-US" i="1" dirty="0">
                <a:latin typeface="Times New Roman" pitchFamily="18" charset="0"/>
                <a:cs typeface="Times New Roman" pitchFamily="18" charset="0"/>
              </a:rPr>
              <a:t>. Its code is 011. Thus, the </a:t>
            </a:r>
            <a:r>
              <a:rPr lang="en-US" i="1" dirty="0" err="1">
                <a:latin typeface="Times New Roman" pitchFamily="18" charset="0"/>
                <a:cs typeface="Times New Roman" pitchFamily="18" charset="0"/>
              </a:rPr>
              <a:t>ModR</a:t>
            </a:r>
            <a:r>
              <a:rPr lang="en-US" i="1" dirty="0">
                <a:latin typeface="Times New Roman" pitchFamily="18" charset="0"/>
                <a:cs typeface="Times New Roman" pitchFamily="18" charset="0"/>
              </a:rPr>
              <a:t>/M byte is : 01 011 100  (0x5C)</a:t>
            </a:r>
          </a:p>
          <a:p>
            <a:endParaRPr lang="en-US" i="1" dirty="0">
              <a:latin typeface="Times New Roman" pitchFamily="18" charset="0"/>
              <a:cs typeface="Times New Roman" pitchFamily="18" charset="0"/>
            </a:endParaRPr>
          </a:p>
          <a:p>
            <a:r>
              <a:rPr lang="en-US" i="1" dirty="0">
                <a:latin typeface="Times New Roman" pitchFamily="18" charset="0"/>
                <a:cs typeface="Times New Roman" pitchFamily="18" charset="0"/>
              </a:rPr>
              <a:t>Now, let us calculate the value of the SIB byte. The scale is equal to 2 (01). The index is </a:t>
            </a:r>
            <a:r>
              <a:rPr lang="en-US" i="1" dirty="0" err="1">
                <a:latin typeface="Times New Roman" pitchFamily="18" charset="0"/>
                <a:cs typeface="Times New Roman" pitchFamily="18" charset="0"/>
              </a:rPr>
              <a:t>ecx</a:t>
            </a:r>
            <a:r>
              <a:rPr lang="en-US" i="1" dirty="0">
                <a:latin typeface="Times New Roman" pitchFamily="18" charset="0"/>
                <a:cs typeface="Times New Roman" pitchFamily="18" charset="0"/>
              </a:rPr>
              <a:t>(001), and the base is </a:t>
            </a:r>
            <a:r>
              <a:rPr lang="en-US" i="1" dirty="0" err="1">
                <a:latin typeface="Times New Roman" pitchFamily="18" charset="0"/>
                <a:cs typeface="Times New Roman" pitchFamily="18" charset="0"/>
              </a:rPr>
              <a:t>edx</a:t>
            </a:r>
            <a:r>
              <a:rPr lang="en-US" i="1" dirty="0">
                <a:latin typeface="Times New Roman" pitchFamily="18" charset="0"/>
                <a:cs typeface="Times New Roman" pitchFamily="18" charset="0"/>
              </a:rPr>
              <a:t> (010). Hence, the SIB byte is: 01 001 010 = 0x4A. </a:t>
            </a:r>
          </a:p>
          <a:p>
            <a:endParaRPr lang="en-US" i="1" dirty="0">
              <a:latin typeface="Times New Roman" pitchFamily="18" charset="0"/>
              <a:cs typeface="Times New Roman" pitchFamily="18" charset="0"/>
            </a:endParaRPr>
          </a:p>
          <a:p>
            <a:r>
              <a:rPr lang="en-US" i="1" dirty="0">
                <a:latin typeface="Times New Roman" pitchFamily="18" charset="0"/>
                <a:cs typeface="Times New Roman" pitchFamily="18" charset="0"/>
              </a:rPr>
              <a:t>The last byte is the displacement, which is equal to 0x20.</a:t>
            </a:r>
          </a:p>
          <a:p>
            <a:endParaRPr lang="en-US" i="1" dirty="0">
              <a:latin typeface="Times New Roman" pitchFamily="18" charset="0"/>
              <a:cs typeface="Times New Roman" pitchFamily="18" charset="0"/>
            </a:endParaRPr>
          </a:p>
          <a:p>
            <a:r>
              <a:rPr lang="en-US" i="1" dirty="0">
                <a:latin typeface="Times New Roman" pitchFamily="18" charset="0"/>
                <a:cs typeface="Times New Roman" pitchFamily="18" charset="0"/>
              </a:rPr>
              <a:t>Thus, the encoding of the instruction is : 03 5C 4A 20 (in hex)</a:t>
            </a:r>
          </a:p>
          <a:p>
            <a:r>
              <a:rPr lang="en-US" i="1" dirty="0">
                <a:latin typeface="Times New Roman" pitchFamily="18" charset="0"/>
                <a:cs typeface="Times New Roman" pitchFamily="18" charset="0"/>
              </a:rPr>
              <a:t> </a:t>
            </a:r>
          </a:p>
          <a:p>
            <a:endParaRPr lang="en-US" i="1" dirty="0">
              <a:latin typeface="Times New Roman" pitchFamily="18" charset="0"/>
              <a:cs typeface="Times New Roman" pitchFamily="18" charset="0"/>
            </a:endParaRPr>
          </a:p>
          <a:p>
            <a:endParaRPr lang="en-US" i="1" dirty="0">
              <a:latin typeface="Times New Roman" pitchFamily="18" charset="0"/>
              <a:cs typeface="Times New Roman" pitchFamily="18" charset="0"/>
            </a:endParaRPr>
          </a:p>
          <a:p>
            <a:endParaRPr lang="en-US" i="1" dirty="0">
              <a:latin typeface="Courier New" pitchFamily="49" charset="0"/>
              <a:cs typeface="Courier New" pitchFamily="49" charset="0"/>
            </a:endParaRPr>
          </a:p>
          <a:p>
            <a:endParaRPr lang="en-US" i="1" dirty="0">
              <a:latin typeface="Courier New" pitchFamily="49" charset="0"/>
              <a:cs typeface="Courier New" pitchFamily="49" charset="0"/>
            </a:endParaRPr>
          </a:p>
        </p:txBody>
      </p:sp>
    </p:spTree>
    <p:extLst>
      <p:ext uri="{BB962C8B-B14F-4D97-AF65-F5344CB8AC3E}">
        <p14:creationId xmlns:p14="http://schemas.microsoft.com/office/powerpoint/2010/main" val="1934227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06375"/>
            <a:ext cx="8839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a:solidFill>
                  <a:schemeClr val="tx1"/>
                </a:solidFill>
              </a:rPr>
              <a:t>x86 </a:t>
            </a:r>
            <a:r>
              <a:rPr lang="fr-FR" sz="4200" dirty="0" err="1">
                <a:solidFill>
                  <a:schemeClr val="tx1"/>
                </a:solidFill>
              </a:rPr>
              <a:t>can</a:t>
            </a:r>
            <a:r>
              <a:rPr lang="fr-FR" sz="4200" dirty="0">
                <a:solidFill>
                  <a:schemeClr val="tx1"/>
                </a:solidFill>
              </a:rPr>
              <a:t> </a:t>
            </a:r>
            <a:r>
              <a:rPr lang="fr-FR" sz="4200" dirty="0" err="1">
                <a:solidFill>
                  <a:schemeClr val="tx1"/>
                </a:solidFill>
              </a:rPr>
              <a:t>even</a:t>
            </a:r>
            <a:r>
              <a:rPr lang="fr-FR" sz="4200" dirty="0">
                <a:solidFill>
                  <a:schemeClr val="tx1"/>
                </a:solidFill>
              </a:rPr>
              <a:t> Support 8 bit </a:t>
            </a:r>
            <a:r>
              <a:rPr lang="fr-FR" sz="4200" dirty="0" err="1">
                <a:solidFill>
                  <a:schemeClr val="tx1"/>
                </a:solidFill>
              </a:rPr>
              <a:t>Registers</a:t>
            </a:r>
            <a:endParaRPr lang="fr-FR" sz="4200" dirty="0">
              <a:solidFill>
                <a:schemeClr val="tx1"/>
              </a:solidFill>
            </a:endParaRPr>
          </a:p>
        </p:txBody>
      </p:sp>
      <p:sp>
        <p:nvSpPr>
          <p:cNvPr id="3" name="Text Placeholder 2"/>
          <p:cNvSpPr txBox="1">
            <a:spLocks noGrp="1"/>
          </p:cNvSpPr>
          <p:nvPr>
            <p:ph type="body" idx="4294967295"/>
          </p:nvPr>
        </p:nvSpPr>
        <p:spPr>
          <a:xfrm>
            <a:off x="685800" y="4130675"/>
            <a:ext cx="8382000" cy="18891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For the first four 16 bit registers</a:t>
            </a:r>
          </a:p>
          <a:p>
            <a:pPr lvl="1">
              <a:buSzPct val="100000"/>
              <a:buFont typeface="Symbol" panose="05050102010706020507" pitchFamily="18" charset="2"/>
              <a:buChar char="*"/>
            </a:pPr>
            <a:r>
              <a:rPr lang="en-US" sz="2800" dirty="0">
                <a:latin typeface="Calibri" panose="020F0502020204030204" pitchFamily="34" charset="0"/>
              </a:rPr>
              <a:t>The lower 8 bits are represented by : al, </a:t>
            </a:r>
            <a:r>
              <a:rPr lang="en-US" sz="2800" dirty="0" err="1">
                <a:latin typeface="Calibri" panose="020F0502020204030204" pitchFamily="34" charset="0"/>
              </a:rPr>
              <a:t>bl</a:t>
            </a:r>
            <a:r>
              <a:rPr lang="en-US" sz="2800" dirty="0">
                <a:latin typeface="Calibri" panose="020F0502020204030204" pitchFamily="34" charset="0"/>
              </a:rPr>
              <a:t>, cl, dl</a:t>
            </a:r>
          </a:p>
          <a:p>
            <a:pPr lvl="1">
              <a:buSzPct val="100000"/>
              <a:buFont typeface="Symbol" panose="05050102010706020507" pitchFamily="18" charset="2"/>
              <a:buChar char="*"/>
            </a:pPr>
            <a:r>
              <a:rPr lang="en-US" sz="2800" dirty="0">
                <a:latin typeface="Calibri" panose="020F0502020204030204" pitchFamily="34" charset="0"/>
              </a:rPr>
              <a:t>The upper 8 bits are represented by : ah, </a:t>
            </a:r>
            <a:r>
              <a:rPr lang="en-US" sz="2800" dirty="0" err="1">
                <a:latin typeface="Calibri" panose="020F0502020204030204" pitchFamily="34" charset="0"/>
              </a:rPr>
              <a:t>bh</a:t>
            </a:r>
            <a:r>
              <a:rPr lang="en-US" sz="2800" dirty="0">
                <a:latin typeface="Calibri" panose="020F0502020204030204" pitchFamily="34" charset="0"/>
              </a:rPr>
              <a:t>, </a:t>
            </a:r>
            <a:r>
              <a:rPr lang="en-US" sz="2800" dirty="0" err="1">
                <a:latin typeface="Calibri" panose="020F0502020204030204" pitchFamily="34" charset="0"/>
              </a:rPr>
              <a:t>ch</a:t>
            </a:r>
            <a:r>
              <a:rPr lang="en-US" sz="2800" dirty="0">
                <a:latin typeface="Calibri" panose="020F0502020204030204" pitchFamily="34" charset="0"/>
              </a:rPr>
              <a:t>, dh</a:t>
            </a:r>
          </a:p>
        </p:txBody>
      </p:sp>
      <p:sp>
        <p:nvSpPr>
          <p:cNvPr id="8" name="Rectangle 62"/>
          <p:cNvSpPr>
            <a:spLocks noChangeArrowheads="1"/>
          </p:cNvSpPr>
          <p:nvPr/>
        </p:nvSpPr>
        <p:spPr bwMode="auto">
          <a:xfrm>
            <a:off x="4196943" y="1768570"/>
            <a:ext cx="1017864" cy="32488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3"/>
          <p:cNvSpPr>
            <a:spLocks noChangeArrowheads="1"/>
          </p:cNvSpPr>
          <p:nvPr/>
        </p:nvSpPr>
        <p:spPr bwMode="auto">
          <a:xfrm>
            <a:off x="3719818" y="1757211"/>
            <a:ext cx="422595"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ax</a:t>
            </a:r>
            <a:endParaRPr kumimoji="0" lang="en-US" sz="1800" b="0" i="0" u="none" strike="noStrike" cap="none" normalizeH="0" baseline="0">
              <a:ln>
                <a:noFill/>
              </a:ln>
              <a:solidFill>
                <a:schemeClr val="tx1"/>
              </a:solidFill>
              <a:effectLst/>
              <a:latin typeface="Arial" pitchFamily="34" charset="0"/>
            </a:endParaRPr>
          </a:p>
        </p:txBody>
      </p:sp>
      <p:sp>
        <p:nvSpPr>
          <p:cNvPr id="10" name="Rectangle 64"/>
          <p:cNvSpPr>
            <a:spLocks noChangeArrowheads="1"/>
          </p:cNvSpPr>
          <p:nvPr/>
        </p:nvSpPr>
        <p:spPr bwMode="auto">
          <a:xfrm>
            <a:off x="4183311" y="2266126"/>
            <a:ext cx="1017864" cy="32488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5"/>
          <p:cNvSpPr>
            <a:spLocks noChangeArrowheads="1"/>
          </p:cNvSpPr>
          <p:nvPr/>
        </p:nvSpPr>
        <p:spPr bwMode="auto">
          <a:xfrm>
            <a:off x="3733452" y="2268398"/>
            <a:ext cx="422595"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bx</a:t>
            </a:r>
            <a:endParaRPr kumimoji="0" lang="en-US" sz="1800" b="0" i="0" u="none" strike="noStrike" cap="none" normalizeH="0" baseline="0">
              <a:ln>
                <a:noFill/>
              </a:ln>
              <a:solidFill>
                <a:schemeClr val="tx1"/>
              </a:solidFill>
              <a:effectLst/>
              <a:latin typeface="Arial" pitchFamily="34" charset="0"/>
            </a:endParaRPr>
          </a:p>
        </p:txBody>
      </p:sp>
      <p:sp>
        <p:nvSpPr>
          <p:cNvPr id="12" name="Rectangle 66"/>
          <p:cNvSpPr>
            <a:spLocks noChangeArrowheads="1"/>
          </p:cNvSpPr>
          <p:nvPr/>
        </p:nvSpPr>
        <p:spPr bwMode="auto">
          <a:xfrm>
            <a:off x="4192399" y="2745505"/>
            <a:ext cx="1017864" cy="32488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7"/>
          <p:cNvSpPr>
            <a:spLocks noChangeArrowheads="1"/>
          </p:cNvSpPr>
          <p:nvPr/>
        </p:nvSpPr>
        <p:spPr bwMode="auto">
          <a:xfrm>
            <a:off x="3762987" y="2706882"/>
            <a:ext cx="406692"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cx</a:t>
            </a:r>
            <a:endParaRPr kumimoji="0" lang="en-US" sz="1800" b="0" i="0" u="none" strike="noStrike" cap="none" normalizeH="0" baseline="0">
              <a:ln>
                <a:noFill/>
              </a:ln>
              <a:solidFill>
                <a:schemeClr val="tx1"/>
              </a:solidFill>
              <a:effectLst/>
              <a:latin typeface="Arial" pitchFamily="34" charset="0"/>
            </a:endParaRPr>
          </a:p>
        </p:txBody>
      </p:sp>
      <p:sp>
        <p:nvSpPr>
          <p:cNvPr id="14" name="Rectangle 68"/>
          <p:cNvSpPr>
            <a:spLocks noChangeArrowheads="1"/>
          </p:cNvSpPr>
          <p:nvPr/>
        </p:nvSpPr>
        <p:spPr bwMode="auto">
          <a:xfrm>
            <a:off x="4183311" y="3224887"/>
            <a:ext cx="1017864" cy="324888"/>
          </a:xfrm>
          <a:prstGeom prst="rect">
            <a:avLst/>
          </a:prstGeom>
          <a:solidFill>
            <a:srgbClr val="FF808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69"/>
          <p:cNvSpPr>
            <a:spLocks noChangeArrowheads="1"/>
          </p:cNvSpPr>
          <p:nvPr/>
        </p:nvSpPr>
        <p:spPr bwMode="auto">
          <a:xfrm>
            <a:off x="3744811" y="3195350"/>
            <a:ext cx="422595"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dx</a:t>
            </a:r>
            <a:endParaRPr kumimoji="0" lang="en-US" sz="1800" b="0" i="0" u="none" strike="noStrike" cap="none" normalizeH="0" baseline="0">
              <a:ln>
                <a:noFill/>
              </a:ln>
              <a:solidFill>
                <a:schemeClr val="tx1"/>
              </a:solidFill>
              <a:effectLst/>
              <a:latin typeface="Arial" pitchFamily="34" charset="0"/>
            </a:endParaRPr>
          </a:p>
        </p:txBody>
      </p:sp>
      <p:sp>
        <p:nvSpPr>
          <p:cNvPr id="16" name="Line 70"/>
          <p:cNvSpPr>
            <a:spLocks noChangeShapeType="1"/>
          </p:cNvSpPr>
          <p:nvPr/>
        </p:nvSpPr>
        <p:spPr bwMode="auto">
          <a:xfrm>
            <a:off x="4680883" y="1764026"/>
            <a:ext cx="0" cy="333975"/>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71"/>
          <p:cNvSpPr>
            <a:spLocks noChangeShapeType="1"/>
          </p:cNvSpPr>
          <p:nvPr/>
        </p:nvSpPr>
        <p:spPr bwMode="auto">
          <a:xfrm>
            <a:off x="4683155" y="2268398"/>
            <a:ext cx="0" cy="331704"/>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72"/>
          <p:cNvSpPr>
            <a:spLocks noChangeShapeType="1"/>
          </p:cNvSpPr>
          <p:nvPr/>
        </p:nvSpPr>
        <p:spPr bwMode="auto">
          <a:xfrm>
            <a:off x="4680883" y="2745504"/>
            <a:ext cx="0" cy="324889"/>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73"/>
          <p:cNvSpPr>
            <a:spLocks noChangeShapeType="1"/>
          </p:cNvSpPr>
          <p:nvPr/>
        </p:nvSpPr>
        <p:spPr bwMode="auto">
          <a:xfrm>
            <a:off x="4689971" y="3224887"/>
            <a:ext cx="0" cy="331704"/>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95"/>
          <p:cNvSpPr>
            <a:spLocks noChangeArrowheads="1"/>
          </p:cNvSpPr>
          <p:nvPr/>
        </p:nvSpPr>
        <p:spPr bwMode="auto">
          <a:xfrm>
            <a:off x="4269648" y="1777658"/>
            <a:ext cx="438500"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ah</a:t>
            </a:r>
            <a:endParaRPr kumimoji="0" lang="en-US" sz="1800" b="0" i="0" u="none" strike="noStrike" cap="none" normalizeH="0" baseline="0">
              <a:ln>
                <a:noFill/>
              </a:ln>
              <a:solidFill>
                <a:schemeClr val="tx1"/>
              </a:solidFill>
              <a:effectLst/>
              <a:latin typeface="Arial" pitchFamily="34" charset="0"/>
            </a:endParaRPr>
          </a:p>
        </p:txBody>
      </p:sp>
      <p:sp>
        <p:nvSpPr>
          <p:cNvPr id="21" name="Rectangle 96"/>
          <p:cNvSpPr>
            <a:spLocks noChangeArrowheads="1"/>
          </p:cNvSpPr>
          <p:nvPr/>
        </p:nvSpPr>
        <p:spPr bwMode="auto">
          <a:xfrm>
            <a:off x="4776308" y="1779931"/>
            <a:ext cx="345348"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al</a:t>
            </a:r>
            <a:endParaRPr kumimoji="0" lang="en-US" sz="1800" b="0" i="0" u="none" strike="noStrike" cap="none" normalizeH="0" baseline="0">
              <a:ln>
                <a:noFill/>
              </a:ln>
              <a:solidFill>
                <a:schemeClr val="tx1"/>
              </a:solidFill>
              <a:effectLst/>
              <a:latin typeface="Arial" pitchFamily="34" charset="0"/>
            </a:endParaRPr>
          </a:p>
        </p:txBody>
      </p:sp>
      <p:sp>
        <p:nvSpPr>
          <p:cNvPr id="22" name="Rectangle 97"/>
          <p:cNvSpPr>
            <a:spLocks noChangeArrowheads="1"/>
          </p:cNvSpPr>
          <p:nvPr/>
        </p:nvSpPr>
        <p:spPr bwMode="auto">
          <a:xfrm>
            <a:off x="4233296" y="2284302"/>
            <a:ext cx="438500"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bh</a:t>
            </a:r>
            <a:endParaRPr kumimoji="0" lang="en-US" sz="1800" b="0" i="0" u="none" strike="noStrike" cap="none" normalizeH="0" baseline="0">
              <a:ln>
                <a:noFill/>
              </a:ln>
              <a:solidFill>
                <a:schemeClr val="tx1"/>
              </a:solidFill>
              <a:effectLst/>
              <a:latin typeface="Arial" pitchFamily="34" charset="0"/>
            </a:endParaRPr>
          </a:p>
        </p:txBody>
      </p:sp>
      <p:sp>
        <p:nvSpPr>
          <p:cNvPr id="23" name="Rectangle 98"/>
          <p:cNvSpPr>
            <a:spLocks noChangeArrowheads="1"/>
          </p:cNvSpPr>
          <p:nvPr/>
        </p:nvSpPr>
        <p:spPr bwMode="auto">
          <a:xfrm>
            <a:off x="4767220" y="2279758"/>
            <a:ext cx="345348"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24" name="Rectangle 99"/>
          <p:cNvSpPr>
            <a:spLocks noChangeArrowheads="1"/>
          </p:cNvSpPr>
          <p:nvPr/>
        </p:nvSpPr>
        <p:spPr bwMode="auto">
          <a:xfrm>
            <a:off x="4253743" y="2763681"/>
            <a:ext cx="422595"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ch</a:t>
            </a:r>
            <a:endParaRPr kumimoji="0" lang="en-US" sz="1800" b="0" i="0" u="none" strike="noStrike" cap="none" normalizeH="0" baseline="0">
              <a:ln>
                <a:noFill/>
              </a:ln>
              <a:solidFill>
                <a:schemeClr val="tx1"/>
              </a:solidFill>
              <a:effectLst/>
              <a:latin typeface="Arial" pitchFamily="34" charset="0"/>
            </a:endParaRPr>
          </a:p>
        </p:txBody>
      </p:sp>
      <p:sp>
        <p:nvSpPr>
          <p:cNvPr id="25" name="Rectangle 100"/>
          <p:cNvSpPr>
            <a:spLocks noChangeArrowheads="1"/>
          </p:cNvSpPr>
          <p:nvPr/>
        </p:nvSpPr>
        <p:spPr bwMode="auto">
          <a:xfrm>
            <a:off x="4253743" y="3233973"/>
            <a:ext cx="438500"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dh</a:t>
            </a:r>
            <a:endParaRPr kumimoji="0" lang="en-US" sz="1800" b="0" i="0" u="none" strike="noStrike" cap="none" normalizeH="0" baseline="0">
              <a:ln>
                <a:noFill/>
              </a:ln>
              <a:solidFill>
                <a:schemeClr val="tx1"/>
              </a:solidFill>
              <a:effectLst/>
              <a:latin typeface="Arial" pitchFamily="34" charset="0"/>
            </a:endParaRPr>
          </a:p>
        </p:txBody>
      </p:sp>
      <p:sp>
        <p:nvSpPr>
          <p:cNvPr id="26" name="Rectangle 101"/>
          <p:cNvSpPr>
            <a:spLocks noChangeArrowheads="1"/>
          </p:cNvSpPr>
          <p:nvPr/>
        </p:nvSpPr>
        <p:spPr bwMode="auto">
          <a:xfrm>
            <a:off x="4739955" y="2754593"/>
            <a:ext cx="329443"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cl</a:t>
            </a:r>
            <a:endParaRPr kumimoji="0" lang="en-US" sz="1800" b="0" i="0" u="none" strike="noStrike" cap="none" normalizeH="0" baseline="0">
              <a:ln>
                <a:noFill/>
              </a:ln>
              <a:solidFill>
                <a:schemeClr val="tx1"/>
              </a:solidFill>
              <a:effectLst/>
              <a:latin typeface="Arial" pitchFamily="34" charset="0"/>
            </a:endParaRPr>
          </a:p>
        </p:txBody>
      </p:sp>
      <p:sp>
        <p:nvSpPr>
          <p:cNvPr id="27" name="Rectangle 102"/>
          <p:cNvSpPr>
            <a:spLocks noChangeArrowheads="1"/>
          </p:cNvSpPr>
          <p:nvPr/>
        </p:nvSpPr>
        <p:spPr bwMode="auto">
          <a:xfrm>
            <a:off x="4776308" y="3227158"/>
            <a:ext cx="345348" cy="38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dl</a:t>
            </a:r>
            <a:endParaRPr kumimoji="0" lang="en-US" sz="1800" b="0" i="0" u="none" strike="noStrike" cap="none" normalizeH="0" baseline="0">
              <a:ln>
                <a:noFill/>
              </a:ln>
              <a:solidFill>
                <a:schemeClr val="tx1"/>
              </a:solidFill>
              <a:effectLst/>
              <a:latin typeface="Arial" pitchFamily="34" charset="0"/>
            </a:endParaRPr>
          </a:p>
        </p:txBody>
      </p:sp>
      <p:sp>
        <p:nvSpPr>
          <p:cNvPr id="28" name="Rectangle 103"/>
          <p:cNvSpPr>
            <a:spLocks noChangeArrowheads="1"/>
          </p:cNvSpPr>
          <p:nvPr/>
        </p:nvSpPr>
        <p:spPr bwMode="auto">
          <a:xfrm>
            <a:off x="3429000" y="1609534"/>
            <a:ext cx="1981200" cy="2124266"/>
          </a:xfrm>
          <a:prstGeom prst="rect">
            <a:avLst/>
          </a:prstGeom>
          <a:noFill/>
          <a:ln w="10" cap="flat">
            <a:solidFill>
              <a:srgbClr val="00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4056</TotalTime>
  <Words>6876</Words>
  <Application>Microsoft Office PowerPoint</Application>
  <PresentationFormat>On-screen Show (4:3)</PresentationFormat>
  <Paragraphs>1151</Paragraphs>
  <Slides>84</Slides>
  <Notes>83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84</vt:i4>
      </vt:variant>
    </vt:vector>
  </HeadingPairs>
  <TitlesOfParts>
    <vt:vector size="99" baseType="lpstr">
      <vt:lpstr>Arial</vt:lpstr>
      <vt:lpstr>Calibri</vt:lpstr>
      <vt:lpstr>Calibri Light</vt:lpstr>
      <vt:lpstr>Cambria Math</vt:lpstr>
      <vt:lpstr>Candara</vt:lpstr>
      <vt:lpstr>Comic Sans MS</vt:lpstr>
      <vt:lpstr>Courier New</vt:lpstr>
      <vt:lpstr>Sans</vt:lpstr>
      <vt:lpstr>StarSymbol</vt:lpstr>
      <vt:lpstr>Symbol</vt:lpstr>
      <vt:lpstr>Times New Roman</vt:lpstr>
      <vt:lpstr>TimesNewRoman</vt:lpstr>
      <vt:lpstr>TimesNewRoman,Bold</vt:lpstr>
      <vt:lpstr>Waveform</vt:lpstr>
      <vt:lpstr>Office Theme</vt:lpstr>
      <vt:lpstr>PowerPoint Presentation</vt:lpstr>
      <vt:lpstr>PowerPoint Presentation</vt:lpstr>
      <vt:lpstr>Overview of the x86 ISA</vt:lpstr>
      <vt:lpstr>Main Features of the x86 ISA</vt:lpstr>
      <vt:lpstr>Outline</vt:lpstr>
      <vt:lpstr>View of Registers</vt:lpstr>
      <vt:lpstr>View of Registers – II</vt:lpstr>
      <vt:lpstr>View of Registers – III</vt:lpstr>
      <vt:lpstr>x86 can even Support 8 bit Registers</vt:lpstr>
      <vt:lpstr>x86 Flags Registers and PC</vt:lpstr>
      <vt:lpstr>Floating-point Registers</vt:lpstr>
      <vt:lpstr>View of Memory</vt:lpstr>
      <vt:lpstr>Segmentation in x86</vt:lpstr>
      <vt:lpstr>Segmented vs Linear Memory Model</vt:lpstr>
      <vt:lpstr>How does Segmentation Work</vt:lpstr>
      <vt:lpstr>Segment Descriptor Cache</vt:lpstr>
      <vt:lpstr>Memory Addressing Mode</vt:lpstr>
      <vt:lpstr>Examples of Addressing Modes</vt:lpstr>
      <vt:lpstr>Outline</vt:lpstr>
      <vt:lpstr>Basic x86 Assembly</vt:lpstr>
      <vt:lpstr>Basic x86 Assembly – II</vt:lpstr>
      <vt:lpstr>Basic x86 Assembly – III</vt:lpstr>
      <vt:lpstr>The mov instruction</vt:lpstr>
      <vt:lpstr>movsx and movzx instructions</vt:lpstr>
      <vt:lpstr>Exchange Instruction</vt:lpstr>
      <vt:lpstr>Stack push and pop Instructions</vt:lpstr>
      <vt:lpstr>Specifying Memory Operand Sizes</vt:lpstr>
      <vt:lpstr>Modifiers</vt:lpstr>
      <vt:lpstr>ALU Instructions</vt:lpstr>
      <vt:lpstr>Single Operand ALU Instructions</vt:lpstr>
      <vt:lpstr>Compare Instruction</vt:lpstr>
      <vt:lpstr>Multiplication and Division Instructions</vt:lpstr>
      <vt:lpstr>imul Instruction - II</vt:lpstr>
      <vt:lpstr>imul Instruction - III</vt:lpstr>
      <vt:lpstr>idiv Instruction</vt:lpstr>
      <vt:lpstr>Example</vt:lpstr>
      <vt:lpstr>Logical Instructions</vt:lpstr>
      <vt:lpstr>Shift Instructions</vt:lpstr>
      <vt:lpstr>Example</vt:lpstr>
      <vt:lpstr>Outline</vt:lpstr>
      <vt:lpstr>Simple Branch Instructions</vt:lpstr>
      <vt:lpstr>Condition Codes in x86</vt:lpstr>
      <vt:lpstr>Example : Test if a number in eax is prime. Put the result in eax</vt:lpstr>
      <vt:lpstr>Function Call and Return Instructions</vt:lpstr>
      <vt:lpstr>What does a typical function do ?</vt:lpstr>
      <vt:lpstr>PowerPoint Presentation</vt:lpstr>
      <vt:lpstr>Implementing a Function</vt:lpstr>
      <vt:lpstr>Recursive function for factorial : without push/pop instructions</vt:lpstr>
      <vt:lpstr>Enter and Leave Instructions</vt:lpstr>
      <vt:lpstr>Example with enter and leave</vt:lpstr>
      <vt:lpstr>Outline</vt:lpstr>
      <vt:lpstr>Advanced Memory Instructions</vt:lpstr>
      <vt:lpstr>The lea instruction</vt:lpstr>
      <vt:lpstr>stosd  instruction</vt:lpstr>
      <vt:lpstr>lodsd instruction</vt:lpstr>
      <vt:lpstr>Summary of Memory Instructions</vt:lpstr>
      <vt:lpstr>PowerPoint Presentation</vt:lpstr>
      <vt:lpstr>Power of String Instructions</vt:lpstr>
      <vt:lpstr>The rep prefix</vt:lpstr>
      <vt:lpstr>Outline</vt:lpstr>
      <vt:lpstr>FP Machine Model</vt:lpstr>
      <vt:lpstr>FP Load Instructions</vt:lpstr>
      <vt:lpstr>Assembler Directives</vt:lpstr>
      <vt:lpstr>Assembler Directives – II</vt:lpstr>
      <vt:lpstr>FP Exchange</vt:lpstr>
      <vt:lpstr>FP Store Instruction</vt:lpstr>
      <vt:lpstr>Example</vt:lpstr>
      <vt:lpstr>Variants of the FP add instruction</vt:lpstr>
      <vt:lpstr>Subtraction, Multiplication, Division</vt:lpstr>
      <vt:lpstr>PowerPoint Presentation</vt:lpstr>
      <vt:lpstr>Instructions for Special Functions</vt:lpstr>
      <vt:lpstr>PowerPoint Presentation</vt:lpstr>
      <vt:lpstr>Compare Instructions</vt:lpstr>
      <vt:lpstr>Example</vt:lpstr>
      <vt:lpstr>Example – II</vt:lpstr>
      <vt:lpstr>Stack Cleanup Instructions</vt:lpstr>
      <vt:lpstr>Outline</vt:lpstr>
      <vt:lpstr>Overview of Instruction Encoding</vt:lpstr>
      <vt:lpstr>The ModR/M Byte</vt:lpstr>
      <vt:lpstr>The ModR/M Byte – II</vt:lpstr>
      <vt:lpstr>Scale Index Base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345</cp:revision>
  <dcterms:created xsi:type="dcterms:W3CDTF">2013-07-05T14:39:01Z</dcterms:created>
  <dcterms:modified xsi:type="dcterms:W3CDTF">2022-08-19T05:32:01Z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