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256" r:id="rId4"/>
    <p:sldId id="340" r:id="rId5"/>
    <p:sldId id="341" r:id="rId6"/>
    <p:sldId id="343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>
        <p:scale>
          <a:sx n="79" d="100"/>
          <a:sy n="79" d="100"/>
        </p:scale>
        <p:origin x="-749" y="-283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185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9415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9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1" r:id="rId3"/>
    <p:sldLayoutId id="2147483753" r:id="rId4"/>
    <p:sldLayoutId id="2147483754" r:id="rId5"/>
    <p:sldLayoutId id="2147483755" r:id="rId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8" r:id="rId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EED37F7-9509-486E-9476-1C2F71440045}"/>
              </a:ext>
            </a:extLst>
          </p:cNvPr>
          <p:cNvGrpSpPr/>
          <p:nvPr/>
        </p:nvGrpSpPr>
        <p:grpSpPr>
          <a:xfrm>
            <a:off x="714486" y="3968867"/>
            <a:ext cx="6680249" cy="2308324"/>
            <a:chOff x="595309" y="3373049"/>
            <a:chExt cx="6680249" cy="230832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BA16E2FC-5811-47E8-9102-5A3961129CE8}"/>
                </a:ext>
              </a:extLst>
            </p:cNvPr>
            <p:cNvSpPr txBox="1"/>
            <p:nvPr/>
          </p:nvSpPr>
          <p:spPr>
            <a:xfrm>
              <a:off x="595309" y="3373049"/>
              <a:ext cx="6660056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Πλατφόρμα </a:t>
              </a:r>
            </a:p>
            <a:p>
              <a:r>
                <a:rPr lang="el-GR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Γεωργικών</a:t>
              </a:r>
            </a:p>
            <a:p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1D228C36-0C5C-40B6-AFBC-D1BD662CD0AF}"/>
                </a:ext>
              </a:extLst>
            </p:cNvPr>
            <p:cNvSpPr txBox="1"/>
            <p:nvPr/>
          </p:nvSpPr>
          <p:spPr>
            <a:xfrm>
              <a:off x="615502" y="4769419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Προειδοποιήσεων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E498A1E-D8B0-4CD0-B42E-65FB0A5678B1}"/>
              </a:ext>
            </a:extLst>
          </p:cNvPr>
          <p:cNvGrpSpPr/>
          <p:nvPr/>
        </p:nvGrpSpPr>
        <p:grpSpPr>
          <a:xfrm>
            <a:off x="8242304" y="5069688"/>
            <a:ext cx="3126642" cy="759312"/>
            <a:chOff x="-387061" y="8515186"/>
            <a:chExt cx="6622844" cy="75931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F166F6B-B975-4F3C-BCF2-9971086140FB}"/>
                </a:ext>
              </a:extLst>
            </p:cNvPr>
            <p:cNvSpPr txBox="1"/>
            <p:nvPr/>
          </p:nvSpPr>
          <p:spPr>
            <a:xfrm>
              <a:off x="-387061" y="8894842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Ηλίας </a:t>
              </a:r>
              <a:r>
                <a:rPr lang="el-GR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Τσεργούλας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5CB0735-90D2-4B58-81A2-47E7B847447A}"/>
                </a:ext>
              </a:extLst>
            </p:cNvPr>
            <p:cNvSpPr txBox="1"/>
            <p:nvPr/>
          </p:nvSpPr>
          <p:spPr>
            <a:xfrm>
              <a:off x="-383886" y="8515186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l-GR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Κώστας Αποστολόπουλος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12644" y="1029903"/>
            <a:ext cx="6022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solidFill>
                  <a:schemeClr val="bg1"/>
                </a:solidFill>
              </a:rPr>
              <a:t>Agri</a:t>
            </a:r>
            <a:r>
              <a:rPr lang="en-US" sz="9600" dirty="0" smtClean="0">
                <a:solidFill>
                  <a:schemeClr val="bg1"/>
                </a:solidFill>
              </a:rPr>
              <a:t> Alerts</a:t>
            </a:r>
            <a:endParaRPr lang="el-GR" sz="9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884590" y="4184932"/>
            <a:ext cx="38405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Angular Igniters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277" y="15182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Ορισμός προειδοποίησης</a:t>
            </a:r>
            <a:endParaRPr lang="en-US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xmlns="" id="{3C1945F9-EC1A-4DC6-94BC-B32747B005FE}"/>
              </a:ext>
            </a:extLst>
          </p:cNvPr>
          <p:cNvSpPr/>
          <p:nvPr/>
        </p:nvSpPr>
        <p:spPr>
          <a:xfrm>
            <a:off x="661737" y="897125"/>
            <a:ext cx="3224463" cy="127370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DF92240F-9426-4459-961B-946E9397F0BD}"/>
              </a:ext>
            </a:extLst>
          </p:cNvPr>
          <p:cNvSpPr/>
          <p:nvPr/>
        </p:nvSpPr>
        <p:spPr>
          <a:xfrm>
            <a:off x="661738" y="1077393"/>
            <a:ext cx="3224462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40333B-F156-427B-AAF1-944EE4E4CA42}"/>
              </a:ext>
            </a:extLst>
          </p:cNvPr>
          <p:cNvSpPr txBox="1"/>
          <p:nvPr/>
        </p:nvSpPr>
        <p:spPr>
          <a:xfrm>
            <a:off x="1108478" y="1254068"/>
            <a:ext cx="200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2800" b="1" dirty="0" smtClean="0">
                <a:solidFill>
                  <a:schemeClr val="bg1"/>
                </a:solidFill>
                <a:cs typeface="Arial" pitchFamily="34" charset="0"/>
              </a:rPr>
              <a:t>Πρόληψη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xmlns="" id="{E89F2E82-E7EE-4C9E-8597-98FAD43633DD}"/>
              </a:ext>
            </a:extLst>
          </p:cNvPr>
          <p:cNvSpPr/>
          <p:nvPr/>
        </p:nvSpPr>
        <p:spPr>
          <a:xfrm>
            <a:off x="4415588" y="894826"/>
            <a:ext cx="3380873" cy="1276008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xmlns="" id="{1AFC4C71-6016-4497-B259-A0F52845B0DF}"/>
              </a:ext>
            </a:extLst>
          </p:cNvPr>
          <p:cNvSpPr/>
          <p:nvPr/>
        </p:nvSpPr>
        <p:spPr>
          <a:xfrm>
            <a:off x="4415590" y="1077393"/>
            <a:ext cx="3380872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7BBAD1-7EBC-4E45-AE20-2B920F2D7751}"/>
              </a:ext>
            </a:extLst>
          </p:cNvPr>
          <p:cNvSpPr txBox="1"/>
          <p:nvPr/>
        </p:nvSpPr>
        <p:spPr>
          <a:xfrm>
            <a:off x="4451681" y="1254068"/>
            <a:ext cx="293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2800" b="1" dirty="0" smtClean="0">
                <a:solidFill>
                  <a:schemeClr val="bg1"/>
                </a:solidFill>
                <a:cs typeface="Arial" pitchFamily="34" charset="0"/>
              </a:rPr>
              <a:t>Προειδοποίηση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xmlns="" id="{7D0BCF7D-5706-4743-9547-30B7A843D0E5}"/>
              </a:ext>
            </a:extLst>
          </p:cNvPr>
          <p:cNvSpPr/>
          <p:nvPr/>
        </p:nvSpPr>
        <p:spPr>
          <a:xfrm>
            <a:off x="8398042" y="897125"/>
            <a:ext cx="3163113" cy="127370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xmlns="" id="{644BAD84-2B0F-440C-8BE1-D05D443EE5F4}"/>
              </a:ext>
            </a:extLst>
          </p:cNvPr>
          <p:cNvSpPr/>
          <p:nvPr/>
        </p:nvSpPr>
        <p:spPr>
          <a:xfrm>
            <a:off x="8398042" y="1077393"/>
            <a:ext cx="3163113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F56028-DB8B-44D7-9297-8EA3E4FD85D0}"/>
              </a:ext>
            </a:extLst>
          </p:cNvPr>
          <p:cNvSpPr txBox="1"/>
          <p:nvPr/>
        </p:nvSpPr>
        <p:spPr>
          <a:xfrm>
            <a:off x="8205538" y="1254068"/>
            <a:ext cx="335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2800" b="1" dirty="0" smtClean="0">
                <a:solidFill>
                  <a:schemeClr val="bg1"/>
                </a:solidFill>
                <a:cs typeface="Arial" pitchFamily="34" charset="0"/>
              </a:rPr>
              <a:t>Αποκατάσταση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2A68B966-F92C-47F5-A5D6-D97E6E65870C}"/>
              </a:ext>
            </a:extLst>
          </p:cNvPr>
          <p:cNvSpPr/>
          <p:nvPr/>
        </p:nvSpPr>
        <p:spPr>
          <a:xfrm>
            <a:off x="6150781" y="2475557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107C1CA-7CFA-45DA-9A0A-74C813195FC2}"/>
              </a:ext>
            </a:extLst>
          </p:cNvPr>
          <p:cNvSpPr/>
          <p:nvPr/>
        </p:nvSpPr>
        <p:spPr>
          <a:xfrm>
            <a:off x="6150781" y="3556317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xmlns="" id="{83B0790B-28CC-4115-B539-929450D752EF}"/>
              </a:ext>
            </a:extLst>
          </p:cNvPr>
          <p:cNvSpPr/>
          <p:nvPr/>
        </p:nvSpPr>
        <p:spPr>
          <a:xfrm>
            <a:off x="6150781" y="4646918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A5583B87-4735-4B11-885C-D62B1226EEED}"/>
              </a:ext>
            </a:extLst>
          </p:cNvPr>
          <p:cNvSpPr/>
          <p:nvPr/>
        </p:nvSpPr>
        <p:spPr>
          <a:xfrm>
            <a:off x="6150781" y="5750837"/>
            <a:ext cx="5184000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1" name="Isosceles Triangle 26">
            <a:extLst>
              <a:ext uri="{FF2B5EF4-FFF2-40B4-BE49-F238E27FC236}">
                <a16:creationId xmlns:a16="http://schemas.microsoft.com/office/drawing/2014/main" xmlns="" id="{26EDB45A-15BC-450E-B5F6-B4FC3589B883}"/>
              </a:ext>
            </a:extLst>
          </p:cNvPr>
          <p:cNvSpPr/>
          <p:nvPr/>
        </p:nvSpPr>
        <p:spPr>
          <a:xfrm rot="16200000">
            <a:off x="4249285" y="2592763"/>
            <a:ext cx="2036677" cy="177819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2" name="Isosceles Triangle 48">
            <a:extLst>
              <a:ext uri="{FF2B5EF4-FFF2-40B4-BE49-F238E27FC236}">
                <a16:creationId xmlns:a16="http://schemas.microsoft.com/office/drawing/2014/main" xmlns="" id="{0808ACED-3B71-4EFE-9C34-0FE4D2191F8A}"/>
              </a:ext>
            </a:extLst>
          </p:cNvPr>
          <p:cNvSpPr/>
          <p:nvPr/>
        </p:nvSpPr>
        <p:spPr>
          <a:xfrm rot="16200000">
            <a:off x="4754986" y="3148404"/>
            <a:ext cx="1003975" cy="1791356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3" name="Isosceles Triangle 49">
            <a:extLst>
              <a:ext uri="{FF2B5EF4-FFF2-40B4-BE49-F238E27FC236}">
                <a16:creationId xmlns:a16="http://schemas.microsoft.com/office/drawing/2014/main" xmlns="" id="{153C4927-A421-4B14-AF54-874BA05359DC}"/>
              </a:ext>
            </a:extLst>
          </p:cNvPr>
          <p:cNvSpPr/>
          <p:nvPr/>
        </p:nvSpPr>
        <p:spPr>
          <a:xfrm rot="16200000">
            <a:off x="4757838" y="4191700"/>
            <a:ext cx="998749" cy="179087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Isosceles Triangle 50">
            <a:extLst>
              <a:ext uri="{FF2B5EF4-FFF2-40B4-BE49-F238E27FC236}">
                <a16:creationId xmlns:a16="http://schemas.microsoft.com/office/drawing/2014/main" xmlns="" id="{12CB1035-B884-44FE-ABD1-8D2894FA0508}"/>
              </a:ext>
            </a:extLst>
          </p:cNvPr>
          <p:cNvSpPr/>
          <p:nvPr/>
        </p:nvSpPr>
        <p:spPr>
          <a:xfrm rot="16200000">
            <a:off x="4252876" y="4790653"/>
            <a:ext cx="2025426" cy="177412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989A725-E2F4-4E73-BAFF-67A74CFB9E89}"/>
              </a:ext>
            </a:extLst>
          </p:cNvPr>
          <p:cNvSpPr txBox="1"/>
          <p:nvPr/>
        </p:nvSpPr>
        <p:spPr>
          <a:xfrm>
            <a:off x="213505" y="2380942"/>
            <a:ext cx="412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Οι γεωργικές προειδοποιήσεις μπορούν να ομαδοποιηθούν ως εξής: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7096181" y="2658207"/>
            <a:ext cx="42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altLang="ko-KR" sz="30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Φυσικές Καταστροφές</a:t>
            </a:r>
            <a:endParaRPr lang="ko-KR" altLang="en-US" sz="3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D82CC56-C1A0-407E-BD2E-40927C3640F9}"/>
              </a:ext>
            </a:extLst>
          </p:cNvPr>
          <p:cNvSpPr txBox="1"/>
          <p:nvPr/>
        </p:nvSpPr>
        <p:spPr>
          <a:xfrm>
            <a:off x="7394992" y="3745323"/>
            <a:ext cx="3670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30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Ασθένειες</a:t>
            </a:r>
            <a:endParaRPr lang="ko-KR" altLang="en-US" sz="3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BD4D5D6-D3B8-4BC5-9BB3-40ADC8914172}"/>
              </a:ext>
            </a:extLst>
          </p:cNvPr>
          <p:cNvSpPr txBox="1"/>
          <p:nvPr/>
        </p:nvSpPr>
        <p:spPr>
          <a:xfrm>
            <a:off x="7380324" y="4805478"/>
            <a:ext cx="3670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altLang="ko-KR" sz="30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Καιρικές Συνθήκες</a:t>
            </a:r>
            <a:endParaRPr lang="ko-KR" altLang="en-US" sz="3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EB5C9F4-DFCE-49D0-A6FB-768FA83CB869}"/>
              </a:ext>
            </a:extLst>
          </p:cNvPr>
          <p:cNvSpPr txBox="1"/>
          <p:nvPr/>
        </p:nvSpPr>
        <p:spPr>
          <a:xfrm>
            <a:off x="7190449" y="5731207"/>
            <a:ext cx="409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30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Επιβλαβή έντομα/παράσιτα</a:t>
            </a:r>
            <a:endParaRPr lang="ko-KR" altLang="en-US" sz="30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40" name="Group 37">
            <a:extLst>
              <a:ext uri="{FF2B5EF4-FFF2-40B4-BE49-F238E27FC236}">
                <a16:creationId xmlns:a16="http://schemas.microsoft.com/office/drawing/2014/main" xmlns="" id="{95A27610-9F82-407D-AA13-218951716894}"/>
              </a:ext>
            </a:extLst>
          </p:cNvPr>
          <p:cNvGrpSpPr/>
          <p:nvPr/>
        </p:nvGrpSpPr>
        <p:grpSpPr>
          <a:xfrm>
            <a:off x="2579898" y="3595692"/>
            <a:ext cx="1626558" cy="1505979"/>
            <a:chOff x="1064519" y="1872500"/>
            <a:chExt cx="1561257" cy="1445520"/>
          </a:xfrm>
        </p:grpSpPr>
        <p:sp>
          <p:nvSpPr>
            <p:cNvPr id="41" name="Freeform: Shape 38">
              <a:extLst>
                <a:ext uri="{FF2B5EF4-FFF2-40B4-BE49-F238E27FC236}">
                  <a16:creationId xmlns:a16="http://schemas.microsoft.com/office/drawing/2014/main" xmlns="" id="{620EEB4E-06ED-44F0-BB83-42A268F75222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9">
              <a:extLst>
                <a:ext uri="{FF2B5EF4-FFF2-40B4-BE49-F238E27FC236}">
                  <a16:creationId xmlns:a16="http://schemas.microsoft.com/office/drawing/2014/main" xmlns="" id="{A23A5F8A-D025-4F68-9E6F-A77A48EB3781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xmlns="" id="{2B42E08C-8FE5-487E-BC35-77DF011B5DA4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xmlns="" id="{9810FBDC-B7DE-4829-B156-4D8F1256CA8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2">
              <a:extLst>
                <a:ext uri="{FF2B5EF4-FFF2-40B4-BE49-F238E27FC236}">
                  <a16:creationId xmlns:a16="http://schemas.microsoft.com/office/drawing/2014/main" xmlns="" id="{977B3F1A-7361-4CDC-8D96-D9C7790A42E4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3">
              <a:extLst>
                <a:ext uri="{FF2B5EF4-FFF2-40B4-BE49-F238E27FC236}">
                  <a16:creationId xmlns:a16="http://schemas.microsoft.com/office/drawing/2014/main" xmlns="" id="{67BAA5B1-430A-4745-A139-442DA0F46DB5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4">
              <a:extLst>
                <a:ext uri="{FF2B5EF4-FFF2-40B4-BE49-F238E27FC236}">
                  <a16:creationId xmlns:a16="http://schemas.microsoft.com/office/drawing/2014/main" xmlns="" id="{DE5CE5B4-1C11-4FCB-9D7B-4F295529D84D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11">
            <a:extLst>
              <a:ext uri="{FF2B5EF4-FFF2-40B4-BE49-F238E27FC236}">
                <a16:creationId xmlns:a16="http://schemas.microsoft.com/office/drawing/2014/main" xmlns="" id="{84AB299D-12B9-46D3-A5FF-DA39C6242B4B}"/>
              </a:ext>
            </a:extLst>
          </p:cNvPr>
          <p:cNvGrpSpPr/>
          <p:nvPr/>
        </p:nvGrpSpPr>
        <p:grpSpPr>
          <a:xfrm>
            <a:off x="552421" y="3202688"/>
            <a:ext cx="2775264" cy="3626866"/>
            <a:chOff x="1126074" y="2670966"/>
            <a:chExt cx="2734161" cy="3573152"/>
          </a:xfrm>
        </p:grpSpPr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xmlns="" id="{CA7407F4-C03D-4AF6-A332-92AC9B19029B}"/>
                </a:ext>
              </a:extLst>
            </p:cNvPr>
            <p:cNvSpPr/>
            <p:nvPr/>
          </p:nvSpPr>
          <p:spPr>
            <a:xfrm rot="1258431">
              <a:off x="3177475" y="3781009"/>
              <a:ext cx="682760" cy="881775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xmlns="" id="{36C19356-2709-4D4D-B922-7AA6298EEBA4}"/>
                </a:ext>
              </a:extLst>
            </p:cNvPr>
            <p:cNvSpPr>
              <a:spLocks/>
            </p:cNvSpPr>
            <p:nvPr/>
          </p:nvSpPr>
          <p:spPr bwMode="auto">
            <a:xfrm rot="20940928" flipH="1">
              <a:off x="1126074" y="2670966"/>
              <a:ext cx="1656184" cy="1909514"/>
            </a:xfrm>
            <a:custGeom>
              <a:avLst/>
              <a:gdLst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697686 w 1656184"/>
                <a:gd name="connsiteY95" fmla="*/ 1708838 h 1909514"/>
                <a:gd name="connsiteX96" fmla="*/ 1413007 w 1656184"/>
                <a:gd name="connsiteY96" fmla="*/ 1487444 h 1909514"/>
                <a:gd name="connsiteX97" fmla="*/ 1412429 w 1656184"/>
                <a:gd name="connsiteY97" fmla="*/ 1485195 h 1909514"/>
                <a:gd name="connsiteX98" fmla="*/ 1405111 w 1656184"/>
                <a:gd name="connsiteY98" fmla="*/ 1455538 h 1909514"/>
                <a:gd name="connsiteX99" fmla="*/ 1398918 w 1656184"/>
                <a:gd name="connsiteY99" fmla="*/ 1425881 h 1909514"/>
                <a:gd name="connsiteX100" fmla="*/ 1394978 w 1656184"/>
                <a:gd name="connsiteY100" fmla="*/ 1398549 h 1909514"/>
                <a:gd name="connsiteX101" fmla="*/ 1392163 w 1656184"/>
                <a:gd name="connsiteY101" fmla="*/ 1372381 h 1909514"/>
                <a:gd name="connsiteX102" fmla="*/ 1391037 w 1656184"/>
                <a:gd name="connsiteY102" fmla="*/ 1350865 h 1909514"/>
                <a:gd name="connsiteX103" fmla="*/ 1392163 w 1656184"/>
                <a:gd name="connsiteY103" fmla="*/ 1332837 h 1909514"/>
                <a:gd name="connsiteX104" fmla="*/ 1401171 w 1656184"/>
                <a:gd name="connsiteY104" fmla="*/ 1295039 h 1909514"/>
                <a:gd name="connsiteX105" fmla="*/ 1412429 w 1656184"/>
                <a:gd name="connsiteY105" fmla="*/ 1260148 h 1909514"/>
                <a:gd name="connsiteX106" fmla="*/ 1426503 w 1656184"/>
                <a:gd name="connsiteY106" fmla="*/ 1227001 h 1909514"/>
                <a:gd name="connsiteX107" fmla="*/ 1443954 w 1656184"/>
                <a:gd name="connsiteY107" fmla="*/ 1197926 h 1909514"/>
                <a:gd name="connsiteX108" fmla="*/ 1469849 w 1656184"/>
                <a:gd name="connsiteY108" fmla="*/ 1161872 h 1909514"/>
                <a:gd name="connsiteX109" fmla="*/ 1496308 w 1656184"/>
                <a:gd name="connsiteY109" fmla="*/ 1125818 h 1909514"/>
                <a:gd name="connsiteX110" fmla="*/ 1522767 w 1656184"/>
                <a:gd name="connsiteY110" fmla="*/ 1090926 h 1909514"/>
                <a:gd name="connsiteX111" fmla="*/ 1549788 w 1656184"/>
                <a:gd name="connsiteY111" fmla="*/ 1053710 h 1909514"/>
                <a:gd name="connsiteX112" fmla="*/ 1573995 w 1656184"/>
                <a:gd name="connsiteY112" fmla="*/ 1015911 h 1909514"/>
                <a:gd name="connsiteX113" fmla="*/ 1597637 w 1656184"/>
                <a:gd name="connsiteY113" fmla="*/ 976949 h 1909514"/>
                <a:gd name="connsiteX114" fmla="*/ 1617341 w 1656184"/>
                <a:gd name="connsiteY114" fmla="*/ 934499 h 1909514"/>
                <a:gd name="connsiteX115" fmla="*/ 1633666 w 1656184"/>
                <a:gd name="connsiteY115" fmla="*/ 889140 h 1909514"/>
                <a:gd name="connsiteX116" fmla="*/ 1646051 w 1656184"/>
                <a:gd name="connsiteY116" fmla="*/ 836222 h 1909514"/>
                <a:gd name="connsiteX117" fmla="*/ 1652807 w 1656184"/>
                <a:gd name="connsiteY117" fmla="*/ 782141 h 1909514"/>
                <a:gd name="connsiteX118" fmla="*/ 1656184 w 1656184"/>
                <a:gd name="connsiteY118" fmla="*/ 726897 h 1909514"/>
                <a:gd name="connsiteX119" fmla="*/ 1655059 w 1656184"/>
                <a:gd name="connsiteY119" fmla="*/ 671072 h 1909514"/>
                <a:gd name="connsiteX120" fmla="*/ 1651118 w 1656184"/>
                <a:gd name="connsiteY120" fmla="*/ 616409 h 1909514"/>
                <a:gd name="connsiteX121" fmla="*/ 1642674 w 1656184"/>
                <a:gd name="connsiteY121" fmla="*/ 563490 h 1909514"/>
                <a:gd name="connsiteX122" fmla="*/ 1631415 w 1656184"/>
                <a:gd name="connsiteY122" fmla="*/ 511736 h 1909514"/>
                <a:gd name="connsiteX123" fmla="*/ 1617341 w 1656184"/>
                <a:gd name="connsiteY123" fmla="*/ 464051 h 1909514"/>
                <a:gd name="connsiteX124" fmla="*/ 1601579 w 1656184"/>
                <a:gd name="connsiteY124" fmla="*/ 420438 h 1909514"/>
                <a:gd name="connsiteX125" fmla="*/ 1583565 w 1656184"/>
                <a:gd name="connsiteY125" fmla="*/ 381475 h 1909514"/>
                <a:gd name="connsiteX126" fmla="*/ 1556543 w 1656184"/>
                <a:gd name="connsiteY126" fmla="*/ 334954 h 1909514"/>
                <a:gd name="connsiteX127" fmla="*/ 1527270 w 1656184"/>
                <a:gd name="connsiteY127" fmla="*/ 290759 h 1909514"/>
                <a:gd name="connsiteX128" fmla="*/ 1494056 w 1656184"/>
                <a:gd name="connsiteY128" fmla="*/ 249471 h 1909514"/>
                <a:gd name="connsiteX129" fmla="*/ 1458590 w 1656184"/>
                <a:gd name="connsiteY129" fmla="*/ 209928 h 1909514"/>
                <a:gd name="connsiteX130" fmla="*/ 1419747 w 1656184"/>
                <a:gd name="connsiteY130" fmla="*/ 174455 h 1909514"/>
                <a:gd name="connsiteX131" fmla="*/ 1376400 w 1656184"/>
                <a:gd name="connsiteY131" fmla="*/ 141309 h 1909514"/>
                <a:gd name="connsiteX132" fmla="*/ 1331365 w 1656184"/>
                <a:gd name="connsiteY132" fmla="*/ 111652 h 1909514"/>
                <a:gd name="connsiteX133" fmla="*/ 1283515 w 1656184"/>
                <a:gd name="connsiteY133" fmla="*/ 85483 h 1909514"/>
                <a:gd name="connsiteX134" fmla="*/ 1231161 w 1656184"/>
                <a:gd name="connsiteY134" fmla="*/ 63386 h 1909514"/>
                <a:gd name="connsiteX135" fmla="*/ 1177119 w 1656184"/>
                <a:gd name="connsiteY135" fmla="*/ 43033 h 1909514"/>
                <a:gd name="connsiteX136" fmla="*/ 1118572 w 1656184"/>
                <a:gd name="connsiteY136" fmla="*/ 27332 h 1909514"/>
                <a:gd name="connsiteX137" fmla="*/ 1057210 w 1656184"/>
                <a:gd name="connsiteY137" fmla="*/ 14538 h 1909514"/>
                <a:gd name="connsiteX138" fmla="*/ 993036 w 1656184"/>
                <a:gd name="connsiteY138" fmla="*/ 5815 h 1909514"/>
                <a:gd name="connsiteX139" fmla="*/ 925482 w 1656184"/>
                <a:gd name="connsiteY139" fmla="*/ 582 h 1909514"/>
                <a:gd name="connsiteX140" fmla="*/ 853425 w 1656184"/>
                <a:gd name="connsiteY140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1413007 w 1656184"/>
                <a:gd name="connsiteY95" fmla="*/ 1487444 h 1909514"/>
                <a:gd name="connsiteX96" fmla="*/ 1412429 w 1656184"/>
                <a:gd name="connsiteY96" fmla="*/ 1485195 h 1909514"/>
                <a:gd name="connsiteX97" fmla="*/ 1405111 w 1656184"/>
                <a:gd name="connsiteY97" fmla="*/ 1455538 h 1909514"/>
                <a:gd name="connsiteX98" fmla="*/ 1398918 w 1656184"/>
                <a:gd name="connsiteY98" fmla="*/ 1425881 h 1909514"/>
                <a:gd name="connsiteX99" fmla="*/ 1394978 w 1656184"/>
                <a:gd name="connsiteY99" fmla="*/ 1398549 h 1909514"/>
                <a:gd name="connsiteX100" fmla="*/ 1392163 w 1656184"/>
                <a:gd name="connsiteY100" fmla="*/ 1372381 h 1909514"/>
                <a:gd name="connsiteX101" fmla="*/ 1391037 w 1656184"/>
                <a:gd name="connsiteY101" fmla="*/ 1350865 h 1909514"/>
                <a:gd name="connsiteX102" fmla="*/ 1392163 w 1656184"/>
                <a:gd name="connsiteY102" fmla="*/ 1332837 h 1909514"/>
                <a:gd name="connsiteX103" fmla="*/ 1401171 w 1656184"/>
                <a:gd name="connsiteY103" fmla="*/ 1295039 h 1909514"/>
                <a:gd name="connsiteX104" fmla="*/ 1412429 w 1656184"/>
                <a:gd name="connsiteY104" fmla="*/ 1260148 h 1909514"/>
                <a:gd name="connsiteX105" fmla="*/ 1426503 w 1656184"/>
                <a:gd name="connsiteY105" fmla="*/ 1227001 h 1909514"/>
                <a:gd name="connsiteX106" fmla="*/ 1443954 w 1656184"/>
                <a:gd name="connsiteY106" fmla="*/ 1197926 h 1909514"/>
                <a:gd name="connsiteX107" fmla="*/ 1469849 w 1656184"/>
                <a:gd name="connsiteY107" fmla="*/ 1161872 h 1909514"/>
                <a:gd name="connsiteX108" fmla="*/ 1496308 w 1656184"/>
                <a:gd name="connsiteY108" fmla="*/ 1125818 h 1909514"/>
                <a:gd name="connsiteX109" fmla="*/ 1522767 w 1656184"/>
                <a:gd name="connsiteY109" fmla="*/ 1090926 h 1909514"/>
                <a:gd name="connsiteX110" fmla="*/ 1549788 w 1656184"/>
                <a:gd name="connsiteY110" fmla="*/ 1053710 h 1909514"/>
                <a:gd name="connsiteX111" fmla="*/ 1573995 w 1656184"/>
                <a:gd name="connsiteY111" fmla="*/ 1015911 h 1909514"/>
                <a:gd name="connsiteX112" fmla="*/ 1597637 w 1656184"/>
                <a:gd name="connsiteY112" fmla="*/ 976949 h 1909514"/>
                <a:gd name="connsiteX113" fmla="*/ 1617341 w 1656184"/>
                <a:gd name="connsiteY113" fmla="*/ 934499 h 1909514"/>
                <a:gd name="connsiteX114" fmla="*/ 1633666 w 1656184"/>
                <a:gd name="connsiteY114" fmla="*/ 889140 h 1909514"/>
                <a:gd name="connsiteX115" fmla="*/ 1646051 w 1656184"/>
                <a:gd name="connsiteY115" fmla="*/ 836222 h 1909514"/>
                <a:gd name="connsiteX116" fmla="*/ 1652807 w 1656184"/>
                <a:gd name="connsiteY116" fmla="*/ 782141 h 1909514"/>
                <a:gd name="connsiteX117" fmla="*/ 1656184 w 1656184"/>
                <a:gd name="connsiteY117" fmla="*/ 726897 h 1909514"/>
                <a:gd name="connsiteX118" fmla="*/ 1655059 w 1656184"/>
                <a:gd name="connsiteY118" fmla="*/ 671072 h 1909514"/>
                <a:gd name="connsiteX119" fmla="*/ 1651118 w 1656184"/>
                <a:gd name="connsiteY119" fmla="*/ 616409 h 1909514"/>
                <a:gd name="connsiteX120" fmla="*/ 1642674 w 1656184"/>
                <a:gd name="connsiteY120" fmla="*/ 563490 h 1909514"/>
                <a:gd name="connsiteX121" fmla="*/ 1631415 w 1656184"/>
                <a:gd name="connsiteY121" fmla="*/ 511736 h 1909514"/>
                <a:gd name="connsiteX122" fmla="*/ 1617341 w 1656184"/>
                <a:gd name="connsiteY122" fmla="*/ 464051 h 1909514"/>
                <a:gd name="connsiteX123" fmla="*/ 1601579 w 1656184"/>
                <a:gd name="connsiteY123" fmla="*/ 420438 h 1909514"/>
                <a:gd name="connsiteX124" fmla="*/ 1583565 w 1656184"/>
                <a:gd name="connsiteY124" fmla="*/ 381475 h 1909514"/>
                <a:gd name="connsiteX125" fmla="*/ 1556543 w 1656184"/>
                <a:gd name="connsiteY125" fmla="*/ 334954 h 1909514"/>
                <a:gd name="connsiteX126" fmla="*/ 1527270 w 1656184"/>
                <a:gd name="connsiteY126" fmla="*/ 290759 h 1909514"/>
                <a:gd name="connsiteX127" fmla="*/ 1494056 w 1656184"/>
                <a:gd name="connsiteY127" fmla="*/ 249471 h 1909514"/>
                <a:gd name="connsiteX128" fmla="*/ 1458590 w 1656184"/>
                <a:gd name="connsiteY128" fmla="*/ 209928 h 1909514"/>
                <a:gd name="connsiteX129" fmla="*/ 1419747 w 1656184"/>
                <a:gd name="connsiteY129" fmla="*/ 174455 h 1909514"/>
                <a:gd name="connsiteX130" fmla="*/ 1376400 w 1656184"/>
                <a:gd name="connsiteY130" fmla="*/ 141309 h 1909514"/>
                <a:gd name="connsiteX131" fmla="*/ 1331365 w 1656184"/>
                <a:gd name="connsiteY131" fmla="*/ 111652 h 1909514"/>
                <a:gd name="connsiteX132" fmla="*/ 1283515 w 1656184"/>
                <a:gd name="connsiteY132" fmla="*/ 85483 h 1909514"/>
                <a:gd name="connsiteX133" fmla="*/ 1231161 w 1656184"/>
                <a:gd name="connsiteY133" fmla="*/ 63386 h 1909514"/>
                <a:gd name="connsiteX134" fmla="*/ 1177119 w 1656184"/>
                <a:gd name="connsiteY134" fmla="*/ 43033 h 1909514"/>
                <a:gd name="connsiteX135" fmla="*/ 1118572 w 1656184"/>
                <a:gd name="connsiteY135" fmla="*/ 27332 h 1909514"/>
                <a:gd name="connsiteX136" fmla="*/ 1057210 w 1656184"/>
                <a:gd name="connsiteY136" fmla="*/ 14538 h 1909514"/>
                <a:gd name="connsiteX137" fmla="*/ 993036 w 1656184"/>
                <a:gd name="connsiteY137" fmla="*/ 5815 h 1909514"/>
                <a:gd name="connsiteX138" fmla="*/ 925482 w 1656184"/>
                <a:gd name="connsiteY138" fmla="*/ 582 h 1909514"/>
                <a:gd name="connsiteX139" fmla="*/ 853425 w 1656184"/>
                <a:gd name="connsiteY139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1413007 w 1656184"/>
                <a:gd name="connsiteY94" fmla="*/ 1487444 h 1909514"/>
                <a:gd name="connsiteX95" fmla="*/ 1412429 w 1656184"/>
                <a:gd name="connsiteY95" fmla="*/ 1485195 h 1909514"/>
                <a:gd name="connsiteX96" fmla="*/ 1405111 w 1656184"/>
                <a:gd name="connsiteY96" fmla="*/ 1455538 h 1909514"/>
                <a:gd name="connsiteX97" fmla="*/ 1398918 w 1656184"/>
                <a:gd name="connsiteY97" fmla="*/ 1425881 h 1909514"/>
                <a:gd name="connsiteX98" fmla="*/ 1394978 w 1656184"/>
                <a:gd name="connsiteY98" fmla="*/ 1398549 h 1909514"/>
                <a:gd name="connsiteX99" fmla="*/ 1392163 w 1656184"/>
                <a:gd name="connsiteY99" fmla="*/ 1372381 h 1909514"/>
                <a:gd name="connsiteX100" fmla="*/ 1391037 w 1656184"/>
                <a:gd name="connsiteY100" fmla="*/ 1350865 h 1909514"/>
                <a:gd name="connsiteX101" fmla="*/ 1392163 w 1656184"/>
                <a:gd name="connsiteY101" fmla="*/ 1332837 h 1909514"/>
                <a:gd name="connsiteX102" fmla="*/ 1401171 w 1656184"/>
                <a:gd name="connsiteY102" fmla="*/ 1295039 h 1909514"/>
                <a:gd name="connsiteX103" fmla="*/ 1412429 w 1656184"/>
                <a:gd name="connsiteY103" fmla="*/ 1260148 h 1909514"/>
                <a:gd name="connsiteX104" fmla="*/ 1426503 w 1656184"/>
                <a:gd name="connsiteY104" fmla="*/ 1227001 h 1909514"/>
                <a:gd name="connsiteX105" fmla="*/ 1443954 w 1656184"/>
                <a:gd name="connsiteY105" fmla="*/ 1197926 h 1909514"/>
                <a:gd name="connsiteX106" fmla="*/ 1469849 w 1656184"/>
                <a:gd name="connsiteY106" fmla="*/ 1161872 h 1909514"/>
                <a:gd name="connsiteX107" fmla="*/ 1496308 w 1656184"/>
                <a:gd name="connsiteY107" fmla="*/ 1125818 h 1909514"/>
                <a:gd name="connsiteX108" fmla="*/ 1522767 w 1656184"/>
                <a:gd name="connsiteY108" fmla="*/ 1090926 h 1909514"/>
                <a:gd name="connsiteX109" fmla="*/ 1549788 w 1656184"/>
                <a:gd name="connsiteY109" fmla="*/ 1053710 h 1909514"/>
                <a:gd name="connsiteX110" fmla="*/ 1573995 w 1656184"/>
                <a:gd name="connsiteY110" fmla="*/ 1015911 h 1909514"/>
                <a:gd name="connsiteX111" fmla="*/ 1597637 w 1656184"/>
                <a:gd name="connsiteY111" fmla="*/ 976949 h 1909514"/>
                <a:gd name="connsiteX112" fmla="*/ 1617341 w 1656184"/>
                <a:gd name="connsiteY112" fmla="*/ 934499 h 1909514"/>
                <a:gd name="connsiteX113" fmla="*/ 1633666 w 1656184"/>
                <a:gd name="connsiteY113" fmla="*/ 889140 h 1909514"/>
                <a:gd name="connsiteX114" fmla="*/ 1646051 w 1656184"/>
                <a:gd name="connsiteY114" fmla="*/ 836222 h 1909514"/>
                <a:gd name="connsiteX115" fmla="*/ 1652807 w 1656184"/>
                <a:gd name="connsiteY115" fmla="*/ 782141 h 1909514"/>
                <a:gd name="connsiteX116" fmla="*/ 1656184 w 1656184"/>
                <a:gd name="connsiteY116" fmla="*/ 726897 h 1909514"/>
                <a:gd name="connsiteX117" fmla="*/ 1655059 w 1656184"/>
                <a:gd name="connsiteY117" fmla="*/ 671072 h 1909514"/>
                <a:gd name="connsiteX118" fmla="*/ 1651118 w 1656184"/>
                <a:gd name="connsiteY118" fmla="*/ 616409 h 1909514"/>
                <a:gd name="connsiteX119" fmla="*/ 1642674 w 1656184"/>
                <a:gd name="connsiteY119" fmla="*/ 563490 h 1909514"/>
                <a:gd name="connsiteX120" fmla="*/ 1631415 w 1656184"/>
                <a:gd name="connsiteY120" fmla="*/ 511736 h 1909514"/>
                <a:gd name="connsiteX121" fmla="*/ 1617341 w 1656184"/>
                <a:gd name="connsiteY121" fmla="*/ 464051 h 1909514"/>
                <a:gd name="connsiteX122" fmla="*/ 1601579 w 1656184"/>
                <a:gd name="connsiteY122" fmla="*/ 420438 h 1909514"/>
                <a:gd name="connsiteX123" fmla="*/ 1583565 w 1656184"/>
                <a:gd name="connsiteY123" fmla="*/ 381475 h 1909514"/>
                <a:gd name="connsiteX124" fmla="*/ 1556543 w 1656184"/>
                <a:gd name="connsiteY124" fmla="*/ 334954 h 1909514"/>
                <a:gd name="connsiteX125" fmla="*/ 1527270 w 1656184"/>
                <a:gd name="connsiteY125" fmla="*/ 290759 h 1909514"/>
                <a:gd name="connsiteX126" fmla="*/ 1494056 w 1656184"/>
                <a:gd name="connsiteY126" fmla="*/ 249471 h 1909514"/>
                <a:gd name="connsiteX127" fmla="*/ 1458590 w 1656184"/>
                <a:gd name="connsiteY127" fmla="*/ 209928 h 1909514"/>
                <a:gd name="connsiteX128" fmla="*/ 1419747 w 1656184"/>
                <a:gd name="connsiteY128" fmla="*/ 174455 h 1909514"/>
                <a:gd name="connsiteX129" fmla="*/ 1376400 w 1656184"/>
                <a:gd name="connsiteY129" fmla="*/ 141309 h 1909514"/>
                <a:gd name="connsiteX130" fmla="*/ 1331365 w 1656184"/>
                <a:gd name="connsiteY130" fmla="*/ 111652 h 1909514"/>
                <a:gd name="connsiteX131" fmla="*/ 1283515 w 1656184"/>
                <a:gd name="connsiteY131" fmla="*/ 85483 h 1909514"/>
                <a:gd name="connsiteX132" fmla="*/ 1231161 w 1656184"/>
                <a:gd name="connsiteY132" fmla="*/ 63386 h 1909514"/>
                <a:gd name="connsiteX133" fmla="*/ 1177119 w 1656184"/>
                <a:gd name="connsiteY133" fmla="*/ 43033 h 1909514"/>
                <a:gd name="connsiteX134" fmla="*/ 1118572 w 1656184"/>
                <a:gd name="connsiteY134" fmla="*/ 27332 h 1909514"/>
                <a:gd name="connsiteX135" fmla="*/ 1057210 w 1656184"/>
                <a:gd name="connsiteY135" fmla="*/ 14538 h 1909514"/>
                <a:gd name="connsiteX136" fmla="*/ 993036 w 1656184"/>
                <a:gd name="connsiteY136" fmla="*/ 5815 h 1909514"/>
                <a:gd name="connsiteX137" fmla="*/ 925482 w 1656184"/>
                <a:gd name="connsiteY137" fmla="*/ 582 h 1909514"/>
                <a:gd name="connsiteX138" fmla="*/ 853425 w 1656184"/>
                <a:gd name="connsiteY138" fmla="*/ 0 h 190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656184" h="190951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xmlns="" id="{12882230-09B0-4081-ACDC-764E05CA7BDC}"/>
                </a:ext>
              </a:extLst>
            </p:cNvPr>
            <p:cNvSpPr/>
            <p:nvPr/>
          </p:nvSpPr>
          <p:spPr>
            <a:xfrm>
              <a:off x="1358088" y="4198964"/>
              <a:ext cx="1089158" cy="611109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10547 w 1094108"/>
                <a:gd name="connsiteY2" fmla="*/ 293729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30550 h 611110"/>
                <a:gd name="connsiteX1" fmla="*/ 119888 w 1094108"/>
                <a:gd name="connsiteY1" fmla="*/ 0 h 611110"/>
                <a:gd name="connsiteX2" fmla="*/ 1010547 w 1094108"/>
                <a:gd name="connsiteY2" fmla="*/ 323428 h 611110"/>
                <a:gd name="connsiteX3" fmla="*/ 1094108 w 1094108"/>
                <a:gd name="connsiteY3" fmla="*/ 441972 h 611110"/>
                <a:gd name="connsiteX4" fmla="*/ 1078252 w 1094108"/>
                <a:gd name="connsiteY4" fmla="*/ 547683 h 611110"/>
                <a:gd name="connsiteX5" fmla="*/ 1014825 w 1094108"/>
                <a:gd name="connsiteY5" fmla="*/ 510684 h 611110"/>
                <a:gd name="connsiteX6" fmla="*/ 998968 w 1094108"/>
                <a:gd name="connsiteY6" fmla="*/ 611110 h 611110"/>
                <a:gd name="connsiteX7" fmla="*/ 0 w 1094108"/>
                <a:gd name="connsiteY7" fmla="*/ 230550 h 611110"/>
                <a:gd name="connsiteX0" fmla="*/ 0 w 1089158"/>
                <a:gd name="connsiteY0" fmla="*/ 210751 h 611110"/>
                <a:gd name="connsiteX1" fmla="*/ 114938 w 1089158"/>
                <a:gd name="connsiteY1" fmla="*/ 0 h 611110"/>
                <a:gd name="connsiteX2" fmla="*/ 1005597 w 1089158"/>
                <a:gd name="connsiteY2" fmla="*/ 323428 h 611110"/>
                <a:gd name="connsiteX3" fmla="*/ 1089158 w 1089158"/>
                <a:gd name="connsiteY3" fmla="*/ 441972 h 611110"/>
                <a:gd name="connsiteX4" fmla="*/ 1073302 w 1089158"/>
                <a:gd name="connsiteY4" fmla="*/ 547683 h 611110"/>
                <a:gd name="connsiteX5" fmla="*/ 1009875 w 1089158"/>
                <a:gd name="connsiteY5" fmla="*/ 510684 h 611110"/>
                <a:gd name="connsiteX6" fmla="*/ 994018 w 1089158"/>
                <a:gd name="connsiteY6" fmla="*/ 611110 h 611110"/>
                <a:gd name="connsiteX7" fmla="*/ 0 w 1089158"/>
                <a:gd name="connsiteY7" fmla="*/ 210751 h 61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158" h="611110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908C5288-C1B2-4B4E-84F2-259C8FE515DD}"/>
                </a:ext>
              </a:extLst>
            </p:cNvPr>
            <p:cNvSpPr/>
            <p:nvPr/>
          </p:nvSpPr>
          <p:spPr>
            <a:xfrm>
              <a:off x="3145709" y="4476837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xmlns="" id="{6BB015EF-DA86-423C-8231-A3A162BBB486}"/>
                </a:ext>
              </a:extLst>
            </p:cNvPr>
            <p:cNvSpPr/>
            <p:nvPr/>
          </p:nvSpPr>
          <p:spPr>
            <a:xfrm>
              <a:off x="1130675" y="4343401"/>
              <a:ext cx="2709784" cy="1900717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60753"/>
                <a:gd name="connsiteY0" fmla="*/ 183976 h 2077670"/>
                <a:gd name="connsiteX1" fmla="*/ 128952 w 2760753"/>
                <a:gd name="connsiteY1" fmla="*/ 2064983 h 2077670"/>
                <a:gd name="connsiteX2" fmla="*/ 1861333 w 2760753"/>
                <a:gd name="connsiteY2" fmla="*/ 2077670 h 2077670"/>
                <a:gd name="connsiteX3" fmla="*/ 1841497 w 2760753"/>
                <a:gd name="connsiteY3" fmla="*/ 1807346 h 2077670"/>
                <a:gd name="connsiteX4" fmla="*/ 2664150 w 2760753"/>
                <a:gd name="connsiteY4" fmla="*/ 130334 h 2077670"/>
                <a:gd name="connsiteX5" fmla="*/ 2054394 w 2760753"/>
                <a:gd name="connsiteY5" fmla="*/ 98409 h 2077670"/>
                <a:gd name="connsiteX6" fmla="*/ 2030082 w 2760753"/>
                <a:gd name="connsiteY6" fmla="*/ 303 h 2077670"/>
                <a:gd name="connsiteX7" fmla="*/ 1898273 w 2760753"/>
                <a:gd name="connsiteY7" fmla="*/ 22051 h 2077670"/>
                <a:gd name="connsiteX8" fmla="*/ 1900421 w 2760753"/>
                <a:gd name="connsiteY8" fmla="*/ 783060 h 2077670"/>
                <a:gd name="connsiteX9" fmla="*/ 1226678 w 2760753"/>
                <a:gd name="connsiteY9" fmla="*/ 497145 h 2077670"/>
                <a:gd name="connsiteX10" fmla="*/ 1130871 w 2760753"/>
                <a:gd name="connsiteY10" fmla="*/ 572491 h 2077670"/>
                <a:gd name="connsiteX11" fmla="*/ 221873 w 2760753"/>
                <a:gd name="connsiteY11" fmla="*/ 183976 h 2077670"/>
                <a:gd name="connsiteX0" fmla="*/ 221873 w 2756874"/>
                <a:gd name="connsiteY0" fmla="*/ 183976 h 2077670"/>
                <a:gd name="connsiteX1" fmla="*/ 128952 w 2756874"/>
                <a:gd name="connsiteY1" fmla="*/ 2064983 h 2077670"/>
                <a:gd name="connsiteX2" fmla="*/ 1861333 w 2756874"/>
                <a:gd name="connsiteY2" fmla="*/ 2077670 h 2077670"/>
                <a:gd name="connsiteX3" fmla="*/ 1811798 w 2756874"/>
                <a:gd name="connsiteY3" fmla="*/ 1807346 h 2077670"/>
                <a:gd name="connsiteX4" fmla="*/ 2664150 w 2756874"/>
                <a:gd name="connsiteY4" fmla="*/ 130334 h 2077670"/>
                <a:gd name="connsiteX5" fmla="*/ 2054394 w 2756874"/>
                <a:gd name="connsiteY5" fmla="*/ 98409 h 2077670"/>
                <a:gd name="connsiteX6" fmla="*/ 2030082 w 2756874"/>
                <a:gd name="connsiteY6" fmla="*/ 303 h 2077670"/>
                <a:gd name="connsiteX7" fmla="*/ 1898273 w 2756874"/>
                <a:gd name="connsiteY7" fmla="*/ 22051 h 2077670"/>
                <a:gd name="connsiteX8" fmla="*/ 1900421 w 2756874"/>
                <a:gd name="connsiteY8" fmla="*/ 783060 h 2077670"/>
                <a:gd name="connsiteX9" fmla="*/ 1226678 w 2756874"/>
                <a:gd name="connsiteY9" fmla="*/ 497145 h 2077670"/>
                <a:gd name="connsiteX10" fmla="*/ 1130871 w 2756874"/>
                <a:gd name="connsiteY10" fmla="*/ 572491 h 2077670"/>
                <a:gd name="connsiteX11" fmla="*/ 221873 w 2756874"/>
                <a:gd name="connsiteY11" fmla="*/ 183976 h 2077670"/>
                <a:gd name="connsiteX0" fmla="*/ 221873 w 2764111"/>
                <a:gd name="connsiteY0" fmla="*/ 183976 h 2077670"/>
                <a:gd name="connsiteX1" fmla="*/ 128952 w 2764111"/>
                <a:gd name="connsiteY1" fmla="*/ 2064983 h 2077670"/>
                <a:gd name="connsiteX2" fmla="*/ 1861333 w 2764111"/>
                <a:gd name="connsiteY2" fmla="*/ 2077670 h 2077670"/>
                <a:gd name="connsiteX3" fmla="*/ 1811798 w 2764111"/>
                <a:gd name="connsiteY3" fmla="*/ 1807346 h 2077670"/>
                <a:gd name="connsiteX4" fmla="*/ 2664150 w 2764111"/>
                <a:gd name="connsiteY4" fmla="*/ 130334 h 2077670"/>
                <a:gd name="connsiteX5" fmla="*/ 2054394 w 2764111"/>
                <a:gd name="connsiteY5" fmla="*/ 98409 h 2077670"/>
                <a:gd name="connsiteX6" fmla="*/ 2030082 w 2764111"/>
                <a:gd name="connsiteY6" fmla="*/ 303 h 2077670"/>
                <a:gd name="connsiteX7" fmla="*/ 1898273 w 2764111"/>
                <a:gd name="connsiteY7" fmla="*/ 22051 h 2077670"/>
                <a:gd name="connsiteX8" fmla="*/ 1900421 w 2764111"/>
                <a:gd name="connsiteY8" fmla="*/ 783060 h 2077670"/>
                <a:gd name="connsiteX9" fmla="*/ 1226678 w 2764111"/>
                <a:gd name="connsiteY9" fmla="*/ 497145 h 2077670"/>
                <a:gd name="connsiteX10" fmla="*/ 1130871 w 2764111"/>
                <a:gd name="connsiteY10" fmla="*/ 572491 h 2077670"/>
                <a:gd name="connsiteX11" fmla="*/ 221873 w 2764111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54394 w 2749398"/>
                <a:gd name="connsiteY5" fmla="*/ 98409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74193 w 2749398"/>
                <a:gd name="connsiteY5" fmla="*/ 375596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58225"/>
                <a:gd name="connsiteY0" fmla="*/ 183976 h 2109781"/>
                <a:gd name="connsiteX1" fmla="*/ 128952 w 2758225"/>
                <a:gd name="connsiteY1" fmla="*/ 2064983 h 2109781"/>
                <a:gd name="connsiteX2" fmla="*/ 1861333 w 2758225"/>
                <a:gd name="connsiteY2" fmla="*/ 2077670 h 2109781"/>
                <a:gd name="connsiteX3" fmla="*/ 1811798 w 2758225"/>
                <a:gd name="connsiteY3" fmla="*/ 1807346 h 2109781"/>
                <a:gd name="connsiteX4" fmla="*/ 2674050 w 2758225"/>
                <a:gd name="connsiteY4" fmla="*/ 407521 h 2109781"/>
                <a:gd name="connsiteX5" fmla="*/ 2074193 w 2758225"/>
                <a:gd name="connsiteY5" fmla="*/ 375596 h 2109781"/>
                <a:gd name="connsiteX6" fmla="*/ 2030082 w 2758225"/>
                <a:gd name="connsiteY6" fmla="*/ 303 h 2109781"/>
                <a:gd name="connsiteX7" fmla="*/ 1898273 w 2758225"/>
                <a:gd name="connsiteY7" fmla="*/ 22051 h 2109781"/>
                <a:gd name="connsiteX8" fmla="*/ 1900421 w 2758225"/>
                <a:gd name="connsiteY8" fmla="*/ 783060 h 2109781"/>
                <a:gd name="connsiteX9" fmla="*/ 1226678 w 2758225"/>
                <a:gd name="connsiteY9" fmla="*/ 497145 h 2109781"/>
                <a:gd name="connsiteX10" fmla="*/ 1130871 w 2758225"/>
                <a:gd name="connsiteY10" fmla="*/ 572491 h 2109781"/>
                <a:gd name="connsiteX11" fmla="*/ 221873 w 2758225"/>
                <a:gd name="connsiteY11" fmla="*/ 183976 h 2109781"/>
                <a:gd name="connsiteX0" fmla="*/ 221873 w 2758225"/>
                <a:gd name="connsiteY0" fmla="*/ 162543 h 2088348"/>
                <a:gd name="connsiteX1" fmla="*/ 128952 w 2758225"/>
                <a:gd name="connsiteY1" fmla="*/ 2043550 h 2088348"/>
                <a:gd name="connsiteX2" fmla="*/ 1861333 w 2758225"/>
                <a:gd name="connsiteY2" fmla="*/ 2056237 h 2088348"/>
                <a:gd name="connsiteX3" fmla="*/ 1811798 w 2758225"/>
                <a:gd name="connsiteY3" fmla="*/ 1785913 h 2088348"/>
                <a:gd name="connsiteX4" fmla="*/ 2674050 w 2758225"/>
                <a:gd name="connsiteY4" fmla="*/ 386088 h 2088348"/>
                <a:gd name="connsiteX5" fmla="*/ 2074193 w 2758225"/>
                <a:gd name="connsiteY5" fmla="*/ 354163 h 2088348"/>
                <a:gd name="connsiteX6" fmla="*/ 2059780 w 2758225"/>
                <a:gd name="connsiteY6" fmla="*/ 513445 h 2088348"/>
                <a:gd name="connsiteX7" fmla="*/ 1898273 w 2758225"/>
                <a:gd name="connsiteY7" fmla="*/ 618 h 2088348"/>
                <a:gd name="connsiteX8" fmla="*/ 1900421 w 2758225"/>
                <a:gd name="connsiteY8" fmla="*/ 761627 h 2088348"/>
                <a:gd name="connsiteX9" fmla="*/ 1226678 w 2758225"/>
                <a:gd name="connsiteY9" fmla="*/ 475712 h 2088348"/>
                <a:gd name="connsiteX10" fmla="*/ 1130871 w 2758225"/>
                <a:gd name="connsiteY10" fmla="*/ 551058 h 2088348"/>
                <a:gd name="connsiteX11" fmla="*/ 221873 w 2758225"/>
                <a:gd name="connsiteY11" fmla="*/ 162543 h 2088348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47770 w 2758225"/>
                <a:gd name="connsiteY7" fmla="*/ 3231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9142 w 2758225"/>
                <a:gd name="connsiteY5" fmla="*/ 335163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3809"/>
                <a:gd name="connsiteY0" fmla="*/ 0 h 1962926"/>
                <a:gd name="connsiteX1" fmla="*/ 128952 w 2753809"/>
                <a:gd name="connsiteY1" fmla="*/ 1881007 h 1962926"/>
                <a:gd name="connsiteX2" fmla="*/ 1861333 w 2753809"/>
                <a:gd name="connsiteY2" fmla="*/ 1893694 h 1962926"/>
                <a:gd name="connsiteX3" fmla="*/ 1811798 w 2753809"/>
                <a:gd name="connsiteY3" fmla="*/ 1623370 h 1962926"/>
                <a:gd name="connsiteX4" fmla="*/ 2669101 w 2753809"/>
                <a:gd name="connsiteY4" fmla="*/ 357189 h 1962926"/>
                <a:gd name="connsiteX5" fmla="*/ 2079142 w 2753809"/>
                <a:gd name="connsiteY5" fmla="*/ 335163 h 1962926"/>
                <a:gd name="connsiteX6" fmla="*/ 2074630 w 2753809"/>
                <a:gd name="connsiteY6" fmla="*/ 425149 h 1962926"/>
                <a:gd name="connsiteX7" fmla="*/ 1932922 w 2753809"/>
                <a:gd name="connsiteY7" fmla="*/ 441947 h 1962926"/>
                <a:gd name="connsiteX8" fmla="*/ 1940020 w 2753809"/>
                <a:gd name="connsiteY8" fmla="*/ 698080 h 1962926"/>
                <a:gd name="connsiteX9" fmla="*/ 1226678 w 2753809"/>
                <a:gd name="connsiteY9" fmla="*/ 313169 h 1962926"/>
                <a:gd name="connsiteX10" fmla="*/ 1130871 w 2753809"/>
                <a:gd name="connsiteY10" fmla="*/ 388515 h 1962926"/>
                <a:gd name="connsiteX11" fmla="*/ 221873 w 2753809"/>
                <a:gd name="connsiteY11" fmla="*/ 0 h 1962926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79142 w 2709782"/>
                <a:gd name="connsiteY5" fmla="*/ 33516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09316 w 2709782"/>
                <a:gd name="connsiteY8" fmla="*/ 717879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665772 w 2709782"/>
                <a:gd name="connsiteY9" fmla="*/ 522224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546978 w 2709782"/>
                <a:gd name="connsiteY9" fmla="*/ 447977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9782" h="1900716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54" name="Εικόνα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09" y="5805465"/>
            <a:ext cx="801543" cy="801543"/>
          </a:xfrm>
          <a:prstGeom prst="rect">
            <a:avLst/>
          </a:prstGeom>
        </p:spPr>
      </p:pic>
      <p:pic>
        <p:nvPicPr>
          <p:cNvPr id="55" name="Εικόνα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679" y="4671933"/>
            <a:ext cx="916769" cy="916769"/>
          </a:xfrm>
          <a:prstGeom prst="rect">
            <a:avLst/>
          </a:prstGeom>
        </p:spPr>
      </p:pic>
      <p:pic>
        <p:nvPicPr>
          <p:cNvPr id="56" name="Εικόνα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35" y="2465695"/>
            <a:ext cx="951647" cy="951647"/>
          </a:xfrm>
          <a:prstGeom prst="rect">
            <a:avLst/>
          </a:prstGeom>
        </p:spPr>
      </p:pic>
      <p:pic>
        <p:nvPicPr>
          <p:cNvPr id="57" name="Εικόνα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34" y="3548810"/>
            <a:ext cx="951647" cy="9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877" y="225616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Τεχνικά χαρακτηριστικά εφαρμογής</a:t>
            </a:r>
            <a:endParaRPr 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4041076" y="1068567"/>
            <a:ext cx="4090737" cy="562842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3EC47E-D2F3-4A1E-84BC-809ED3173F5C}"/>
              </a:ext>
            </a:extLst>
          </p:cNvPr>
          <p:cNvSpPr txBox="1"/>
          <p:nvPr/>
        </p:nvSpPr>
        <p:spPr>
          <a:xfrm>
            <a:off x="1597791" y="2949540"/>
            <a:ext cx="184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Angular 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33EC47E-D2F3-4A1E-84BC-809ED3173F5C}"/>
              </a:ext>
            </a:extLst>
          </p:cNvPr>
          <p:cNvSpPr txBox="1"/>
          <p:nvPr/>
        </p:nvSpPr>
        <p:spPr>
          <a:xfrm>
            <a:off x="9546598" y="4784475"/>
            <a:ext cx="216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 Igniter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3EC47E-D2F3-4A1E-84BC-809ED3173F5C}"/>
              </a:ext>
            </a:extLst>
          </p:cNvPr>
          <p:cNvSpPr txBox="1"/>
          <p:nvPr/>
        </p:nvSpPr>
        <p:spPr>
          <a:xfrm>
            <a:off x="1420044" y="4871317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OpenLayers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3EC47E-D2F3-4A1E-84BC-809ED3173F5C}"/>
              </a:ext>
            </a:extLst>
          </p:cNvPr>
          <p:cNvSpPr txBox="1"/>
          <p:nvPr/>
        </p:nvSpPr>
        <p:spPr>
          <a:xfrm>
            <a:off x="9662101" y="2949540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r>
              <a:rPr lang="el-GR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47" y="1583596"/>
            <a:ext cx="3416858" cy="4185146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0" y="2622916"/>
            <a:ext cx="1114911" cy="1114911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53" y="4409652"/>
            <a:ext cx="1067045" cy="1101190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2" y="4608598"/>
            <a:ext cx="987101" cy="987101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80" y="2798018"/>
            <a:ext cx="1417721" cy="764710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54518" y="1494546"/>
            <a:ext cx="2887579" cy="7242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Front</a:t>
            </a:r>
            <a:endParaRPr lang="en-US" sz="36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8622690" y="1383460"/>
            <a:ext cx="2887579" cy="7242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Back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58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5">
            <a:extLst>
              <a:ext uri="{FF2B5EF4-FFF2-40B4-BE49-F238E27FC236}">
                <a16:creationId xmlns:a16="http://schemas.microsoft.com/office/drawing/2014/main" xmlns="" id="{62063817-860E-4682-B91E-815215B9C8E1}"/>
              </a:ext>
            </a:extLst>
          </p:cNvPr>
          <p:cNvSpPr/>
          <p:nvPr/>
        </p:nvSpPr>
        <p:spPr>
          <a:xfrm>
            <a:off x="12591" y="-50973"/>
            <a:ext cx="12179409" cy="69089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9334" y="186543"/>
            <a:ext cx="3760944" cy="2141916"/>
          </a:xfrm>
        </p:spPr>
        <p:txBody>
          <a:bodyPr>
            <a:norm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Πηγές Δεδομένων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onut 77">
            <a:extLst>
              <a:ext uri="{FF2B5EF4-FFF2-40B4-BE49-F238E27FC236}">
                <a16:creationId xmlns:a16="http://schemas.microsoft.com/office/drawing/2014/main" xmlns="" id="{5072CC74-C16C-44F6-A935-3CFA82A932BB}"/>
              </a:ext>
            </a:extLst>
          </p:cNvPr>
          <p:cNvSpPr/>
          <p:nvPr/>
        </p:nvSpPr>
        <p:spPr>
          <a:xfrm>
            <a:off x="4538898" y="2344764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4014247-2F7E-4F81-AFC4-D91B3899E2B0}"/>
              </a:ext>
            </a:extLst>
          </p:cNvPr>
          <p:cNvSpPr/>
          <p:nvPr/>
        </p:nvSpPr>
        <p:spPr>
          <a:xfrm>
            <a:off x="5210434" y="3016300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xmlns="" id="{C1A8C9F8-88DF-4B01-B386-B2486DF492BE}"/>
              </a:ext>
            </a:extLst>
          </p:cNvPr>
          <p:cNvSpPr/>
          <p:nvPr/>
        </p:nvSpPr>
        <p:spPr>
          <a:xfrm>
            <a:off x="4187788" y="1993654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8CC2237-2FA0-4770-9123-90512F7A19C3}"/>
              </a:ext>
            </a:extLst>
          </p:cNvPr>
          <p:cNvGrpSpPr/>
          <p:nvPr/>
        </p:nvGrpSpPr>
        <p:grpSpPr>
          <a:xfrm rot="1808093">
            <a:off x="5201391" y="81357"/>
            <a:ext cx="1883739" cy="2867075"/>
            <a:chOff x="4752573" y="1656131"/>
            <a:chExt cx="979049" cy="1469591"/>
          </a:xfrm>
          <a:solidFill>
            <a:schemeClr val="accent1">
              <a:lumMod val="5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grpFill/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:a16="http://schemas.microsoft.com/office/drawing/2014/main" xmlns="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:a16="http://schemas.microsoft.com/office/drawing/2014/main" xmlns="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:a16="http://schemas.microsoft.com/office/drawing/2014/main" xmlns="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:a16="http://schemas.microsoft.com/office/drawing/2014/main" xmlns="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xmlns="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BF4B0A0-52C7-4E7D-AC0A-327C818316C7}"/>
              </a:ext>
            </a:extLst>
          </p:cNvPr>
          <p:cNvGrpSpPr/>
          <p:nvPr/>
        </p:nvGrpSpPr>
        <p:grpSpPr>
          <a:xfrm>
            <a:off x="3671313" y="3412343"/>
            <a:ext cx="1469591" cy="979049"/>
            <a:chOff x="3671313" y="3412343"/>
            <a:chExt cx="1469591" cy="979049"/>
          </a:xfrm>
          <a:solidFill>
            <a:srgbClr val="C00000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:a16="http://schemas.microsoft.com/office/drawing/2014/main" xmlns="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:a16="http://schemas.microsoft.com/office/drawing/2014/main" xmlns="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:a16="http://schemas.microsoft.com/office/drawing/2014/main" xmlns="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:a16="http://schemas.microsoft.com/office/drawing/2014/main" xmlns="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xmlns="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D1B8E89C-A236-4C8A-8CB1-E76F4049F931}"/>
              </a:ext>
            </a:extLst>
          </p:cNvPr>
          <p:cNvGrpSpPr/>
          <p:nvPr/>
        </p:nvGrpSpPr>
        <p:grpSpPr>
          <a:xfrm>
            <a:off x="4752573" y="4644247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:a16="http://schemas.microsoft.com/office/drawing/2014/main" xmlns="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:a16="http://schemas.microsoft.com/office/drawing/2014/main" xmlns="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:a16="http://schemas.microsoft.com/office/drawing/2014/main" xmlns="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:a16="http://schemas.microsoft.com/office/drawing/2014/main" xmlns="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525772BD-00EA-495B-B838-746403706536}"/>
              </a:ext>
            </a:extLst>
          </p:cNvPr>
          <p:cNvGrpSpPr/>
          <p:nvPr/>
        </p:nvGrpSpPr>
        <p:grpSpPr>
          <a:xfrm>
            <a:off x="7082764" y="3412343"/>
            <a:ext cx="1469591" cy="979049"/>
            <a:chOff x="7082764" y="3412343"/>
            <a:chExt cx="1469591" cy="979049"/>
          </a:xfrm>
          <a:solidFill>
            <a:srgbClr val="7030A0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grpFill/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:a16="http://schemas.microsoft.com/office/drawing/2014/main" xmlns="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:a16="http://schemas.microsoft.com/office/drawing/2014/main" xmlns="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:a16="http://schemas.microsoft.com/office/drawing/2014/main" xmlns="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:a16="http://schemas.microsoft.com/office/drawing/2014/main" xmlns="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xmlns="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E85CA80-75EA-45CB-A9F6-2F9363EC405F}"/>
              </a:ext>
            </a:extLst>
          </p:cNvPr>
          <p:cNvSpPr txBox="1"/>
          <p:nvPr/>
        </p:nvSpPr>
        <p:spPr>
          <a:xfrm>
            <a:off x="5465113" y="807207"/>
            <a:ext cx="145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b="1" dirty="0" smtClean="0">
                <a:solidFill>
                  <a:schemeClr val="bg1"/>
                </a:solidFill>
                <a:cs typeface="Arial" pitchFamily="34" charset="0"/>
              </a:rPr>
              <a:t>Γεωργοί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E5D3FCF-09F2-4D42-858E-8391E32D8A82}"/>
              </a:ext>
            </a:extLst>
          </p:cNvPr>
          <p:cNvSpPr txBox="1"/>
          <p:nvPr/>
        </p:nvSpPr>
        <p:spPr>
          <a:xfrm>
            <a:off x="786865" y="3565723"/>
            <a:ext cx="271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b="1" dirty="0">
                <a:solidFill>
                  <a:schemeClr val="bg1"/>
                </a:solidFill>
                <a:cs typeface="Arial" pitchFamily="34" charset="0"/>
              </a:rPr>
              <a:t>Φορείς Δημοσίου Τομέα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8E899AE-D1A4-4CE0-80D5-211A2D21663E}"/>
              </a:ext>
            </a:extLst>
          </p:cNvPr>
          <p:cNvSpPr txBox="1"/>
          <p:nvPr/>
        </p:nvSpPr>
        <p:spPr>
          <a:xfrm>
            <a:off x="325753" y="5639928"/>
            <a:ext cx="412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NASA WMS </a:t>
            </a:r>
            <a:r>
              <a:rPr lang="el-GR" altLang="ko-KR" sz="2400" b="1" dirty="0" smtClean="0">
                <a:solidFill>
                  <a:schemeClr val="bg1"/>
                </a:solidFill>
                <a:cs typeface="Arial" pitchFamily="34" charset="0"/>
              </a:rPr>
              <a:t>ειδοποιήσεις για πυρκαγιές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D5E17B4-8FBA-491A-99DF-58C7F7CC39D3}"/>
              </a:ext>
            </a:extLst>
          </p:cNvPr>
          <p:cNvSpPr txBox="1"/>
          <p:nvPr/>
        </p:nvSpPr>
        <p:spPr>
          <a:xfrm>
            <a:off x="7889666" y="5779874"/>
            <a:ext cx="321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400" b="1" dirty="0" smtClean="0">
                <a:solidFill>
                  <a:schemeClr val="bg1"/>
                </a:solidFill>
                <a:cs typeface="Arial" pitchFamily="34" charset="0"/>
              </a:rPr>
              <a:t>Ειδική </a:t>
            </a:r>
            <a:r>
              <a:rPr lang="el-GR" altLang="ko-KR" sz="2400" b="1" dirty="0">
                <a:solidFill>
                  <a:schemeClr val="bg1"/>
                </a:solidFill>
                <a:cs typeface="Arial" pitchFamily="34" charset="0"/>
              </a:rPr>
              <a:t>Γραμματεία Υδάτων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130">
            <a:extLst>
              <a:ext uri="{FF2B5EF4-FFF2-40B4-BE49-F238E27FC236}">
                <a16:creationId xmlns:a16="http://schemas.microsoft.com/office/drawing/2014/main" xmlns="" id="{AC9075E8-A7D0-4CD9-A063-00E6DF40E301}"/>
              </a:ext>
            </a:extLst>
          </p:cNvPr>
          <p:cNvSpPr/>
          <p:nvPr/>
        </p:nvSpPr>
        <p:spPr>
          <a:xfrm>
            <a:off x="7889666" y="3722582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xmlns="" id="{1AD1D7C8-C183-4F0C-B94B-04E9E846C76B}"/>
              </a:ext>
            </a:extLst>
          </p:cNvPr>
          <p:cNvSpPr/>
          <p:nvPr/>
        </p:nvSpPr>
        <p:spPr>
          <a:xfrm>
            <a:off x="4936016" y="540869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xmlns="" id="{4D79FFF9-F045-400D-A9EE-7B75CC4E59FD}"/>
              </a:ext>
            </a:extLst>
          </p:cNvPr>
          <p:cNvSpPr>
            <a:spLocks noChangeAspect="1"/>
          </p:cNvSpPr>
          <p:nvPr/>
        </p:nvSpPr>
        <p:spPr>
          <a:xfrm>
            <a:off x="3950278" y="372258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xmlns="" id="{492F1171-B75E-4855-AD88-0BA2BEBECBF8}"/>
              </a:ext>
            </a:extLst>
          </p:cNvPr>
          <p:cNvGrpSpPr/>
          <p:nvPr/>
        </p:nvGrpSpPr>
        <p:grpSpPr>
          <a:xfrm>
            <a:off x="5632945" y="3413224"/>
            <a:ext cx="874199" cy="965993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xmlns="" id="{EC372B0D-E19C-460F-B8EA-20FB06B7CDB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xmlns="" id="{21265F18-7D8F-46D6-88A9-210BC99C0C7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A41561CF-AB1A-497F-A840-2D531B61E587}"/>
              </a:ext>
            </a:extLst>
          </p:cNvPr>
          <p:cNvGrpSpPr/>
          <p:nvPr/>
        </p:nvGrpSpPr>
        <p:grpSpPr>
          <a:xfrm>
            <a:off x="6492043" y="4653625"/>
            <a:ext cx="979049" cy="1469591"/>
            <a:chOff x="6492043" y="4653625"/>
            <a:chExt cx="979049" cy="1469591"/>
          </a:xfrm>
          <a:solidFill>
            <a:srgbClr val="FFC000"/>
          </a:solidFill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grpFill/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:a16="http://schemas.microsoft.com/office/drawing/2014/main" xmlns="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:a16="http://schemas.microsoft.com/office/drawing/2014/main" xmlns="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:a16="http://schemas.microsoft.com/office/drawing/2014/main" xmlns="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:a16="http://schemas.microsoft.com/office/drawing/2014/main" xmlns="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:a16="http://schemas.microsoft.com/office/drawing/2014/main" xmlns="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86" name="Rounded Rectangle 5">
            <a:extLst>
              <a:ext uri="{FF2B5EF4-FFF2-40B4-BE49-F238E27FC236}">
                <a16:creationId xmlns:a16="http://schemas.microsoft.com/office/drawing/2014/main" xmlns="" id="{96C3D55C-B99C-40F5-8190-0F61209C3629}"/>
              </a:ext>
            </a:extLst>
          </p:cNvPr>
          <p:cNvSpPr/>
          <p:nvPr/>
        </p:nvSpPr>
        <p:spPr>
          <a:xfrm flipH="1">
            <a:off x="6902753" y="547144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9E85CA80-75EA-45CB-A9F6-2F9363EC405F}"/>
              </a:ext>
            </a:extLst>
          </p:cNvPr>
          <p:cNvSpPr txBox="1"/>
          <p:nvPr/>
        </p:nvSpPr>
        <p:spPr>
          <a:xfrm>
            <a:off x="8687109" y="3665387"/>
            <a:ext cx="322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AgroMonitoring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 API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9E85CA80-75EA-45CB-A9F6-2F9363EC405F}"/>
              </a:ext>
            </a:extLst>
          </p:cNvPr>
          <p:cNvSpPr txBox="1"/>
          <p:nvPr/>
        </p:nvSpPr>
        <p:spPr>
          <a:xfrm>
            <a:off x="7150986" y="718453"/>
            <a:ext cx="322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Crowdsourcing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2063817-860E-4682-B91E-815215B9C8E1}"/>
              </a:ext>
            </a:extLst>
          </p:cNvPr>
          <p:cNvSpPr/>
          <p:nvPr/>
        </p:nvSpPr>
        <p:spPr>
          <a:xfrm>
            <a:off x="12591" y="-50973"/>
            <a:ext cx="12179409" cy="69089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52" y="545784"/>
            <a:ext cx="3173500" cy="598571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87609DA-5183-4F36-89B9-F1C137B0FEBF}"/>
              </a:ext>
            </a:extLst>
          </p:cNvPr>
          <p:cNvSpPr txBox="1"/>
          <p:nvPr/>
        </p:nvSpPr>
        <p:spPr>
          <a:xfrm>
            <a:off x="8578378" y="998478"/>
            <a:ext cx="361362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altLang="ko-KR" sz="3000" b="1" dirty="0" smtClean="0">
                <a:solidFill>
                  <a:schemeClr val="bg1"/>
                </a:solidFill>
                <a:cs typeface="Arial" pitchFamily="34" charset="0"/>
              </a:rPr>
              <a:t>Γεωργοί</a:t>
            </a:r>
            <a:endParaRPr lang="en-US" altLang="ko-KR" sz="3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ko-KR" sz="30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l-GR" altLang="ko-KR" sz="3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l-GR" altLang="ko-KR" sz="3000" b="1" dirty="0" smtClean="0">
                <a:solidFill>
                  <a:schemeClr val="bg1"/>
                </a:solidFill>
                <a:cs typeface="Arial" pitchFamily="34" charset="0"/>
              </a:rPr>
              <a:t>Κτηνοτρόφοι</a:t>
            </a:r>
            <a:endParaRPr lang="en-US" altLang="ko-KR" sz="3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ko-KR" sz="3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l-GR" altLang="ko-KR" sz="3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l-GR" altLang="ko-KR" sz="3000" b="1" dirty="0" smtClean="0">
                <a:solidFill>
                  <a:schemeClr val="bg1"/>
                </a:solidFill>
                <a:cs typeface="Arial" pitchFamily="34" charset="0"/>
              </a:rPr>
              <a:t>Μελισσοκόμοι</a:t>
            </a:r>
            <a:endParaRPr lang="en-US" altLang="ko-KR" sz="3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ko-KR" sz="3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l-GR" altLang="ko-KR" sz="3000" b="1" dirty="0">
                <a:solidFill>
                  <a:schemeClr val="bg1"/>
                </a:solidFill>
                <a:cs typeface="Arial" pitchFamily="34" charset="0"/>
              </a:rPr>
              <a:t>Σχεδιασμός πολιτικής πρόληψης και προειδοποιήσεων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317634" y="-50973"/>
            <a:ext cx="4880007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l-GR" altLang="ko-KR" sz="4400" b="1" dirty="0" smtClean="0">
                <a:solidFill>
                  <a:schemeClr val="bg1"/>
                </a:solidFill>
                <a:cs typeface="Arial" pitchFamily="34" charset="0"/>
              </a:rPr>
              <a:t>Πλεονεκτήματα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7609DA-5183-4F36-89B9-F1C137B0FEBF}"/>
              </a:ext>
            </a:extLst>
          </p:cNvPr>
          <p:cNvSpPr txBox="1"/>
          <p:nvPr/>
        </p:nvSpPr>
        <p:spPr>
          <a:xfrm>
            <a:off x="137762" y="711218"/>
            <a:ext cx="60157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Άμεση και προσωποποιημένη ενημέρωση γεωργών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Ενημέρωση για κάθε είδος κινδύνου όπως φυσικές καταστροφές, ακραίες καιρικές συνθήκες, ασθένειες, παράσιτα, πυρκαγιές κ.α.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Αξιοποίηση δορυφορικών φωτογραφιών</a:t>
            </a:r>
          </a:p>
          <a:p>
            <a:pPr marL="457200" indent="-457200">
              <a:buFont typeface="Arial" pitchFamily="34" charset="0"/>
              <a:buChar char="•"/>
            </a:pPr>
            <a:endParaRPr lang="el-GR" altLang="ko-KR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7609DA-5183-4F36-89B9-F1C137B0FEBF}"/>
              </a:ext>
            </a:extLst>
          </p:cNvPr>
          <p:cNvSpPr txBox="1"/>
          <p:nvPr/>
        </p:nvSpPr>
        <p:spPr>
          <a:xfrm>
            <a:off x="57451" y="3915201"/>
            <a:ext cx="6176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3000" b="1" dirty="0" smtClean="0">
                <a:solidFill>
                  <a:schemeClr val="bg1"/>
                </a:solidFill>
                <a:cs typeface="Arial" pitchFamily="34" charset="0"/>
              </a:rPr>
              <a:t>Ο χρήστης (γεωργός/γεωπόνος) μπορεί να ενημερώσει παραγωγούς για συγκεκριμένο συμβάν σε καλλιέργεια.</a:t>
            </a:r>
          </a:p>
          <a:p>
            <a:pPr algn="ctr"/>
            <a:r>
              <a:rPr lang="el-GR" altLang="ko-KR" sz="3000" b="1" dirty="0" smtClean="0">
                <a:solidFill>
                  <a:schemeClr val="bg1"/>
                </a:solidFill>
                <a:cs typeface="Arial" pitchFamily="34" charset="0"/>
              </a:rPr>
              <a:t>Χρήστες που ενημερώνονται, επιβεβαιώνουν την πληροφορία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F62A57A-D2E2-4712-ABD5-7B719B0113D8}"/>
              </a:ext>
            </a:extLst>
          </p:cNvPr>
          <p:cNvSpPr txBox="1">
            <a:spLocks/>
          </p:cNvSpPr>
          <p:nvPr/>
        </p:nvSpPr>
        <p:spPr>
          <a:xfrm>
            <a:off x="3674443" y="269875"/>
            <a:ext cx="4848727" cy="1503363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Επιχειρηματικό μοντέλο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2387D3-4DE7-40C7-84D2-0F1AF6F125A9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063817-860E-4682-B91E-815215B9C8E1}"/>
              </a:ext>
            </a:extLst>
          </p:cNvPr>
          <p:cNvSpPr/>
          <p:nvPr/>
        </p:nvSpPr>
        <p:spPr>
          <a:xfrm>
            <a:off x="12591" y="-50973"/>
            <a:ext cx="3815129" cy="69089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C1AFD4-2886-439A-B757-F3E7682A7694}"/>
              </a:ext>
            </a:extLst>
          </p:cNvPr>
          <p:cNvSpPr txBox="1"/>
          <p:nvPr/>
        </p:nvSpPr>
        <p:spPr>
          <a:xfrm>
            <a:off x="8494295" y="2220760"/>
            <a:ext cx="35854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l-G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Συνδρομητική Υπηρεσία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(Premium)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516685-A9AF-4CF8-AFED-1DCB98FE7E1D}"/>
              </a:ext>
            </a:extLst>
          </p:cNvPr>
          <p:cNvSpPr txBox="1"/>
          <p:nvPr/>
        </p:nvSpPr>
        <p:spPr>
          <a:xfrm>
            <a:off x="199080" y="2336372"/>
            <a:ext cx="3416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l-GR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Δωρεάν διάθεση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(Free)</a:t>
            </a:r>
            <a:endParaRPr lang="el-GR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FD909FE-937B-45CD-A006-F34B8AE295E2}"/>
              </a:ext>
            </a:extLst>
          </p:cNvPr>
          <p:cNvSpPr/>
          <p:nvPr/>
        </p:nvSpPr>
        <p:spPr>
          <a:xfrm>
            <a:off x="1547564" y="1466809"/>
            <a:ext cx="720000" cy="720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1BE9CD4-4130-4B6A-9D4C-B82F9EDAB948}"/>
              </a:ext>
            </a:extLst>
          </p:cNvPr>
          <p:cNvSpPr/>
          <p:nvPr/>
        </p:nvSpPr>
        <p:spPr>
          <a:xfrm>
            <a:off x="9924000" y="1447567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xmlns="" id="{5EB6E333-D192-484D-A02C-8ABE8B4BB669}"/>
              </a:ext>
            </a:extLst>
          </p:cNvPr>
          <p:cNvSpPr/>
          <p:nvPr/>
        </p:nvSpPr>
        <p:spPr>
          <a:xfrm rot="20700000">
            <a:off x="1686449" y="1633085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Donut 15">
            <a:extLst>
              <a:ext uri="{FF2B5EF4-FFF2-40B4-BE49-F238E27FC236}">
                <a16:creationId xmlns:a16="http://schemas.microsoft.com/office/drawing/2014/main" xmlns="" id="{96E8124C-151B-49E3-B88D-2D91A65394FF}"/>
              </a:ext>
            </a:extLst>
          </p:cNvPr>
          <p:cNvSpPr/>
          <p:nvPr/>
        </p:nvSpPr>
        <p:spPr>
          <a:xfrm>
            <a:off x="10087632" y="1613112"/>
            <a:ext cx="392737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54669D-57FE-4C85-9770-F0A46ADF3B99}"/>
              </a:ext>
            </a:extLst>
          </p:cNvPr>
          <p:cNvSpPr txBox="1"/>
          <p:nvPr/>
        </p:nvSpPr>
        <p:spPr>
          <a:xfrm>
            <a:off x="8494295" y="2959283"/>
            <a:ext cx="358541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Καταχώριση προτιμήσεων προειδοποιήσεων 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(χωρίς περιορισμό)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Ιστορικό 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προειδοποιήσεων</a:t>
            </a: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(χωρίς περιορισμό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Εξαγωγή 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προειδοποιήσεων</a:t>
            </a:r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και ιστορικού 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σε κάθε κατάλληλη μορφή αρχείου εικόνας, κειμένου, λογιστικού φύλλου (πχ </a:t>
            </a:r>
            <a:r>
              <a:rPr lang="en-US" altLang="ko-KR" sz="15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xls</a:t>
            </a:r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csv, </a:t>
            </a:r>
            <a:r>
              <a:rPr lang="en-US" altLang="ko-KR" sz="15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xml, html, pdf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altLang="ko-KR" sz="15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κ.ο.κ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.)</a:t>
            </a:r>
            <a:endParaRPr lang="el-GR" altLang="ko-KR" sz="15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E4C5D03-9123-4B45-B751-0AD439AC6E8D}"/>
              </a:ext>
            </a:extLst>
          </p:cNvPr>
          <p:cNvSpPr txBox="1"/>
          <p:nvPr/>
        </p:nvSpPr>
        <p:spPr>
          <a:xfrm>
            <a:off x="600076" y="2959283"/>
            <a:ext cx="261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A8ED03-E015-431C-9578-6AB48DA845F3}"/>
              </a:ext>
            </a:extLst>
          </p:cNvPr>
          <p:cNvSpPr txBox="1"/>
          <p:nvPr/>
        </p:nvSpPr>
        <p:spPr>
          <a:xfrm>
            <a:off x="4998113" y="5808406"/>
            <a:ext cx="2195775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Freemium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96">
            <a:extLst>
              <a:ext uri="{FF2B5EF4-FFF2-40B4-BE49-F238E27FC236}">
                <a16:creationId xmlns:a16="http://schemas.microsoft.com/office/drawing/2014/main" xmlns="" id="{64D56E5E-311E-42A9-A687-21D265312CF8}"/>
              </a:ext>
            </a:extLst>
          </p:cNvPr>
          <p:cNvGrpSpPr/>
          <p:nvPr/>
        </p:nvGrpSpPr>
        <p:grpSpPr>
          <a:xfrm>
            <a:off x="5369584" y="3262919"/>
            <a:ext cx="1539438" cy="1251263"/>
            <a:chOff x="2676526" y="2041913"/>
            <a:chExt cx="3486148" cy="2833560"/>
          </a:xfrm>
        </p:grpSpPr>
        <p:grpSp>
          <p:nvGrpSpPr>
            <p:cNvPr id="32" name="Group 97">
              <a:extLst>
                <a:ext uri="{FF2B5EF4-FFF2-40B4-BE49-F238E27FC236}">
                  <a16:creationId xmlns:a16="http://schemas.microsoft.com/office/drawing/2014/main" xmlns="" id="{AD805550-3DE9-474E-BC49-2622ED870C3E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xmlns="" id="{0B85E2E6-0F56-4875-897E-187F3A3E54CE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5" name="Rounded Rectangle 4">
                <a:extLst>
                  <a:ext uri="{FF2B5EF4-FFF2-40B4-BE49-F238E27FC236}">
                    <a16:creationId xmlns:a16="http://schemas.microsoft.com/office/drawing/2014/main" xmlns="" id="{72305BE4-9DE5-4BE4-9C60-6EA8E614973E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11">
                <a:extLst>
                  <a:ext uri="{FF2B5EF4-FFF2-40B4-BE49-F238E27FC236}">
                    <a16:creationId xmlns:a16="http://schemas.microsoft.com/office/drawing/2014/main" xmlns="" id="{278DCB10-874C-4D13-A7B1-7DF3F76842D1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ounded Rectangle 12">
                <a:extLst>
                  <a:ext uri="{FF2B5EF4-FFF2-40B4-BE49-F238E27FC236}">
                    <a16:creationId xmlns:a16="http://schemas.microsoft.com/office/drawing/2014/main" xmlns="" id="{8D8E2BE9-A70F-41D0-B3B4-153B071A530A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ounded Rectangle 13">
                <a:extLst>
                  <a:ext uri="{FF2B5EF4-FFF2-40B4-BE49-F238E27FC236}">
                    <a16:creationId xmlns:a16="http://schemas.microsoft.com/office/drawing/2014/main" xmlns="" id="{57145FAE-2CD6-4463-AD2E-B45961BEAB74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xmlns="" id="{F65B6D7C-0919-4E36-AEBD-9656452DDCBC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9" name="Group 158">
            <a:extLst>
              <a:ext uri="{FF2B5EF4-FFF2-40B4-BE49-F238E27FC236}">
                <a16:creationId xmlns:a16="http://schemas.microsoft.com/office/drawing/2014/main" xmlns="" id="{68DEC7E7-C221-4AF0-A8A5-BAE9DDC341E9}"/>
              </a:ext>
            </a:extLst>
          </p:cNvPr>
          <p:cNvGrpSpPr/>
          <p:nvPr/>
        </p:nvGrpSpPr>
        <p:grpSpPr>
          <a:xfrm>
            <a:off x="4770705" y="2334069"/>
            <a:ext cx="2887593" cy="2920834"/>
            <a:chOff x="369152" y="1617134"/>
            <a:chExt cx="3546035" cy="3586857"/>
          </a:xfrm>
          <a:solidFill>
            <a:schemeClr val="accent1"/>
          </a:solidFill>
        </p:grpSpPr>
        <p:grpSp>
          <p:nvGrpSpPr>
            <p:cNvPr id="40" name="Group 159">
              <a:extLst>
                <a:ext uri="{FF2B5EF4-FFF2-40B4-BE49-F238E27FC236}">
                  <a16:creationId xmlns:a16="http://schemas.microsoft.com/office/drawing/2014/main" xmlns="" id="{FA06617D-5111-4313-8908-128A32C0165E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xmlns="" id="{825ACD2C-2E6E-4D00-A8E3-5C023733DC0D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ight Triangle 13">
                <a:extLst>
                  <a:ext uri="{FF2B5EF4-FFF2-40B4-BE49-F238E27FC236}">
                    <a16:creationId xmlns:a16="http://schemas.microsoft.com/office/drawing/2014/main" xmlns="" id="{8F52C962-61C7-458A-BA81-84A50155859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24">
                <a:extLst>
                  <a:ext uri="{FF2B5EF4-FFF2-40B4-BE49-F238E27FC236}">
                    <a16:creationId xmlns:a16="http://schemas.microsoft.com/office/drawing/2014/main" xmlns="" id="{B711835F-F0E9-47FA-90C8-8483437B069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xmlns="" id="{D05620D9-9E66-42C2-890C-42F23C41B044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Isosceles Triangle 3">
                <a:extLst>
                  <a:ext uri="{FF2B5EF4-FFF2-40B4-BE49-F238E27FC236}">
                    <a16:creationId xmlns:a16="http://schemas.microsoft.com/office/drawing/2014/main" xmlns="" id="{450632FD-5603-481F-A82D-C6CF18A469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1" name="Group 160">
              <a:extLst>
                <a:ext uri="{FF2B5EF4-FFF2-40B4-BE49-F238E27FC236}">
                  <a16:creationId xmlns:a16="http://schemas.microsoft.com/office/drawing/2014/main" xmlns="" id="{F156AED3-AA8D-4841-8C0F-8395475A15C4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xmlns="" id="{413D5CBF-F9A2-41A2-917E-762F8936138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ight Triangle 13">
                <a:extLst>
                  <a:ext uri="{FF2B5EF4-FFF2-40B4-BE49-F238E27FC236}">
                    <a16:creationId xmlns:a16="http://schemas.microsoft.com/office/drawing/2014/main" xmlns="" id="{8186E39E-AEBF-4B8B-991F-F0ED5F1D4EB4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24">
                <a:extLst>
                  <a:ext uri="{FF2B5EF4-FFF2-40B4-BE49-F238E27FC236}">
                    <a16:creationId xmlns:a16="http://schemas.microsoft.com/office/drawing/2014/main" xmlns="" id="{F10FFD6D-C08B-4626-891A-73771D134F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xmlns="" id="{72ED4E9B-63ED-4190-BEDD-877560E7A17D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Isosceles Triangle 3">
                <a:extLst>
                  <a:ext uri="{FF2B5EF4-FFF2-40B4-BE49-F238E27FC236}">
                    <a16:creationId xmlns:a16="http://schemas.microsoft.com/office/drawing/2014/main" xmlns="" id="{00729DBF-E583-4ED6-A2B2-96207918E4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" name="Group 161">
              <a:extLst>
                <a:ext uri="{FF2B5EF4-FFF2-40B4-BE49-F238E27FC236}">
                  <a16:creationId xmlns:a16="http://schemas.microsoft.com/office/drawing/2014/main" xmlns="" id="{C45FABE2-FCC8-47F3-97CF-A607124839B4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  <a:grpFill/>
          </p:grpSpPr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xmlns="" id="{B914DFEE-7442-4201-BC4C-7763B3DF67A0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ight Triangle 13">
                <a:extLst>
                  <a:ext uri="{FF2B5EF4-FFF2-40B4-BE49-F238E27FC236}">
                    <a16:creationId xmlns:a16="http://schemas.microsoft.com/office/drawing/2014/main" xmlns="" id="{DCDFBC73-5BA0-4288-A8CB-C9A6A66BFBF0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xmlns="" id="{5DE2F223-75D7-40A4-9612-2D7FBF13DB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41">
                <a:extLst>
                  <a:ext uri="{FF2B5EF4-FFF2-40B4-BE49-F238E27FC236}">
                    <a16:creationId xmlns:a16="http://schemas.microsoft.com/office/drawing/2014/main" xmlns="" id="{D7723369-F1F6-4305-8E6D-AF81006176BF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Isosceles Triangle 3">
                <a:extLst>
                  <a:ext uri="{FF2B5EF4-FFF2-40B4-BE49-F238E27FC236}">
                    <a16:creationId xmlns:a16="http://schemas.microsoft.com/office/drawing/2014/main" xmlns="" id="{CA2FD652-E394-4362-B54D-7DF779B741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" name="Group 162">
              <a:extLst>
                <a:ext uri="{FF2B5EF4-FFF2-40B4-BE49-F238E27FC236}">
                  <a16:creationId xmlns:a16="http://schemas.microsoft.com/office/drawing/2014/main" xmlns="" id="{A2173AD3-B34A-49C2-B51C-2B5444FE8EEF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  <a:grpFill/>
          </p:grpSpPr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xmlns="" id="{EBA4AD5E-CF72-461D-A861-1DB742E6A037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ight Triangle 13">
                <a:extLst>
                  <a:ext uri="{FF2B5EF4-FFF2-40B4-BE49-F238E27FC236}">
                    <a16:creationId xmlns:a16="http://schemas.microsoft.com/office/drawing/2014/main" xmlns="" id="{FAF0C5CE-9CEB-4E84-9FBB-9D687F6685BC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24">
                <a:extLst>
                  <a:ext uri="{FF2B5EF4-FFF2-40B4-BE49-F238E27FC236}">
                    <a16:creationId xmlns:a16="http://schemas.microsoft.com/office/drawing/2014/main" xmlns="" id="{B8F18FFC-C28D-4374-97BD-B32B59A4A4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xmlns="" id="{30F42C7B-BB81-46D1-AF7A-A638CB585B84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Isosceles Triangle 3">
                <a:extLst>
                  <a:ext uri="{FF2B5EF4-FFF2-40B4-BE49-F238E27FC236}">
                    <a16:creationId xmlns:a16="http://schemas.microsoft.com/office/drawing/2014/main" xmlns="" id="{9A2920DE-5976-434C-9E7C-2D5D5FE8A7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xmlns="" id="{5C00BC09-68AA-4BCC-BF5F-84E3B96E3C8E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E54669D-57FE-4C85-9770-F0A46ADF3B99}"/>
              </a:ext>
            </a:extLst>
          </p:cNvPr>
          <p:cNvSpPr txBox="1"/>
          <p:nvPr/>
        </p:nvSpPr>
        <p:spPr>
          <a:xfrm>
            <a:off x="84221" y="2914982"/>
            <a:ext cx="3730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Ενημέρωση μέσω </a:t>
            </a:r>
            <a:r>
              <a:rPr lang="en-US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mobile/web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Καταχώριση προτιμήσεων 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προειδοποιήσεων (περιορισμένες, πχ έως 5 Τοπικές Κοινότητες)</a:t>
            </a:r>
            <a:endParaRPr lang="el-GR" altLang="ko-KR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Ιστορικό προειδοποιήσεων (περιορισμένο πχ έως 7 ημέρες)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ko-KR" sz="15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Εξαγωγή σε αρχείο </a:t>
            </a:r>
            <a:r>
              <a:rPr lang="en-US" altLang="ko-KR" sz="15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pdf</a:t>
            </a:r>
            <a:endParaRPr lang="el-GR" altLang="ko-KR" sz="15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Share </a:t>
            </a:r>
            <a:r>
              <a:rPr lang="el-GR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σε </a:t>
            </a:r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Social Media</a:t>
            </a:r>
            <a:endParaRPr lang="ko-KR" alt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0611CF-FC22-4379-853B-AC3D95DBB15E}"/>
              </a:ext>
            </a:extLst>
          </p:cNvPr>
          <p:cNvSpPr/>
          <p:nvPr/>
        </p:nvSpPr>
        <p:spPr>
          <a:xfrm>
            <a:off x="0" y="0"/>
            <a:ext cx="67085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023714D7-109D-46BE-AFBF-2C84D963D06F}"/>
              </a:ext>
            </a:extLst>
          </p:cNvPr>
          <p:cNvSpPr txBox="1">
            <a:spLocks/>
          </p:cNvSpPr>
          <p:nvPr/>
        </p:nvSpPr>
        <p:spPr>
          <a:xfrm>
            <a:off x="2415263" y="34891"/>
            <a:ext cx="5185510" cy="2458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el-GR" sz="5400" dirty="0" smtClean="0">
                <a:solidFill>
                  <a:schemeClr val="bg1"/>
                </a:solidFill>
              </a:rPr>
              <a:t>Επεκτασιμότητα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464791AF-4FBF-4823-8EA8-87D8D8B0EAB2}"/>
              </a:ext>
            </a:extLst>
          </p:cNvPr>
          <p:cNvSpPr/>
          <p:nvPr/>
        </p:nvSpPr>
        <p:spPr>
          <a:xfrm>
            <a:off x="429948" y="0"/>
            <a:ext cx="1749669" cy="2971800"/>
          </a:xfrm>
          <a:custGeom>
            <a:avLst/>
            <a:gdLst>
              <a:gd name="connsiteX0" fmla="*/ 0 w 1749669"/>
              <a:gd name="connsiteY0" fmla="*/ 0 h 2971800"/>
              <a:gd name="connsiteX1" fmla="*/ 1749669 w 1749669"/>
              <a:gd name="connsiteY1" fmla="*/ 0 h 2971800"/>
              <a:gd name="connsiteX2" fmla="*/ 1749669 w 1749669"/>
              <a:gd name="connsiteY2" fmla="*/ 2971800 h 2971800"/>
              <a:gd name="connsiteX3" fmla="*/ 1730335 w 1749669"/>
              <a:gd name="connsiteY3" fmla="*/ 2971800 h 2971800"/>
              <a:gd name="connsiteX4" fmla="*/ 874834 w 1749669"/>
              <a:gd name="connsiteY4" fmla="*/ 2116299 h 2971800"/>
              <a:gd name="connsiteX5" fmla="*/ 19333 w 1749669"/>
              <a:gd name="connsiteY5" fmla="*/ 2971800 h 2971800"/>
              <a:gd name="connsiteX6" fmla="*/ 0 w 1749669"/>
              <a:gd name="connsiteY6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9669" h="2971800">
                <a:moveTo>
                  <a:pt x="0" y="0"/>
                </a:moveTo>
                <a:lnTo>
                  <a:pt x="1749669" y="0"/>
                </a:lnTo>
                <a:lnTo>
                  <a:pt x="1749669" y="2971800"/>
                </a:lnTo>
                <a:lnTo>
                  <a:pt x="1730335" y="2971800"/>
                </a:lnTo>
                <a:lnTo>
                  <a:pt x="874834" y="2116299"/>
                </a:lnTo>
                <a:lnTo>
                  <a:pt x="19333" y="2971800"/>
                </a:lnTo>
                <a:lnTo>
                  <a:pt x="0" y="2971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24">
            <a:extLst>
              <a:ext uri="{FF2B5EF4-FFF2-40B4-BE49-F238E27FC236}">
                <a16:creationId xmlns:a16="http://schemas.microsoft.com/office/drawing/2014/main" xmlns="" id="{EC8D3CC3-BCB5-4F60-B8CE-DF98F05D3BAA}"/>
              </a:ext>
            </a:extLst>
          </p:cNvPr>
          <p:cNvSpPr/>
          <p:nvPr/>
        </p:nvSpPr>
        <p:spPr>
          <a:xfrm>
            <a:off x="572516" y="342899"/>
            <a:ext cx="1468039" cy="137324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5AFA23-8180-4E47-81B3-E754AA4FBB78}"/>
              </a:ext>
            </a:extLst>
          </p:cNvPr>
          <p:cNvGrpSpPr/>
          <p:nvPr/>
        </p:nvGrpSpPr>
        <p:grpSpPr>
          <a:xfrm>
            <a:off x="2510211" y="2900699"/>
            <a:ext cx="3566160" cy="142202"/>
            <a:chOff x="3632040" y="5304907"/>
            <a:chExt cx="8559959" cy="137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3448B566-5655-4FFA-A7BF-5A4DB467FC4C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D73106E-1504-44E4-93C3-7251F249B1B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DA80A20-7E76-4677-B1C4-837956DC50F2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76094F6A-A6CD-4DF6-9F3E-C44059BE680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989D586-919F-49B7-BBFA-8801B326B84E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EA0312F7-E999-4E29-A392-F29C9CDB764C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08A30DAA-0F4A-4CFF-AA3C-AD7BCFE3BC32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8AF7194E-3828-4F9E-B007-AD078C1183C8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7067644-89F6-4C35-B91A-EE87490F5E65}"/>
              </a:ext>
            </a:extLst>
          </p:cNvPr>
          <p:cNvSpPr txBox="1"/>
          <p:nvPr/>
        </p:nvSpPr>
        <p:spPr>
          <a:xfrm>
            <a:off x="12455" y="3063685"/>
            <a:ext cx="71583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Πληροφόρηση σε επίπεδο αγροτεμαχίου βάσει χάραξης πολυγώνου πάνω στο χάρτη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Καταχώριση προειδοποίησης μέσω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GPS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Σύνδεση με μελλοντικά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Web Services </a:t>
            </a: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από ΕΜΥ, Πυροσβεστική κ.α.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l-GR" altLang="ko-KR" sz="2400" dirty="0" smtClean="0">
                <a:solidFill>
                  <a:schemeClr val="bg1"/>
                </a:solidFill>
                <a:cs typeface="Arial" pitchFamily="34" charset="0"/>
              </a:rPr>
              <a:t>Δείκτης επικινδυνότητας περιοχών με βάση τη συχνότητα προειδοποιήσεων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33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246</Words>
  <Application>Microsoft Office PowerPoint</Application>
  <PresentationFormat>Προσαρμογή</PresentationFormat>
  <Paragraphs>63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3</vt:i4>
      </vt:variant>
      <vt:variant>
        <vt:lpstr>Τίτλοι διαφανειών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159</cp:revision>
  <dcterms:created xsi:type="dcterms:W3CDTF">2018-04-24T17:14:44Z</dcterms:created>
  <dcterms:modified xsi:type="dcterms:W3CDTF">2019-04-07T12:54:20Z</dcterms:modified>
</cp:coreProperties>
</file>