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7" r:id="rId2"/>
    <p:sldId id="612" r:id="rId3"/>
    <p:sldId id="614" r:id="rId4"/>
    <p:sldId id="615" r:id="rId5"/>
    <p:sldId id="30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  <a:srgbClr val="495580"/>
    <a:srgbClr val="165BA9"/>
    <a:srgbClr val="F5BF4E"/>
    <a:srgbClr val="7F1010"/>
    <a:srgbClr val="101010"/>
    <a:srgbClr val="203696"/>
    <a:srgbClr val="793537"/>
    <a:srgbClr val="4D4D4D"/>
    <a:srgbClr val="3A8F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86740" autoAdjust="0"/>
  </p:normalViewPr>
  <p:slideViewPr>
    <p:cSldViewPr snapToGrid="0">
      <p:cViewPr varScale="1">
        <p:scale>
          <a:sx n="63" d="100"/>
          <a:sy n="63" d="100"/>
        </p:scale>
        <p:origin x="30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FEE4C-3B3C-477F-8413-FB2E7E7ADDA8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ABFEE-5B47-4DAD-B974-BB4FD1B09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5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ABFEE-5B47-4DAD-B974-BB4FD1B0932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1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ABFEE-5B47-4DAD-B974-BB4FD1B0932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43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ABFEE-5B47-4DAD-B974-BB4FD1B0932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1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2548" y="1787703"/>
            <a:ext cx="6996700" cy="1722260"/>
          </a:xfrm>
        </p:spPr>
        <p:txBody>
          <a:bodyPr anchor="b">
            <a:normAutofit/>
          </a:bodyPr>
          <a:lstStyle>
            <a:lvl1pPr algn="ctr"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2548" y="3602038"/>
            <a:ext cx="69967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4663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8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5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</a:t>
            </a:r>
          </a:p>
        </p:txBody>
      </p:sp>
    </p:spTree>
    <p:extLst>
      <p:ext uri="{BB962C8B-B14F-4D97-AF65-F5344CB8AC3E}">
        <p14:creationId xmlns:p14="http://schemas.microsoft.com/office/powerpoint/2010/main" val="348790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8030" y="2414427"/>
            <a:ext cx="6549419" cy="2148048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6947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6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3pPr marL="1257300" indent="-3429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6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6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4C207-7A81-4737-8BB1-F773A1644F8F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FFFFFF"/>
              </a:gs>
              <a:gs pos="1000">
                <a:srgbClr val="F2F2F2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45" y="3804780"/>
            <a:ext cx="11890981" cy="0"/>
          </a:xfrm>
          <a:prstGeom prst="line">
            <a:avLst/>
          </a:prstGeom>
          <a:ln>
            <a:gradFill>
              <a:gsLst>
                <a:gs pos="0">
                  <a:srgbClr val="F2F2F2">
                    <a:alpha val="0"/>
                  </a:srgb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</a:ln>
          <a:effectLst>
            <a:outerShdw blurRad="40000" dist="20000" dir="5400000" sx="102000" sy="102000" rotWithShape="0">
              <a:srgbClr val="000000">
                <a:alpha val="16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D:\KTO 2013\LOGO\Logo &amp; Lambang UM landscape-blue.png"/>
          <p:cNvPicPr>
            <a:picLocks noChangeAspect="1" noChangeArrowheads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7122" b="-13055"/>
          <a:stretch/>
        </p:blipFill>
        <p:spPr bwMode="auto">
          <a:xfrm>
            <a:off x="10767730" y="526931"/>
            <a:ext cx="739839" cy="75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444343"/>
            <a:ext cx="12192000" cy="4136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0377713" y="6445793"/>
            <a:ext cx="1823031" cy="4136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0167818" y="6445793"/>
            <a:ext cx="209895" cy="4136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1"/>
            <a:ext cx="12192000" cy="151846"/>
          </a:xfrm>
          <a:prstGeom prst="rect">
            <a:avLst/>
          </a:prstGeom>
          <a:pattFill prst="ltUpDiag">
            <a:fgClr>
              <a:srgbClr val="68748B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342900" algn="ctr">
              <a:buFont typeface="Calibri" pitchFamily="-112" charset="0"/>
              <a:buAutoNum type="arabicPeriod"/>
            </a:pPr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2992710-AA20-4531-8FA4-322B60918078}"/>
              </a:ext>
            </a:extLst>
          </p:cNvPr>
          <p:cNvSpPr txBox="1">
            <a:spLocks/>
          </p:cNvSpPr>
          <p:nvPr userDrawn="1"/>
        </p:nvSpPr>
        <p:spPr>
          <a:xfrm>
            <a:off x="273916" y="6349840"/>
            <a:ext cx="6184034" cy="427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5715" algn="l">
              <a:lnSpc>
                <a:spcPct val="100000"/>
              </a:lnSpc>
            </a:pPr>
            <a:r>
              <a:rPr lang="en-US" sz="1000" dirty="0">
                <a:solidFill>
                  <a:schemeClr val="bg1"/>
                </a:solidFill>
                <a:latin typeface="Gisha" pitchFamily="34" charset="-79"/>
                <a:ea typeface="Segoe UI Historic" panose="020B0502040204020203" pitchFamily="34" charset="0"/>
                <a:cs typeface="Gisha" pitchFamily="34" charset="-79"/>
              </a:rPr>
              <a:t>Tim </a:t>
            </a:r>
            <a:r>
              <a:rPr lang="en-US" sz="1000" dirty="0" err="1">
                <a:solidFill>
                  <a:schemeClr val="bg1"/>
                </a:solidFill>
                <a:latin typeface="Gisha" pitchFamily="34" charset="-79"/>
                <a:ea typeface="Segoe UI Historic" panose="020B0502040204020203" pitchFamily="34" charset="0"/>
                <a:cs typeface="Gisha" pitchFamily="34" charset="-79"/>
              </a:rPr>
              <a:t>Promosi</a:t>
            </a:r>
            <a:r>
              <a:rPr lang="en-US" sz="1000" dirty="0">
                <a:solidFill>
                  <a:schemeClr val="bg1"/>
                </a:solidFill>
                <a:latin typeface="Gisha" pitchFamily="34" charset="-79"/>
                <a:ea typeface="Segoe UI Historic" panose="020B0502040204020203" pitchFamily="34" charset="0"/>
                <a:cs typeface="Gisha" pitchFamily="34" charset="-79"/>
              </a:rPr>
              <a:t> UM 2020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40C416C-8D4F-4E6D-80FD-20D99694136C}"/>
              </a:ext>
            </a:extLst>
          </p:cNvPr>
          <p:cNvSpPr txBox="1">
            <a:spLocks/>
          </p:cNvSpPr>
          <p:nvPr userDrawn="1"/>
        </p:nvSpPr>
        <p:spPr>
          <a:xfrm>
            <a:off x="9231828" y="6526170"/>
            <a:ext cx="2057400" cy="31688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8F63A3B-78C7-47BE-AE5E-E10140E04643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4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02261"/>
            <a:ext cx="10345243" cy="1016299"/>
          </a:xfrm>
        </p:spPr>
        <p:txBody>
          <a:bodyPr>
            <a:noAutofit/>
          </a:bodyPr>
          <a:lstStyle/>
          <a:p>
            <a:pPr marL="12700" algn="l">
              <a:lnSpc>
                <a:spcPct val="100000"/>
              </a:lnSpc>
            </a:pPr>
            <a:r>
              <a:rPr lang="sv-SE" sz="2800" b="1" spc="-20" dirty="0">
                <a:solidFill>
                  <a:schemeClr val="accent1">
                    <a:lumMod val="50000"/>
                  </a:schemeClr>
                </a:solidFill>
                <a:latin typeface="Gisha" pitchFamily="34" charset="-79"/>
                <a:ea typeface="Segoe UI Black" panose="020B0A02040204020203" pitchFamily="34" charset="0"/>
                <a:cs typeface="Gisha" pitchFamily="34" charset="-79"/>
              </a:rPr>
              <a:t>Menjelaskan posisi dan peran  CT dalam </a:t>
            </a:r>
            <a:r>
              <a:rPr lang="sv-SE" sz="2800" b="1" spc="-20" dirty="0" err="1">
                <a:solidFill>
                  <a:schemeClr val="accent1">
                    <a:lumMod val="50000"/>
                  </a:schemeClr>
                </a:solidFill>
                <a:latin typeface="Gisha" pitchFamily="34" charset="-79"/>
                <a:ea typeface="Segoe UI Black" panose="020B0A02040204020203" pitchFamily="34" charset="0"/>
                <a:cs typeface="Gisha" pitchFamily="34" charset="-79"/>
              </a:rPr>
              <a:t>kurikulumIndonesia</a:t>
            </a:r>
            <a:r>
              <a:rPr lang="sv-SE" sz="2800" b="1" spc="-20" dirty="0">
                <a:solidFill>
                  <a:schemeClr val="accent1">
                    <a:lumMod val="50000"/>
                  </a:schemeClr>
                </a:solidFill>
                <a:latin typeface="Gisha" pitchFamily="34" charset="-79"/>
                <a:ea typeface="Segoe UI Black" panose="020B0A02040204020203" pitchFamily="34" charset="0"/>
                <a:cs typeface="Gisha" pitchFamily="34" charset="-79"/>
              </a:rPr>
              <a:t> dan kaitannya dengan Informatika dan CP BK dari K1 s.d.K12</a:t>
            </a:r>
            <a:endParaRPr lang="id-ID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sha" pitchFamily="34" charset="-79"/>
              <a:ea typeface="Segoe UI Emoji" panose="020B0502040204020203" pitchFamily="34" charset="0"/>
              <a:cs typeface="Gisha" pitchFamily="34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F7507F-A1C0-7FCC-B0F4-3EE478C96EC7}"/>
              </a:ext>
            </a:extLst>
          </p:cNvPr>
          <p:cNvSpPr/>
          <p:nvPr/>
        </p:nvSpPr>
        <p:spPr>
          <a:xfrm>
            <a:off x="243840" y="6522720"/>
            <a:ext cx="1767840" cy="2286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A897623-E3AF-4497-18A7-48EEA76692F5}"/>
              </a:ext>
            </a:extLst>
          </p:cNvPr>
          <p:cNvSpPr/>
          <p:nvPr/>
        </p:nvSpPr>
        <p:spPr>
          <a:xfrm>
            <a:off x="0" y="309581"/>
            <a:ext cx="4831080" cy="2392681"/>
          </a:xfrm>
          <a:custGeom>
            <a:avLst/>
            <a:gdLst>
              <a:gd name="connsiteX0" fmla="*/ 2438400 w 4831080"/>
              <a:gd name="connsiteY0" fmla="*/ 0 h 2392681"/>
              <a:gd name="connsiteX1" fmla="*/ 3634740 w 4831080"/>
              <a:gd name="connsiteY1" fmla="*/ 0 h 2392681"/>
              <a:gd name="connsiteX2" fmla="*/ 4831080 w 4831080"/>
              <a:gd name="connsiteY2" fmla="*/ 1196340 h 2392681"/>
              <a:gd name="connsiteX3" fmla="*/ 3634740 w 4831080"/>
              <a:gd name="connsiteY3" fmla="*/ 2392680 h 2392681"/>
              <a:gd name="connsiteX4" fmla="*/ 2788920 w 4831080"/>
              <a:gd name="connsiteY4" fmla="*/ 2392680 h 2392681"/>
              <a:gd name="connsiteX5" fmla="*/ 2788920 w 4831080"/>
              <a:gd name="connsiteY5" fmla="*/ 2392681 h 2392681"/>
              <a:gd name="connsiteX6" fmla="*/ 0 w 4831080"/>
              <a:gd name="connsiteY6" fmla="*/ 2392681 h 2392681"/>
              <a:gd name="connsiteX7" fmla="*/ 0 w 4831080"/>
              <a:gd name="connsiteY7" fmla="*/ 1 h 2392681"/>
              <a:gd name="connsiteX8" fmla="*/ 2438400 w 4831080"/>
              <a:gd name="connsiteY8" fmla="*/ 1 h 239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1080" h="2392681">
                <a:moveTo>
                  <a:pt x="2438400" y="0"/>
                </a:moveTo>
                <a:lnTo>
                  <a:pt x="3634740" y="0"/>
                </a:lnTo>
                <a:cubicBezTo>
                  <a:pt x="4295460" y="0"/>
                  <a:pt x="4831080" y="535620"/>
                  <a:pt x="4831080" y="1196340"/>
                </a:cubicBezTo>
                <a:cubicBezTo>
                  <a:pt x="4831080" y="1857060"/>
                  <a:pt x="4295460" y="2392680"/>
                  <a:pt x="3634740" y="2392680"/>
                </a:cubicBezTo>
                <a:lnTo>
                  <a:pt x="2788920" y="2392680"/>
                </a:lnTo>
                <a:lnTo>
                  <a:pt x="2788920" y="2392681"/>
                </a:lnTo>
                <a:lnTo>
                  <a:pt x="0" y="2392681"/>
                </a:lnTo>
                <a:lnTo>
                  <a:pt x="0" y="1"/>
                </a:lnTo>
                <a:lnTo>
                  <a:pt x="2438400" y="1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5D92CE-3759-AA4A-BD57-FEF117301E8B}"/>
              </a:ext>
            </a:extLst>
          </p:cNvPr>
          <p:cNvSpPr/>
          <p:nvPr/>
        </p:nvSpPr>
        <p:spPr>
          <a:xfrm flipH="1">
            <a:off x="7360920" y="3921461"/>
            <a:ext cx="4831080" cy="2392681"/>
          </a:xfrm>
          <a:custGeom>
            <a:avLst/>
            <a:gdLst>
              <a:gd name="connsiteX0" fmla="*/ 2438400 w 4831080"/>
              <a:gd name="connsiteY0" fmla="*/ 0 h 2392681"/>
              <a:gd name="connsiteX1" fmla="*/ 3634740 w 4831080"/>
              <a:gd name="connsiteY1" fmla="*/ 0 h 2392681"/>
              <a:gd name="connsiteX2" fmla="*/ 4831080 w 4831080"/>
              <a:gd name="connsiteY2" fmla="*/ 1196340 h 2392681"/>
              <a:gd name="connsiteX3" fmla="*/ 3634740 w 4831080"/>
              <a:gd name="connsiteY3" fmla="*/ 2392680 h 2392681"/>
              <a:gd name="connsiteX4" fmla="*/ 2788920 w 4831080"/>
              <a:gd name="connsiteY4" fmla="*/ 2392680 h 2392681"/>
              <a:gd name="connsiteX5" fmla="*/ 2788920 w 4831080"/>
              <a:gd name="connsiteY5" fmla="*/ 2392681 h 2392681"/>
              <a:gd name="connsiteX6" fmla="*/ 0 w 4831080"/>
              <a:gd name="connsiteY6" fmla="*/ 2392681 h 2392681"/>
              <a:gd name="connsiteX7" fmla="*/ 0 w 4831080"/>
              <a:gd name="connsiteY7" fmla="*/ 1 h 2392681"/>
              <a:gd name="connsiteX8" fmla="*/ 2438400 w 4831080"/>
              <a:gd name="connsiteY8" fmla="*/ 1 h 239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1080" h="2392681">
                <a:moveTo>
                  <a:pt x="2438400" y="0"/>
                </a:moveTo>
                <a:lnTo>
                  <a:pt x="3634740" y="0"/>
                </a:lnTo>
                <a:cubicBezTo>
                  <a:pt x="4295460" y="0"/>
                  <a:pt x="4831080" y="535620"/>
                  <a:pt x="4831080" y="1196340"/>
                </a:cubicBezTo>
                <a:cubicBezTo>
                  <a:pt x="4831080" y="1857060"/>
                  <a:pt x="4295460" y="2392680"/>
                  <a:pt x="3634740" y="2392680"/>
                </a:cubicBezTo>
                <a:lnTo>
                  <a:pt x="2788920" y="2392680"/>
                </a:lnTo>
                <a:lnTo>
                  <a:pt x="2788920" y="2392681"/>
                </a:lnTo>
                <a:lnTo>
                  <a:pt x="0" y="2392681"/>
                </a:lnTo>
                <a:lnTo>
                  <a:pt x="0" y="1"/>
                </a:lnTo>
                <a:lnTo>
                  <a:pt x="2438400" y="1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AA402AF-453C-7E7A-706A-0A75E5378B96}"/>
              </a:ext>
            </a:extLst>
          </p:cNvPr>
          <p:cNvSpPr txBox="1">
            <a:spLocks/>
          </p:cNvSpPr>
          <p:nvPr/>
        </p:nvSpPr>
        <p:spPr>
          <a:xfrm>
            <a:off x="0" y="4010062"/>
            <a:ext cx="5836920" cy="1275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ea typeface="Segoe UI Emoji" panose="020B0502040204020203" pitchFamily="34" charset="0"/>
                <a:cs typeface="Gisha" pitchFamily="34" charset="-79"/>
              </a:rPr>
              <a:t>Nama		: Juniargo Ponco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ea typeface="Segoe UI Emoji" panose="020B0502040204020203" pitchFamily="34" charset="0"/>
                <a:cs typeface="Gisha" pitchFamily="34" charset="-79"/>
              </a:rPr>
              <a:t>Risma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ea typeface="Segoe UI Emoji" panose="020B0502040204020203" pitchFamily="34" charset="0"/>
                <a:cs typeface="Gisha" pitchFamily="34" charset="-79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ea typeface="Segoe UI Emoji" panose="020B0502040204020203" pitchFamily="34" charset="0"/>
                <a:cs typeface="Gisha" pitchFamily="34" charset="-79"/>
              </a:rPr>
              <a:t>Wirandi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ea typeface="Segoe UI Emoji" panose="020B0502040204020203" pitchFamily="34" charset="0"/>
                <a:cs typeface="Gisha" pitchFamily="34" charset="-79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ea typeface="Segoe UI Emoji" panose="020B0502040204020203" pitchFamily="34" charset="0"/>
                <a:cs typeface="Gisha" pitchFamily="34" charset="-79"/>
              </a:rPr>
              <a:t>NIM		: 233153711838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ea typeface="Segoe UI Emoji" panose="020B0502040204020203" pitchFamily="34" charset="0"/>
                <a:cs typeface="Gisha" pitchFamily="34" charset="-79"/>
              </a:rPr>
              <a:t>Kelas		: PPLG 002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ea typeface="Segoe UI Emoji" panose="020B0502040204020203" pitchFamily="34" charset="0"/>
                <a:cs typeface="Gisha" pitchFamily="34" charset="-79"/>
              </a:rPr>
              <a:t>Mata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ea typeface="Segoe UI Emoji" panose="020B0502040204020203" pitchFamily="34" charset="0"/>
                <a:cs typeface="Gisha" pitchFamily="34" charset="-79"/>
              </a:rPr>
              <a:t>Kuiah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ea typeface="Segoe UI Emoji" panose="020B0502040204020203" pitchFamily="34" charset="0"/>
                <a:cs typeface="Gisha" pitchFamily="34" charset="-79"/>
              </a:rPr>
              <a:t>	: Computational Thinking (CT)</a:t>
            </a:r>
            <a:endParaRPr lang="id-ID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sha" pitchFamily="34" charset="-79"/>
              <a:ea typeface="Segoe UI Emoji" panose="020B0502040204020203" pitchFamily="34" charset="0"/>
              <a:cs typeface="Gisha" pitchFamily="34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D96E5C-D020-96D5-0C15-C747AA35B0FF}"/>
              </a:ext>
            </a:extLst>
          </p:cNvPr>
          <p:cNvSpPr txBox="1"/>
          <p:nvPr/>
        </p:nvSpPr>
        <p:spPr>
          <a:xfrm>
            <a:off x="19123" y="6488668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PPG </a:t>
            </a:r>
            <a:r>
              <a:rPr lang="en-US" b="1" dirty="0" err="1">
                <a:solidFill>
                  <a:schemeClr val="bg1"/>
                </a:solidFill>
              </a:rPr>
              <a:t>Prajabatan</a:t>
            </a:r>
            <a:r>
              <a:rPr lang="en-US" b="1" dirty="0">
                <a:solidFill>
                  <a:schemeClr val="bg1"/>
                </a:solidFill>
              </a:rPr>
              <a:t> 2023</a:t>
            </a:r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68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CA86AA-04A3-9B8B-1AC6-1C5FF4933E1C}"/>
              </a:ext>
            </a:extLst>
          </p:cNvPr>
          <p:cNvSpPr/>
          <p:nvPr/>
        </p:nvSpPr>
        <p:spPr>
          <a:xfrm>
            <a:off x="243840" y="6522720"/>
            <a:ext cx="1767840" cy="2286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863F1-7F8C-8BC9-5253-89BBFB5EB76C}"/>
              </a:ext>
            </a:extLst>
          </p:cNvPr>
          <p:cNvSpPr txBox="1"/>
          <p:nvPr/>
        </p:nvSpPr>
        <p:spPr>
          <a:xfrm>
            <a:off x="19123" y="6488668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PPG </a:t>
            </a:r>
            <a:r>
              <a:rPr lang="en-US" b="1" dirty="0" err="1">
                <a:solidFill>
                  <a:schemeClr val="bg1"/>
                </a:solidFill>
              </a:rPr>
              <a:t>Prajabatan</a:t>
            </a:r>
            <a:r>
              <a:rPr lang="en-US" b="1" dirty="0">
                <a:solidFill>
                  <a:schemeClr val="bg1"/>
                </a:solidFill>
              </a:rPr>
              <a:t> 2023</a:t>
            </a:r>
            <a:endParaRPr lang="en-ID" b="1" dirty="0">
              <a:solidFill>
                <a:schemeClr val="bg1"/>
              </a:solidFill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0F06F4-433E-CE9A-1212-80720FE2F955}"/>
              </a:ext>
            </a:extLst>
          </p:cNvPr>
          <p:cNvGrpSpPr/>
          <p:nvPr/>
        </p:nvGrpSpPr>
        <p:grpSpPr>
          <a:xfrm>
            <a:off x="515295" y="1227292"/>
            <a:ext cx="11161410" cy="5188748"/>
            <a:chOff x="515295" y="1227292"/>
            <a:chExt cx="11161410" cy="5188748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576211F-29DE-4190-8BAA-5A13BDE3A854}"/>
                </a:ext>
              </a:extLst>
            </p:cNvPr>
            <p:cNvSpPr/>
            <p:nvPr/>
          </p:nvSpPr>
          <p:spPr>
            <a:xfrm>
              <a:off x="515295" y="1227292"/>
              <a:ext cx="5511638" cy="2525308"/>
            </a:xfrm>
            <a:custGeom>
              <a:avLst/>
              <a:gdLst>
                <a:gd name="connsiteX0" fmla="*/ 0 w 4632960"/>
                <a:gd name="connsiteY0" fmla="*/ 0 h 2122717"/>
                <a:gd name="connsiteX1" fmla="*/ 4632960 w 4632960"/>
                <a:gd name="connsiteY1" fmla="*/ 0 h 2122717"/>
                <a:gd name="connsiteX2" fmla="*/ 4632960 w 4632960"/>
                <a:gd name="connsiteY2" fmla="*/ 499687 h 2122717"/>
                <a:gd name="connsiteX3" fmla="*/ 4518835 w 4632960"/>
                <a:gd name="connsiteY3" fmla="*/ 505449 h 2122717"/>
                <a:gd name="connsiteX4" fmla="*/ 3015690 w 4632960"/>
                <a:gd name="connsiteY4" fmla="*/ 2008594 h 2122717"/>
                <a:gd name="connsiteX5" fmla="*/ 3009928 w 4632960"/>
                <a:gd name="connsiteY5" fmla="*/ 2122717 h 2122717"/>
                <a:gd name="connsiteX6" fmla="*/ 0 w 4632960"/>
                <a:gd name="connsiteY6" fmla="*/ 2122717 h 2122717"/>
                <a:gd name="connsiteX7" fmla="*/ 0 w 4632960"/>
                <a:gd name="connsiteY7" fmla="*/ 0 h 212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2960" h="2122717">
                  <a:moveTo>
                    <a:pt x="0" y="0"/>
                  </a:moveTo>
                  <a:lnTo>
                    <a:pt x="4632960" y="0"/>
                  </a:lnTo>
                  <a:lnTo>
                    <a:pt x="4632960" y="499687"/>
                  </a:lnTo>
                  <a:lnTo>
                    <a:pt x="4518835" y="505449"/>
                  </a:lnTo>
                  <a:cubicBezTo>
                    <a:pt x="3726269" y="585939"/>
                    <a:pt x="3096180" y="1216028"/>
                    <a:pt x="3015690" y="2008594"/>
                  </a:cubicBezTo>
                  <a:lnTo>
                    <a:pt x="3009928" y="2122717"/>
                  </a:lnTo>
                  <a:lnTo>
                    <a:pt x="0" y="2122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1F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CDE8648-9650-2F11-F0C3-30C47A4EC4D7}"/>
                </a:ext>
              </a:extLst>
            </p:cNvPr>
            <p:cNvSpPr/>
            <p:nvPr/>
          </p:nvSpPr>
          <p:spPr>
            <a:xfrm>
              <a:off x="6165067" y="1227296"/>
              <a:ext cx="5511638" cy="2525307"/>
            </a:xfrm>
            <a:custGeom>
              <a:avLst/>
              <a:gdLst>
                <a:gd name="connsiteX0" fmla="*/ 0 w 4632960"/>
                <a:gd name="connsiteY0" fmla="*/ 0 h 2122716"/>
                <a:gd name="connsiteX1" fmla="*/ 4632960 w 4632960"/>
                <a:gd name="connsiteY1" fmla="*/ 0 h 2122716"/>
                <a:gd name="connsiteX2" fmla="*/ 4632960 w 4632960"/>
                <a:gd name="connsiteY2" fmla="*/ 2122716 h 2122716"/>
                <a:gd name="connsiteX3" fmla="*/ 1623033 w 4632960"/>
                <a:gd name="connsiteY3" fmla="*/ 2122716 h 2122716"/>
                <a:gd name="connsiteX4" fmla="*/ 1617270 w 4632960"/>
                <a:gd name="connsiteY4" fmla="*/ 2008590 h 2122716"/>
                <a:gd name="connsiteX5" fmla="*/ 114125 w 4632960"/>
                <a:gd name="connsiteY5" fmla="*/ 505445 h 2122716"/>
                <a:gd name="connsiteX6" fmla="*/ 0 w 4632960"/>
                <a:gd name="connsiteY6" fmla="*/ 499683 h 2122716"/>
                <a:gd name="connsiteX7" fmla="*/ 0 w 4632960"/>
                <a:gd name="connsiteY7" fmla="*/ 0 h 212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2960" h="2122716">
                  <a:moveTo>
                    <a:pt x="0" y="0"/>
                  </a:moveTo>
                  <a:lnTo>
                    <a:pt x="4632960" y="0"/>
                  </a:lnTo>
                  <a:lnTo>
                    <a:pt x="4632960" y="2122716"/>
                  </a:lnTo>
                  <a:lnTo>
                    <a:pt x="1623033" y="2122716"/>
                  </a:lnTo>
                  <a:lnTo>
                    <a:pt x="1617270" y="2008590"/>
                  </a:lnTo>
                  <a:cubicBezTo>
                    <a:pt x="1536780" y="1216024"/>
                    <a:pt x="906691" y="585935"/>
                    <a:pt x="114125" y="505445"/>
                  </a:cubicBezTo>
                  <a:lnTo>
                    <a:pt x="0" y="499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96C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9AB0574-31FF-E035-5E18-402C26988B07}"/>
                </a:ext>
              </a:extLst>
            </p:cNvPr>
            <p:cNvSpPr/>
            <p:nvPr/>
          </p:nvSpPr>
          <p:spPr>
            <a:xfrm>
              <a:off x="515295" y="3890733"/>
              <a:ext cx="5511638" cy="2525303"/>
            </a:xfrm>
            <a:custGeom>
              <a:avLst/>
              <a:gdLst>
                <a:gd name="connsiteX0" fmla="*/ 0 w 4632960"/>
                <a:gd name="connsiteY0" fmla="*/ 0 h 2122713"/>
                <a:gd name="connsiteX1" fmla="*/ 3009928 w 4632960"/>
                <a:gd name="connsiteY1" fmla="*/ 0 h 2122713"/>
                <a:gd name="connsiteX2" fmla="*/ 3015690 w 4632960"/>
                <a:gd name="connsiteY2" fmla="*/ 114127 h 2122713"/>
                <a:gd name="connsiteX3" fmla="*/ 4518835 w 4632960"/>
                <a:gd name="connsiteY3" fmla="*/ 1617272 h 2122713"/>
                <a:gd name="connsiteX4" fmla="*/ 4632960 w 4632960"/>
                <a:gd name="connsiteY4" fmla="*/ 1623035 h 2122713"/>
                <a:gd name="connsiteX5" fmla="*/ 4632960 w 4632960"/>
                <a:gd name="connsiteY5" fmla="*/ 2122713 h 2122713"/>
                <a:gd name="connsiteX6" fmla="*/ 0 w 4632960"/>
                <a:gd name="connsiteY6" fmla="*/ 2122713 h 2122713"/>
                <a:gd name="connsiteX7" fmla="*/ 0 w 4632960"/>
                <a:gd name="connsiteY7" fmla="*/ 0 h 212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2960" h="2122713">
                  <a:moveTo>
                    <a:pt x="0" y="0"/>
                  </a:moveTo>
                  <a:lnTo>
                    <a:pt x="3009928" y="0"/>
                  </a:lnTo>
                  <a:lnTo>
                    <a:pt x="3015690" y="114127"/>
                  </a:lnTo>
                  <a:cubicBezTo>
                    <a:pt x="3096180" y="906693"/>
                    <a:pt x="3726269" y="1536782"/>
                    <a:pt x="4518835" y="1617272"/>
                  </a:cubicBezTo>
                  <a:lnTo>
                    <a:pt x="4632960" y="1623035"/>
                  </a:lnTo>
                  <a:lnTo>
                    <a:pt x="4632960" y="2122713"/>
                  </a:lnTo>
                  <a:lnTo>
                    <a:pt x="0" y="2122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CA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36283B-35E2-5863-C223-27A337E50782}"/>
                </a:ext>
              </a:extLst>
            </p:cNvPr>
            <p:cNvSpPr/>
            <p:nvPr/>
          </p:nvSpPr>
          <p:spPr>
            <a:xfrm>
              <a:off x="6165067" y="3890736"/>
              <a:ext cx="5511638" cy="2525304"/>
            </a:xfrm>
            <a:custGeom>
              <a:avLst/>
              <a:gdLst>
                <a:gd name="connsiteX0" fmla="*/ 1623033 w 4632960"/>
                <a:gd name="connsiteY0" fmla="*/ 0 h 2122714"/>
                <a:gd name="connsiteX1" fmla="*/ 4632960 w 4632960"/>
                <a:gd name="connsiteY1" fmla="*/ 0 h 2122714"/>
                <a:gd name="connsiteX2" fmla="*/ 4632960 w 4632960"/>
                <a:gd name="connsiteY2" fmla="*/ 2122714 h 2122714"/>
                <a:gd name="connsiteX3" fmla="*/ 0 w 4632960"/>
                <a:gd name="connsiteY3" fmla="*/ 2122714 h 2122714"/>
                <a:gd name="connsiteX4" fmla="*/ 0 w 4632960"/>
                <a:gd name="connsiteY4" fmla="*/ 1623032 h 2122714"/>
                <a:gd name="connsiteX5" fmla="*/ 114125 w 4632960"/>
                <a:gd name="connsiteY5" fmla="*/ 1617269 h 2122714"/>
                <a:gd name="connsiteX6" fmla="*/ 1617270 w 4632960"/>
                <a:gd name="connsiteY6" fmla="*/ 114124 h 2122714"/>
                <a:gd name="connsiteX7" fmla="*/ 1623033 w 4632960"/>
                <a:gd name="connsiteY7" fmla="*/ 0 h 212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2960" h="2122714">
                  <a:moveTo>
                    <a:pt x="1623033" y="0"/>
                  </a:moveTo>
                  <a:lnTo>
                    <a:pt x="4632960" y="0"/>
                  </a:lnTo>
                  <a:lnTo>
                    <a:pt x="4632960" y="2122714"/>
                  </a:lnTo>
                  <a:lnTo>
                    <a:pt x="0" y="2122714"/>
                  </a:lnTo>
                  <a:lnTo>
                    <a:pt x="0" y="1623032"/>
                  </a:lnTo>
                  <a:lnTo>
                    <a:pt x="114125" y="1617269"/>
                  </a:lnTo>
                  <a:cubicBezTo>
                    <a:pt x="906691" y="1536779"/>
                    <a:pt x="1536780" y="906690"/>
                    <a:pt x="1617270" y="114124"/>
                  </a:cubicBezTo>
                  <a:lnTo>
                    <a:pt x="1623033" y="0"/>
                  </a:lnTo>
                  <a:close/>
                </a:path>
              </a:pathLst>
            </a:custGeom>
            <a:solidFill>
              <a:srgbClr val="AC499B"/>
            </a:solidFill>
            <a:ln>
              <a:solidFill>
                <a:srgbClr val="9C35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2467B8A-8538-9EF5-C48A-E86CE1263376}"/>
                </a:ext>
              </a:extLst>
            </p:cNvPr>
            <p:cNvSpPr/>
            <p:nvPr/>
          </p:nvSpPr>
          <p:spPr>
            <a:xfrm>
              <a:off x="4319222" y="2044888"/>
              <a:ext cx="3553556" cy="3553557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  <a:endParaRPr lang="en-ID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673A732-0AF3-8299-22B6-CE5155AD2164}"/>
              </a:ext>
            </a:extLst>
          </p:cNvPr>
          <p:cNvSpPr txBox="1"/>
          <p:nvPr/>
        </p:nvSpPr>
        <p:spPr>
          <a:xfrm>
            <a:off x="1990934" y="409697"/>
            <a:ext cx="8210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Posisi dan Peran CT dalam Kurikulum Indonesia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0789B9B-4F9E-E8EC-E7FC-C4ED33D526D0}"/>
              </a:ext>
            </a:extLst>
          </p:cNvPr>
          <p:cNvSpPr txBox="1"/>
          <p:nvPr/>
        </p:nvSpPr>
        <p:spPr>
          <a:xfrm>
            <a:off x="760760" y="1491859"/>
            <a:ext cx="502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Penjelasan tentang Computer Thinking (CT)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0C4839F-B61A-65BA-3E72-4C81461B9C9A}"/>
              </a:ext>
            </a:extLst>
          </p:cNvPr>
          <p:cNvSpPr txBox="1"/>
          <p:nvPr/>
        </p:nvSpPr>
        <p:spPr>
          <a:xfrm>
            <a:off x="760760" y="2158149"/>
            <a:ext cx="37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CT adalah kemampuan untuk memecahkan masalah, berpikir logis, dan melihat pola seperti komputer.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0FFB46-FF85-245B-E858-723E58E20297}"/>
              </a:ext>
            </a:extLst>
          </p:cNvPr>
          <p:cNvSpPr txBox="1"/>
          <p:nvPr/>
        </p:nvSpPr>
        <p:spPr>
          <a:xfrm>
            <a:off x="6341465" y="1491859"/>
            <a:ext cx="515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Pentingnya Integrasi CT dalam Kurikulum Indonesia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40F540-A0D8-ACDF-C93A-D4EAE051963A}"/>
              </a:ext>
            </a:extLst>
          </p:cNvPr>
          <p:cNvSpPr txBox="1"/>
          <p:nvPr/>
        </p:nvSpPr>
        <p:spPr>
          <a:xfrm>
            <a:off x="7452360" y="2149811"/>
            <a:ext cx="39788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D" dirty="0">
                <a:solidFill>
                  <a:schemeClr val="bg1"/>
                </a:solidFill>
              </a:rPr>
              <a:t>Integrasi CT dalam kurikulum membantu mengembangkan keterampilan abad ke-21 yang diperlukan di era digital.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2F9FF0A-FFCB-C2F4-24EE-D8048A6E1FA7}"/>
              </a:ext>
            </a:extLst>
          </p:cNvPr>
          <p:cNvSpPr txBox="1"/>
          <p:nvPr/>
        </p:nvSpPr>
        <p:spPr>
          <a:xfrm>
            <a:off x="760760" y="4046975"/>
            <a:ext cx="309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 Penambahan CT dalam Kurikulum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F5B6F0F-8C6C-6063-966A-9B0A9410F23B}"/>
              </a:ext>
            </a:extLst>
          </p:cNvPr>
          <p:cNvSpPr txBox="1"/>
          <p:nvPr/>
        </p:nvSpPr>
        <p:spPr>
          <a:xfrm>
            <a:off x="786904" y="4806911"/>
            <a:ext cx="35323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Tujuan penambahan CT adalah untuk membekali siswa dengan pemahaman tentang dunia teknologi dan digital.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7E9C329-8EB5-3260-707E-C4FA2F44511F}"/>
              </a:ext>
            </a:extLst>
          </p:cNvPr>
          <p:cNvSpPr txBox="1"/>
          <p:nvPr/>
        </p:nvSpPr>
        <p:spPr>
          <a:xfrm>
            <a:off x="8010911" y="3947228"/>
            <a:ext cx="3489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Manfaat CT dalam Pengembangan Pemikiran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Komputasional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D9386-90B5-9800-45E2-D33548B81289}"/>
              </a:ext>
            </a:extLst>
          </p:cNvPr>
          <p:cNvSpPr txBox="1"/>
          <p:nvPr/>
        </p:nvSpPr>
        <p:spPr>
          <a:xfrm>
            <a:off x="7680960" y="4945410"/>
            <a:ext cx="3819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D" dirty="0">
                <a:solidFill>
                  <a:schemeClr val="bg1"/>
                </a:solidFill>
              </a:rPr>
              <a:t>CT membantu mengembangkan keterampilan berpikir logis, analitis, dan kreatif pada siswa.</a:t>
            </a:r>
          </a:p>
        </p:txBody>
      </p:sp>
    </p:spTree>
    <p:extLst>
      <p:ext uri="{BB962C8B-B14F-4D97-AF65-F5344CB8AC3E}">
        <p14:creationId xmlns:p14="http://schemas.microsoft.com/office/powerpoint/2010/main" val="387979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310876-EFAD-DBEF-4461-BAEC41DE14F9}"/>
              </a:ext>
            </a:extLst>
          </p:cNvPr>
          <p:cNvSpPr/>
          <p:nvPr/>
        </p:nvSpPr>
        <p:spPr>
          <a:xfrm>
            <a:off x="232443" y="6472225"/>
            <a:ext cx="1767840" cy="228600"/>
          </a:xfrm>
          <a:prstGeom prst="rect">
            <a:avLst/>
          </a:prstGeom>
          <a:solidFill>
            <a:srgbClr val="4769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3F93E-DC87-FF5A-2AC0-9430FC4228FB}"/>
              </a:ext>
            </a:extLst>
          </p:cNvPr>
          <p:cNvSpPr txBox="1"/>
          <p:nvPr/>
        </p:nvSpPr>
        <p:spPr>
          <a:xfrm>
            <a:off x="19123" y="6488668"/>
            <a:ext cx="22172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PPG </a:t>
            </a:r>
            <a:r>
              <a:rPr lang="en-US" b="1" dirty="0" err="1">
                <a:solidFill>
                  <a:schemeClr val="bg1"/>
                </a:solidFill>
              </a:rPr>
              <a:t>Prajabatan</a:t>
            </a:r>
            <a:r>
              <a:rPr lang="en-US" b="1" dirty="0">
                <a:solidFill>
                  <a:schemeClr val="bg1"/>
                </a:solidFill>
              </a:rPr>
              <a:t> 2023</a:t>
            </a:r>
            <a:endParaRPr lang="en-ID" b="1" dirty="0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A88DB4E-3FEB-E6DA-705E-B91099894996}"/>
              </a:ext>
            </a:extLst>
          </p:cNvPr>
          <p:cNvGrpSpPr/>
          <p:nvPr/>
        </p:nvGrpSpPr>
        <p:grpSpPr>
          <a:xfrm>
            <a:off x="1127760" y="1021911"/>
            <a:ext cx="8122129" cy="1767009"/>
            <a:chOff x="2069588" y="2744031"/>
            <a:chExt cx="8122129" cy="176700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53F794-B3A9-B1B8-F910-140C7F8572E8}"/>
                </a:ext>
              </a:extLst>
            </p:cNvPr>
            <p:cNvSpPr/>
            <p:nvPr/>
          </p:nvSpPr>
          <p:spPr>
            <a:xfrm>
              <a:off x="3587982" y="2834640"/>
              <a:ext cx="6603735" cy="472440"/>
            </a:xfrm>
            <a:custGeom>
              <a:avLst/>
              <a:gdLst>
                <a:gd name="connsiteX0" fmla="*/ 0 w 6603735"/>
                <a:gd name="connsiteY0" fmla="*/ 0 h 472440"/>
                <a:gd name="connsiteX1" fmla="*/ 6524993 w 6603735"/>
                <a:gd name="connsiteY1" fmla="*/ 0 h 472440"/>
                <a:gd name="connsiteX2" fmla="*/ 6603735 w 6603735"/>
                <a:gd name="connsiteY2" fmla="*/ 78742 h 472440"/>
                <a:gd name="connsiteX3" fmla="*/ 6603735 w 6603735"/>
                <a:gd name="connsiteY3" fmla="*/ 393698 h 472440"/>
                <a:gd name="connsiteX4" fmla="*/ 6524993 w 6603735"/>
                <a:gd name="connsiteY4" fmla="*/ 472440 h 472440"/>
                <a:gd name="connsiteX5" fmla="*/ 332285 w 6603735"/>
                <a:gd name="connsiteY5" fmla="*/ 472440 h 472440"/>
                <a:gd name="connsiteX6" fmla="*/ 301014 w 6603735"/>
                <a:gd name="connsiteY6" fmla="*/ 387000 h 472440"/>
                <a:gd name="connsiteX7" fmla="*/ 90353 w 6603735"/>
                <a:gd name="connsiteY7" fmla="*/ 74548 h 472440"/>
                <a:gd name="connsiteX8" fmla="*/ 0 w 6603735"/>
                <a:gd name="connsiteY8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03735" h="472440">
                  <a:moveTo>
                    <a:pt x="0" y="0"/>
                  </a:moveTo>
                  <a:lnTo>
                    <a:pt x="6524993" y="0"/>
                  </a:lnTo>
                  <a:cubicBezTo>
                    <a:pt x="6568481" y="0"/>
                    <a:pt x="6603735" y="35254"/>
                    <a:pt x="6603735" y="78742"/>
                  </a:cubicBezTo>
                  <a:lnTo>
                    <a:pt x="6603735" y="393698"/>
                  </a:lnTo>
                  <a:cubicBezTo>
                    <a:pt x="6603735" y="437186"/>
                    <a:pt x="6568481" y="472440"/>
                    <a:pt x="6524993" y="472440"/>
                  </a:cubicBezTo>
                  <a:lnTo>
                    <a:pt x="332285" y="472440"/>
                  </a:lnTo>
                  <a:lnTo>
                    <a:pt x="301014" y="387000"/>
                  </a:lnTo>
                  <a:cubicBezTo>
                    <a:pt x="251272" y="269398"/>
                    <a:pt x="179295" y="163490"/>
                    <a:pt x="90353" y="745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E121F38-9E29-C8EE-E863-E19E1DA51730}"/>
                </a:ext>
              </a:extLst>
            </p:cNvPr>
            <p:cNvSpPr/>
            <p:nvPr/>
          </p:nvSpPr>
          <p:spPr>
            <a:xfrm>
              <a:off x="3403682" y="3352800"/>
              <a:ext cx="6788034" cy="1158240"/>
            </a:xfrm>
            <a:custGeom>
              <a:avLst/>
              <a:gdLst>
                <a:gd name="connsiteX0" fmla="*/ 528871 w 6788034"/>
                <a:gd name="connsiteY0" fmla="*/ 0 h 1158240"/>
                <a:gd name="connsiteX1" fmla="*/ 6594990 w 6788034"/>
                <a:gd name="connsiteY1" fmla="*/ 0 h 1158240"/>
                <a:gd name="connsiteX2" fmla="*/ 6788034 w 6788034"/>
                <a:gd name="connsiteY2" fmla="*/ 193044 h 1158240"/>
                <a:gd name="connsiteX3" fmla="*/ 6788034 w 6788034"/>
                <a:gd name="connsiteY3" fmla="*/ 965196 h 1158240"/>
                <a:gd name="connsiteX4" fmla="*/ 6594990 w 6788034"/>
                <a:gd name="connsiteY4" fmla="*/ 1158240 h 1158240"/>
                <a:gd name="connsiteX5" fmla="*/ 81201 w 6788034"/>
                <a:gd name="connsiteY5" fmla="*/ 1158240 h 1158240"/>
                <a:gd name="connsiteX6" fmla="*/ 6060 w 6788034"/>
                <a:gd name="connsiteY6" fmla="*/ 1143070 h 1158240"/>
                <a:gd name="connsiteX7" fmla="*/ 0 w 6788034"/>
                <a:gd name="connsiteY7" fmla="*/ 1138985 h 1158240"/>
                <a:gd name="connsiteX8" fmla="*/ 48128 w 6788034"/>
                <a:gd name="connsiteY8" fmla="*/ 1115800 h 1158240"/>
                <a:gd name="connsiteX9" fmla="*/ 562561 w 6788034"/>
                <a:gd name="connsiteY9" fmla="*/ 251460 h 1158240"/>
                <a:gd name="connsiteX10" fmla="*/ 542590 w 6788034"/>
                <a:gd name="connsiteY10" fmla="*/ 53355 h 1158240"/>
                <a:gd name="connsiteX11" fmla="*/ 528871 w 6788034"/>
                <a:gd name="connsiteY11" fmla="*/ 0 h 115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88034" h="1158240">
                  <a:moveTo>
                    <a:pt x="528871" y="0"/>
                  </a:moveTo>
                  <a:lnTo>
                    <a:pt x="6594990" y="0"/>
                  </a:lnTo>
                  <a:cubicBezTo>
                    <a:pt x="6701605" y="0"/>
                    <a:pt x="6788034" y="86429"/>
                    <a:pt x="6788034" y="193044"/>
                  </a:cubicBezTo>
                  <a:lnTo>
                    <a:pt x="6788034" y="965196"/>
                  </a:lnTo>
                  <a:cubicBezTo>
                    <a:pt x="6788034" y="1071811"/>
                    <a:pt x="6701605" y="1158240"/>
                    <a:pt x="6594990" y="1158240"/>
                  </a:cubicBezTo>
                  <a:lnTo>
                    <a:pt x="81201" y="1158240"/>
                  </a:lnTo>
                  <a:cubicBezTo>
                    <a:pt x="54547" y="1158240"/>
                    <a:pt x="29155" y="1152838"/>
                    <a:pt x="6060" y="1143070"/>
                  </a:cubicBezTo>
                  <a:lnTo>
                    <a:pt x="0" y="1138985"/>
                  </a:lnTo>
                  <a:lnTo>
                    <a:pt x="48128" y="1115800"/>
                  </a:lnTo>
                  <a:cubicBezTo>
                    <a:pt x="354547" y="949343"/>
                    <a:pt x="562561" y="624694"/>
                    <a:pt x="562561" y="251460"/>
                  </a:cubicBezTo>
                  <a:cubicBezTo>
                    <a:pt x="562561" y="183600"/>
                    <a:pt x="555685" y="117345"/>
                    <a:pt x="542590" y="53355"/>
                  </a:cubicBezTo>
                  <a:lnTo>
                    <a:pt x="528871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C9EA428-82E8-E45D-937E-F3F44AC02036}"/>
                </a:ext>
              </a:extLst>
            </p:cNvPr>
            <p:cNvSpPr/>
            <p:nvPr/>
          </p:nvSpPr>
          <p:spPr>
            <a:xfrm>
              <a:off x="2069588" y="2744031"/>
              <a:ext cx="1755652" cy="1755652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76200">
              <a:solidFill>
                <a:srgbClr val="00A6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3BB1C6-AE8D-8FD5-9E4C-6AE9E67753B0}"/>
              </a:ext>
            </a:extLst>
          </p:cNvPr>
          <p:cNvGrpSpPr/>
          <p:nvPr/>
        </p:nvGrpSpPr>
        <p:grpSpPr>
          <a:xfrm flipH="1">
            <a:off x="2646154" y="2793113"/>
            <a:ext cx="8122129" cy="1767009"/>
            <a:chOff x="2069588" y="2744031"/>
            <a:chExt cx="8122129" cy="1767009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2D192AC-D8F7-D9FE-EA58-2EDD635F27D6}"/>
                </a:ext>
              </a:extLst>
            </p:cNvPr>
            <p:cNvSpPr/>
            <p:nvPr/>
          </p:nvSpPr>
          <p:spPr>
            <a:xfrm>
              <a:off x="3587982" y="2834640"/>
              <a:ext cx="6603735" cy="472440"/>
            </a:xfrm>
            <a:custGeom>
              <a:avLst/>
              <a:gdLst>
                <a:gd name="connsiteX0" fmla="*/ 0 w 6603735"/>
                <a:gd name="connsiteY0" fmla="*/ 0 h 472440"/>
                <a:gd name="connsiteX1" fmla="*/ 6524993 w 6603735"/>
                <a:gd name="connsiteY1" fmla="*/ 0 h 472440"/>
                <a:gd name="connsiteX2" fmla="*/ 6603735 w 6603735"/>
                <a:gd name="connsiteY2" fmla="*/ 78742 h 472440"/>
                <a:gd name="connsiteX3" fmla="*/ 6603735 w 6603735"/>
                <a:gd name="connsiteY3" fmla="*/ 393698 h 472440"/>
                <a:gd name="connsiteX4" fmla="*/ 6524993 w 6603735"/>
                <a:gd name="connsiteY4" fmla="*/ 472440 h 472440"/>
                <a:gd name="connsiteX5" fmla="*/ 332285 w 6603735"/>
                <a:gd name="connsiteY5" fmla="*/ 472440 h 472440"/>
                <a:gd name="connsiteX6" fmla="*/ 301014 w 6603735"/>
                <a:gd name="connsiteY6" fmla="*/ 387000 h 472440"/>
                <a:gd name="connsiteX7" fmla="*/ 90353 w 6603735"/>
                <a:gd name="connsiteY7" fmla="*/ 74548 h 472440"/>
                <a:gd name="connsiteX8" fmla="*/ 0 w 6603735"/>
                <a:gd name="connsiteY8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03735" h="472440">
                  <a:moveTo>
                    <a:pt x="0" y="0"/>
                  </a:moveTo>
                  <a:lnTo>
                    <a:pt x="6524993" y="0"/>
                  </a:lnTo>
                  <a:cubicBezTo>
                    <a:pt x="6568481" y="0"/>
                    <a:pt x="6603735" y="35254"/>
                    <a:pt x="6603735" y="78742"/>
                  </a:cubicBezTo>
                  <a:lnTo>
                    <a:pt x="6603735" y="393698"/>
                  </a:lnTo>
                  <a:cubicBezTo>
                    <a:pt x="6603735" y="437186"/>
                    <a:pt x="6568481" y="472440"/>
                    <a:pt x="6524993" y="472440"/>
                  </a:cubicBezTo>
                  <a:lnTo>
                    <a:pt x="332285" y="472440"/>
                  </a:lnTo>
                  <a:lnTo>
                    <a:pt x="301014" y="387000"/>
                  </a:lnTo>
                  <a:cubicBezTo>
                    <a:pt x="251272" y="269398"/>
                    <a:pt x="179295" y="163490"/>
                    <a:pt x="90353" y="745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73F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33482ED-9A53-CC05-C8AE-9D57CC2CF97A}"/>
                </a:ext>
              </a:extLst>
            </p:cNvPr>
            <p:cNvSpPr/>
            <p:nvPr/>
          </p:nvSpPr>
          <p:spPr>
            <a:xfrm>
              <a:off x="3403682" y="3352800"/>
              <a:ext cx="6788034" cy="1158240"/>
            </a:xfrm>
            <a:custGeom>
              <a:avLst/>
              <a:gdLst>
                <a:gd name="connsiteX0" fmla="*/ 528871 w 6788034"/>
                <a:gd name="connsiteY0" fmla="*/ 0 h 1158240"/>
                <a:gd name="connsiteX1" fmla="*/ 6594990 w 6788034"/>
                <a:gd name="connsiteY1" fmla="*/ 0 h 1158240"/>
                <a:gd name="connsiteX2" fmla="*/ 6788034 w 6788034"/>
                <a:gd name="connsiteY2" fmla="*/ 193044 h 1158240"/>
                <a:gd name="connsiteX3" fmla="*/ 6788034 w 6788034"/>
                <a:gd name="connsiteY3" fmla="*/ 965196 h 1158240"/>
                <a:gd name="connsiteX4" fmla="*/ 6594990 w 6788034"/>
                <a:gd name="connsiteY4" fmla="*/ 1158240 h 1158240"/>
                <a:gd name="connsiteX5" fmla="*/ 81201 w 6788034"/>
                <a:gd name="connsiteY5" fmla="*/ 1158240 h 1158240"/>
                <a:gd name="connsiteX6" fmla="*/ 6060 w 6788034"/>
                <a:gd name="connsiteY6" fmla="*/ 1143070 h 1158240"/>
                <a:gd name="connsiteX7" fmla="*/ 0 w 6788034"/>
                <a:gd name="connsiteY7" fmla="*/ 1138985 h 1158240"/>
                <a:gd name="connsiteX8" fmla="*/ 48128 w 6788034"/>
                <a:gd name="connsiteY8" fmla="*/ 1115800 h 1158240"/>
                <a:gd name="connsiteX9" fmla="*/ 562561 w 6788034"/>
                <a:gd name="connsiteY9" fmla="*/ 251460 h 1158240"/>
                <a:gd name="connsiteX10" fmla="*/ 542590 w 6788034"/>
                <a:gd name="connsiteY10" fmla="*/ 53355 h 1158240"/>
                <a:gd name="connsiteX11" fmla="*/ 528871 w 6788034"/>
                <a:gd name="connsiteY11" fmla="*/ 0 h 115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88034" h="1158240">
                  <a:moveTo>
                    <a:pt x="528871" y="0"/>
                  </a:moveTo>
                  <a:lnTo>
                    <a:pt x="6594990" y="0"/>
                  </a:lnTo>
                  <a:cubicBezTo>
                    <a:pt x="6701605" y="0"/>
                    <a:pt x="6788034" y="86429"/>
                    <a:pt x="6788034" y="193044"/>
                  </a:cubicBezTo>
                  <a:lnTo>
                    <a:pt x="6788034" y="965196"/>
                  </a:lnTo>
                  <a:cubicBezTo>
                    <a:pt x="6788034" y="1071811"/>
                    <a:pt x="6701605" y="1158240"/>
                    <a:pt x="6594990" y="1158240"/>
                  </a:cubicBezTo>
                  <a:lnTo>
                    <a:pt x="81201" y="1158240"/>
                  </a:lnTo>
                  <a:cubicBezTo>
                    <a:pt x="54547" y="1158240"/>
                    <a:pt x="29155" y="1152838"/>
                    <a:pt x="6060" y="1143070"/>
                  </a:cubicBezTo>
                  <a:lnTo>
                    <a:pt x="0" y="1138985"/>
                  </a:lnTo>
                  <a:lnTo>
                    <a:pt x="48128" y="1115800"/>
                  </a:lnTo>
                  <a:cubicBezTo>
                    <a:pt x="354547" y="949343"/>
                    <a:pt x="562561" y="624694"/>
                    <a:pt x="562561" y="251460"/>
                  </a:cubicBezTo>
                  <a:cubicBezTo>
                    <a:pt x="562561" y="183600"/>
                    <a:pt x="555685" y="117345"/>
                    <a:pt x="542590" y="53355"/>
                  </a:cubicBezTo>
                  <a:lnTo>
                    <a:pt x="528871" y="0"/>
                  </a:lnTo>
                  <a:close/>
                </a:path>
              </a:pathLst>
            </a:custGeom>
            <a:solidFill>
              <a:srgbClr val="F637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70FE2D8-6179-72A3-9C4D-FDC4D60C1DED}"/>
                </a:ext>
              </a:extLst>
            </p:cNvPr>
            <p:cNvSpPr/>
            <p:nvPr/>
          </p:nvSpPr>
          <p:spPr>
            <a:xfrm>
              <a:off x="2069588" y="2744031"/>
              <a:ext cx="1755652" cy="175565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76200">
              <a:solidFill>
                <a:srgbClr val="173F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1CFF064-6109-5ED0-200A-34232701551C}"/>
              </a:ext>
            </a:extLst>
          </p:cNvPr>
          <p:cNvGrpSpPr/>
          <p:nvPr/>
        </p:nvGrpSpPr>
        <p:grpSpPr>
          <a:xfrm>
            <a:off x="1116363" y="4560122"/>
            <a:ext cx="8122129" cy="1767009"/>
            <a:chOff x="2069588" y="2744031"/>
            <a:chExt cx="8122129" cy="176700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1531407-B155-4383-58F0-22F7AC2414C5}"/>
                </a:ext>
              </a:extLst>
            </p:cNvPr>
            <p:cNvSpPr/>
            <p:nvPr/>
          </p:nvSpPr>
          <p:spPr>
            <a:xfrm>
              <a:off x="3587982" y="2834640"/>
              <a:ext cx="6603735" cy="472440"/>
            </a:xfrm>
            <a:custGeom>
              <a:avLst/>
              <a:gdLst>
                <a:gd name="connsiteX0" fmla="*/ 0 w 6603735"/>
                <a:gd name="connsiteY0" fmla="*/ 0 h 472440"/>
                <a:gd name="connsiteX1" fmla="*/ 6524993 w 6603735"/>
                <a:gd name="connsiteY1" fmla="*/ 0 h 472440"/>
                <a:gd name="connsiteX2" fmla="*/ 6603735 w 6603735"/>
                <a:gd name="connsiteY2" fmla="*/ 78742 h 472440"/>
                <a:gd name="connsiteX3" fmla="*/ 6603735 w 6603735"/>
                <a:gd name="connsiteY3" fmla="*/ 393698 h 472440"/>
                <a:gd name="connsiteX4" fmla="*/ 6524993 w 6603735"/>
                <a:gd name="connsiteY4" fmla="*/ 472440 h 472440"/>
                <a:gd name="connsiteX5" fmla="*/ 332285 w 6603735"/>
                <a:gd name="connsiteY5" fmla="*/ 472440 h 472440"/>
                <a:gd name="connsiteX6" fmla="*/ 301014 w 6603735"/>
                <a:gd name="connsiteY6" fmla="*/ 387000 h 472440"/>
                <a:gd name="connsiteX7" fmla="*/ 90353 w 6603735"/>
                <a:gd name="connsiteY7" fmla="*/ 74548 h 472440"/>
                <a:gd name="connsiteX8" fmla="*/ 0 w 6603735"/>
                <a:gd name="connsiteY8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03735" h="472440">
                  <a:moveTo>
                    <a:pt x="0" y="0"/>
                  </a:moveTo>
                  <a:lnTo>
                    <a:pt x="6524993" y="0"/>
                  </a:lnTo>
                  <a:cubicBezTo>
                    <a:pt x="6568481" y="0"/>
                    <a:pt x="6603735" y="35254"/>
                    <a:pt x="6603735" y="78742"/>
                  </a:cubicBezTo>
                  <a:lnTo>
                    <a:pt x="6603735" y="393698"/>
                  </a:lnTo>
                  <a:cubicBezTo>
                    <a:pt x="6603735" y="437186"/>
                    <a:pt x="6568481" y="472440"/>
                    <a:pt x="6524993" y="472440"/>
                  </a:cubicBezTo>
                  <a:lnTo>
                    <a:pt x="332285" y="472440"/>
                  </a:lnTo>
                  <a:lnTo>
                    <a:pt x="301014" y="387000"/>
                  </a:lnTo>
                  <a:cubicBezTo>
                    <a:pt x="251272" y="269398"/>
                    <a:pt x="179295" y="163490"/>
                    <a:pt x="90353" y="745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180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59B557A-D6CA-1A7E-5D51-C186CD3EAA89}"/>
                </a:ext>
              </a:extLst>
            </p:cNvPr>
            <p:cNvSpPr/>
            <p:nvPr/>
          </p:nvSpPr>
          <p:spPr>
            <a:xfrm>
              <a:off x="3403682" y="3352800"/>
              <a:ext cx="6788034" cy="1158240"/>
            </a:xfrm>
            <a:custGeom>
              <a:avLst/>
              <a:gdLst>
                <a:gd name="connsiteX0" fmla="*/ 528871 w 6788034"/>
                <a:gd name="connsiteY0" fmla="*/ 0 h 1158240"/>
                <a:gd name="connsiteX1" fmla="*/ 6594990 w 6788034"/>
                <a:gd name="connsiteY1" fmla="*/ 0 h 1158240"/>
                <a:gd name="connsiteX2" fmla="*/ 6788034 w 6788034"/>
                <a:gd name="connsiteY2" fmla="*/ 193044 h 1158240"/>
                <a:gd name="connsiteX3" fmla="*/ 6788034 w 6788034"/>
                <a:gd name="connsiteY3" fmla="*/ 965196 h 1158240"/>
                <a:gd name="connsiteX4" fmla="*/ 6594990 w 6788034"/>
                <a:gd name="connsiteY4" fmla="*/ 1158240 h 1158240"/>
                <a:gd name="connsiteX5" fmla="*/ 81201 w 6788034"/>
                <a:gd name="connsiteY5" fmla="*/ 1158240 h 1158240"/>
                <a:gd name="connsiteX6" fmla="*/ 6060 w 6788034"/>
                <a:gd name="connsiteY6" fmla="*/ 1143070 h 1158240"/>
                <a:gd name="connsiteX7" fmla="*/ 0 w 6788034"/>
                <a:gd name="connsiteY7" fmla="*/ 1138985 h 1158240"/>
                <a:gd name="connsiteX8" fmla="*/ 48128 w 6788034"/>
                <a:gd name="connsiteY8" fmla="*/ 1115800 h 1158240"/>
                <a:gd name="connsiteX9" fmla="*/ 562561 w 6788034"/>
                <a:gd name="connsiteY9" fmla="*/ 251460 h 1158240"/>
                <a:gd name="connsiteX10" fmla="*/ 542590 w 6788034"/>
                <a:gd name="connsiteY10" fmla="*/ 53355 h 1158240"/>
                <a:gd name="connsiteX11" fmla="*/ 528871 w 6788034"/>
                <a:gd name="connsiteY11" fmla="*/ 0 h 115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88034" h="1158240">
                  <a:moveTo>
                    <a:pt x="528871" y="0"/>
                  </a:moveTo>
                  <a:lnTo>
                    <a:pt x="6594990" y="0"/>
                  </a:lnTo>
                  <a:cubicBezTo>
                    <a:pt x="6701605" y="0"/>
                    <a:pt x="6788034" y="86429"/>
                    <a:pt x="6788034" y="193044"/>
                  </a:cubicBezTo>
                  <a:lnTo>
                    <a:pt x="6788034" y="965196"/>
                  </a:lnTo>
                  <a:cubicBezTo>
                    <a:pt x="6788034" y="1071811"/>
                    <a:pt x="6701605" y="1158240"/>
                    <a:pt x="6594990" y="1158240"/>
                  </a:cubicBezTo>
                  <a:lnTo>
                    <a:pt x="81201" y="1158240"/>
                  </a:lnTo>
                  <a:cubicBezTo>
                    <a:pt x="54547" y="1158240"/>
                    <a:pt x="29155" y="1152838"/>
                    <a:pt x="6060" y="1143070"/>
                  </a:cubicBezTo>
                  <a:lnTo>
                    <a:pt x="0" y="1138985"/>
                  </a:lnTo>
                  <a:lnTo>
                    <a:pt x="48128" y="1115800"/>
                  </a:lnTo>
                  <a:cubicBezTo>
                    <a:pt x="354547" y="949343"/>
                    <a:pt x="562561" y="624694"/>
                    <a:pt x="562561" y="251460"/>
                  </a:cubicBezTo>
                  <a:cubicBezTo>
                    <a:pt x="562561" y="183600"/>
                    <a:pt x="555685" y="117345"/>
                    <a:pt x="542590" y="53355"/>
                  </a:cubicBezTo>
                  <a:lnTo>
                    <a:pt x="528871" y="0"/>
                  </a:lnTo>
                  <a:close/>
                </a:path>
              </a:pathLst>
            </a:custGeom>
            <a:solidFill>
              <a:srgbClr val="3A8F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07A71EF-CAD2-507B-2C64-A698D1C1DF03}"/>
                </a:ext>
              </a:extLst>
            </p:cNvPr>
            <p:cNvSpPr/>
            <p:nvPr/>
          </p:nvSpPr>
          <p:spPr>
            <a:xfrm>
              <a:off x="2069588" y="2744031"/>
              <a:ext cx="1755652" cy="1755652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 w="76200">
              <a:solidFill>
                <a:srgbClr val="FFF8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6601A6C-CDFC-12A3-B416-8D432C589B1C}"/>
              </a:ext>
            </a:extLst>
          </p:cNvPr>
          <p:cNvSpPr txBox="1"/>
          <p:nvPr/>
        </p:nvSpPr>
        <p:spPr>
          <a:xfrm>
            <a:off x="2942111" y="1169170"/>
            <a:ext cx="63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Informatika dalam Konteks Kurikulum Indonesia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01C1C3-6C2E-9148-59C4-4FDF33E5407A}"/>
              </a:ext>
            </a:extLst>
          </p:cNvPr>
          <p:cNvSpPr txBox="1"/>
          <p:nvPr/>
        </p:nvSpPr>
        <p:spPr>
          <a:xfrm>
            <a:off x="2597868" y="2938840"/>
            <a:ext cx="63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 Informatika dalam Pengembangan CP BK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6F26B6-5A60-209D-FE38-2316BB8FDAD1}"/>
              </a:ext>
            </a:extLst>
          </p:cNvPr>
          <p:cNvSpPr txBox="1"/>
          <p:nvPr/>
        </p:nvSpPr>
        <p:spPr>
          <a:xfrm>
            <a:off x="2942111" y="4707465"/>
            <a:ext cx="660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CT, Informatika, dan CP BK dari K1 hingga K12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C18F16-65DF-DA18-C7C9-4F6F60A14424}"/>
              </a:ext>
            </a:extLst>
          </p:cNvPr>
          <p:cNvSpPr txBox="1"/>
          <p:nvPr/>
        </p:nvSpPr>
        <p:spPr>
          <a:xfrm>
            <a:off x="3006724" y="1633304"/>
            <a:ext cx="6178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+mj-lt"/>
              </a:rPr>
              <a:t>Informatika adalah ilmu yang mempelajari pemrosesan informasi dengan menggunakan komputer.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78D868-4F85-E2DB-9A18-B84A2E688D04}"/>
              </a:ext>
            </a:extLst>
          </p:cNvPr>
          <p:cNvSpPr txBox="1"/>
          <p:nvPr/>
        </p:nvSpPr>
        <p:spPr>
          <a:xfrm>
            <a:off x="2727095" y="3424742"/>
            <a:ext cx="6178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D" dirty="0">
                <a:solidFill>
                  <a:schemeClr val="bg1"/>
                </a:solidFill>
                <a:latin typeface="+mj-lt"/>
              </a:rPr>
              <a:t>Informatika berperan sebagai landasan dalam mengembangkan pemikiran </a:t>
            </a:r>
            <a:r>
              <a:rPr lang="en-ID" dirty="0" err="1">
                <a:solidFill>
                  <a:schemeClr val="bg1"/>
                </a:solidFill>
                <a:latin typeface="+mj-lt"/>
              </a:rPr>
              <a:t>komputasional</a:t>
            </a:r>
            <a:r>
              <a:rPr lang="en-ID" dirty="0">
                <a:solidFill>
                  <a:schemeClr val="bg1"/>
                </a:solidFill>
                <a:latin typeface="+mj-lt"/>
              </a:rPr>
              <a:t> pada siswa.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70284EE-017C-5276-1BCB-DDFA0AF8C1B4}"/>
              </a:ext>
            </a:extLst>
          </p:cNvPr>
          <p:cNvSpPr txBox="1"/>
          <p:nvPr/>
        </p:nvSpPr>
        <p:spPr>
          <a:xfrm>
            <a:off x="3006724" y="5184749"/>
            <a:ext cx="6178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+mj-lt"/>
              </a:rPr>
              <a:t>CT, Informatika, dan CP BK saling terkait dalam mempersiapkan siswa memiliki pemahaman dan keterampilan </a:t>
            </a:r>
            <a:r>
              <a:rPr lang="en-ID" dirty="0" err="1">
                <a:solidFill>
                  <a:schemeClr val="bg1"/>
                </a:solidFill>
                <a:latin typeface="+mj-lt"/>
              </a:rPr>
              <a:t>komputasional</a:t>
            </a:r>
            <a:r>
              <a:rPr lang="en-ID" dirty="0">
                <a:solidFill>
                  <a:schemeClr val="bg1"/>
                </a:solidFill>
                <a:latin typeface="+mj-lt"/>
              </a:rPr>
              <a:t> sepanjang kurikulum.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BD7B8E-4480-8953-CA4A-B7919C9AF7D6}"/>
              </a:ext>
            </a:extLst>
          </p:cNvPr>
          <p:cNvSpPr txBox="1"/>
          <p:nvPr/>
        </p:nvSpPr>
        <p:spPr>
          <a:xfrm>
            <a:off x="1844703" y="222675"/>
            <a:ext cx="85025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+mj-lt"/>
              </a:rPr>
              <a:t>Hubungan antara CT, </a:t>
            </a:r>
            <a:r>
              <a:rPr lang="it-IT" sz="2800" b="1" dirty="0">
                <a:latin typeface="+mj-lt"/>
              </a:rPr>
              <a:t>Informatika</a:t>
            </a:r>
            <a:r>
              <a:rPr lang="it-IT" sz="2400" b="1" dirty="0">
                <a:latin typeface="+mj-lt"/>
              </a:rPr>
              <a:t>, dan CP Berpikir Komputasional (BK)</a:t>
            </a:r>
          </a:p>
        </p:txBody>
      </p:sp>
    </p:spTree>
    <p:extLst>
      <p:ext uri="{BB962C8B-B14F-4D97-AF65-F5344CB8AC3E}">
        <p14:creationId xmlns:p14="http://schemas.microsoft.com/office/powerpoint/2010/main" val="246178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EEB615-6048-03E0-2122-A3432C7C995F}"/>
              </a:ext>
            </a:extLst>
          </p:cNvPr>
          <p:cNvSpPr/>
          <p:nvPr/>
        </p:nvSpPr>
        <p:spPr>
          <a:xfrm>
            <a:off x="243840" y="6522720"/>
            <a:ext cx="1767840" cy="2286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530C9-01B9-705B-7A8E-6EE4A306F3B0}"/>
              </a:ext>
            </a:extLst>
          </p:cNvPr>
          <p:cNvSpPr txBox="1"/>
          <p:nvPr/>
        </p:nvSpPr>
        <p:spPr>
          <a:xfrm>
            <a:off x="19123" y="6488668"/>
            <a:ext cx="22172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PPG </a:t>
            </a:r>
            <a:r>
              <a:rPr lang="en-US" b="1" dirty="0" err="1">
                <a:solidFill>
                  <a:schemeClr val="bg1"/>
                </a:solidFill>
              </a:rPr>
              <a:t>Prajabatan</a:t>
            </a:r>
            <a:r>
              <a:rPr lang="en-US" b="1" dirty="0">
                <a:solidFill>
                  <a:schemeClr val="bg1"/>
                </a:solidFill>
              </a:rPr>
              <a:t> 2023</a:t>
            </a:r>
            <a:endParaRPr lang="en-ID" b="1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9A3A90E-7BD5-1B8E-B9FA-5616332E3569}"/>
              </a:ext>
            </a:extLst>
          </p:cNvPr>
          <p:cNvGrpSpPr/>
          <p:nvPr/>
        </p:nvGrpSpPr>
        <p:grpSpPr>
          <a:xfrm>
            <a:off x="1515601" y="946392"/>
            <a:ext cx="9160798" cy="1741712"/>
            <a:chOff x="2104570" y="2322287"/>
            <a:chExt cx="8702766" cy="16546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8EEB08-F991-7172-70EF-C8FACC7B1102}"/>
                </a:ext>
              </a:extLst>
            </p:cNvPr>
            <p:cNvSpPr/>
            <p:nvPr/>
          </p:nvSpPr>
          <p:spPr>
            <a:xfrm>
              <a:off x="2104570" y="2322287"/>
              <a:ext cx="1654628" cy="1654628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 l="20000" t="20000" r="20000" b="20000"/>
              </a:stretch>
            </a:blipFill>
            <a:ln w="76200">
              <a:solidFill>
                <a:srgbClr val="7935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3EAC0D-8D67-E117-490E-0167F85753D2}"/>
                </a:ext>
              </a:extLst>
            </p:cNvPr>
            <p:cNvSpPr/>
            <p:nvPr/>
          </p:nvSpPr>
          <p:spPr>
            <a:xfrm>
              <a:off x="3609532" y="2501898"/>
              <a:ext cx="6849463" cy="313873"/>
            </a:xfrm>
            <a:custGeom>
              <a:avLst/>
              <a:gdLst>
                <a:gd name="connsiteX0" fmla="*/ 0 w 6849463"/>
                <a:gd name="connsiteY0" fmla="*/ 0 h 313873"/>
                <a:gd name="connsiteX1" fmla="*/ 6535590 w 6849463"/>
                <a:gd name="connsiteY1" fmla="*/ 0 h 313873"/>
                <a:gd name="connsiteX2" fmla="*/ 6849463 w 6849463"/>
                <a:gd name="connsiteY2" fmla="*/ 313873 h 313873"/>
                <a:gd name="connsiteX3" fmla="*/ 206799 w 6849463"/>
                <a:gd name="connsiteY3" fmla="*/ 313873 h 313873"/>
                <a:gd name="connsiteX4" fmla="*/ 200922 w 6849463"/>
                <a:gd name="connsiteY4" fmla="*/ 297815 h 313873"/>
                <a:gd name="connsiteX5" fmla="*/ 293 w 6849463"/>
                <a:gd name="connsiteY5" fmla="*/ 242 h 313873"/>
                <a:gd name="connsiteX6" fmla="*/ 0 w 6849463"/>
                <a:gd name="connsiteY6" fmla="*/ 0 h 313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49463" h="313873">
                  <a:moveTo>
                    <a:pt x="0" y="0"/>
                  </a:moveTo>
                  <a:lnTo>
                    <a:pt x="6535590" y="0"/>
                  </a:lnTo>
                  <a:lnTo>
                    <a:pt x="6849463" y="313873"/>
                  </a:lnTo>
                  <a:lnTo>
                    <a:pt x="206799" y="313873"/>
                  </a:lnTo>
                  <a:lnTo>
                    <a:pt x="200922" y="297815"/>
                  </a:lnTo>
                  <a:cubicBezTo>
                    <a:pt x="153550" y="185813"/>
                    <a:pt x="85000" y="84949"/>
                    <a:pt x="293" y="2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E36DF4A-D879-1060-15A8-834D5CE78662}"/>
                </a:ext>
              </a:extLst>
            </p:cNvPr>
            <p:cNvSpPr/>
            <p:nvPr/>
          </p:nvSpPr>
          <p:spPr>
            <a:xfrm>
              <a:off x="3609535" y="2931885"/>
              <a:ext cx="7197801" cy="894442"/>
            </a:xfrm>
            <a:custGeom>
              <a:avLst/>
              <a:gdLst>
                <a:gd name="connsiteX0" fmla="*/ 244269 w 7197801"/>
                <a:gd name="connsiteY0" fmla="*/ 0 h 894442"/>
                <a:gd name="connsiteX1" fmla="*/ 6965573 w 7197801"/>
                <a:gd name="connsiteY1" fmla="*/ 0 h 894442"/>
                <a:gd name="connsiteX2" fmla="*/ 7197801 w 7197801"/>
                <a:gd name="connsiteY2" fmla="*/ 232228 h 894442"/>
                <a:gd name="connsiteX3" fmla="*/ 6535587 w 7197801"/>
                <a:gd name="connsiteY3" fmla="*/ 894442 h 894442"/>
                <a:gd name="connsiteX4" fmla="*/ 0 w 7197801"/>
                <a:gd name="connsiteY4" fmla="*/ 894442 h 894442"/>
                <a:gd name="connsiteX5" fmla="*/ 290 w 7197801"/>
                <a:gd name="connsiteY5" fmla="*/ 894203 h 894442"/>
                <a:gd name="connsiteX6" fmla="*/ 274488 w 7197801"/>
                <a:gd name="connsiteY6" fmla="*/ 232229 h 894442"/>
                <a:gd name="connsiteX7" fmla="*/ 255468 w 7197801"/>
                <a:gd name="connsiteY7" fmla="*/ 43558 h 894442"/>
                <a:gd name="connsiteX8" fmla="*/ 244269 w 7197801"/>
                <a:gd name="connsiteY8" fmla="*/ 0 h 8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7801" h="894442">
                  <a:moveTo>
                    <a:pt x="244269" y="0"/>
                  </a:moveTo>
                  <a:lnTo>
                    <a:pt x="6965573" y="0"/>
                  </a:lnTo>
                  <a:lnTo>
                    <a:pt x="7197801" y="232228"/>
                  </a:lnTo>
                  <a:lnTo>
                    <a:pt x="6535587" y="894442"/>
                  </a:lnTo>
                  <a:lnTo>
                    <a:pt x="0" y="894442"/>
                  </a:lnTo>
                  <a:lnTo>
                    <a:pt x="290" y="894203"/>
                  </a:lnTo>
                  <a:cubicBezTo>
                    <a:pt x="169704" y="724789"/>
                    <a:pt x="274488" y="490746"/>
                    <a:pt x="274488" y="232229"/>
                  </a:cubicBezTo>
                  <a:cubicBezTo>
                    <a:pt x="274488" y="167600"/>
                    <a:pt x="267939" y="104500"/>
                    <a:pt x="255468" y="43558"/>
                  </a:cubicBezTo>
                  <a:lnTo>
                    <a:pt x="244269" y="0"/>
                  </a:lnTo>
                  <a:close/>
                </a:path>
              </a:pathLst>
            </a:custGeom>
            <a:solidFill>
              <a:srgbClr val="7F10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04591F-08ED-5D6E-9E12-1FDE0EE898FC}"/>
              </a:ext>
            </a:extLst>
          </p:cNvPr>
          <p:cNvGrpSpPr/>
          <p:nvPr/>
        </p:nvGrpSpPr>
        <p:grpSpPr>
          <a:xfrm>
            <a:off x="1515601" y="2793334"/>
            <a:ext cx="9160798" cy="1741712"/>
            <a:chOff x="2104570" y="2322287"/>
            <a:chExt cx="8702766" cy="165462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F67960E-4DB4-270B-F190-BA314EB1833D}"/>
                </a:ext>
              </a:extLst>
            </p:cNvPr>
            <p:cNvSpPr/>
            <p:nvPr/>
          </p:nvSpPr>
          <p:spPr>
            <a:xfrm>
              <a:off x="2104570" y="2322287"/>
              <a:ext cx="1654628" cy="1654628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 l="20000" t="20000" r="20000" b="20000"/>
              </a:stretch>
            </a:blipFill>
            <a:ln w="76200">
              <a:solidFill>
                <a:srgbClr val="20369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F95F69D-B1E2-0EE5-F135-AEE63729BFF2}"/>
                </a:ext>
              </a:extLst>
            </p:cNvPr>
            <p:cNvSpPr/>
            <p:nvPr/>
          </p:nvSpPr>
          <p:spPr>
            <a:xfrm>
              <a:off x="3609532" y="2501898"/>
              <a:ext cx="6849463" cy="313873"/>
            </a:xfrm>
            <a:custGeom>
              <a:avLst/>
              <a:gdLst>
                <a:gd name="connsiteX0" fmla="*/ 0 w 6849463"/>
                <a:gd name="connsiteY0" fmla="*/ 0 h 313873"/>
                <a:gd name="connsiteX1" fmla="*/ 6535590 w 6849463"/>
                <a:gd name="connsiteY1" fmla="*/ 0 h 313873"/>
                <a:gd name="connsiteX2" fmla="*/ 6849463 w 6849463"/>
                <a:gd name="connsiteY2" fmla="*/ 313873 h 313873"/>
                <a:gd name="connsiteX3" fmla="*/ 206799 w 6849463"/>
                <a:gd name="connsiteY3" fmla="*/ 313873 h 313873"/>
                <a:gd name="connsiteX4" fmla="*/ 200922 w 6849463"/>
                <a:gd name="connsiteY4" fmla="*/ 297815 h 313873"/>
                <a:gd name="connsiteX5" fmla="*/ 293 w 6849463"/>
                <a:gd name="connsiteY5" fmla="*/ 242 h 313873"/>
                <a:gd name="connsiteX6" fmla="*/ 0 w 6849463"/>
                <a:gd name="connsiteY6" fmla="*/ 0 h 313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49463" h="313873">
                  <a:moveTo>
                    <a:pt x="0" y="0"/>
                  </a:moveTo>
                  <a:lnTo>
                    <a:pt x="6535590" y="0"/>
                  </a:lnTo>
                  <a:lnTo>
                    <a:pt x="6849463" y="313873"/>
                  </a:lnTo>
                  <a:lnTo>
                    <a:pt x="206799" y="313873"/>
                  </a:lnTo>
                  <a:lnTo>
                    <a:pt x="200922" y="297815"/>
                  </a:lnTo>
                  <a:cubicBezTo>
                    <a:pt x="153550" y="185813"/>
                    <a:pt x="85000" y="84949"/>
                    <a:pt x="293" y="2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B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1CE267C-40C2-CF38-6574-D6786DD95A03}"/>
                </a:ext>
              </a:extLst>
            </p:cNvPr>
            <p:cNvSpPr/>
            <p:nvPr/>
          </p:nvSpPr>
          <p:spPr>
            <a:xfrm>
              <a:off x="3609535" y="2931885"/>
              <a:ext cx="7197801" cy="894442"/>
            </a:xfrm>
            <a:custGeom>
              <a:avLst/>
              <a:gdLst>
                <a:gd name="connsiteX0" fmla="*/ 244269 w 7197801"/>
                <a:gd name="connsiteY0" fmla="*/ 0 h 894442"/>
                <a:gd name="connsiteX1" fmla="*/ 6965573 w 7197801"/>
                <a:gd name="connsiteY1" fmla="*/ 0 h 894442"/>
                <a:gd name="connsiteX2" fmla="*/ 7197801 w 7197801"/>
                <a:gd name="connsiteY2" fmla="*/ 232228 h 894442"/>
                <a:gd name="connsiteX3" fmla="*/ 6535587 w 7197801"/>
                <a:gd name="connsiteY3" fmla="*/ 894442 h 894442"/>
                <a:gd name="connsiteX4" fmla="*/ 0 w 7197801"/>
                <a:gd name="connsiteY4" fmla="*/ 894442 h 894442"/>
                <a:gd name="connsiteX5" fmla="*/ 290 w 7197801"/>
                <a:gd name="connsiteY5" fmla="*/ 894203 h 894442"/>
                <a:gd name="connsiteX6" fmla="*/ 274488 w 7197801"/>
                <a:gd name="connsiteY6" fmla="*/ 232229 h 894442"/>
                <a:gd name="connsiteX7" fmla="*/ 255468 w 7197801"/>
                <a:gd name="connsiteY7" fmla="*/ 43558 h 894442"/>
                <a:gd name="connsiteX8" fmla="*/ 244269 w 7197801"/>
                <a:gd name="connsiteY8" fmla="*/ 0 h 8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7801" h="894442">
                  <a:moveTo>
                    <a:pt x="244269" y="0"/>
                  </a:moveTo>
                  <a:lnTo>
                    <a:pt x="6965573" y="0"/>
                  </a:lnTo>
                  <a:lnTo>
                    <a:pt x="7197801" y="232228"/>
                  </a:lnTo>
                  <a:lnTo>
                    <a:pt x="6535587" y="894442"/>
                  </a:lnTo>
                  <a:lnTo>
                    <a:pt x="0" y="894442"/>
                  </a:lnTo>
                  <a:lnTo>
                    <a:pt x="290" y="894203"/>
                  </a:lnTo>
                  <a:cubicBezTo>
                    <a:pt x="169704" y="724789"/>
                    <a:pt x="274488" y="490746"/>
                    <a:pt x="274488" y="232229"/>
                  </a:cubicBezTo>
                  <a:cubicBezTo>
                    <a:pt x="274488" y="167600"/>
                    <a:pt x="267939" y="104500"/>
                    <a:pt x="255468" y="43558"/>
                  </a:cubicBezTo>
                  <a:lnTo>
                    <a:pt x="244269" y="0"/>
                  </a:lnTo>
                  <a:close/>
                </a:path>
              </a:pathLst>
            </a:custGeom>
            <a:solidFill>
              <a:srgbClr val="165B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BAA5A1-42E3-144F-67EF-4A4A201AC947}"/>
              </a:ext>
            </a:extLst>
          </p:cNvPr>
          <p:cNvGrpSpPr/>
          <p:nvPr/>
        </p:nvGrpSpPr>
        <p:grpSpPr>
          <a:xfrm>
            <a:off x="1515601" y="4640276"/>
            <a:ext cx="9160798" cy="1741712"/>
            <a:chOff x="2104570" y="2322287"/>
            <a:chExt cx="8702766" cy="165462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25BBC75-1499-5727-B846-CB36A57F775A}"/>
                </a:ext>
              </a:extLst>
            </p:cNvPr>
            <p:cNvSpPr/>
            <p:nvPr/>
          </p:nvSpPr>
          <p:spPr>
            <a:xfrm>
              <a:off x="2104570" y="2322287"/>
              <a:ext cx="1654628" cy="1654628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 l="20000" t="20000" r="20000" b="20000"/>
              </a:stretch>
            </a:blip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82DB88-132F-AEA1-3B33-CBF934E2A3F1}"/>
                </a:ext>
              </a:extLst>
            </p:cNvPr>
            <p:cNvSpPr/>
            <p:nvPr/>
          </p:nvSpPr>
          <p:spPr>
            <a:xfrm>
              <a:off x="3609532" y="2501898"/>
              <a:ext cx="6849463" cy="313873"/>
            </a:xfrm>
            <a:custGeom>
              <a:avLst/>
              <a:gdLst>
                <a:gd name="connsiteX0" fmla="*/ 0 w 6849463"/>
                <a:gd name="connsiteY0" fmla="*/ 0 h 313873"/>
                <a:gd name="connsiteX1" fmla="*/ 6535590 w 6849463"/>
                <a:gd name="connsiteY1" fmla="*/ 0 h 313873"/>
                <a:gd name="connsiteX2" fmla="*/ 6849463 w 6849463"/>
                <a:gd name="connsiteY2" fmla="*/ 313873 h 313873"/>
                <a:gd name="connsiteX3" fmla="*/ 206799 w 6849463"/>
                <a:gd name="connsiteY3" fmla="*/ 313873 h 313873"/>
                <a:gd name="connsiteX4" fmla="*/ 200922 w 6849463"/>
                <a:gd name="connsiteY4" fmla="*/ 297815 h 313873"/>
                <a:gd name="connsiteX5" fmla="*/ 293 w 6849463"/>
                <a:gd name="connsiteY5" fmla="*/ 242 h 313873"/>
                <a:gd name="connsiteX6" fmla="*/ 0 w 6849463"/>
                <a:gd name="connsiteY6" fmla="*/ 0 h 313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49463" h="313873">
                  <a:moveTo>
                    <a:pt x="0" y="0"/>
                  </a:moveTo>
                  <a:lnTo>
                    <a:pt x="6535590" y="0"/>
                  </a:lnTo>
                  <a:lnTo>
                    <a:pt x="6849463" y="313873"/>
                  </a:lnTo>
                  <a:lnTo>
                    <a:pt x="206799" y="313873"/>
                  </a:lnTo>
                  <a:lnTo>
                    <a:pt x="200922" y="297815"/>
                  </a:lnTo>
                  <a:cubicBezTo>
                    <a:pt x="153550" y="185813"/>
                    <a:pt x="85000" y="84949"/>
                    <a:pt x="293" y="2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955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E97FDF0-6F2C-122A-CB50-D72618E23B41}"/>
                </a:ext>
              </a:extLst>
            </p:cNvPr>
            <p:cNvSpPr/>
            <p:nvPr/>
          </p:nvSpPr>
          <p:spPr>
            <a:xfrm>
              <a:off x="3609535" y="2931885"/>
              <a:ext cx="7197801" cy="894442"/>
            </a:xfrm>
            <a:custGeom>
              <a:avLst/>
              <a:gdLst>
                <a:gd name="connsiteX0" fmla="*/ 244269 w 7197801"/>
                <a:gd name="connsiteY0" fmla="*/ 0 h 894442"/>
                <a:gd name="connsiteX1" fmla="*/ 6965573 w 7197801"/>
                <a:gd name="connsiteY1" fmla="*/ 0 h 894442"/>
                <a:gd name="connsiteX2" fmla="*/ 7197801 w 7197801"/>
                <a:gd name="connsiteY2" fmla="*/ 232228 h 894442"/>
                <a:gd name="connsiteX3" fmla="*/ 6535587 w 7197801"/>
                <a:gd name="connsiteY3" fmla="*/ 894442 h 894442"/>
                <a:gd name="connsiteX4" fmla="*/ 0 w 7197801"/>
                <a:gd name="connsiteY4" fmla="*/ 894442 h 894442"/>
                <a:gd name="connsiteX5" fmla="*/ 290 w 7197801"/>
                <a:gd name="connsiteY5" fmla="*/ 894203 h 894442"/>
                <a:gd name="connsiteX6" fmla="*/ 274488 w 7197801"/>
                <a:gd name="connsiteY6" fmla="*/ 232229 h 894442"/>
                <a:gd name="connsiteX7" fmla="*/ 255468 w 7197801"/>
                <a:gd name="connsiteY7" fmla="*/ 43558 h 894442"/>
                <a:gd name="connsiteX8" fmla="*/ 244269 w 7197801"/>
                <a:gd name="connsiteY8" fmla="*/ 0 h 89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7801" h="894442">
                  <a:moveTo>
                    <a:pt x="244269" y="0"/>
                  </a:moveTo>
                  <a:lnTo>
                    <a:pt x="6965573" y="0"/>
                  </a:lnTo>
                  <a:lnTo>
                    <a:pt x="7197801" y="232228"/>
                  </a:lnTo>
                  <a:lnTo>
                    <a:pt x="6535587" y="894442"/>
                  </a:lnTo>
                  <a:lnTo>
                    <a:pt x="0" y="894442"/>
                  </a:lnTo>
                  <a:lnTo>
                    <a:pt x="290" y="894203"/>
                  </a:lnTo>
                  <a:cubicBezTo>
                    <a:pt x="169704" y="724789"/>
                    <a:pt x="274488" y="490746"/>
                    <a:pt x="274488" y="232229"/>
                  </a:cubicBezTo>
                  <a:cubicBezTo>
                    <a:pt x="274488" y="167600"/>
                    <a:pt x="267939" y="104500"/>
                    <a:pt x="255468" y="43558"/>
                  </a:cubicBezTo>
                  <a:lnTo>
                    <a:pt x="244269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69B3927-EA25-B7A2-C783-BBB36265B3C4}"/>
              </a:ext>
            </a:extLst>
          </p:cNvPr>
          <p:cNvSpPr txBox="1"/>
          <p:nvPr/>
        </p:nvSpPr>
        <p:spPr>
          <a:xfrm>
            <a:off x="3319484" y="1128601"/>
            <a:ext cx="63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Kurikulum K1-K6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829F0B-0E37-5554-433A-E1B5D1861F41}"/>
              </a:ext>
            </a:extLst>
          </p:cNvPr>
          <p:cNvSpPr txBox="1"/>
          <p:nvPr/>
        </p:nvSpPr>
        <p:spPr>
          <a:xfrm>
            <a:off x="3319484" y="2982207"/>
            <a:ext cx="63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Kurikulum K7-K9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786EDE-6981-EC3C-2A45-32E2789AA05E}"/>
              </a:ext>
            </a:extLst>
          </p:cNvPr>
          <p:cNvSpPr txBox="1"/>
          <p:nvPr/>
        </p:nvSpPr>
        <p:spPr>
          <a:xfrm>
            <a:off x="3319484" y="4835813"/>
            <a:ext cx="63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Kurikulum K10-K12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1FB824-1A1A-0C12-8D90-87A24F386A4E}"/>
              </a:ext>
            </a:extLst>
          </p:cNvPr>
          <p:cNvSpPr txBox="1"/>
          <p:nvPr/>
        </p:nvSpPr>
        <p:spPr>
          <a:xfrm>
            <a:off x="3385458" y="1654735"/>
            <a:ext cx="6175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+mj-lt"/>
              </a:rPr>
              <a:t>Pemahaman dasar CT melalui bermain permainan yang mendorong pemikiran logis dan pemecahan masalah.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19112E-C76A-EF83-76C9-75E649494688}"/>
              </a:ext>
            </a:extLst>
          </p:cNvPr>
          <p:cNvSpPr txBox="1"/>
          <p:nvPr/>
        </p:nvSpPr>
        <p:spPr>
          <a:xfrm>
            <a:off x="3379258" y="3540603"/>
            <a:ext cx="6175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+mj-lt"/>
              </a:rPr>
              <a:t>Pelajaran Informatika yang memperkenalkan konsep dan aplikasi CT dalam penggunaan teknologi digital.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6E9157-D160-FDC7-3C0B-1A94A23848C8}"/>
              </a:ext>
            </a:extLst>
          </p:cNvPr>
          <p:cNvSpPr txBox="1"/>
          <p:nvPr/>
        </p:nvSpPr>
        <p:spPr>
          <a:xfrm>
            <a:off x="3379258" y="5429549"/>
            <a:ext cx="6175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+mj-lt"/>
              </a:rPr>
              <a:t>Implementasi CT dalam mata pelajaran ilmu komputer dan pengembangan aplikasi dalam kehidupan nyata.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B75B0D-2CCE-3198-FA0A-95D80A2176B2}"/>
              </a:ext>
            </a:extLst>
          </p:cNvPr>
          <p:cNvSpPr txBox="1"/>
          <p:nvPr/>
        </p:nvSpPr>
        <p:spPr>
          <a:xfrm>
            <a:off x="1844702" y="347567"/>
            <a:ext cx="850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+mj-lt"/>
              </a:rPr>
              <a:t>Penerapan CT dalam Mata Pelajaran</a:t>
            </a:r>
            <a:endParaRPr lang="it-IT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41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9"/>
          <p:cNvGrpSpPr/>
          <p:nvPr/>
        </p:nvGrpSpPr>
        <p:grpSpPr>
          <a:xfrm>
            <a:off x="1155586" y="2010536"/>
            <a:ext cx="7293737" cy="3050171"/>
            <a:chOff x="1589316" y="2417926"/>
            <a:chExt cx="5867399" cy="2328246"/>
          </a:xfrm>
        </p:grpSpPr>
        <p:sp>
          <p:nvSpPr>
            <p:cNvPr id="10" name="Oval 9"/>
            <p:cNvSpPr/>
            <p:nvPr/>
          </p:nvSpPr>
          <p:spPr>
            <a:xfrm>
              <a:off x="1589316" y="4438412"/>
              <a:ext cx="5867399" cy="30776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  <a:alpha val="0"/>
                  </a:schemeClr>
                </a:gs>
                <a:gs pos="0">
                  <a:schemeClr val="tx1">
                    <a:alpha val="59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21"/>
            <p:cNvGrpSpPr/>
            <p:nvPr/>
          </p:nvGrpSpPr>
          <p:grpSpPr>
            <a:xfrm>
              <a:off x="2251010" y="2417923"/>
              <a:ext cx="4632783" cy="2204059"/>
              <a:chOff x="1250950" y="914400"/>
              <a:chExt cx="6398080" cy="3043918"/>
            </a:xfrm>
            <a:effectLst/>
          </p:grpSpPr>
          <p:sp>
            <p:nvSpPr>
              <p:cNvPr id="13" name="Rounded Rectangle 12"/>
              <p:cNvSpPr/>
              <p:nvPr/>
            </p:nvSpPr>
            <p:spPr>
              <a:xfrm>
                <a:off x="1257300" y="3834040"/>
                <a:ext cx="6391730" cy="12427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 Same Side Corner Rectangle 13"/>
              <p:cNvSpPr/>
              <p:nvPr/>
            </p:nvSpPr>
            <p:spPr>
              <a:xfrm>
                <a:off x="2209800" y="914400"/>
                <a:ext cx="4605211" cy="2757714"/>
              </a:xfrm>
              <a:prstGeom prst="round2SameRect">
                <a:avLst>
                  <a:gd name="adj1" fmla="val 5842"/>
                  <a:gd name="adj2" fmla="val 0"/>
                </a:avLst>
              </a:prstGeom>
              <a:gradFill>
                <a:gsLst>
                  <a:gs pos="0">
                    <a:schemeClr val="tx1"/>
                  </a:gs>
                  <a:gs pos="5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 w="38100">
                <a:gradFill flip="none" rotWithShape="1">
                  <a:gsLst>
                    <a:gs pos="0">
                      <a:schemeClr val="bg1">
                        <a:lumMod val="79000"/>
                      </a:schemeClr>
                    </a:gs>
                    <a:gs pos="100000">
                      <a:schemeClr val="bg1">
                        <a:lumMod val="87000"/>
                      </a:schemeClr>
                    </a:gs>
                    <a:gs pos="51000">
                      <a:schemeClr val="bg1">
                        <a:lumMod val="95000"/>
                      </a:schemeClr>
                    </a:gs>
                  </a:gsLst>
                  <a:lin ang="13500000" scaled="1"/>
                  <a:tileRect/>
                </a:gradFill>
              </a:ln>
              <a:effectLst/>
              <a:scene3d>
                <a:camera prst="orthographicFront"/>
                <a:lightRig rig="threePt" dir="t"/>
              </a:scene3d>
              <a:sp3d>
                <a:bevelT w="50800" h="508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40705" y="1074057"/>
                <a:ext cx="4343400" cy="243504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257300" y="3659414"/>
                <a:ext cx="6391729" cy="21771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1250950" y="3877128"/>
                <a:ext cx="6391729" cy="0"/>
              </a:xfrm>
              <a:prstGeom prst="line">
                <a:avLst/>
              </a:prstGeom>
              <a:ln w="317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3000"/>
                        <a:alpha val="46000"/>
                      </a:schemeClr>
                    </a:gs>
                  </a:gsLst>
                  <a:lin ang="10800000" scaled="1"/>
                  <a:tileRect/>
                </a:gradFill>
              </a:ln>
              <a:effectLst>
                <a:outerShdw blurRad="12700" dir="5400000" algn="t" rotWithShape="0">
                  <a:schemeClr val="bg1">
                    <a:lumMod val="75000"/>
                    <a:alpha val="64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ounded Rectangle 17"/>
              <p:cNvSpPr/>
              <p:nvPr/>
            </p:nvSpPr>
            <p:spPr>
              <a:xfrm>
                <a:off x="7085489" y="3730171"/>
                <a:ext cx="267654" cy="3657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 Single Corner Rectangle 18"/>
              <p:cNvSpPr/>
              <p:nvPr/>
            </p:nvSpPr>
            <p:spPr>
              <a:xfrm rot="10800000" flipH="1">
                <a:off x="7366908" y="3659414"/>
                <a:ext cx="282121" cy="298904"/>
              </a:xfrm>
              <a:prstGeom prst="round1Rect">
                <a:avLst>
                  <a:gd name="adj" fmla="val 21302"/>
                </a:avLst>
              </a:prstGeom>
              <a:gradFill>
                <a:gsLst>
                  <a:gs pos="0">
                    <a:schemeClr val="bg1">
                      <a:alpha val="64000"/>
                    </a:schemeClr>
                  </a:gs>
                  <a:gs pos="100000">
                    <a:schemeClr val="bg1">
                      <a:lumMod val="83000"/>
                      <a:alpha val="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 Single Corner Rectangle 19"/>
              <p:cNvSpPr/>
              <p:nvPr/>
            </p:nvSpPr>
            <p:spPr>
              <a:xfrm rot="10800000">
                <a:off x="1257296" y="3659414"/>
                <a:ext cx="282121" cy="298904"/>
              </a:xfrm>
              <a:prstGeom prst="round1Rect">
                <a:avLst>
                  <a:gd name="adj" fmla="val 21302"/>
                </a:avLst>
              </a:prstGeom>
              <a:gradFill>
                <a:gsLst>
                  <a:gs pos="0">
                    <a:schemeClr val="bg1">
                      <a:alpha val="64000"/>
                    </a:schemeClr>
                  </a:gs>
                  <a:gs pos="100000">
                    <a:schemeClr val="bg1">
                      <a:lumMod val="83000"/>
                      <a:alpha val="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 Same Side Corner Rectangle 20"/>
              <p:cNvSpPr/>
              <p:nvPr/>
            </p:nvSpPr>
            <p:spPr>
              <a:xfrm rot="10800000">
                <a:off x="3931784" y="3672340"/>
                <a:ext cx="1042761" cy="10590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innerShdw blurRad="25400" dist="127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 Same Side Corner Rectangle 19"/>
              <p:cNvSpPr/>
              <p:nvPr/>
            </p:nvSpPr>
            <p:spPr>
              <a:xfrm>
                <a:off x="4592183" y="914400"/>
                <a:ext cx="2240418" cy="2757714"/>
              </a:xfrm>
              <a:custGeom>
                <a:avLst/>
                <a:gdLst>
                  <a:gd name="connsiteX0" fmla="*/ 161106 w 4605211"/>
                  <a:gd name="connsiteY0" fmla="*/ 0 h 2757714"/>
                  <a:gd name="connsiteX1" fmla="*/ 4444105 w 4605211"/>
                  <a:gd name="connsiteY1" fmla="*/ 0 h 2757714"/>
                  <a:gd name="connsiteX2" fmla="*/ 4605211 w 4605211"/>
                  <a:gd name="connsiteY2" fmla="*/ 161106 h 2757714"/>
                  <a:gd name="connsiteX3" fmla="*/ 4605211 w 4605211"/>
                  <a:gd name="connsiteY3" fmla="*/ 2757714 h 2757714"/>
                  <a:gd name="connsiteX4" fmla="*/ 4605211 w 4605211"/>
                  <a:gd name="connsiteY4" fmla="*/ 2757714 h 2757714"/>
                  <a:gd name="connsiteX5" fmla="*/ 0 w 4605211"/>
                  <a:gd name="connsiteY5" fmla="*/ 2757714 h 2757714"/>
                  <a:gd name="connsiteX6" fmla="*/ 0 w 4605211"/>
                  <a:gd name="connsiteY6" fmla="*/ 2757714 h 2757714"/>
                  <a:gd name="connsiteX7" fmla="*/ 0 w 4605211"/>
                  <a:gd name="connsiteY7" fmla="*/ 161106 h 2757714"/>
                  <a:gd name="connsiteX8" fmla="*/ 161106 w 4605211"/>
                  <a:gd name="connsiteY8" fmla="*/ 0 h 2757714"/>
                  <a:gd name="connsiteX0" fmla="*/ 161106 w 4605211"/>
                  <a:gd name="connsiteY0" fmla="*/ 0 h 2757714"/>
                  <a:gd name="connsiteX1" fmla="*/ 4444105 w 4605211"/>
                  <a:gd name="connsiteY1" fmla="*/ 0 h 2757714"/>
                  <a:gd name="connsiteX2" fmla="*/ 4605211 w 4605211"/>
                  <a:gd name="connsiteY2" fmla="*/ 161106 h 2757714"/>
                  <a:gd name="connsiteX3" fmla="*/ 4605211 w 4605211"/>
                  <a:gd name="connsiteY3" fmla="*/ 2757714 h 2757714"/>
                  <a:gd name="connsiteX4" fmla="*/ 4605211 w 4605211"/>
                  <a:gd name="connsiteY4" fmla="*/ 2757714 h 2757714"/>
                  <a:gd name="connsiteX5" fmla="*/ 0 w 4605211"/>
                  <a:gd name="connsiteY5" fmla="*/ 2757714 h 2757714"/>
                  <a:gd name="connsiteX6" fmla="*/ 0 w 4605211"/>
                  <a:gd name="connsiteY6" fmla="*/ 161106 h 2757714"/>
                  <a:gd name="connsiteX7" fmla="*/ 161106 w 4605211"/>
                  <a:gd name="connsiteY7" fmla="*/ 0 h 2757714"/>
                  <a:gd name="connsiteX0" fmla="*/ 161106 w 4605211"/>
                  <a:gd name="connsiteY0" fmla="*/ 0 h 2757714"/>
                  <a:gd name="connsiteX1" fmla="*/ 4444105 w 4605211"/>
                  <a:gd name="connsiteY1" fmla="*/ 0 h 2757714"/>
                  <a:gd name="connsiteX2" fmla="*/ 4605211 w 4605211"/>
                  <a:gd name="connsiteY2" fmla="*/ 161106 h 2757714"/>
                  <a:gd name="connsiteX3" fmla="*/ 4605211 w 4605211"/>
                  <a:gd name="connsiteY3" fmla="*/ 2757714 h 2757714"/>
                  <a:gd name="connsiteX4" fmla="*/ 4605211 w 4605211"/>
                  <a:gd name="connsiteY4" fmla="*/ 2757714 h 2757714"/>
                  <a:gd name="connsiteX5" fmla="*/ 0 w 4605211"/>
                  <a:gd name="connsiteY5" fmla="*/ 2757714 h 2757714"/>
                  <a:gd name="connsiteX6" fmla="*/ 0 w 4605211"/>
                  <a:gd name="connsiteY6" fmla="*/ 161106 h 2757714"/>
                  <a:gd name="connsiteX7" fmla="*/ 161106 w 4605211"/>
                  <a:gd name="connsiteY7" fmla="*/ 0 h 2757714"/>
                  <a:gd name="connsiteX0" fmla="*/ 161106 w 4605211"/>
                  <a:gd name="connsiteY0" fmla="*/ 0 h 2757714"/>
                  <a:gd name="connsiteX1" fmla="*/ 4444105 w 4605211"/>
                  <a:gd name="connsiteY1" fmla="*/ 0 h 2757714"/>
                  <a:gd name="connsiteX2" fmla="*/ 4605211 w 4605211"/>
                  <a:gd name="connsiteY2" fmla="*/ 161106 h 2757714"/>
                  <a:gd name="connsiteX3" fmla="*/ 4605211 w 4605211"/>
                  <a:gd name="connsiteY3" fmla="*/ 2757714 h 2757714"/>
                  <a:gd name="connsiteX4" fmla="*/ 4605211 w 4605211"/>
                  <a:gd name="connsiteY4" fmla="*/ 2757714 h 2757714"/>
                  <a:gd name="connsiteX5" fmla="*/ 0 w 4605211"/>
                  <a:gd name="connsiteY5" fmla="*/ 2757714 h 2757714"/>
                  <a:gd name="connsiteX6" fmla="*/ 161106 w 4605211"/>
                  <a:gd name="connsiteY6" fmla="*/ 0 h 2757714"/>
                  <a:gd name="connsiteX0" fmla="*/ 3755206 w 4605211"/>
                  <a:gd name="connsiteY0" fmla="*/ 0 h 2757714"/>
                  <a:gd name="connsiteX1" fmla="*/ 4444105 w 4605211"/>
                  <a:gd name="connsiteY1" fmla="*/ 0 h 2757714"/>
                  <a:gd name="connsiteX2" fmla="*/ 4605211 w 4605211"/>
                  <a:gd name="connsiteY2" fmla="*/ 161106 h 2757714"/>
                  <a:gd name="connsiteX3" fmla="*/ 4605211 w 4605211"/>
                  <a:gd name="connsiteY3" fmla="*/ 2757714 h 2757714"/>
                  <a:gd name="connsiteX4" fmla="*/ 4605211 w 4605211"/>
                  <a:gd name="connsiteY4" fmla="*/ 2757714 h 2757714"/>
                  <a:gd name="connsiteX5" fmla="*/ 0 w 4605211"/>
                  <a:gd name="connsiteY5" fmla="*/ 2757714 h 2757714"/>
                  <a:gd name="connsiteX6" fmla="*/ 3755206 w 4605211"/>
                  <a:gd name="connsiteY6" fmla="*/ 0 h 2757714"/>
                  <a:gd name="connsiteX0" fmla="*/ 1735906 w 2585911"/>
                  <a:gd name="connsiteY0" fmla="*/ 0 h 2757714"/>
                  <a:gd name="connsiteX1" fmla="*/ 2424805 w 2585911"/>
                  <a:gd name="connsiteY1" fmla="*/ 0 h 2757714"/>
                  <a:gd name="connsiteX2" fmla="*/ 2585911 w 2585911"/>
                  <a:gd name="connsiteY2" fmla="*/ 161106 h 2757714"/>
                  <a:gd name="connsiteX3" fmla="*/ 2585911 w 2585911"/>
                  <a:gd name="connsiteY3" fmla="*/ 2757714 h 2757714"/>
                  <a:gd name="connsiteX4" fmla="*/ 2585911 w 2585911"/>
                  <a:gd name="connsiteY4" fmla="*/ 2757714 h 2757714"/>
                  <a:gd name="connsiteX5" fmla="*/ 0 w 2585911"/>
                  <a:gd name="connsiteY5" fmla="*/ 2732314 h 2757714"/>
                  <a:gd name="connsiteX6" fmla="*/ 1735906 w 2585911"/>
                  <a:gd name="connsiteY6" fmla="*/ 0 h 2757714"/>
                  <a:gd name="connsiteX0" fmla="*/ 1147198 w 1997203"/>
                  <a:gd name="connsiteY0" fmla="*/ 0 h 2757714"/>
                  <a:gd name="connsiteX1" fmla="*/ 1836097 w 1997203"/>
                  <a:gd name="connsiteY1" fmla="*/ 0 h 2757714"/>
                  <a:gd name="connsiteX2" fmla="*/ 1997203 w 1997203"/>
                  <a:gd name="connsiteY2" fmla="*/ 161106 h 2757714"/>
                  <a:gd name="connsiteX3" fmla="*/ 1997203 w 1997203"/>
                  <a:gd name="connsiteY3" fmla="*/ 2757714 h 2757714"/>
                  <a:gd name="connsiteX4" fmla="*/ 1997203 w 1997203"/>
                  <a:gd name="connsiteY4" fmla="*/ 2757714 h 2757714"/>
                  <a:gd name="connsiteX5" fmla="*/ 0 w 1997203"/>
                  <a:gd name="connsiteY5" fmla="*/ 2732314 h 2757714"/>
                  <a:gd name="connsiteX6" fmla="*/ 1147198 w 1997203"/>
                  <a:gd name="connsiteY6" fmla="*/ 0 h 275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7203" h="2757714">
                    <a:moveTo>
                      <a:pt x="1147198" y="0"/>
                    </a:moveTo>
                    <a:lnTo>
                      <a:pt x="1836097" y="0"/>
                    </a:lnTo>
                    <a:cubicBezTo>
                      <a:pt x="1925073" y="0"/>
                      <a:pt x="1997203" y="72130"/>
                      <a:pt x="1997203" y="161106"/>
                    </a:cubicBezTo>
                    <a:lnTo>
                      <a:pt x="1997203" y="2757714"/>
                    </a:lnTo>
                    <a:lnTo>
                      <a:pt x="1997203" y="2757714"/>
                    </a:lnTo>
                    <a:lnTo>
                      <a:pt x="0" y="2732314"/>
                    </a:lnTo>
                    <a:lnTo>
                      <a:pt x="1147198" y="0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chemeClr val="bg1">
                      <a:alpha val="1000"/>
                    </a:schemeClr>
                  </a:gs>
                  <a:gs pos="100000">
                    <a:schemeClr val="bg1">
                      <a:alpha val="32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2768420" y="2918415"/>
            <a:ext cx="4290781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Terima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rPr>
              <a:t>Kasih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sha" pitchFamily="34" charset="-79"/>
              <a:cs typeface="Gisha" pitchFamily="34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E5FED9-F953-767B-4B51-ECFFEB5B0227}"/>
              </a:ext>
            </a:extLst>
          </p:cNvPr>
          <p:cNvSpPr/>
          <p:nvPr/>
        </p:nvSpPr>
        <p:spPr>
          <a:xfrm>
            <a:off x="243840" y="6522720"/>
            <a:ext cx="1767840" cy="2286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48B7B3-9C72-0277-A827-9DD438672272}"/>
              </a:ext>
            </a:extLst>
          </p:cNvPr>
          <p:cNvSpPr txBox="1"/>
          <p:nvPr/>
        </p:nvSpPr>
        <p:spPr>
          <a:xfrm>
            <a:off x="19123" y="6488668"/>
            <a:ext cx="22172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PPG </a:t>
            </a:r>
            <a:r>
              <a:rPr lang="en-US" b="1" dirty="0" err="1">
                <a:solidFill>
                  <a:schemeClr val="bg1"/>
                </a:solidFill>
              </a:rPr>
              <a:t>Prajabatan</a:t>
            </a:r>
            <a:r>
              <a:rPr lang="en-US" b="1" dirty="0">
                <a:solidFill>
                  <a:schemeClr val="bg1"/>
                </a:solidFill>
              </a:rPr>
              <a:t> 2023</a:t>
            </a:r>
            <a:endParaRPr lang="en-ID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18167</TotalTime>
  <Words>290</Words>
  <Application>Microsoft Office PowerPoint</Application>
  <PresentationFormat>Widescreen</PresentationFormat>
  <Paragraphs>38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Gisha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Argo Juni</cp:lastModifiedBy>
  <cp:revision>266</cp:revision>
  <dcterms:created xsi:type="dcterms:W3CDTF">2018-05-08T06:50:11Z</dcterms:created>
  <dcterms:modified xsi:type="dcterms:W3CDTF">2023-11-10T14:42:35Z</dcterms:modified>
</cp:coreProperties>
</file>