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42"/>
    <p:sldId id="257" r:id="rId43"/>
    <p:sldId id="258" r:id="rId44"/>
    <p:sldId id="259" r:id="rId45"/>
    <p:sldId id="260" r:id="rId4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Extra Bold" charset="1" panose="020B0906030804020204"/>
      <p:regular r:id="rId10"/>
    </p:embeddedFont>
    <p:embeddedFont>
      <p:font typeface="Open Sans Extra Bold Italics" charset="1" panose="020B0906030804020204"/>
      <p:regular r:id="rId11"/>
    </p:embeddedFont>
    <p:embeddedFont>
      <p:font typeface="Agrandir" charset="1" panose="00000500000000000000"/>
      <p:regular r:id="rId12"/>
    </p:embeddedFont>
    <p:embeddedFont>
      <p:font typeface="Agrandir Bold" charset="1" panose="00000800000000000000"/>
      <p:regular r:id="rId13"/>
    </p:embeddedFont>
    <p:embeddedFont>
      <p:font typeface="Agrandir Italics" charset="1" panose="00000500000000000000"/>
      <p:regular r:id="rId14"/>
    </p:embeddedFont>
    <p:embeddedFont>
      <p:font typeface="Agrandir Bold Italics" charset="1" panose="00000800000000000000"/>
      <p:regular r:id="rId15"/>
    </p:embeddedFont>
    <p:embeddedFont>
      <p:font typeface="Agrandir Thin" charset="1" panose="00000200000000000000"/>
      <p:regular r:id="rId16"/>
    </p:embeddedFont>
    <p:embeddedFont>
      <p:font typeface="Agrandir Thin Italics" charset="1" panose="00000200000000000000"/>
      <p:regular r:id="rId17"/>
    </p:embeddedFont>
    <p:embeddedFont>
      <p:font typeface="Agrandir Medium" charset="1" panose="00000600000000000000"/>
      <p:regular r:id="rId18"/>
    </p:embeddedFont>
    <p:embeddedFont>
      <p:font typeface="Agrandir Medium Italics" charset="1" panose="00000600000000000000"/>
      <p:regular r:id="rId19"/>
    </p:embeddedFont>
    <p:embeddedFont>
      <p:font typeface="Agrandir Ultra-Bold" charset="1" panose="00000A00000000000000"/>
      <p:regular r:id="rId20"/>
    </p:embeddedFont>
    <p:embeddedFont>
      <p:font typeface="Agrandir Ultra-Bold Italics" charset="1" panose="00000A00000000000000"/>
      <p:regular r:id="rId21"/>
    </p:embeddedFont>
    <p:embeddedFont>
      <p:font typeface="Agrandir Heavy" charset="1" panose="00000900000000000000"/>
      <p:regular r:id="rId22"/>
    </p:embeddedFont>
    <p:embeddedFont>
      <p:font typeface="Agrandir Heavy Italics" charset="1" panose="00000900000000000000"/>
      <p:regular r:id="rId23"/>
    </p:embeddedFont>
    <p:embeddedFont>
      <p:font typeface="Montserrat" charset="1" panose="00000500000000000000"/>
      <p:regular r:id="rId24"/>
    </p:embeddedFont>
    <p:embeddedFont>
      <p:font typeface="Montserrat Bold" charset="1" panose="00000800000000000000"/>
      <p:regular r:id="rId25"/>
    </p:embeddedFont>
    <p:embeddedFont>
      <p:font typeface="Montserrat Italics" charset="1" panose="00000500000000000000"/>
      <p:regular r:id="rId26"/>
    </p:embeddedFont>
    <p:embeddedFont>
      <p:font typeface="Montserrat Bold Italics" charset="1" panose="00000800000000000000"/>
      <p:regular r:id="rId27"/>
    </p:embeddedFont>
    <p:embeddedFont>
      <p:font typeface="Montserrat Thin" charset="1" panose="00000300000000000000"/>
      <p:regular r:id="rId28"/>
    </p:embeddedFont>
    <p:embeddedFont>
      <p:font typeface="Montserrat Thin Italics" charset="1" panose="00000300000000000000"/>
      <p:regular r:id="rId29"/>
    </p:embeddedFont>
    <p:embeddedFont>
      <p:font typeface="Montserrat Extra-Light" charset="1" panose="00000300000000000000"/>
      <p:regular r:id="rId30"/>
    </p:embeddedFont>
    <p:embeddedFont>
      <p:font typeface="Montserrat Extra-Light Italics" charset="1" panose="00000300000000000000"/>
      <p:regular r:id="rId31"/>
    </p:embeddedFont>
    <p:embeddedFont>
      <p:font typeface="Montserrat Light" charset="1" panose="00000400000000000000"/>
      <p:regular r:id="rId32"/>
    </p:embeddedFont>
    <p:embeddedFont>
      <p:font typeface="Montserrat Light Italics" charset="1" panose="00000400000000000000"/>
      <p:regular r:id="rId33"/>
    </p:embeddedFont>
    <p:embeddedFont>
      <p:font typeface="Montserrat Medium" charset="1" panose="00000600000000000000"/>
      <p:regular r:id="rId34"/>
    </p:embeddedFont>
    <p:embeddedFont>
      <p:font typeface="Montserrat Medium Italics" charset="1" panose="00000600000000000000"/>
      <p:regular r:id="rId35"/>
    </p:embeddedFont>
    <p:embeddedFont>
      <p:font typeface="Montserrat Semi-Bold" charset="1" panose="00000700000000000000"/>
      <p:regular r:id="rId36"/>
    </p:embeddedFont>
    <p:embeddedFont>
      <p:font typeface="Montserrat Semi-Bold Italics" charset="1" panose="00000700000000000000"/>
      <p:regular r:id="rId37"/>
    </p:embeddedFont>
    <p:embeddedFont>
      <p:font typeface="Montserrat Ultra-Bold" charset="1" panose="00000900000000000000"/>
      <p:regular r:id="rId38"/>
    </p:embeddedFont>
    <p:embeddedFont>
      <p:font typeface="Montserrat Ultra-Bold Italics" charset="1" panose="00000900000000000000"/>
      <p:regular r:id="rId39"/>
    </p:embeddedFont>
    <p:embeddedFont>
      <p:font typeface="Montserrat Heavy" charset="1" panose="00000A00000000000000"/>
      <p:regular r:id="rId40"/>
    </p:embeddedFont>
    <p:embeddedFont>
      <p:font typeface="Montserrat Heavy Italics" charset="1" panose="00000A00000000000000"/>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slides/slide1.xml" Type="http://schemas.openxmlformats.org/officeDocument/2006/relationships/slide"/><Relationship Id="rId43" Target="slides/slide2.xml" Type="http://schemas.openxmlformats.org/officeDocument/2006/relationships/slide"/><Relationship Id="rId44" Target="slides/slide3.xml" Type="http://schemas.openxmlformats.org/officeDocument/2006/relationships/slide"/><Relationship Id="rId45" Target="slides/slide4.xml" Type="http://schemas.openxmlformats.org/officeDocument/2006/relationships/slide"/><Relationship Id="rId46" Target="slides/slide5.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45545"/>
        </a:solidFill>
      </p:bgPr>
    </p:bg>
    <p:spTree>
      <p:nvGrpSpPr>
        <p:cNvPr id="1" name=""/>
        <p:cNvGrpSpPr/>
        <p:nvPr/>
      </p:nvGrpSpPr>
      <p:grpSpPr>
        <a:xfrm>
          <a:off x="0" y="0"/>
          <a:ext cx="0" cy="0"/>
          <a:chOff x="0" y="0"/>
          <a:chExt cx="0" cy="0"/>
        </a:xfrm>
      </p:grpSpPr>
      <p:sp>
        <p:nvSpPr>
          <p:cNvPr name="Freeform 2" id="2"/>
          <p:cNvSpPr/>
          <p:nvPr/>
        </p:nvSpPr>
        <p:spPr>
          <a:xfrm flipH="false" flipV="false" rot="0">
            <a:off x="-1709827" y="-416530"/>
            <a:ext cx="10769357" cy="10769357"/>
          </a:xfrm>
          <a:custGeom>
            <a:avLst/>
            <a:gdLst/>
            <a:ahLst/>
            <a:cxnLst/>
            <a:rect r="r" b="b" t="t" l="l"/>
            <a:pathLst>
              <a:path h="10769357" w="10769357">
                <a:moveTo>
                  <a:pt x="0" y="0"/>
                </a:moveTo>
                <a:lnTo>
                  <a:pt x="10769357" y="0"/>
                </a:lnTo>
                <a:lnTo>
                  <a:pt x="10769357" y="10769358"/>
                </a:lnTo>
                <a:lnTo>
                  <a:pt x="0" y="1076935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989728" y="-430658"/>
            <a:ext cx="10769357" cy="10769357"/>
          </a:xfrm>
          <a:custGeom>
            <a:avLst/>
            <a:gdLst/>
            <a:ahLst/>
            <a:cxnLst/>
            <a:rect r="r" b="b" t="t" l="l"/>
            <a:pathLst>
              <a:path h="10769357" w="10769357">
                <a:moveTo>
                  <a:pt x="0" y="0"/>
                </a:moveTo>
                <a:lnTo>
                  <a:pt x="10769358" y="0"/>
                </a:lnTo>
                <a:lnTo>
                  <a:pt x="10769358" y="10769357"/>
                </a:lnTo>
                <a:lnTo>
                  <a:pt x="0" y="10769357"/>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09827" y="8586358"/>
            <a:ext cx="11662577" cy="1781194"/>
          </a:xfrm>
          <a:custGeom>
            <a:avLst/>
            <a:gdLst/>
            <a:ahLst/>
            <a:cxnLst/>
            <a:rect r="r" b="b" t="t" l="l"/>
            <a:pathLst>
              <a:path h="1781194" w="11662577">
                <a:moveTo>
                  <a:pt x="0" y="0"/>
                </a:moveTo>
                <a:lnTo>
                  <a:pt x="11662576" y="0"/>
                </a:lnTo>
                <a:lnTo>
                  <a:pt x="11662576" y="1781194"/>
                </a:lnTo>
                <a:lnTo>
                  <a:pt x="0" y="17811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8404408" y="8586358"/>
            <a:ext cx="11662577" cy="1781194"/>
          </a:xfrm>
          <a:custGeom>
            <a:avLst/>
            <a:gdLst/>
            <a:ahLst/>
            <a:cxnLst/>
            <a:rect r="r" b="b" t="t" l="l"/>
            <a:pathLst>
              <a:path h="1781194" w="11662577">
                <a:moveTo>
                  <a:pt x="11662577" y="0"/>
                </a:moveTo>
                <a:lnTo>
                  <a:pt x="0" y="0"/>
                </a:lnTo>
                <a:lnTo>
                  <a:pt x="0" y="1781194"/>
                </a:lnTo>
                <a:lnTo>
                  <a:pt x="11662577" y="1781194"/>
                </a:lnTo>
                <a:lnTo>
                  <a:pt x="11662577"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2876955" y="1487084"/>
            <a:ext cx="12534091" cy="7771216"/>
            <a:chOff x="0" y="0"/>
            <a:chExt cx="3301160" cy="2046740"/>
          </a:xfrm>
        </p:grpSpPr>
        <p:sp>
          <p:nvSpPr>
            <p:cNvPr name="Freeform 7" id="7"/>
            <p:cNvSpPr/>
            <p:nvPr/>
          </p:nvSpPr>
          <p:spPr>
            <a:xfrm flipH="false" flipV="false" rot="0">
              <a:off x="0" y="0"/>
              <a:ext cx="3301160" cy="2046740"/>
            </a:xfrm>
            <a:custGeom>
              <a:avLst/>
              <a:gdLst/>
              <a:ahLst/>
              <a:cxnLst/>
              <a:rect r="r" b="b" t="t" l="l"/>
              <a:pathLst>
                <a:path h="2046740" w="3301160">
                  <a:moveTo>
                    <a:pt x="37060" y="0"/>
                  </a:moveTo>
                  <a:lnTo>
                    <a:pt x="3264100" y="0"/>
                  </a:lnTo>
                  <a:cubicBezTo>
                    <a:pt x="3284567" y="0"/>
                    <a:pt x="3301160" y="16592"/>
                    <a:pt x="3301160" y="37060"/>
                  </a:cubicBezTo>
                  <a:lnTo>
                    <a:pt x="3301160" y="2009680"/>
                  </a:lnTo>
                  <a:cubicBezTo>
                    <a:pt x="3301160" y="2030148"/>
                    <a:pt x="3284567" y="2046740"/>
                    <a:pt x="3264100" y="2046740"/>
                  </a:cubicBezTo>
                  <a:lnTo>
                    <a:pt x="37060" y="2046740"/>
                  </a:lnTo>
                  <a:cubicBezTo>
                    <a:pt x="16592" y="2046740"/>
                    <a:pt x="0" y="2030148"/>
                    <a:pt x="0" y="2009680"/>
                  </a:cubicBezTo>
                  <a:lnTo>
                    <a:pt x="0" y="37060"/>
                  </a:lnTo>
                  <a:cubicBezTo>
                    <a:pt x="0" y="16592"/>
                    <a:pt x="16592" y="0"/>
                    <a:pt x="37060" y="0"/>
                  </a:cubicBezTo>
                  <a:close/>
                </a:path>
              </a:pathLst>
            </a:custGeom>
            <a:solidFill>
              <a:srgbClr val="F5F1E1"/>
            </a:solidFill>
            <a:ln w="28575" cap="rnd">
              <a:solidFill>
                <a:srgbClr val="2D2828"/>
              </a:solidFill>
              <a:prstDash val="solid"/>
              <a:round/>
            </a:ln>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4121461" y="3330860"/>
            <a:ext cx="9595185" cy="847725"/>
          </a:xfrm>
          <a:prstGeom prst="rect">
            <a:avLst/>
          </a:prstGeom>
        </p:spPr>
        <p:txBody>
          <a:bodyPr anchor="t" rtlCol="false" tIns="0" lIns="0" bIns="0" rIns="0">
            <a:spAutoFit/>
          </a:bodyPr>
          <a:lstStyle/>
          <a:p>
            <a:pPr algn="ctr">
              <a:lnSpc>
                <a:spcPts val="5774"/>
              </a:lnSpc>
            </a:pPr>
            <a:r>
              <a:rPr lang="en-US" sz="4811" spc="-48">
                <a:solidFill>
                  <a:srgbClr val="2D2828"/>
                </a:solidFill>
                <a:latin typeface="Agrandir Bold"/>
              </a:rPr>
              <a:t>Kelompok Arjosari</a:t>
            </a:r>
          </a:p>
        </p:txBody>
      </p:sp>
      <p:sp>
        <p:nvSpPr>
          <p:cNvPr name="Freeform 10" id="10"/>
          <p:cNvSpPr/>
          <p:nvPr/>
        </p:nvSpPr>
        <p:spPr>
          <a:xfrm flipH="false" flipV="false" rot="0">
            <a:off x="2778702" y="1028700"/>
            <a:ext cx="12730596" cy="1573965"/>
          </a:xfrm>
          <a:custGeom>
            <a:avLst/>
            <a:gdLst/>
            <a:ahLst/>
            <a:cxnLst/>
            <a:rect r="r" b="b" t="t" l="l"/>
            <a:pathLst>
              <a:path h="1573965" w="12730596">
                <a:moveTo>
                  <a:pt x="0" y="0"/>
                </a:moveTo>
                <a:lnTo>
                  <a:pt x="12730596" y="0"/>
                </a:lnTo>
                <a:lnTo>
                  <a:pt x="12730596" y="1573965"/>
                </a:lnTo>
                <a:lnTo>
                  <a:pt x="0" y="15739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3580449" y="4893195"/>
            <a:ext cx="11358742" cy="2672833"/>
            <a:chOff x="0" y="0"/>
            <a:chExt cx="2991603" cy="703956"/>
          </a:xfrm>
        </p:grpSpPr>
        <p:sp>
          <p:nvSpPr>
            <p:cNvPr name="Freeform 12" id="12"/>
            <p:cNvSpPr/>
            <p:nvPr/>
          </p:nvSpPr>
          <p:spPr>
            <a:xfrm flipH="false" flipV="false" rot="0">
              <a:off x="0" y="0"/>
              <a:ext cx="2991603" cy="703956"/>
            </a:xfrm>
            <a:custGeom>
              <a:avLst/>
              <a:gdLst/>
              <a:ahLst/>
              <a:cxnLst/>
              <a:rect r="r" b="b" t="t" l="l"/>
              <a:pathLst>
                <a:path h="703956" w="2991603">
                  <a:moveTo>
                    <a:pt x="40895" y="0"/>
                  </a:moveTo>
                  <a:lnTo>
                    <a:pt x="2950708" y="0"/>
                  </a:lnTo>
                  <a:cubicBezTo>
                    <a:pt x="2961554" y="0"/>
                    <a:pt x="2971956" y="4309"/>
                    <a:pt x="2979625" y="11978"/>
                  </a:cubicBezTo>
                  <a:cubicBezTo>
                    <a:pt x="2987294" y="19647"/>
                    <a:pt x="2991603" y="30049"/>
                    <a:pt x="2991603" y="40895"/>
                  </a:cubicBezTo>
                  <a:lnTo>
                    <a:pt x="2991603" y="663061"/>
                  </a:lnTo>
                  <a:cubicBezTo>
                    <a:pt x="2991603" y="673907"/>
                    <a:pt x="2987294" y="684309"/>
                    <a:pt x="2979625" y="691978"/>
                  </a:cubicBezTo>
                  <a:cubicBezTo>
                    <a:pt x="2971956" y="699647"/>
                    <a:pt x="2961554" y="703956"/>
                    <a:pt x="2950708" y="703956"/>
                  </a:cubicBezTo>
                  <a:lnTo>
                    <a:pt x="40895" y="703956"/>
                  </a:lnTo>
                  <a:cubicBezTo>
                    <a:pt x="30049" y="703956"/>
                    <a:pt x="19647" y="699647"/>
                    <a:pt x="11978" y="691978"/>
                  </a:cubicBezTo>
                  <a:cubicBezTo>
                    <a:pt x="4309" y="684309"/>
                    <a:pt x="0" y="673907"/>
                    <a:pt x="0" y="663061"/>
                  </a:cubicBezTo>
                  <a:lnTo>
                    <a:pt x="0" y="40895"/>
                  </a:lnTo>
                  <a:cubicBezTo>
                    <a:pt x="0" y="30049"/>
                    <a:pt x="4309" y="19647"/>
                    <a:pt x="11978" y="11978"/>
                  </a:cubicBezTo>
                  <a:cubicBezTo>
                    <a:pt x="19647" y="4309"/>
                    <a:pt x="30049" y="0"/>
                    <a:pt x="40895" y="0"/>
                  </a:cubicBezTo>
                  <a:close/>
                </a:path>
              </a:pathLst>
            </a:custGeom>
            <a:solidFill>
              <a:srgbClr val="F59C00"/>
            </a:solidFill>
            <a:ln w="28575" cap="rnd">
              <a:solidFill>
                <a:srgbClr val="2D2828"/>
              </a:solidFill>
              <a:prstDash val="solid"/>
              <a:round/>
            </a:ln>
          </p:spPr>
        </p:sp>
        <p:sp>
          <p:nvSpPr>
            <p:cNvPr name="TextBox 13" id="13"/>
            <p:cNvSpPr txBox="true"/>
            <p:nvPr/>
          </p:nvSpPr>
          <p:spPr>
            <a:xfrm>
              <a:off x="0" y="-66675"/>
              <a:ext cx="812800" cy="879475"/>
            </a:xfrm>
            <a:prstGeom prst="rect">
              <a:avLst/>
            </a:prstGeom>
          </p:spPr>
          <p:txBody>
            <a:bodyPr anchor="ctr" rtlCol="false" tIns="50800" lIns="50800" bIns="50800" rIns="50800"/>
            <a:lstStyle/>
            <a:p>
              <a:pPr algn="ctr">
                <a:lnSpc>
                  <a:spcPts val="4619"/>
                </a:lnSpc>
              </a:pPr>
            </a:p>
          </p:txBody>
        </p:sp>
      </p:grpSp>
      <p:sp>
        <p:nvSpPr>
          <p:cNvPr name="Freeform 14" id="14"/>
          <p:cNvSpPr/>
          <p:nvPr/>
        </p:nvSpPr>
        <p:spPr>
          <a:xfrm flipH="true" flipV="false" rot="-776667">
            <a:off x="1067115" y="3395218"/>
            <a:ext cx="1495919" cy="1515203"/>
          </a:xfrm>
          <a:custGeom>
            <a:avLst/>
            <a:gdLst/>
            <a:ahLst/>
            <a:cxnLst/>
            <a:rect r="r" b="b" t="t" l="l"/>
            <a:pathLst>
              <a:path h="1515203" w="1495919">
                <a:moveTo>
                  <a:pt x="1495918" y="0"/>
                </a:moveTo>
                <a:lnTo>
                  <a:pt x="0" y="0"/>
                </a:lnTo>
                <a:lnTo>
                  <a:pt x="0" y="1515203"/>
                </a:lnTo>
                <a:lnTo>
                  <a:pt x="1495918" y="1515203"/>
                </a:lnTo>
                <a:lnTo>
                  <a:pt x="1495918"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836457">
            <a:off x="15700606" y="5965712"/>
            <a:ext cx="1396742" cy="1515203"/>
          </a:xfrm>
          <a:custGeom>
            <a:avLst/>
            <a:gdLst/>
            <a:ahLst/>
            <a:cxnLst/>
            <a:rect r="r" b="b" t="t" l="l"/>
            <a:pathLst>
              <a:path h="1515203" w="1396742">
                <a:moveTo>
                  <a:pt x="0" y="0"/>
                </a:moveTo>
                <a:lnTo>
                  <a:pt x="1396742" y="0"/>
                </a:lnTo>
                <a:lnTo>
                  <a:pt x="1396742" y="1515203"/>
                </a:lnTo>
                <a:lnTo>
                  <a:pt x="0" y="151520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6" id="16"/>
          <p:cNvSpPr/>
          <p:nvPr/>
        </p:nvSpPr>
        <p:spPr>
          <a:xfrm flipH="false" flipV="false" rot="0">
            <a:off x="-2403595" y="5640463"/>
            <a:ext cx="4848911" cy="943334"/>
          </a:xfrm>
          <a:custGeom>
            <a:avLst/>
            <a:gdLst/>
            <a:ahLst/>
            <a:cxnLst/>
            <a:rect r="r" b="b" t="t" l="l"/>
            <a:pathLst>
              <a:path h="943334" w="4848911">
                <a:moveTo>
                  <a:pt x="0" y="0"/>
                </a:moveTo>
                <a:lnTo>
                  <a:pt x="4848912" y="0"/>
                </a:lnTo>
                <a:lnTo>
                  <a:pt x="4848912" y="943333"/>
                </a:lnTo>
                <a:lnTo>
                  <a:pt x="0" y="94333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7" id="17"/>
          <p:cNvSpPr/>
          <p:nvPr/>
        </p:nvSpPr>
        <p:spPr>
          <a:xfrm flipH="false" flipV="false" rot="0">
            <a:off x="15863544" y="1815682"/>
            <a:ext cx="4848911" cy="943334"/>
          </a:xfrm>
          <a:custGeom>
            <a:avLst/>
            <a:gdLst/>
            <a:ahLst/>
            <a:cxnLst/>
            <a:rect r="r" b="b" t="t" l="l"/>
            <a:pathLst>
              <a:path h="943334" w="4848911">
                <a:moveTo>
                  <a:pt x="0" y="0"/>
                </a:moveTo>
                <a:lnTo>
                  <a:pt x="4848912" y="0"/>
                </a:lnTo>
                <a:lnTo>
                  <a:pt x="4848912" y="943334"/>
                </a:lnTo>
                <a:lnTo>
                  <a:pt x="0" y="94333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18" id="18"/>
          <p:cNvGrpSpPr/>
          <p:nvPr/>
        </p:nvGrpSpPr>
        <p:grpSpPr>
          <a:xfrm rot="0">
            <a:off x="673696" y="1815682"/>
            <a:ext cx="786982" cy="78698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42875" cap="sq">
              <a:solidFill>
                <a:srgbClr val="045545"/>
              </a:solidFill>
              <a:prstDash val="dash"/>
              <a:miter/>
            </a:ln>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6677385" y="1357847"/>
            <a:ext cx="5050569" cy="448310"/>
          </a:xfrm>
          <a:prstGeom prst="rect">
            <a:avLst/>
          </a:prstGeom>
        </p:spPr>
        <p:txBody>
          <a:bodyPr anchor="t" rtlCol="false" tIns="0" lIns="0" bIns="0" rIns="0">
            <a:spAutoFit/>
          </a:bodyPr>
          <a:lstStyle/>
          <a:p>
            <a:pPr algn="ctr">
              <a:lnSpc>
                <a:spcPts val="3639"/>
              </a:lnSpc>
            </a:pPr>
            <a:r>
              <a:rPr lang="en-US" sz="2599">
                <a:solidFill>
                  <a:srgbClr val="2D2828"/>
                </a:solidFill>
                <a:latin typeface="Open Sans Extra Bold"/>
              </a:rPr>
              <a:t>Computational Thinking</a:t>
            </a:r>
          </a:p>
        </p:txBody>
      </p:sp>
      <p:grpSp>
        <p:nvGrpSpPr>
          <p:cNvPr name="Group 22" id="22"/>
          <p:cNvGrpSpPr/>
          <p:nvPr/>
        </p:nvGrpSpPr>
        <p:grpSpPr>
          <a:xfrm rot="0">
            <a:off x="16865809" y="4567593"/>
            <a:ext cx="786982" cy="786982"/>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42875" cap="sq">
              <a:solidFill>
                <a:srgbClr val="045545"/>
              </a:solidFill>
              <a:prstDash val="dash"/>
              <a:miter/>
            </a:ln>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4327358" y="5372822"/>
            <a:ext cx="9595185" cy="2076450"/>
          </a:xfrm>
          <a:prstGeom prst="rect">
            <a:avLst/>
          </a:prstGeom>
        </p:spPr>
        <p:txBody>
          <a:bodyPr anchor="t" rtlCol="false" tIns="0" lIns="0" bIns="0" rIns="0">
            <a:spAutoFit/>
          </a:bodyPr>
          <a:lstStyle/>
          <a:p>
            <a:pPr algn="ctr">
              <a:lnSpc>
                <a:spcPts val="3974"/>
              </a:lnSpc>
            </a:pPr>
            <a:r>
              <a:rPr lang="en-US" sz="3311" spc="-33">
                <a:solidFill>
                  <a:srgbClr val="2D2828"/>
                </a:solidFill>
                <a:latin typeface="Agrandir Bold"/>
              </a:rPr>
              <a:t>Juniargo Ponco Risma Wirandi (233153711838)</a:t>
            </a:r>
          </a:p>
          <a:p>
            <a:pPr algn="ctr">
              <a:lnSpc>
                <a:spcPts val="3974"/>
              </a:lnSpc>
            </a:pPr>
            <a:r>
              <a:rPr lang="en-US" sz="3311" spc="-33">
                <a:solidFill>
                  <a:srgbClr val="2D2828"/>
                </a:solidFill>
                <a:latin typeface="Agrandir Bold"/>
              </a:rPr>
              <a:t>Puji Restiawan (233153712280)</a:t>
            </a:r>
          </a:p>
          <a:p>
            <a:pPr algn="ctr">
              <a:lnSpc>
                <a:spcPts val="3974"/>
              </a:lnSpc>
            </a:pPr>
            <a:r>
              <a:rPr lang="en-US" sz="3311" spc="-33">
                <a:solidFill>
                  <a:srgbClr val="2D2828"/>
                </a:solidFill>
                <a:latin typeface="Agrandir Bold"/>
              </a:rPr>
              <a:t>Raden Ronggo Aji Pangestu (233153711730)</a:t>
            </a:r>
          </a:p>
          <a:p>
            <a:pPr algn="ctr">
              <a:lnSpc>
                <a:spcPts val="3974"/>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45545"/>
        </a:solidFill>
      </p:bgPr>
    </p:bg>
    <p:spTree>
      <p:nvGrpSpPr>
        <p:cNvPr id="1" name=""/>
        <p:cNvGrpSpPr/>
        <p:nvPr/>
      </p:nvGrpSpPr>
      <p:grpSpPr>
        <a:xfrm>
          <a:off x="0" y="0"/>
          <a:ext cx="0" cy="0"/>
          <a:chOff x="0" y="0"/>
          <a:chExt cx="0" cy="0"/>
        </a:xfrm>
      </p:grpSpPr>
      <p:sp>
        <p:nvSpPr>
          <p:cNvPr name="Freeform 2" id="2"/>
          <p:cNvSpPr/>
          <p:nvPr/>
        </p:nvSpPr>
        <p:spPr>
          <a:xfrm flipH="false" flipV="false" rot="0">
            <a:off x="-1590456" y="-234114"/>
            <a:ext cx="10769357" cy="10769357"/>
          </a:xfrm>
          <a:custGeom>
            <a:avLst/>
            <a:gdLst/>
            <a:ahLst/>
            <a:cxnLst/>
            <a:rect r="r" b="b" t="t" l="l"/>
            <a:pathLst>
              <a:path h="10769357" w="10769357">
                <a:moveTo>
                  <a:pt x="0" y="0"/>
                </a:moveTo>
                <a:lnTo>
                  <a:pt x="10769357" y="0"/>
                </a:lnTo>
                <a:lnTo>
                  <a:pt x="10769357" y="10769357"/>
                </a:lnTo>
                <a:lnTo>
                  <a:pt x="0" y="10769357"/>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109099" y="-248243"/>
            <a:ext cx="10769357" cy="10769357"/>
          </a:xfrm>
          <a:custGeom>
            <a:avLst/>
            <a:gdLst/>
            <a:ahLst/>
            <a:cxnLst/>
            <a:rect r="r" b="b" t="t" l="l"/>
            <a:pathLst>
              <a:path h="10769357" w="10769357">
                <a:moveTo>
                  <a:pt x="0" y="0"/>
                </a:moveTo>
                <a:lnTo>
                  <a:pt x="10769357" y="0"/>
                </a:lnTo>
                <a:lnTo>
                  <a:pt x="10769357" y="10769357"/>
                </a:lnTo>
                <a:lnTo>
                  <a:pt x="0" y="10769357"/>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9016440" y="9802294"/>
            <a:ext cx="3767496" cy="732949"/>
          </a:xfrm>
          <a:custGeom>
            <a:avLst/>
            <a:gdLst/>
            <a:ahLst/>
            <a:cxnLst/>
            <a:rect r="r" b="b" t="t" l="l"/>
            <a:pathLst>
              <a:path h="732949" w="3767496">
                <a:moveTo>
                  <a:pt x="0" y="732949"/>
                </a:moveTo>
                <a:lnTo>
                  <a:pt x="3767496" y="732949"/>
                </a:lnTo>
                <a:lnTo>
                  <a:pt x="3767496" y="0"/>
                </a:lnTo>
                <a:lnTo>
                  <a:pt x="0" y="0"/>
                </a:lnTo>
                <a:lnTo>
                  <a:pt x="0" y="732949"/>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054173" y="1045160"/>
            <a:ext cx="16205127" cy="8196679"/>
            <a:chOff x="0" y="0"/>
            <a:chExt cx="4268017" cy="2158796"/>
          </a:xfrm>
        </p:grpSpPr>
        <p:sp>
          <p:nvSpPr>
            <p:cNvPr name="Freeform 6" id="6"/>
            <p:cNvSpPr/>
            <p:nvPr/>
          </p:nvSpPr>
          <p:spPr>
            <a:xfrm flipH="false" flipV="false" rot="0">
              <a:off x="0" y="0"/>
              <a:ext cx="4268017" cy="2158796"/>
            </a:xfrm>
            <a:custGeom>
              <a:avLst/>
              <a:gdLst/>
              <a:ahLst/>
              <a:cxnLst/>
              <a:rect r="r" b="b" t="t" l="l"/>
              <a:pathLst>
                <a:path h="2158796" w="4268017">
                  <a:moveTo>
                    <a:pt x="28665" y="0"/>
                  </a:moveTo>
                  <a:lnTo>
                    <a:pt x="4239352" y="0"/>
                  </a:lnTo>
                  <a:cubicBezTo>
                    <a:pt x="4255183" y="0"/>
                    <a:pt x="4268017" y="12834"/>
                    <a:pt x="4268017" y="28665"/>
                  </a:cubicBezTo>
                  <a:lnTo>
                    <a:pt x="4268017" y="2130131"/>
                  </a:lnTo>
                  <a:cubicBezTo>
                    <a:pt x="4268017" y="2145963"/>
                    <a:pt x="4255183" y="2158796"/>
                    <a:pt x="4239352" y="2158796"/>
                  </a:cubicBezTo>
                  <a:lnTo>
                    <a:pt x="28665" y="2158796"/>
                  </a:lnTo>
                  <a:cubicBezTo>
                    <a:pt x="12834" y="2158796"/>
                    <a:pt x="0" y="2145963"/>
                    <a:pt x="0" y="2130131"/>
                  </a:cubicBezTo>
                  <a:lnTo>
                    <a:pt x="0" y="28665"/>
                  </a:lnTo>
                  <a:cubicBezTo>
                    <a:pt x="0" y="12834"/>
                    <a:pt x="12834" y="0"/>
                    <a:pt x="28665" y="0"/>
                  </a:cubicBezTo>
                  <a:close/>
                </a:path>
              </a:pathLst>
            </a:custGeom>
            <a:solidFill>
              <a:srgbClr val="F59C00"/>
            </a:solidFill>
            <a:ln w="28575" cap="rnd">
              <a:solidFill>
                <a:srgbClr val="2D2828"/>
              </a:solidFill>
              <a:prstDash val="solid"/>
              <a:round/>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6614268" y="5782241"/>
            <a:ext cx="3928875" cy="764345"/>
          </a:xfrm>
          <a:custGeom>
            <a:avLst/>
            <a:gdLst/>
            <a:ahLst/>
            <a:cxnLst/>
            <a:rect r="r" b="b" t="t" l="l"/>
            <a:pathLst>
              <a:path h="764345" w="3928875">
                <a:moveTo>
                  <a:pt x="0" y="0"/>
                </a:moveTo>
                <a:lnTo>
                  <a:pt x="3928875" y="0"/>
                </a:lnTo>
                <a:lnTo>
                  <a:pt x="3928875" y="764344"/>
                </a:lnTo>
                <a:lnTo>
                  <a:pt x="0" y="7643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2621349" y="4011693"/>
            <a:ext cx="13892113" cy="4368669"/>
            <a:chOff x="0" y="0"/>
            <a:chExt cx="3658828" cy="1150596"/>
          </a:xfrm>
        </p:grpSpPr>
        <p:sp>
          <p:nvSpPr>
            <p:cNvPr name="Freeform 10" id="10"/>
            <p:cNvSpPr/>
            <p:nvPr/>
          </p:nvSpPr>
          <p:spPr>
            <a:xfrm flipH="false" flipV="false" rot="0">
              <a:off x="0" y="0"/>
              <a:ext cx="3658828" cy="1150596"/>
            </a:xfrm>
            <a:custGeom>
              <a:avLst/>
              <a:gdLst/>
              <a:ahLst/>
              <a:cxnLst/>
              <a:rect r="r" b="b" t="t" l="l"/>
              <a:pathLst>
                <a:path h="1150596" w="3658828">
                  <a:moveTo>
                    <a:pt x="11146" y="0"/>
                  </a:moveTo>
                  <a:lnTo>
                    <a:pt x="3647682" y="0"/>
                  </a:lnTo>
                  <a:cubicBezTo>
                    <a:pt x="3650638" y="0"/>
                    <a:pt x="3653474" y="1174"/>
                    <a:pt x="3655564" y="3265"/>
                  </a:cubicBezTo>
                  <a:cubicBezTo>
                    <a:pt x="3657654" y="5355"/>
                    <a:pt x="3658828" y="8190"/>
                    <a:pt x="3658828" y="11146"/>
                  </a:cubicBezTo>
                  <a:lnTo>
                    <a:pt x="3658828" y="1139450"/>
                  </a:lnTo>
                  <a:cubicBezTo>
                    <a:pt x="3658828" y="1142406"/>
                    <a:pt x="3657654" y="1145241"/>
                    <a:pt x="3655564" y="1147331"/>
                  </a:cubicBezTo>
                  <a:cubicBezTo>
                    <a:pt x="3653474" y="1149422"/>
                    <a:pt x="3650638" y="1150596"/>
                    <a:pt x="3647682" y="1150596"/>
                  </a:cubicBezTo>
                  <a:lnTo>
                    <a:pt x="11146" y="1150596"/>
                  </a:lnTo>
                  <a:cubicBezTo>
                    <a:pt x="8190" y="1150596"/>
                    <a:pt x="5355" y="1149422"/>
                    <a:pt x="3265" y="1147331"/>
                  </a:cubicBezTo>
                  <a:cubicBezTo>
                    <a:pt x="1174" y="1145241"/>
                    <a:pt x="0" y="1142406"/>
                    <a:pt x="0" y="1139450"/>
                  </a:cubicBezTo>
                  <a:lnTo>
                    <a:pt x="0" y="11146"/>
                  </a:lnTo>
                  <a:cubicBezTo>
                    <a:pt x="0" y="8190"/>
                    <a:pt x="1174" y="5355"/>
                    <a:pt x="3265" y="3265"/>
                  </a:cubicBezTo>
                  <a:cubicBezTo>
                    <a:pt x="5355" y="1174"/>
                    <a:pt x="8190" y="0"/>
                    <a:pt x="11146" y="0"/>
                  </a:cubicBezTo>
                  <a:close/>
                </a:path>
              </a:pathLst>
            </a:custGeom>
            <a:solidFill>
              <a:srgbClr val="F5F1E1"/>
            </a:solidFill>
            <a:ln w="28575" cap="sq">
              <a:solidFill>
                <a:srgbClr val="2D2828"/>
              </a:solidFill>
              <a:prstDash val="solid"/>
              <a:miter/>
            </a:ln>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1054173" y="1028700"/>
            <a:ext cx="957626" cy="8229600"/>
          </a:xfrm>
          <a:custGeom>
            <a:avLst/>
            <a:gdLst/>
            <a:ahLst/>
            <a:cxnLst/>
            <a:rect r="r" b="b" t="t" l="l"/>
            <a:pathLst>
              <a:path h="8229600" w="957626">
                <a:moveTo>
                  <a:pt x="0" y="0"/>
                </a:moveTo>
                <a:lnTo>
                  <a:pt x="957626" y="0"/>
                </a:lnTo>
                <a:lnTo>
                  <a:pt x="957626" y="8229600"/>
                </a:lnTo>
                <a:lnTo>
                  <a:pt x="0" y="82296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3" id="13"/>
          <p:cNvSpPr txBox="true"/>
          <p:nvPr/>
        </p:nvSpPr>
        <p:spPr>
          <a:xfrm rot="0">
            <a:off x="3421210" y="1878554"/>
            <a:ext cx="7846521" cy="1809750"/>
          </a:xfrm>
          <a:prstGeom prst="rect">
            <a:avLst/>
          </a:prstGeom>
        </p:spPr>
        <p:txBody>
          <a:bodyPr anchor="t" rtlCol="false" tIns="0" lIns="0" bIns="0" rIns="0">
            <a:spAutoFit/>
          </a:bodyPr>
          <a:lstStyle/>
          <a:p>
            <a:pPr algn="ctr">
              <a:lnSpc>
                <a:spcPts val="6599"/>
              </a:lnSpc>
            </a:pPr>
            <a:r>
              <a:rPr lang="en-US" sz="5499" spc="-54">
                <a:solidFill>
                  <a:srgbClr val="000000"/>
                </a:solidFill>
                <a:latin typeface="Agrandir Bold"/>
              </a:rPr>
              <a:t> Diskusi secara umum:</a:t>
            </a:r>
          </a:p>
          <a:p>
            <a:pPr algn="ctr">
              <a:lnSpc>
                <a:spcPts val="6599"/>
              </a:lnSpc>
            </a:pPr>
          </a:p>
        </p:txBody>
      </p:sp>
      <p:sp>
        <p:nvSpPr>
          <p:cNvPr name="TextBox 14" id="14"/>
          <p:cNvSpPr txBox="true"/>
          <p:nvPr/>
        </p:nvSpPr>
        <p:spPr>
          <a:xfrm rot="0">
            <a:off x="3343512" y="4730560"/>
            <a:ext cx="12642495" cy="2948305"/>
          </a:xfrm>
          <a:prstGeom prst="rect">
            <a:avLst/>
          </a:prstGeom>
        </p:spPr>
        <p:txBody>
          <a:bodyPr anchor="t" rtlCol="false" tIns="0" lIns="0" bIns="0" rIns="0">
            <a:spAutoFit/>
          </a:bodyPr>
          <a:lstStyle/>
          <a:p>
            <a:pPr algn="ctr">
              <a:lnSpc>
                <a:spcPts val="3920"/>
              </a:lnSpc>
            </a:pPr>
            <a:r>
              <a:rPr lang="en-US" sz="2800">
                <a:solidFill>
                  <a:srgbClr val="000000"/>
                </a:solidFill>
                <a:latin typeface="Montserrat"/>
              </a:rPr>
              <a:t>Computational Thinking merupakan proses berpikir dalam memformulasikan persoalan dan berstrategi untuk menentukan solusi yang efektif dan efisien serta optimal untuk menyelesaikan permasalahan yang ada. Terdapat empat pondasi atau tahapan computational thinking, yaitu: 1) dekomposisi; 2) pengenalan pola; 3) abstraksi; dan 4) algoritma.</a:t>
            </a:r>
          </a:p>
        </p:txBody>
      </p:sp>
      <p:sp>
        <p:nvSpPr>
          <p:cNvPr name="Freeform 15" id="15"/>
          <p:cNvSpPr/>
          <p:nvPr/>
        </p:nvSpPr>
        <p:spPr>
          <a:xfrm flipH="false" flipV="false" rot="0">
            <a:off x="1028700" y="-248243"/>
            <a:ext cx="3767496" cy="732949"/>
          </a:xfrm>
          <a:custGeom>
            <a:avLst/>
            <a:gdLst/>
            <a:ahLst/>
            <a:cxnLst/>
            <a:rect r="r" b="b" t="t" l="l"/>
            <a:pathLst>
              <a:path h="732949" w="3767496">
                <a:moveTo>
                  <a:pt x="0" y="0"/>
                </a:moveTo>
                <a:lnTo>
                  <a:pt x="3767496" y="0"/>
                </a:lnTo>
                <a:lnTo>
                  <a:pt x="3767496" y="732949"/>
                </a:lnTo>
                <a:lnTo>
                  <a:pt x="0" y="7329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45545"/>
        </a:solidFill>
      </p:bgPr>
    </p:bg>
    <p:spTree>
      <p:nvGrpSpPr>
        <p:cNvPr id="1" name=""/>
        <p:cNvGrpSpPr/>
        <p:nvPr/>
      </p:nvGrpSpPr>
      <p:grpSpPr>
        <a:xfrm>
          <a:off x="0" y="0"/>
          <a:ext cx="0" cy="0"/>
          <a:chOff x="0" y="0"/>
          <a:chExt cx="0" cy="0"/>
        </a:xfrm>
      </p:grpSpPr>
      <p:sp>
        <p:nvSpPr>
          <p:cNvPr name="Freeform 2" id="2"/>
          <p:cNvSpPr/>
          <p:nvPr/>
        </p:nvSpPr>
        <p:spPr>
          <a:xfrm flipH="false" flipV="false" rot="0">
            <a:off x="-1590456" y="-234114"/>
            <a:ext cx="10769357" cy="10769357"/>
          </a:xfrm>
          <a:custGeom>
            <a:avLst/>
            <a:gdLst/>
            <a:ahLst/>
            <a:cxnLst/>
            <a:rect r="r" b="b" t="t" l="l"/>
            <a:pathLst>
              <a:path h="10769357" w="10769357">
                <a:moveTo>
                  <a:pt x="0" y="0"/>
                </a:moveTo>
                <a:lnTo>
                  <a:pt x="10769357" y="0"/>
                </a:lnTo>
                <a:lnTo>
                  <a:pt x="10769357" y="10769357"/>
                </a:lnTo>
                <a:lnTo>
                  <a:pt x="0" y="10769357"/>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109099" y="-248243"/>
            <a:ext cx="10769357" cy="10769357"/>
          </a:xfrm>
          <a:custGeom>
            <a:avLst/>
            <a:gdLst/>
            <a:ahLst/>
            <a:cxnLst/>
            <a:rect r="r" b="b" t="t" l="l"/>
            <a:pathLst>
              <a:path h="10769357" w="10769357">
                <a:moveTo>
                  <a:pt x="0" y="0"/>
                </a:moveTo>
                <a:lnTo>
                  <a:pt x="10769357" y="0"/>
                </a:lnTo>
                <a:lnTo>
                  <a:pt x="10769357" y="10769357"/>
                </a:lnTo>
                <a:lnTo>
                  <a:pt x="0" y="10769357"/>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1268965" y="4649247"/>
            <a:ext cx="3767496" cy="732949"/>
          </a:xfrm>
          <a:custGeom>
            <a:avLst/>
            <a:gdLst/>
            <a:ahLst/>
            <a:cxnLst/>
            <a:rect r="r" b="b" t="t" l="l"/>
            <a:pathLst>
              <a:path h="732949" w="3767496">
                <a:moveTo>
                  <a:pt x="0" y="732949"/>
                </a:moveTo>
                <a:lnTo>
                  <a:pt x="3767496" y="732949"/>
                </a:lnTo>
                <a:lnTo>
                  <a:pt x="3767496" y="0"/>
                </a:lnTo>
                <a:lnTo>
                  <a:pt x="0" y="0"/>
                </a:lnTo>
                <a:lnTo>
                  <a:pt x="0" y="732949"/>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134673" y="1752238"/>
            <a:ext cx="16473420" cy="7506062"/>
            <a:chOff x="0" y="0"/>
            <a:chExt cx="4338679" cy="1976905"/>
          </a:xfrm>
        </p:grpSpPr>
        <p:sp>
          <p:nvSpPr>
            <p:cNvPr name="Freeform 6" id="6"/>
            <p:cNvSpPr/>
            <p:nvPr/>
          </p:nvSpPr>
          <p:spPr>
            <a:xfrm flipH="false" flipV="false" rot="0">
              <a:off x="0" y="0"/>
              <a:ext cx="4338679" cy="1976905"/>
            </a:xfrm>
            <a:custGeom>
              <a:avLst/>
              <a:gdLst/>
              <a:ahLst/>
              <a:cxnLst/>
              <a:rect r="r" b="b" t="t" l="l"/>
              <a:pathLst>
                <a:path h="1976905" w="4338679">
                  <a:moveTo>
                    <a:pt x="28198" y="0"/>
                  </a:moveTo>
                  <a:lnTo>
                    <a:pt x="4310481" y="0"/>
                  </a:lnTo>
                  <a:cubicBezTo>
                    <a:pt x="4326054" y="0"/>
                    <a:pt x="4338679" y="12625"/>
                    <a:pt x="4338679" y="28198"/>
                  </a:cubicBezTo>
                  <a:lnTo>
                    <a:pt x="4338679" y="1948707"/>
                  </a:lnTo>
                  <a:cubicBezTo>
                    <a:pt x="4338679" y="1964281"/>
                    <a:pt x="4326054" y="1976905"/>
                    <a:pt x="4310481" y="1976905"/>
                  </a:cubicBezTo>
                  <a:lnTo>
                    <a:pt x="28198" y="1976905"/>
                  </a:lnTo>
                  <a:cubicBezTo>
                    <a:pt x="12625" y="1976905"/>
                    <a:pt x="0" y="1964281"/>
                    <a:pt x="0" y="1948707"/>
                  </a:cubicBezTo>
                  <a:lnTo>
                    <a:pt x="0" y="28198"/>
                  </a:lnTo>
                  <a:cubicBezTo>
                    <a:pt x="0" y="12625"/>
                    <a:pt x="12625" y="0"/>
                    <a:pt x="28198" y="0"/>
                  </a:cubicBezTo>
                  <a:close/>
                </a:path>
              </a:pathLst>
            </a:custGeom>
            <a:solidFill>
              <a:srgbClr val="E8DCC4"/>
            </a:solidFill>
            <a:ln w="28575" cap="rnd">
              <a:solidFill>
                <a:srgbClr val="2D2828"/>
              </a:solidFill>
              <a:prstDash val="solid"/>
              <a:round/>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104716" y="4273045"/>
            <a:ext cx="6838012" cy="4691380"/>
            <a:chOff x="0" y="0"/>
            <a:chExt cx="1800958" cy="1235590"/>
          </a:xfrm>
        </p:grpSpPr>
        <p:sp>
          <p:nvSpPr>
            <p:cNvPr name="Freeform 9" id="9"/>
            <p:cNvSpPr/>
            <p:nvPr/>
          </p:nvSpPr>
          <p:spPr>
            <a:xfrm flipH="false" flipV="false" rot="0">
              <a:off x="0" y="0"/>
              <a:ext cx="1800958" cy="1235590"/>
            </a:xfrm>
            <a:custGeom>
              <a:avLst/>
              <a:gdLst/>
              <a:ahLst/>
              <a:cxnLst/>
              <a:rect r="r" b="b" t="t" l="l"/>
              <a:pathLst>
                <a:path h="1235590" w="1800958">
                  <a:moveTo>
                    <a:pt x="22644" y="0"/>
                  </a:moveTo>
                  <a:lnTo>
                    <a:pt x="1778314" y="0"/>
                  </a:lnTo>
                  <a:cubicBezTo>
                    <a:pt x="1790820" y="0"/>
                    <a:pt x="1800958" y="10138"/>
                    <a:pt x="1800958" y="22644"/>
                  </a:cubicBezTo>
                  <a:lnTo>
                    <a:pt x="1800958" y="1212946"/>
                  </a:lnTo>
                  <a:cubicBezTo>
                    <a:pt x="1800958" y="1225452"/>
                    <a:pt x="1790820" y="1235590"/>
                    <a:pt x="1778314" y="1235590"/>
                  </a:cubicBezTo>
                  <a:lnTo>
                    <a:pt x="22644" y="1235590"/>
                  </a:lnTo>
                  <a:cubicBezTo>
                    <a:pt x="10138" y="1235590"/>
                    <a:pt x="0" y="1225452"/>
                    <a:pt x="0" y="1212946"/>
                  </a:cubicBezTo>
                  <a:lnTo>
                    <a:pt x="0" y="22644"/>
                  </a:lnTo>
                  <a:cubicBezTo>
                    <a:pt x="0" y="10138"/>
                    <a:pt x="10138" y="0"/>
                    <a:pt x="22644" y="0"/>
                  </a:cubicBezTo>
                  <a:close/>
                </a:path>
              </a:pathLst>
            </a:custGeom>
            <a:solidFill>
              <a:srgbClr val="F59C00"/>
            </a:solidFill>
            <a:ln w="28575" cap="sq">
              <a:solidFill>
                <a:srgbClr val="2D2828"/>
              </a:solidFill>
              <a:prstDash val="solid"/>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28700" y="405036"/>
            <a:ext cx="16774103" cy="2073889"/>
          </a:xfrm>
          <a:custGeom>
            <a:avLst/>
            <a:gdLst/>
            <a:ahLst/>
            <a:cxnLst/>
            <a:rect r="r" b="b" t="t" l="l"/>
            <a:pathLst>
              <a:path h="2073889" w="16774103">
                <a:moveTo>
                  <a:pt x="0" y="0"/>
                </a:moveTo>
                <a:lnTo>
                  <a:pt x="16774103" y="0"/>
                </a:lnTo>
                <a:lnTo>
                  <a:pt x="16774103" y="2073889"/>
                </a:lnTo>
                <a:lnTo>
                  <a:pt x="0" y="207388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1594452" y="2644270"/>
            <a:ext cx="15405235" cy="1343025"/>
          </a:xfrm>
          <a:prstGeom prst="rect">
            <a:avLst/>
          </a:prstGeom>
        </p:spPr>
        <p:txBody>
          <a:bodyPr anchor="t" rtlCol="false" tIns="0" lIns="0" bIns="0" rIns="0">
            <a:spAutoFit/>
          </a:bodyPr>
          <a:lstStyle/>
          <a:p>
            <a:pPr algn="ctr">
              <a:lnSpc>
                <a:spcPts val="4800"/>
              </a:lnSpc>
            </a:pPr>
            <a:r>
              <a:rPr lang="en-US" sz="4000" spc="-40">
                <a:solidFill>
                  <a:srgbClr val="2D2828"/>
                </a:solidFill>
                <a:latin typeface="Agrandir Bold"/>
              </a:rPr>
              <a:t>Contoh hal atau persoalan Zaman sekarang yang tidak memakai “komputer”, TIK, dan robot tapi membutuhkan CT.</a:t>
            </a:r>
          </a:p>
        </p:txBody>
      </p:sp>
      <p:sp>
        <p:nvSpPr>
          <p:cNvPr name="TextBox 13" id="13"/>
          <p:cNvSpPr txBox="true"/>
          <p:nvPr/>
        </p:nvSpPr>
        <p:spPr>
          <a:xfrm rot="0">
            <a:off x="6117909" y="4381239"/>
            <a:ext cx="5563434" cy="4434205"/>
          </a:xfrm>
          <a:prstGeom prst="rect">
            <a:avLst/>
          </a:prstGeom>
        </p:spPr>
        <p:txBody>
          <a:bodyPr anchor="t" rtlCol="false" tIns="0" lIns="0" bIns="0" rIns="0">
            <a:spAutoFit/>
          </a:bodyPr>
          <a:lstStyle/>
          <a:p>
            <a:pPr algn="just" marL="604521" indent="-302261" lvl="1">
              <a:lnSpc>
                <a:spcPts val="3920"/>
              </a:lnSpc>
              <a:buFont typeface="Arial"/>
              <a:buChar char="•"/>
            </a:pPr>
            <a:r>
              <a:rPr lang="en-US" sz="2800">
                <a:solidFill>
                  <a:srgbClr val="000000"/>
                </a:solidFill>
                <a:latin typeface="Montserrat Bold"/>
              </a:rPr>
              <a:t>Menyeduh Kopi</a:t>
            </a:r>
          </a:p>
          <a:p>
            <a:pPr algn="just" marL="604521" indent="-302261" lvl="1">
              <a:lnSpc>
                <a:spcPts val="3920"/>
              </a:lnSpc>
              <a:buFont typeface="Arial"/>
              <a:buChar char="•"/>
            </a:pPr>
            <a:r>
              <a:rPr lang="en-US" sz="2800">
                <a:solidFill>
                  <a:srgbClr val="000000"/>
                </a:solidFill>
                <a:latin typeface="Montserrat Bold"/>
              </a:rPr>
              <a:t>Perawatan Badan</a:t>
            </a:r>
          </a:p>
          <a:p>
            <a:pPr algn="just" marL="604521" indent="-302261" lvl="1">
              <a:lnSpc>
                <a:spcPts val="3920"/>
              </a:lnSpc>
              <a:buFont typeface="Arial"/>
              <a:buChar char="•"/>
            </a:pPr>
            <a:r>
              <a:rPr lang="en-US" sz="2800">
                <a:solidFill>
                  <a:srgbClr val="000000"/>
                </a:solidFill>
                <a:latin typeface="Montserrat Bold"/>
              </a:rPr>
              <a:t>Operasi Usus Buntu</a:t>
            </a:r>
          </a:p>
          <a:p>
            <a:pPr algn="just" marL="604521" indent="-302261" lvl="1">
              <a:lnSpc>
                <a:spcPts val="3920"/>
              </a:lnSpc>
              <a:buFont typeface="Arial"/>
              <a:buChar char="•"/>
            </a:pPr>
            <a:r>
              <a:rPr lang="en-US" sz="2800">
                <a:solidFill>
                  <a:srgbClr val="000000"/>
                </a:solidFill>
                <a:latin typeface="Montserrat Bold"/>
              </a:rPr>
              <a:t>Membuat Seni Lukis</a:t>
            </a:r>
          </a:p>
          <a:p>
            <a:pPr algn="just" marL="604521" indent="-302261" lvl="1">
              <a:lnSpc>
                <a:spcPts val="3920"/>
              </a:lnSpc>
              <a:buFont typeface="Arial"/>
              <a:buChar char="•"/>
            </a:pPr>
            <a:r>
              <a:rPr lang="en-US" sz="2800">
                <a:solidFill>
                  <a:srgbClr val="000000"/>
                </a:solidFill>
                <a:latin typeface="Montserrat Bold"/>
              </a:rPr>
              <a:t>Memasak Air</a:t>
            </a:r>
          </a:p>
          <a:p>
            <a:pPr algn="just" marL="604521" indent="-302261" lvl="1">
              <a:lnSpc>
                <a:spcPts val="3920"/>
              </a:lnSpc>
              <a:buFont typeface="Arial"/>
              <a:buChar char="•"/>
            </a:pPr>
            <a:r>
              <a:rPr lang="en-US" sz="2800">
                <a:solidFill>
                  <a:srgbClr val="000000"/>
                </a:solidFill>
                <a:latin typeface="Montserrat Bold"/>
              </a:rPr>
              <a:t>Menanam Bunga</a:t>
            </a:r>
          </a:p>
          <a:p>
            <a:pPr algn="just" marL="604521" indent="-302261" lvl="1">
              <a:lnSpc>
                <a:spcPts val="3920"/>
              </a:lnSpc>
              <a:buFont typeface="Arial"/>
              <a:buChar char="•"/>
            </a:pPr>
            <a:r>
              <a:rPr lang="en-US" sz="2800">
                <a:solidFill>
                  <a:srgbClr val="000000"/>
                </a:solidFill>
                <a:latin typeface="Montserrat Bold"/>
              </a:rPr>
              <a:t>Memetik Buah</a:t>
            </a:r>
          </a:p>
          <a:p>
            <a:pPr algn="just" marL="604521" indent="-302261" lvl="1">
              <a:lnSpc>
                <a:spcPts val="3920"/>
              </a:lnSpc>
              <a:buFont typeface="Arial"/>
              <a:buChar char="•"/>
            </a:pPr>
            <a:r>
              <a:rPr lang="en-US" sz="2800">
                <a:solidFill>
                  <a:srgbClr val="000000"/>
                </a:solidFill>
                <a:latin typeface="Montserrat Bold"/>
              </a:rPr>
              <a:t>Membeli Makan</a:t>
            </a:r>
          </a:p>
          <a:p>
            <a:pPr algn="just" marL="604521" indent="-302261" lvl="1">
              <a:lnSpc>
                <a:spcPts val="3920"/>
              </a:lnSpc>
              <a:buFont typeface="Arial"/>
              <a:buChar char="•"/>
            </a:pPr>
            <a:r>
              <a:rPr lang="en-US" sz="2800">
                <a:solidFill>
                  <a:srgbClr val="000000"/>
                </a:solidFill>
                <a:latin typeface="Montserrat Bold"/>
              </a:rPr>
              <a:t>Membuat Skripsi</a:t>
            </a:r>
          </a:p>
        </p:txBody>
      </p:sp>
      <p:sp>
        <p:nvSpPr>
          <p:cNvPr name="Freeform 14" id="14"/>
          <p:cNvSpPr/>
          <p:nvPr/>
        </p:nvSpPr>
        <p:spPr>
          <a:xfrm flipH="false" flipV="false" rot="0">
            <a:off x="15919055" y="295751"/>
            <a:ext cx="3767496" cy="732949"/>
          </a:xfrm>
          <a:custGeom>
            <a:avLst/>
            <a:gdLst/>
            <a:ahLst/>
            <a:cxnLst/>
            <a:rect r="r" b="b" t="t" l="l"/>
            <a:pathLst>
              <a:path h="732949" w="3767496">
                <a:moveTo>
                  <a:pt x="0" y="0"/>
                </a:moveTo>
                <a:lnTo>
                  <a:pt x="3767496" y="0"/>
                </a:lnTo>
                <a:lnTo>
                  <a:pt x="3767496" y="732949"/>
                </a:lnTo>
                <a:lnTo>
                  <a:pt x="0" y="7329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true" rot="0">
            <a:off x="8966301" y="9802294"/>
            <a:ext cx="3767496" cy="732949"/>
          </a:xfrm>
          <a:custGeom>
            <a:avLst/>
            <a:gdLst/>
            <a:ahLst/>
            <a:cxnLst/>
            <a:rect r="r" b="b" t="t" l="l"/>
            <a:pathLst>
              <a:path h="732949" w="3767496">
                <a:moveTo>
                  <a:pt x="0" y="732949"/>
                </a:moveTo>
                <a:lnTo>
                  <a:pt x="3767496" y="732949"/>
                </a:lnTo>
                <a:lnTo>
                  <a:pt x="3767496" y="0"/>
                </a:lnTo>
                <a:lnTo>
                  <a:pt x="0" y="0"/>
                </a:lnTo>
                <a:lnTo>
                  <a:pt x="0" y="732949"/>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45545"/>
        </a:solidFill>
      </p:bgPr>
    </p:bg>
    <p:spTree>
      <p:nvGrpSpPr>
        <p:cNvPr id="1" name=""/>
        <p:cNvGrpSpPr/>
        <p:nvPr/>
      </p:nvGrpSpPr>
      <p:grpSpPr>
        <a:xfrm>
          <a:off x="0" y="0"/>
          <a:ext cx="0" cy="0"/>
          <a:chOff x="0" y="0"/>
          <a:chExt cx="0" cy="0"/>
        </a:xfrm>
      </p:grpSpPr>
      <p:sp>
        <p:nvSpPr>
          <p:cNvPr name="Freeform 2" id="2"/>
          <p:cNvSpPr/>
          <p:nvPr/>
        </p:nvSpPr>
        <p:spPr>
          <a:xfrm flipH="false" flipV="false" rot="0">
            <a:off x="-1644407" y="-234114"/>
            <a:ext cx="10769357" cy="10769357"/>
          </a:xfrm>
          <a:custGeom>
            <a:avLst/>
            <a:gdLst/>
            <a:ahLst/>
            <a:cxnLst/>
            <a:rect r="r" b="b" t="t" l="l"/>
            <a:pathLst>
              <a:path h="10769357" w="10769357">
                <a:moveTo>
                  <a:pt x="0" y="0"/>
                </a:moveTo>
                <a:lnTo>
                  <a:pt x="10769357" y="0"/>
                </a:lnTo>
                <a:lnTo>
                  <a:pt x="10769357" y="10769357"/>
                </a:lnTo>
                <a:lnTo>
                  <a:pt x="0" y="10769357"/>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109099" y="-248243"/>
            <a:ext cx="10769357" cy="10769357"/>
          </a:xfrm>
          <a:custGeom>
            <a:avLst/>
            <a:gdLst/>
            <a:ahLst/>
            <a:cxnLst/>
            <a:rect r="r" b="b" t="t" l="l"/>
            <a:pathLst>
              <a:path h="10769357" w="10769357">
                <a:moveTo>
                  <a:pt x="0" y="0"/>
                </a:moveTo>
                <a:lnTo>
                  <a:pt x="10769357" y="0"/>
                </a:lnTo>
                <a:lnTo>
                  <a:pt x="10769357" y="10769357"/>
                </a:lnTo>
                <a:lnTo>
                  <a:pt x="0" y="10769357"/>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9016440" y="9802294"/>
            <a:ext cx="3767496" cy="732949"/>
          </a:xfrm>
          <a:custGeom>
            <a:avLst/>
            <a:gdLst/>
            <a:ahLst/>
            <a:cxnLst/>
            <a:rect r="r" b="b" t="t" l="l"/>
            <a:pathLst>
              <a:path h="732949" w="3767496">
                <a:moveTo>
                  <a:pt x="0" y="732949"/>
                </a:moveTo>
                <a:lnTo>
                  <a:pt x="3767496" y="732949"/>
                </a:lnTo>
                <a:lnTo>
                  <a:pt x="3767496" y="0"/>
                </a:lnTo>
                <a:lnTo>
                  <a:pt x="0" y="0"/>
                </a:lnTo>
                <a:lnTo>
                  <a:pt x="0" y="732949"/>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054173" y="1045160"/>
            <a:ext cx="16205127" cy="8196679"/>
            <a:chOff x="0" y="0"/>
            <a:chExt cx="4268017" cy="2158796"/>
          </a:xfrm>
        </p:grpSpPr>
        <p:sp>
          <p:nvSpPr>
            <p:cNvPr name="Freeform 6" id="6"/>
            <p:cNvSpPr/>
            <p:nvPr/>
          </p:nvSpPr>
          <p:spPr>
            <a:xfrm flipH="false" flipV="false" rot="0">
              <a:off x="0" y="0"/>
              <a:ext cx="4268017" cy="2158796"/>
            </a:xfrm>
            <a:custGeom>
              <a:avLst/>
              <a:gdLst/>
              <a:ahLst/>
              <a:cxnLst/>
              <a:rect r="r" b="b" t="t" l="l"/>
              <a:pathLst>
                <a:path h="2158796" w="4268017">
                  <a:moveTo>
                    <a:pt x="28665" y="0"/>
                  </a:moveTo>
                  <a:lnTo>
                    <a:pt x="4239352" y="0"/>
                  </a:lnTo>
                  <a:cubicBezTo>
                    <a:pt x="4255183" y="0"/>
                    <a:pt x="4268017" y="12834"/>
                    <a:pt x="4268017" y="28665"/>
                  </a:cubicBezTo>
                  <a:lnTo>
                    <a:pt x="4268017" y="2130131"/>
                  </a:lnTo>
                  <a:cubicBezTo>
                    <a:pt x="4268017" y="2145963"/>
                    <a:pt x="4255183" y="2158796"/>
                    <a:pt x="4239352" y="2158796"/>
                  </a:cubicBezTo>
                  <a:lnTo>
                    <a:pt x="28665" y="2158796"/>
                  </a:lnTo>
                  <a:cubicBezTo>
                    <a:pt x="12834" y="2158796"/>
                    <a:pt x="0" y="2145963"/>
                    <a:pt x="0" y="2130131"/>
                  </a:cubicBezTo>
                  <a:lnTo>
                    <a:pt x="0" y="28665"/>
                  </a:lnTo>
                  <a:cubicBezTo>
                    <a:pt x="0" y="12834"/>
                    <a:pt x="12834" y="0"/>
                    <a:pt x="28665" y="0"/>
                  </a:cubicBezTo>
                  <a:close/>
                </a:path>
              </a:pathLst>
            </a:custGeom>
            <a:solidFill>
              <a:srgbClr val="F59C00"/>
            </a:solidFill>
            <a:ln w="28575" cap="rnd">
              <a:solidFill>
                <a:srgbClr val="2D2828"/>
              </a:solidFill>
              <a:prstDash val="solid"/>
              <a:round/>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6614268" y="5782241"/>
            <a:ext cx="3928875" cy="764345"/>
          </a:xfrm>
          <a:custGeom>
            <a:avLst/>
            <a:gdLst/>
            <a:ahLst/>
            <a:cxnLst/>
            <a:rect r="r" b="b" t="t" l="l"/>
            <a:pathLst>
              <a:path h="764345" w="3928875">
                <a:moveTo>
                  <a:pt x="0" y="0"/>
                </a:moveTo>
                <a:lnTo>
                  <a:pt x="3928875" y="0"/>
                </a:lnTo>
                <a:lnTo>
                  <a:pt x="3928875" y="764344"/>
                </a:lnTo>
                <a:lnTo>
                  <a:pt x="0" y="7643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2621349" y="3427564"/>
            <a:ext cx="13892113" cy="4952798"/>
            <a:chOff x="0" y="0"/>
            <a:chExt cx="3658828" cy="1304441"/>
          </a:xfrm>
        </p:grpSpPr>
        <p:sp>
          <p:nvSpPr>
            <p:cNvPr name="Freeform 10" id="10"/>
            <p:cNvSpPr/>
            <p:nvPr/>
          </p:nvSpPr>
          <p:spPr>
            <a:xfrm flipH="false" flipV="false" rot="0">
              <a:off x="0" y="0"/>
              <a:ext cx="3658828" cy="1304441"/>
            </a:xfrm>
            <a:custGeom>
              <a:avLst/>
              <a:gdLst/>
              <a:ahLst/>
              <a:cxnLst/>
              <a:rect r="r" b="b" t="t" l="l"/>
              <a:pathLst>
                <a:path h="1304441" w="3658828">
                  <a:moveTo>
                    <a:pt x="11146" y="0"/>
                  </a:moveTo>
                  <a:lnTo>
                    <a:pt x="3647682" y="0"/>
                  </a:lnTo>
                  <a:cubicBezTo>
                    <a:pt x="3650638" y="0"/>
                    <a:pt x="3653474" y="1174"/>
                    <a:pt x="3655564" y="3265"/>
                  </a:cubicBezTo>
                  <a:cubicBezTo>
                    <a:pt x="3657654" y="5355"/>
                    <a:pt x="3658828" y="8190"/>
                    <a:pt x="3658828" y="11146"/>
                  </a:cubicBezTo>
                  <a:lnTo>
                    <a:pt x="3658828" y="1293295"/>
                  </a:lnTo>
                  <a:cubicBezTo>
                    <a:pt x="3658828" y="1296251"/>
                    <a:pt x="3657654" y="1299086"/>
                    <a:pt x="3655564" y="1301176"/>
                  </a:cubicBezTo>
                  <a:cubicBezTo>
                    <a:pt x="3653474" y="1303266"/>
                    <a:pt x="3650638" y="1304441"/>
                    <a:pt x="3647682" y="1304441"/>
                  </a:cubicBezTo>
                  <a:lnTo>
                    <a:pt x="11146" y="1304441"/>
                  </a:lnTo>
                  <a:cubicBezTo>
                    <a:pt x="4990" y="1304441"/>
                    <a:pt x="0" y="1299450"/>
                    <a:pt x="0" y="1293295"/>
                  </a:cubicBezTo>
                  <a:lnTo>
                    <a:pt x="0" y="11146"/>
                  </a:lnTo>
                  <a:cubicBezTo>
                    <a:pt x="0" y="8190"/>
                    <a:pt x="1174" y="5355"/>
                    <a:pt x="3265" y="3265"/>
                  </a:cubicBezTo>
                  <a:cubicBezTo>
                    <a:pt x="5355" y="1174"/>
                    <a:pt x="8190" y="0"/>
                    <a:pt x="11146" y="0"/>
                  </a:cubicBezTo>
                  <a:close/>
                </a:path>
              </a:pathLst>
            </a:custGeom>
            <a:solidFill>
              <a:srgbClr val="F5F1E1"/>
            </a:solidFill>
            <a:ln w="28575" cap="sq">
              <a:solidFill>
                <a:srgbClr val="2D2828"/>
              </a:solidFill>
              <a:prstDash val="solid"/>
              <a:miter/>
            </a:ln>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1054173" y="1028700"/>
            <a:ext cx="957626" cy="8229600"/>
          </a:xfrm>
          <a:custGeom>
            <a:avLst/>
            <a:gdLst/>
            <a:ahLst/>
            <a:cxnLst/>
            <a:rect r="r" b="b" t="t" l="l"/>
            <a:pathLst>
              <a:path h="8229600" w="957626">
                <a:moveTo>
                  <a:pt x="0" y="0"/>
                </a:moveTo>
                <a:lnTo>
                  <a:pt x="957626" y="0"/>
                </a:lnTo>
                <a:lnTo>
                  <a:pt x="957626" y="8229600"/>
                </a:lnTo>
                <a:lnTo>
                  <a:pt x="0" y="82296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3" id="13"/>
          <p:cNvSpPr txBox="true"/>
          <p:nvPr/>
        </p:nvSpPr>
        <p:spPr>
          <a:xfrm rot="0">
            <a:off x="3302606" y="1359328"/>
            <a:ext cx="11708262" cy="1809750"/>
          </a:xfrm>
          <a:prstGeom prst="rect">
            <a:avLst/>
          </a:prstGeom>
        </p:spPr>
        <p:txBody>
          <a:bodyPr anchor="t" rtlCol="false" tIns="0" lIns="0" bIns="0" rIns="0">
            <a:spAutoFit/>
          </a:bodyPr>
          <a:lstStyle/>
          <a:p>
            <a:pPr algn="ctr">
              <a:lnSpc>
                <a:spcPts val="6599"/>
              </a:lnSpc>
            </a:pPr>
            <a:r>
              <a:rPr lang="en-US" sz="5499" spc="-54">
                <a:solidFill>
                  <a:srgbClr val="000000"/>
                </a:solidFill>
                <a:latin typeface="Agrandir Bold"/>
              </a:rPr>
              <a:t>Penerapan fondasi CT dalam kehidupan sehari-hari.</a:t>
            </a:r>
          </a:p>
        </p:txBody>
      </p:sp>
      <p:sp>
        <p:nvSpPr>
          <p:cNvPr name="TextBox 14" id="14"/>
          <p:cNvSpPr txBox="true"/>
          <p:nvPr/>
        </p:nvSpPr>
        <p:spPr>
          <a:xfrm rot="0">
            <a:off x="3150908" y="3710673"/>
            <a:ext cx="12642495" cy="3938905"/>
          </a:xfrm>
          <a:prstGeom prst="rect">
            <a:avLst/>
          </a:prstGeom>
        </p:spPr>
        <p:txBody>
          <a:bodyPr anchor="t" rtlCol="false" tIns="0" lIns="0" bIns="0" rIns="0">
            <a:spAutoFit/>
          </a:bodyPr>
          <a:lstStyle/>
          <a:p>
            <a:pPr>
              <a:lnSpc>
                <a:spcPts val="3920"/>
              </a:lnSpc>
            </a:pPr>
            <a:r>
              <a:rPr lang="en-US" sz="2800">
                <a:solidFill>
                  <a:srgbClr val="000000"/>
                </a:solidFill>
                <a:latin typeface="Montserrat Bold"/>
              </a:rPr>
              <a:t>A. Jawaban yang sudah tepat</a:t>
            </a:r>
          </a:p>
          <a:p>
            <a:pPr marL="604521" indent="-302261" lvl="1">
              <a:lnSpc>
                <a:spcPts val="3920"/>
              </a:lnSpc>
              <a:buFont typeface="Arial"/>
              <a:buChar char="•"/>
            </a:pPr>
            <a:r>
              <a:rPr lang="en-US" sz="2800">
                <a:solidFill>
                  <a:srgbClr val="000000"/>
                </a:solidFill>
                <a:latin typeface="Montserrat"/>
              </a:rPr>
              <a:t>Dekomposisi: mengidentifikasi kesulitan belajar peserta didik</a:t>
            </a:r>
          </a:p>
          <a:p>
            <a:pPr marL="604521" indent="-302261" lvl="1">
              <a:lnSpc>
                <a:spcPts val="3920"/>
              </a:lnSpc>
              <a:buFont typeface="Arial"/>
              <a:buChar char="•"/>
            </a:pPr>
            <a:r>
              <a:rPr lang="en-US" sz="2800">
                <a:solidFill>
                  <a:srgbClr val="000000"/>
                </a:solidFill>
                <a:latin typeface="Montserrat"/>
              </a:rPr>
              <a:t>Pengenalan pola: Tahapan apa saja yang perlu dilakukan ketika menghidupkan kendaraan sepeda motor.</a:t>
            </a:r>
          </a:p>
          <a:p>
            <a:pPr marL="604521" indent="-302261" lvl="1">
              <a:lnSpc>
                <a:spcPts val="3920"/>
              </a:lnSpc>
              <a:buFont typeface="Arial"/>
              <a:buChar char="•"/>
            </a:pPr>
            <a:r>
              <a:rPr lang="en-US" sz="2800">
                <a:solidFill>
                  <a:srgbClr val="000000"/>
                </a:solidFill>
                <a:latin typeface="Montserrat"/>
              </a:rPr>
              <a:t>Abstraksi: seberapa banyak bumbu yang harus ditambahkan ketika memasak. Seberapa keras persneling mobil agar mobil dapat berjalan dengan baik.</a:t>
            </a:r>
          </a:p>
          <a:p>
            <a:pPr marL="604521" indent="-302261" lvl="1">
              <a:lnSpc>
                <a:spcPts val="3920"/>
              </a:lnSpc>
              <a:buFont typeface="Arial"/>
              <a:buChar char="•"/>
            </a:pPr>
            <a:r>
              <a:rPr lang="en-US" sz="2800">
                <a:solidFill>
                  <a:srgbClr val="000000"/>
                </a:solidFill>
                <a:latin typeface="Montserrat"/>
              </a:rPr>
              <a:t>Algoritma: Buku Panduan berkendara dan Buku Resep masakan</a:t>
            </a:r>
          </a:p>
        </p:txBody>
      </p:sp>
      <p:sp>
        <p:nvSpPr>
          <p:cNvPr name="Freeform 15" id="15"/>
          <p:cNvSpPr/>
          <p:nvPr/>
        </p:nvSpPr>
        <p:spPr>
          <a:xfrm flipH="false" flipV="false" rot="0">
            <a:off x="1028700" y="-248243"/>
            <a:ext cx="3767496" cy="732949"/>
          </a:xfrm>
          <a:custGeom>
            <a:avLst/>
            <a:gdLst/>
            <a:ahLst/>
            <a:cxnLst/>
            <a:rect r="r" b="b" t="t" l="l"/>
            <a:pathLst>
              <a:path h="732949" w="3767496">
                <a:moveTo>
                  <a:pt x="0" y="0"/>
                </a:moveTo>
                <a:lnTo>
                  <a:pt x="3767496" y="0"/>
                </a:lnTo>
                <a:lnTo>
                  <a:pt x="3767496" y="732949"/>
                </a:lnTo>
                <a:lnTo>
                  <a:pt x="0" y="7329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45545"/>
        </a:solidFill>
      </p:bgPr>
    </p:bg>
    <p:spTree>
      <p:nvGrpSpPr>
        <p:cNvPr id="1" name=""/>
        <p:cNvGrpSpPr/>
        <p:nvPr/>
      </p:nvGrpSpPr>
      <p:grpSpPr>
        <a:xfrm>
          <a:off x="0" y="0"/>
          <a:ext cx="0" cy="0"/>
          <a:chOff x="0" y="0"/>
          <a:chExt cx="0" cy="0"/>
        </a:xfrm>
      </p:grpSpPr>
      <p:sp>
        <p:nvSpPr>
          <p:cNvPr name="Freeform 2" id="2"/>
          <p:cNvSpPr/>
          <p:nvPr/>
        </p:nvSpPr>
        <p:spPr>
          <a:xfrm flipH="false" flipV="false" rot="0">
            <a:off x="-1644407" y="-234114"/>
            <a:ext cx="10769357" cy="10769357"/>
          </a:xfrm>
          <a:custGeom>
            <a:avLst/>
            <a:gdLst/>
            <a:ahLst/>
            <a:cxnLst/>
            <a:rect r="r" b="b" t="t" l="l"/>
            <a:pathLst>
              <a:path h="10769357" w="10769357">
                <a:moveTo>
                  <a:pt x="0" y="0"/>
                </a:moveTo>
                <a:lnTo>
                  <a:pt x="10769357" y="0"/>
                </a:lnTo>
                <a:lnTo>
                  <a:pt x="10769357" y="10769357"/>
                </a:lnTo>
                <a:lnTo>
                  <a:pt x="0" y="10769357"/>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109099" y="-248243"/>
            <a:ext cx="10769357" cy="10769357"/>
          </a:xfrm>
          <a:custGeom>
            <a:avLst/>
            <a:gdLst/>
            <a:ahLst/>
            <a:cxnLst/>
            <a:rect r="r" b="b" t="t" l="l"/>
            <a:pathLst>
              <a:path h="10769357" w="10769357">
                <a:moveTo>
                  <a:pt x="0" y="0"/>
                </a:moveTo>
                <a:lnTo>
                  <a:pt x="10769357" y="0"/>
                </a:lnTo>
                <a:lnTo>
                  <a:pt x="10769357" y="10769357"/>
                </a:lnTo>
                <a:lnTo>
                  <a:pt x="0" y="10769357"/>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9016440" y="9802294"/>
            <a:ext cx="3767496" cy="732949"/>
          </a:xfrm>
          <a:custGeom>
            <a:avLst/>
            <a:gdLst/>
            <a:ahLst/>
            <a:cxnLst/>
            <a:rect r="r" b="b" t="t" l="l"/>
            <a:pathLst>
              <a:path h="732949" w="3767496">
                <a:moveTo>
                  <a:pt x="0" y="732949"/>
                </a:moveTo>
                <a:lnTo>
                  <a:pt x="3767496" y="732949"/>
                </a:lnTo>
                <a:lnTo>
                  <a:pt x="3767496" y="0"/>
                </a:lnTo>
                <a:lnTo>
                  <a:pt x="0" y="0"/>
                </a:lnTo>
                <a:lnTo>
                  <a:pt x="0" y="732949"/>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054173" y="1045160"/>
            <a:ext cx="16205127" cy="8196679"/>
            <a:chOff x="0" y="0"/>
            <a:chExt cx="4268017" cy="2158796"/>
          </a:xfrm>
        </p:grpSpPr>
        <p:sp>
          <p:nvSpPr>
            <p:cNvPr name="Freeform 6" id="6"/>
            <p:cNvSpPr/>
            <p:nvPr/>
          </p:nvSpPr>
          <p:spPr>
            <a:xfrm flipH="false" flipV="false" rot="0">
              <a:off x="0" y="0"/>
              <a:ext cx="4268017" cy="2158796"/>
            </a:xfrm>
            <a:custGeom>
              <a:avLst/>
              <a:gdLst/>
              <a:ahLst/>
              <a:cxnLst/>
              <a:rect r="r" b="b" t="t" l="l"/>
              <a:pathLst>
                <a:path h="2158796" w="4268017">
                  <a:moveTo>
                    <a:pt x="28665" y="0"/>
                  </a:moveTo>
                  <a:lnTo>
                    <a:pt x="4239352" y="0"/>
                  </a:lnTo>
                  <a:cubicBezTo>
                    <a:pt x="4255183" y="0"/>
                    <a:pt x="4268017" y="12834"/>
                    <a:pt x="4268017" y="28665"/>
                  </a:cubicBezTo>
                  <a:lnTo>
                    <a:pt x="4268017" y="2130131"/>
                  </a:lnTo>
                  <a:cubicBezTo>
                    <a:pt x="4268017" y="2145963"/>
                    <a:pt x="4255183" y="2158796"/>
                    <a:pt x="4239352" y="2158796"/>
                  </a:cubicBezTo>
                  <a:lnTo>
                    <a:pt x="28665" y="2158796"/>
                  </a:lnTo>
                  <a:cubicBezTo>
                    <a:pt x="12834" y="2158796"/>
                    <a:pt x="0" y="2145963"/>
                    <a:pt x="0" y="2130131"/>
                  </a:cubicBezTo>
                  <a:lnTo>
                    <a:pt x="0" y="28665"/>
                  </a:lnTo>
                  <a:cubicBezTo>
                    <a:pt x="0" y="12834"/>
                    <a:pt x="12834" y="0"/>
                    <a:pt x="28665" y="0"/>
                  </a:cubicBezTo>
                  <a:close/>
                </a:path>
              </a:pathLst>
            </a:custGeom>
            <a:solidFill>
              <a:srgbClr val="F59C00"/>
            </a:solidFill>
            <a:ln w="28575" cap="rnd">
              <a:solidFill>
                <a:srgbClr val="2D2828"/>
              </a:solidFill>
              <a:prstDash val="solid"/>
              <a:round/>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6614268" y="5782241"/>
            <a:ext cx="3928875" cy="764345"/>
          </a:xfrm>
          <a:custGeom>
            <a:avLst/>
            <a:gdLst/>
            <a:ahLst/>
            <a:cxnLst/>
            <a:rect r="r" b="b" t="t" l="l"/>
            <a:pathLst>
              <a:path h="764345" w="3928875">
                <a:moveTo>
                  <a:pt x="0" y="0"/>
                </a:moveTo>
                <a:lnTo>
                  <a:pt x="3928875" y="0"/>
                </a:lnTo>
                <a:lnTo>
                  <a:pt x="3928875" y="764344"/>
                </a:lnTo>
                <a:lnTo>
                  <a:pt x="0" y="7643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2621349" y="3427564"/>
            <a:ext cx="13892113" cy="4952798"/>
            <a:chOff x="0" y="0"/>
            <a:chExt cx="3658828" cy="1304441"/>
          </a:xfrm>
        </p:grpSpPr>
        <p:sp>
          <p:nvSpPr>
            <p:cNvPr name="Freeform 10" id="10"/>
            <p:cNvSpPr/>
            <p:nvPr/>
          </p:nvSpPr>
          <p:spPr>
            <a:xfrm flipH="false" flipV="false" rot="0">
              <a:off x="0" y="0"/>
              <a:ext cx="3658828" cy="1304441"/>
            </a:xfrm>
            <a:custGeom>
              <a:avLst/>
              <a:gdLst/>
              <a:ahLst/>
              <a:cxnLst/>
              <a:rect r="r" b="b" t="t" l="l"/>
              <a:pathLst>
                <a:path h="1304441" w="3658828">
                  <a:moveTo>
                    <a:pt x="11146" y="0"/>
                  </a:moveTo>
                  <a:lnTo>
                    <a:pt x="3647682" y="0"/>
                  </a:lnTo>
                  <a:cubicBezTo>
                    <a:pt x="3650638" y="0"/>
                    <a:pt x="3653474" y="1174"/>
                    <a:pt x="3655564" y="3265"/>
                  </a:cubicBezTo>
                  <a:cubicBezTo>
                    <a:pt x="3657654" y="5355"/>
                    <a:pt x="3658828" y="8190"/>
                    <a:pt x="3658828" y="11146"/>
                  </a:cubicBezTo>
                  <a:lnTo>
                    <a:pt x="3658828" y="1293295"/>
                  </a:lnTo>
                  <a:cubicBezTo>
                    <a:pt x="3658828" y="1296251"/>
                    <a:pt x="3657654" y="1299086"/>
                    <a:pt x="3655564" y="1301176"/>
                  </a:cubicBezTo>
                  <a:cubicBezTo>
                    <a:pt x="3653474" y="1303266"/>
                    <a:pt x="3650638" y="1304441"/>
                    <a:pt x="3647682" y="1304441"/>
                  </a:cubicBezTo>
                  <a:lnTo>
                    <a:pt x="11146" y="1304441"/>
                  </a:lnTo>
                  <a:cubicBezTo>
                    <a:pt x="4990" y="1304441"/>
                    <a:pt x="0" y="1299450"/>
                    <a:pt x="0" y="1293295"/>
                  </a:cubicBezTo>
                  <a:lnTo>
                    <a:pt x="0" y="11146"/>
                  </a:lnTo>
                  <a:cubicBezTo>
                    <a:pt x="0" y="8190"/>
                    <a:pt x="1174" y="5355"/>
                    <a:pt x="3265" y="3265"/>
                  </a:cubicBezTo>
                  <a:cubicBezTo>
                    <a:pt x="5355" y="1174"/>
                    <a:pt x="8190" y="0"/>
                    <a:pt x="11146" y="0"/>
                  </a:cubicBezTo>
                  <a:close/>
                </a:path>
              </a:pathLst>
            </a:custGeom>
            <a:solidFill>
              <a:srgbClr val="F5F1E1"/>
            </a:solidFill>
            <a:ln w="28575" cap="sq">
              <a:solidFill>
                <a:srgbClr val="2D2828"/>
              </a:solidFill>
              <a:prstDash val="solid"/>
              <a:miter/>
            </a:ln>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1054173" y="1028700"/>
            <a:ext cx="957626" cy="8229600"/>
          </a:xfrm>
          <a:custGeom>
            <a:avLst/>
            <a:gdLst/>
            <a:ahLst/>
            <a:cxnLst/>
            <a:rect r="r" b="b" t="t" l="l"/>
            <a:pathLst>
              <a:path h="8229600" w="957626">
                <a:moveTo>
                  <a:pt x="0" y="0"/>
                </a:moveTo>
                <a:lnTo>
                  <a:pt x="957626" y="0"/>
                </a:lnTo>
                <a:lnTo>
                  <a:pt x="957626" y="8229600"/>
                </a:lnTo>
                <a:lnTo>
                  <a:pt x="0" y="82296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3" id="13"/>
          <p:cNvSpPr txBox="true"/>
          <p:nvPr/>
        </p:nvSpPr>
        <p:spPr>
          <a:xfrm rot="0">
            <a:off x="3302606" y="1359328"/>
            <a:ext cx="11708262" cy="1809750"/>
          </a:xfrm>
          <a:prstGeom prst="rect">
            <a:avLst/>
          </a:prstGeom>
        </p:spPr>
        <p:txBody>
          <a:bodyPr anchor="t" rtlCol="false" tIns="0" lIns="0" bIns="0" rIns="0">
            <a:spAutoFit/>
          </a:bodyPr>
          <a:lstStyle/>
          <a:p>
            <a:pPr algn="ctr">
              <a:lnSpc>
                <a:spcPts val="6599"/>
              </a:lnSpc>
            </a:pPr>
            <a:r>
              <a:rPr lang="en-US" sz="5499" spc="-54">
                <a:solidFill>
                  <a:srgbClr val="000000"/>
                </a:solidFill>
                <a:latin typeface="Agrandir Bold"/>
              </a:rPr>
              <a:t>Penerapan fondasi CT dalam kehidupan sehari-hari.</a:t>
            </a:r>
          </a:p>
        </p:txBody>
      </p:sp>
      <p:sp>
        <p:nvSpPr>
          <p:cNvPr name="TextBox 14" id="14"/>
          <p:cNvSpPr txBox="true"/>
          <p:nvPr/>
        </p:nvSpPr>
        <p:spPr>
          <a:xfrm rot="0">
            <a:off x="3150908" y="4226353"/>
            <a:ext cx="12642495" cy="2948305"/>
          </a:xfrm>
          <a:prstGeom prst="rect">
            <a:avLst/>
          </a:prstGeom>
        </p:spPr>
        <p:txBody>
          <a:bodyPr anchor="t" rtlCol="false" tIns="0" lIns="0" bIns="0" rIns="0">
            <a:spAutoFit/>
          </a:bodyPr>
          <a:lstStyle/>
          <a:p>
            <a:pPr>
              <a:lnSpc>
                <a:spcPts val="3920"/>
              </a:lnSpc>
            </a:pPr>
            <a:r>
              <a:rPr lang="en-US" sz="2800">
                <a:solidFill>
                  <a:srgbClr val="000000"/>
                </a:solidFill>
                <a:latin typeface="Montserrat Bold"/>
              </a:rPr>
              <a:t>B.Jawaban yang kurang tepat</a:t>
            </a:r>
          </a:p>
          <a:p>
            <a:pPr marL="604521" indent="-302261" lvl="1">
              <a:lnSpc>
                <a:spcPts val="3920"/>
              </a:lnSpc>
              <a:buFont typeface="Arial"/>
              <a:buChar char="•"/>
            </a:pPr>
            <a:r>
              <a:rPr lang="en-US" sz="2800">
                <a:solidFill>
                  <a:srgbClr val="000000"/>
                </a:solidFill>
                <a:latin typeface="Montserrat"/>
              </a:rPr>
              <a:t>Dekomposisi: menentukan langkah-langkah pembuatan jus apel.</a:t>
            </a:r>
          </a:p>
          <a:p>
            <a:pPr marL="604521" indent="-302261" lvl="1">
              <a:lnSpc>
                <a:spcPts val="3920"/>
              </a:lnSpc>
              <a:buFont typeface="Arial"/>
              <a:buChar char="•"/>
            </a:pPr>
            <a:r>
              <a:rPr lang="en-US" sz="2800">
                <a:solidFill>
                  <a:srgbClr val="000000"/>
                </a:solidFill>
                <a:latin typeface="Montserrat"/>
              </a:rPr>
              <a:t>Pengenalan Pola: Car a memakan pisang</a:t>
            </a:r>
          </a:p>
          <a:p>
            <a:pPr marL="604521" indent="-302261" lvl="1">
              <a:lnSpc>
                <a:spcPts val="3920"/>
              </a:lnSpc>
              <a:buFont typeface="Arial"/>
              <a:buChar char="•"/>
            </a:pPr>
            <a:r>
              <a:rPr lang="en-US" sz="2800">
                <a:solidFill>
                  <a:srgbClr val="000000"/>
                </a:solidFill>
                <a:latin typeface="Montserrat"/>
              </a:rPr>
              <a:t>Abstraksi: Memilih bahan untuk pembuatan bahan ajar</a:t>
            </a:r>
          </a:p>
          <a:p>
            <a:pPr marL="604521" indent="-302261" lvl="1">
              <a:lnSpc>
                <a:spcPts val="3920"/>
              </a:lnSpc>
              <a:buFont typeface="Arial"/>
              <a:buChar char="•"/>
            </a:pPr>
            <a:r>
              <a:rPr lang="en-US" sz="2800">
                <a:solidFill>
                  <a:srgbClr val="000000"/>
                </a:solidFill>
                <a:latin typeface="Montserrat"/>
              </a:rPr>
              <a:t>Algoritma: mengidentifikasi persoalan yang dihadapi dalam pembuatan rendang </a:t>
            </a:r>
          </a:p>
        </p:txBody>
      </p:sp>
      <p:sp>
        <p:nvSpPr>
          <p:cNvPr name="Freeform 15" id="15"/>
          <p:cNvSpPr/>
          <p:nvPr/>
        </p:nvSpPr>
        <p:spPr>
          <a:xfrm flipH="false" flipV="false" rot="0">
            <a:off x="1028700" y="-248243"/>
            <a:ext cx="3767496" cy="732949"/>
          </a:xfrm>
          <a:custGeom>
            <a:avLst/>
            <a:gdLst/>
            <a:ahLst/>
            <a:cxnLst/>
            <a:rect r="r" b="b" t="t" l="l"/>
            <a:pathLst>
              <a:path h="732949" w="3767496">
                <a:moveTo>
                  <a:pt x="0" y="0"/>
                </a:moveTo>
                <a:lnTo>
                  <a:pt x="3767496" y="0"/>
                </a:lnTo>
                <a:lnTo>
                  <a:pt x="3767496" y="732949"/>
                </a:lnTo>
                <a:lnTo>
                  <a:pt x="0" y="7329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DAFxYNT1U7E</dc:identifier>
  <dcterms:modified xsi:type="dcterms:W3CDTF">2011-08-01T06:04:30Z</dcterms:modified>
  <cp:revision>1</cp:revision>
  <dc:title>Hijau Oranye Ilustratif Presentasi Digital Marketing</dc:title>
</cp:coreProperties>
</file>