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0"/>
  </p:notesMasterIdLst>
  <p:sldIdLst>
    <p:sldId id="256" r:id="rId2"/>
    <p:sldId id="257" r:id="rId3"/>
    <p:sldId id="311" r:id="rId4"/>
    <p:sldId id="345" r:id="rId5"/>
    <p:sldId id="310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23" r:id="rId29"/>
    <p:sldId id="312" r:id="rId30"/>
    <p:sldId id="320" r:id="rId31"/>
    <p:sldId id="314" r:id="rId32"/>
    <p:sldId id="321" r:id="rId33"/>
    <p:sldId id="262" r:id="rId34"/>
    <p:sldId id="315" r:id="rId35"/>
    <p:sldId id="316" r:id="rId36"/>
    <p:sldId id="317" r:id="rId37"/>
    <p:sldId id="319" r:id="rId38"/>
    <p:sldId id="288" r:id="rId39"/>
  </p:sldIdLst>
  <p:sldSz cx="9144000" cy="5143500" type="screen16x9"/>
  <p:notesSz cx="6858000" cy="9144000"/>
  <p:embeddedFontLst>
    <p:embeddedFont>
      <p:font typeface="DM Serif Display" panose="020B0604020202020204" charset="0"/>
      <p:regular r:id="rId41"/>
      <p: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Bell MT" panose="02020503060305020303" pitchFamily="18" charset="0"/>
      <p:regular r:id="rId47"/>
      <p:bold r:id="rId48"/>
      <p:italic r:id="rId49"/>
    </p:embeddedFont>
    <p:embeddedFont>
      <p:font typeface="Didact Gothic" panose="020B0604020202020204" charset="0"/>
      <p:regular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BE"/>
    <a:srgbClr val="C9B18E"/>
    <a:srgbClr val="131313"/>
    <a:srgbClr val="0F0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5F532-9CB7-4FC1-BC15-D890E19A4294}">
  <a:tblStyle styleId="{D8B5F532-9CB7-4FC1-BC15-D890E19A4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98" y="7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www.freepik.com/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TITLE_AND_TWO_COLUMNS_3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18288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18288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18288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18288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18288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18288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18288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18288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8kdv3cud" TargetMode="External"/><Relationship Id="rId2" Type="http://schemas.openxmlformats.org/officeDocument/2006/relationships/hyperlink" Target="https://tinyurl.com/6dd8tcfu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83127" y="1899921"/>
            <a:ext cx="8977745" cy="13436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 smtClean="0"/>
              <a:t>Workshop </a:t>
            </a:r>
            <a:br>
              <a:rPr lang="id-ID" sz="4400" dirty="0" smtClean="0"/>
            </a:br>
            <a:r>
              <a:rPr lang="id-ID" sz="4400" dirty="0" smtClean="0"/>
              <a:t>Administrasi</a:t>
            </a:r>
            <a:r>
              <a:rPr lang="en" sz="4400" dirty="0" smtClean="0"/>
              <a:t> </a:t>
            </a:r>
            <a:r>
              <a:rPr lang="id-ID" sz="4400" dirty="0" smtClean="0"/>
              <a:t>dan Kesekretariatan</a:t>
            </a:r>
            <a:endParaRPr sz="4400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Periode 2021-2022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 smtClean="0"/>
              <a:t>Buku </a:t>
            </a:r>
            <a:r>
              <a:rPr lang="id-ID" sz="2000" b="1" dirty="0"/>
              <a:t>notulensi adalah buku catatan resmi tentang pembicaraan, kesepakatan atau</a:t>
            </a:r>
            <a:br>
              <a:rPr lang="id-ID" sz="2000" b="1" dirty="0"/>
            </a:br>
            <a:r>
              <a:rPr lang="id-ID" sz="2000" b="1" dirty="0"/>
              <a:t>keputusan yang diambil dalam pertemuan, rapat-rapat atau </a:t>
            </a:r>
            <a:r>
              <a:rPr lang="id-ID" sz="2000" b="1" dirty="0" smtClean="0"/>
              <a:t>diskusi-diskusi.</a:t>
            </a:r>
          </a:p>
          <a:p>
            <a:r>
              <a:rPr lang="id-ID" sz="2000" b="1" dirty="0" smtClean="0"/>
              <a:t>Buku </a:t>
            </a:r>
            <a:r>
              <a:rPr lang="id-ID" sz="2000" b="1" dirty="0"/>
              <a:t>notulesi juga merupakan bahan pertimbangan, peringatan dan evaluasi setiap</a:t>
            </a:r>
            <a:br>
              <a:rPr lang="id-ID" sz="2000" b="1" dirty="0"/>
            </a:br>
            <a:r>
              <a:rPr lang="id-ID" sz="2000" b="1" dirty="0"/>
              <a:t>menyelenggarakan pertemuan, rapat dan diskusi pada tahap-tahap berikutnya</a:t>
            </a:r>
          </a:p>
          <a:p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NOTULENSI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210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notulensi, memuat antara lain:</a:t>
            </a:r>
            <a:br>
              <a:rPr lang="id-ID" sz="2000" b="1" dirty="0"/>
            </a:br>
            <a:r>
              <a:rPr lang="id-ID" sz="2000" b="1" dirty="0"/>
              <a:t>a. nama pertemuan;</a:t>
            </a:r>
            <a:br>
              <a:rPr lang="id-ID" sz="2000" b="1" dirty="0"/>
            </a:br>
            <a:r>
              <a:rPr lang="id-ID" sz="2000" b="1" dirty="0"/>
              <a:t>b. hari, tanggal pertemuan;</a:t>
            </a:r>
            <a:br>
              <a:rPr lang="id-ID" sz="2000" b="1" dirty="0"/>
            </a:br>
            <a:r>
              <a:rPr lang="id-ID" sz="2000" b="1" dirty="0"/>
              <a:t>c. waktu pertemuan (jam mulai dan berakhir);</a:t>
            </a:r>
            <a:br>
              <a:rPr lang="id-ID" sz="2000" b="1" dirty="0"/>
            </a:br>
            <a:r>
              <a:rPr lang="id-ID" sz="2000" b="1" dirty="0"/>
              <a:t>d. tempat pertemuan;</a:t>
            </a:r>
            <a:br>
              <a:rPr lang="id-ID" sz="2000" b="1" dirty="0"/>
            </a:br>
            <a:r>
              <a:rPr lang="id-ID" sz="2000" b="1" dirty="0"/>
              <a:t>e. jumlah undangan dan jumlah peserta;</a:t>
            </a:r>
            <a:br>
              <a:rPr lang="id-ID" sz="2000" b="1" dirty="0"/>
            </a:br>
            <a:r>
              <a:rPr lang="id-ID" sz="2000" b="1" dirty="0"/>
              <a:t>f. nama dan jabatan yang memimpin;</a:t>
            </a:r>
            <a:br>
              <a:rPr lang="id-ID" sz="2000" b="1" dirty="0"/>
            </a:br>
            <a:r>
              <a:rPr lang="id-ID" sz="2000" b="1" dirty="0"/>
              <a:t>g. nama dan jabatan notulis;</a:t>
            </a:r>
            <a:br>
              <a:rPr lang="id-ID" sz="2000" b="1" dirty="0"/>
            </a:br>
            <a:r>
              <a:rPr lang="id-ID" sz="2000" b="1" dirty="0"/>
              <a:t>h. Kesimpulan-kesimpulan dari setiap pembicaraan;</a:t>
            </a:r>
            <a:br>
              <a:rPr lang="id-ID" sz="2000" b="1" dirty="0"/>
            </a:br>
            <a:r>
              <a:rPr lang="id-ID" sz="2000" b="1" dirty="0"/>
              <a:t>i. Keputusan-keputusan yang diambil;</a:t>
            </a:r>
            <a:br>
              <a:rPr lang="id-ID" sz="2000" b="1" dirty="0"/>
            </a:br>
            <a:r>
              <a:rPr lang="id-ID" sz="2000" b="1" dirty="0"/>
              <a:t>j. rekomendasi (jika ada).</a:t>
            </a:r>
            <a:br>
              <a:rPr lang="id-ID" sz="2000" b="1" dirty="0"/>
            </a:br>
            <a:endParaRPr lang="id-ID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96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/>
              <a:t>Buku tamu adalah buku yang digunakan untuk mencatat tamu-tamu yang datang</a:t>
            </a:r>
            <a:br>
              <a:rPr lang="id-ID" sz="2800" b="1" dirty="0"/>
            </a:br>
            <a:r>
              <a:rPr lang="id-ID" sz="2800" b="1" dirty="0"/>
              <a:t>dan berkeperluan dengan organisasi.</a:t>
            </a:r>
            <a:br>
              <a:rPr lang="id-ID" sz="2800" b="1" dirty="0"/>
            </a:br>
            <a:endParaRPr lang="id-ID" sz="2800" b="1" dirty="0"/>
          </a:p>
          <a:p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TAMU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043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200" b="1" dirty="0"/>
              <a:t>Buku tamu dibuat dalam bentuk tabel yang memuat kolom-kolom sebagai berikut:</a:t>
            </a:r>
            <a:br>
              <a:rPr lang="id-ID" sz="2200" b="1" dirty="0"/>
            </a:br>
            <a:r>
              <a:rPr lang="id-ID" sz="2200" b="1" dirty="0"/>
              <a:t>a. nomor urut;</a:t>
            </a:r>
            <a:br>
              <a:rPr lang="id-ID" sz="2200" b="1" dirty="0"/>
            </a:br>
            <a:r>
              <a:rPr lang="id-ID" sz="2200" b="1" dirty="0"/>
              <a:t>b. hari, tanggal, jam;</a:t>
            </a:r>
            <a:br>
              <a:rPr lang="id-ID" sz="2200" b="1" dirty="0"/>
            </a:br>
            <a:r>
              <a:rPr lang="id-ID" sz="2200" b="1" dirty="0"/>
              <a:t>c. nama lengkap tamu;</a:t>
            </a:r>
            <a:br>
              <a:rPr lang="id-ID" sz="2200" b="1" dirty="0"/>
            </a:br>
            <a:r>
              <a:rPr lang="id-ID" sz="2200" b="1" dirty="0"/>
              <a:t>d. organisasi/institusi tamu;</a:t>
            </a:r>
            <a:br>
              <a:rPr lang="id-ID" sz="2200" b="1" dirty="0"/>
            </a:br>
            <a:r>
              <a:rPr lang="id-ID" sz="2200" b="1" dirty="0"/>
              <a:t>e. jabatan/status tamu;</a:t>
            </a:r>
            <a:br>
              <a:rPr lang="id-ID" sz="2200" b="1" dirty="0"/>
            </a:br>
            <a:r>
              <a:rPr lang="id-ID" sz="2200" b="1" dirty="0"/>
              <a:t>f. alamat;</a:t>
            </a:r>
            <a:br>
              <a:rPr lang="id-ID" sz="2200" b="1" dirty="0"/>
            </a:br>
            <a:r>
              <a:rPr lang="id-ID" sz="2200" b="1" dirty="0"/>
              <a:t>a. keperluan;</a:t>
            </a:r>
            <a:br>
              <a:rPr lang="id-ID" sz="2200" b="1" dirty="0"/>
            </a:br>
            <a:r>
              <a:rPr lang="id-ID" sz="2200" b="1" dirty="0"/>
              <a:t>b. Tanda tangan tamu.</a:t>
            </a:r>
            <a:br>
              <a:rPr lang="id-ID" sz="2200" b="1" dirty="0"/>
            </a:br>
            <a:endParaRPr lang="id-ID" sz="2200" b="1" dirty="0"/>
          </a:p>
          <a:p>
            <a:endParaRPr lang="id-ID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56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 smtClean="0"/>
              <a:t>Buku </a:t>
            </a:r>
            <a:r>
              <a:rPr lang="id-ID" sz="2800" b="1" dirty="0"/>
              <a:t>daftar hadir adalah buku yang digunakan untuk mencatat kehadiran peserta</a:t>
            </a:r>
            <a:br>
              <a:rPr lang="id-ID" sz="2800" b="1" dirty="0"/>
            </a:br>
            <a:r>
              <a:rPr lang="id-ID" sz="2800" b="1" dirty="0"/>
              <a:t>rapat, diskusi</a:t>
            </a:r>
            <a:r>
              <a:rPr lang="id-ID" sz="2800" b="1" dirty="0" smtClean="0"/>
              <a:t>, </a:t>
            </a:r>
            <a:r>
              <a:rPr lang="id-ID" sz="2800" b="1" dirty="0"/>
              <a:t>pelatihan atau pertemuan-pertemuan lain.</a:t>
            </a:r>
          </a:p>
          <a:p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DAFTAR HADIR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daftar hadir dibuat dalam bentuk tabel yang memuat kolom-kolom sebagai</a:t>
            </a:r>
            <a:br>
              <a:rPr lang="id-ID" sz="2000" b="1" dirty="0"/>
            </a:br>
            <a:r>
              <a:rPr lang="id-ID" sz="2000" b="1" dirty="0"/>
              <a:t>berikut:</a:t>
            </a:r>
            <a:br>
              <a:rPr lang="id-ID" sz="2000" b="1" dirty="0"/>
            </a:br>
            <a:r>
              <a:rPr lang="id-ID" sz="2000" b="1" dirty="0"/>
              <a:t>a. nomor urut;</a:t>
            </a:r>
            <a:br>
              <a:rPr lang="id-ID" sz="2000" b="1" dirty="0"/>
            </a:br>
            <a:r>
              <a:rPr lang="id-ID" sz="2000" b="1" dirty="0"/>
              <a:t>b. nama lengkap;</a:t>
            </a:r>
            <a:br>
              <a:rPr lang="id-ID" sz="2000" b="1" dirty="0"/>
            </a:br>
            <a:r>
              <a:rPr lang="id-ID" sz="2000" b="1" dirty="0"/>
              <a:t>c. jabatan;</a:t>
            </a:r>
            <a:br>
              <a:rPr lang="id-ID" sz="2000" b="1" dirty="0"/>
            </a:br>
            <a:r>
              <a:rPr lang="id-ID" sz="2000" b="1" dirty="0"/>
              <a:t>d. alamat;</a:t>
            </a:r>
            <a:br>
              <a:rPr lang="id-ID" sz="2000" b="1" dirty="0"/>
            </a:br>
            <a:r>
              <a:rPr lang="id-ID" sz="2000" b="1" dirty="0"/>
              <a:t>e. tanda tangan.</a:t>
            </a:r>
          </a:p>
          <a:p>
            <a:r>
              <a:rPr lang="id-ID" sz="2000" b="1" dirty="0"/>
              <a:t> Di setiap halaman buku daftar hadir ditulis nama, hari/tanggal dan agenda</a:t>
            </a:r>
            <a:br>
              <a:rPr lang="id-ID" sz="2000" b="1" dirty="0"/>
            </a:br>
            <a:r>
              <a:rPr lang="id-ID" sz="2000" b="1" dirty="0"/>
              <a:t>pertemuan.</a:t>
            </a:r>
            <a:r>
              <a:rPr lang="id-ID" sz="2000" dirty="0"/>
              <a:t/>
            </a:r>
            <a:br>
              <a:rPr lang="id-ID" sz="2000" dirty="0"/>
            </a:br>
            <a:endParaRPr lang="id-ID" sz="2000" dirty="0"/>
          </a:p>
          <a:p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0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/>
              <a:t>Buku daftar kegiatan adalah buku yang digunakan untuk mencatat setiap kegiatan</a:t>
            </a:r>
            <a:br>
              <a:rPr lang="id-ID" sz="2800" b="1" dirty="0"/>
            </a:br>
            <a:r>
              <a:rPr lang="id-ID" sz="2800" b="1" dirty="0"/>
              <a:t>organisasi, baik internal maupun eksternal</a:t>
            </a:r>
          </a:p>
          <a:p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DAFTAR KEGIATAN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618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daftar kegiatan dibuat dalam bentuk tabel yang memuat kolom-kolom sebagai</a:t>
            </a:r>
            <a:br>
              <a:rPr lang="id-ID" sz="2000" b="1" dirty="0"/>
            </a:br>
            <a:r>
              <a:rPr lang="id-ID" sz="2000" b="1" dirty="0"/>
              <a:t>berikut:</a:t>
            </a:r>
            <a:br>
              <a:rPr lang="id-ID" sz="2000" b="1" dirty="0"/>
            </a:br>
            <a:r>
              <a:rPr lang="id-ID" sz="2000" b="1" dirty="0"/>
              <a:t>a. nomor urut;</a:t>
            </a:r>
            <a:br>
              <a:rPr lang="id-ID" sz="2000" b="1" dirty="0"/>
            </a:br>
            <a:r>
              <a:rPr lang="id-ID" sz="2000" b="1" dirty="0"/>
              <a:t>b. nama/jenis kegiatan;</a:t>
            </a:r>
            <a:br>
              <a:rPr lang="id-ID" sz="2000" b="1" dirty="0"/>
            </a:br>
            <a:r>
              <a:rPr lang="id-ID" sz="2000" b="1" dirty="0"/>
              <a:t>c. hari/tanggal pelaksanaan kegiatan;</a:t>
            </a:r>
            <a:br>
              <a:rPr lang="id-ID" sz="2000" b="1" dirty="0"/>
            </a:br>
            <a:r>
              <a:rPr lang="id-ID" sz="2000" b="1" dirty="0"/>
              <a:t>d. waktu (pagi, siang, malam/sehari penuh, dll);</a:t>
            </a:r>
            <a:br>
              <a:rPr lang="id-ID" sz="2000" b="1" dirty="0"/>
            </a:br>
            <a:r>
              <a:rPr lang="id-ID" sz="2000" b="1" dirty="0"/>
              <a:t>e. tempat pelaksanaan;</a:t>
            </a:r>
            <a:br>
              <a:rPr lang="id-ID" sz="2000" b="1" dirty="0"/>
            </a:br>
            <a:r>
              <a:rPr lang="id-ID" sz="2000" b="1" dirty="0"/>
              <a:t>f. penyelenggara;</a:t>
            </a:r>
            <a:br>
              <a:rPr lang="id-ID" sz="2000" b="1" dirty="0"/>
            </a:br>
            <a:r>
              <a:rPr lang="id-ID" sz="2000" b="1" dirty="0"/>
              <a:t>g. Keterangan: mencatat hal-hal yang penting, seperti adanya makalah, dsb.</a:t>
            </a:r>
          </a:p>
          <a:p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46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/>
              <a:t>Buku keuangan adalah buku pembukuan keuangan, baik pemasukan maupun</a:t>
            </a:r>
            <a:br>
              <a:rPr lang="id-ID" sz="2800" b="1" dirty="0"/>
            </a:br>
            <a:r>
              <a:rPr lang="id-ID" sz="2800" b="1" dirty="0"/>
              <a:t>pengeluaran anggaran organisasi.</a:t>
            </a:r>
            <a:br>
              <a:rPr lang="id-ID" sz="2800" b="1" dirty="0"/>
            </a:br>
            <a:endParaRPr lang="id-ID" sz="2800" b="1" dirty="0"/>
          </a:p>
          <a:p>
            <a:endParaRPr lang="id-ID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KEUANGAN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44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keuangan dibuat dalam bentuk tabel yang memuat kolom-kolom sebagai</a:t>
            </a:r>
            <a:br>
              <a:rPr lang="id-ID" sz="2000" b="1" dirty="0"/>
            </a:br>
            <a:r>
              <a:rPr lang="id-ID" sz="2000" b="1" dirty="0"/>
              <a:t>berikut:</a:t>
            </a:r>
            <a:br>
              <a:rPr lang="id-ID" sz="2000" b="1" dirty="0"/>
            </a:br>
            <a:r>
              <a:rPr lang="id-ID" sz="2000" b="1" dirty="0"/>
              <a:t>a. nomor urut;</a:t>
            </a:r>
            <a:br>
              <a:rPr lang="id-ID" sz="2000" b="1" dirty="0"/>
            </a:br>
            <a:r>
              <a:rPr lang="id-ID" sz="2000" b="1" dirty="0"/>
              <a:t>b. tanggal transaksi (pemasukan/pengeluaran)</a:t>
            </a:r>
            <a:br>
              <a:rPr lang="id-ID" sz="2000" b="1" dirty="0"/>
            </a:br>
            <a:r>
              <a:rPr lang="id-ID" sz="2000" b="1" dirty="0"/>
              <a:t>c. uraian sumber pemasukan</a:t>
            </a:r>
            <a:br>
              <a:rPr lang="id-ID" sz="2000" b="1" dirty="0"/>
            </a:br>
            <a:r>
              <a:rPr lang="id-ID" sz="2000" b="1" dirty="0"/>
              <a:t>d. uraian penggunaan dana</a:t>
            </a:r>
            <a:br>
              <a:rPr lang="id-ID" sz="2000" b="1" dirty="0"/>
            </a:br>
            <a:r>
              <a:rPr lang="id-ID" sz="2000" b="1" dirty="0"/>
              <a:t>e. debit</a:t>
            </a:r>
            <a:br>
              <a:rPr lang="id-ID" sz="2000" b="1" dirty="0"/>
            </a:br>
            <a:r>
              <a:rPr lang="id-ID" sz="2000" b="1" dirty="0"/>
              <a:t>f. kredit</a:t>
            </a:r>
            <a:br>
              <a:rPr lang="id-ID" sz="2000" b="1" dirty="0"/>
            </a:br>
            <a:r>
              <a:rPr lang="id-ID" sz="2000" b="1" dirty="0"/>
              <a:t>h. jumlah</a:t>
            </a:r>
            <a:br>
              <a:rPr lang="id-ID" sz="2000" b="1" dirty="0"/>
            </a:br>
            <a:r>
              <a:rPr lang="id-ID" sz="2000" b="1" dirty="0"/>
              <a:t>i. Keterangan (jika perlu)</a:t>
            </a:r>
            <a:br>
              <a:rPr lang="id-ID" sz="2000" b="1" dirty="0"/>
            </a:br>
            <a:endParaRPr lang="id-ID" sz="2000" b="1" dirty="0"/>
          </a:p>
          <a:p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33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2000" b="1" dirty="0"/>
              <a:t>Administrasi adalah Kegiatan </a:t>
            </a:r>
            <a:r>
              <a:rPr lang="id-ID" sz="2000" b="1" dirty="0" smtClean="0"/>
              <a:t>kerja sama </a:t>
            </a:r>
            <a:r>
              <a:rPr lang="id-ID" sz="2000" b="1" dirty="0"/>
              <a:t>yang dilakukan sekelompok orang berdasakan pembagian kerja yang telah ditentukan dalam struktur dengan </a:t>
            </a:r>
            <a:r>
              <a:rPr lang="id-ID" sz="2000" b="1" dirty="0" smtClean="0"/>
              <a:t>pengunaan </a:t>
            </a:r>
            <a:r>
              <a:rPr lang="id-ID" sz="2000" b="1" dirty="0"/>
              <a:t>sumber daya untuk mencapai tujuan yang efektif dan efisien yang meliputi Pengorganisasian, penetapan rencana program </a:t>
            </a:r>
            <a:r>
              <a:rPr lang="id-ID" sz="2000" b="1" dirty="0" smtClean="0"/>
              <a:t>kerja, </a:t>
            </a:r>
            <a:r>
              <a:rPr lang="id-ID" sz="2000" b="1" dirty="0"/>
              <a:t>penyelenggaraan </a:t>
            </a:r>
            <a:r>
              <a:rPr lang="id-ID" sz="2000" b="1" dirty="0" smtClean="0"/>
              <a:t>program kerja, </a:t>
            </a:r>
            <a:r>
              <a:rPr lang="id-ID" sz="2000" b="1" dirty="0"/>
              <a:t>kegiatan pengawasan, kegiatan evaluasi, </a:t>
            </a:r>
            <a:r>
              <a:rPr lang="id-ID" sz="2000" b="1" dirty="0" smtClean="0"/>
              <a:t>laporan penangung jawaban, </a:t>
            </a:r>
            <a:r>
              <a:rPr lang="id-ID" sz="2000" b="1" dirty="0"/>
              <a:t>Dan Lain sebagainya.</a:t>
            </a:r>
          </a:p>
          <a:p>
            <a:endParaRPr lang="id-ID" sz="2000" b="1" dirty="0"/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Administrasi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agenda adalah buku pencatatan keluar dan masuknya surat yang digunakan</a:t>
            </a:r>
            <a:br>
              <a:rPr lang="id-ID" sz="2000" b="1" dirty="0"/>
            </a:br>
            <a:r>
              <a:rPr lang="id-ID" sz="2000" b="1" dirty="0"/>
              <a:t>untuk mengagendakan peristiwa atau kejadian pada surat.</a:t>
            </a:r>
            <a:br>
              <a:rPr lang="id-ID" sz="2000" b="1" dirty="0"/>
            </a:br>
            <a:r>
              <a:rPr lang="id-ID" sz="2000" b="1" dirty="0"/>
              <a:t>Buku agenda dibagi menjadi dua, yaitu:</a:t>
            </a:r>
            <a:br>
              <a:rPr lang="id-ID" sz="2000" b="1" dirty="0"/>
            </a:br>
            <a:r>
              <a:rPr lang="id-ID" sz="2000" b="1" dirty="0"/>
              <a:t>a. Buku agenda surat keluar;</a:t>
            </a:r>
            <a:br>
              <a:rPr lang="id-ID" sz="2000" b="1" dirty="0"/>
            </a:br>
            <a:r>
              <a:rPr lang="id-ID" sz="2000" b="1" dirty="0"/>
              <a:t>b. Buku agenda surat masuk</a:t>
            </a:r>
            <a:br>
              <a:rPr lang="id-ID" sz="2000" b="1" dirty="0"/>
            </a:br>
            <a:endParaRPr lang="id-ID" sz="2000" b="1" dirty="0"/>
          </a:p>
          <a:p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AGENDA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570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agenda surat keluar dibuat dalam bentuk tabel yang memuat kolom-kolom</a:t>
            </a:r>
            <a:br>
              <a:rPr lang="id-ID" sz="2000" b="1" dirty="0"/>
            </a:br>
            <a:r>
              <a:rPr lang="id-ID" sz="2000" b="1" dirty="0"/>
              <a:t>sebagai berikut:</a:t>
            </a:r>
            <a:br>
              <a:rPr lang="id-ID" sz="2000" b="1" dirty="0"/>
            </a:br>
            <a:r>
              <a:rPr lang="id-ID" sz="2000" b="1" dirty="0"/>
              <a:t>a. nomor urut;</a:t>
            </a:r>
            <a:br>
              <a:rPr lang="id-ID" sz="2000" b="1" dirty="0"/>
            </a:br>
            <a:r>
              <a:rPr lang="id-ID" sz="2000" b="1" dirty="0"/>
              <a:t>b. nomor indeks surat;</a:t>
            </a:r>
            <a:br>
              <a:rPr lang="id-ID" sz="2000" b="1" dirty="0"/>
            </a:br>
            <a:r>
              <a:rPr lang="id-ID" sz="2000" b="1" dirty="0"/>
              <a:t>c. nomor surat;</a:t>
            </a:r>
            <a:br>
              <a:rPr lang="id-ID" sz="2000" b="1" dirty="0"/>
            </a:br>
            <a:r>
              <a:rPr lang="id-ID" sz="2000" b="1" dirty="0"/>
              <a:t>d. tanggal surat;</a:t>
            </a:r>
            <a:br>
              <a:rPr lang="id-ID" sz="2000" b="1" dirty="0"/>
            </a:br>
            <a:r>
              <a:rPr lang="id-ID" sz="2000" b="1" dirty="0"/>
              <a:t>e. tujuan surat;</a:t>
            </a:r>
            <a:br>
              <a:rPr lang="id-ID" sz="2000" b="1" dirty="0"/>
            </a:br>
            <a:r>
              <a:rPr lang="id-ID" sz="2000" b="1" dirty="0"/>
              <a:t>f. isi/perihal surat;</a:t>
            </a:r>
            <a:br>
              <a:rPr lang="id-ID" sz="2000" b="1" dirty="0"/>
            </a:br>
            <a:r>
              <a:rPr lang="id-ID" sz="2000" b="1" dirty="0"/>
              <a:t>g. keterangan.</a:t>
            </a:r>
            <a:br>
              <a:rPr lang="id-ID" sz="2000" b="1" dirty="0"/>
            </a:br>
            <a:endParaRPr lang="id-ID" sz="2000" b="1" dirty="0"/>
          </a:p>
          <a:p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AGENDA SURAT KELUAR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9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b="1" dirty="0"/>
              <a:t>Buku agenda surat masuk dibuat dalam bentuk tabel yang memuat kolom-kolom</a:t>
            </a:r>
            <a:br>
              <a:rPr lang="id-ID" sz="2000" b="1" dirty="0"/>
            </a:br>
            <a:r>
              <a:rPr lang="id-ID" sz="2000" b="1" dirty="0"/>
              <a:t>sebagai berikut:</a:t>
            </a:r>
            <a:br>
              <a:rPr lang="id-ID" sz="2000" b="1" dirty="0"/>
            </a:br>
            <a:r>
              <a:rPr lang="id-ID" sz="2000" b="1" dirty="0"/>
              <a:t>a. nomor urut</a:t>
            </a:r>
            <a:br>
              <a:rPr lang="id-ID" sz="2000" b="1" dirty="0"/>
            </a:br>
            <a:r>
              <a:rPr lang="id-ID" sz="2000" b="1" dirty="0"/>
              <a:t>b. nomor indeks surat</a:t>
            </a:r>
            <a:br>
              <a:rPr lang="id-ID" sz="2000" b="1" dirty="0"/>
            </a:br>
            <a:r>
              <a:rPr lang="id-ID" sz="2000" b="1" dirty="0"/>
              <a:t>c. tanggal surat diterima</a:t>
            </a:r>
            <a:br>
              <a:rPr lang="id-ID" sz="2000" b="1" dirty="0"/>
            </a:br>
            <a:r>
              <a:rPr lang="id-ID" sz="2000" b="1" dirty="0"/>
              <a:t>d. pengirim</a:t>
            </a:r>
            <a:br>
              <a:rPr lang="id-ID" sz="2000" b="1" dirty="0"/>
            </a:br>
            <a:r>
              <a:rPr lang="id-ID" sz="2000" b="1" dirty="0"/>
              <a:t>e. isi/perihal surat</a:t>
            </a:r>
            <a:br>
              <a:rPr lang="id-ID" sz="2000" b="1" dirty="0"/>
            </a:br>
            <a:r>
              <a:rPr lang="id-ID" sz="2000" b="1" dirty="0"/>
              <a:t>f. tanggal surat</a:t>
            </a:r>
            <a:br>
              <a:rPr lang="id-ID" sz="2000" b="1" dirty="0"/>
            </a:br>
            <a:r>
              <a:rPr lang="id-ID" sz="2000" b="1" dirty="0"/>
              <a:t>g. terusan</a:t>
            </a:r>
            <a:br>
              <a:rPr lang="id-ID" sz="2000" b="1" dirty="0"/>
            </a:br>
            <a:r>
              <a:rPr lang="id-ID" sz="2000" b="1" dirty="0"/>
              <a:t>h. catatan disposisi</a:t>
            </a:r>
            <a:br>
              <a:rPr lang="id-ID" sz="2000" b="1" dirty="0"/>
            </a:br>
            <a:r>
              <a:rPr lang="id-ID" sz="2000" b="1" dirty="0"/>
              <a:t>i. keterangan</a:t>
            </a:r>
            <a:br>
              <a:rPr lang="id-ID" sz="2000" b="1" dirty="0"/>
            </a:br>
            <a:endParaRPr lang="id-ID" sz="2000" b="1" dirty="0"/>
          </a:p>
          <a:p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BUKU AGENDA SURAT MASUK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332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400" b="1" dirty="0"/>
              <a:t>Pengarsipan adalah dokumentasi surat-surat simpanan keluar dan surat masuk.</a:t>
            </a:r>
          </a:p>
          <a:p>
            <a:r>
              <a:rPr lang="id-ID" sz="2400" b="1" dirty="0"/>
              <a:t>Pengarsipan dimaksudkan sebagai suatu sistem administrasi yang berguna untuk</a:t>
            </a:r>
            <a:br>
              <a:rPr lang="id-ID" sz="2400" b="1" dirty="0"/>
            </a:br>
            <a:r>
              <a:rPr lang="id-ID" sz="2400" b="1" dirty="0"/>
              <a:t>mengevaluasi dan menentukan tindakan-tindakan selanjutnya</a:t>
            </a:r>
          </a:p>
          <a:p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PENGARSIPAN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73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/>
              <a:t>Kegunaan arsip antara lain:</a:t>
            </a:r>
            <a:br>
              <a:rPr lang="id-ID" sz="2800" b="1" dirty="0"/>
            </a:br>
            <a:r>
              <a:rPr lang="id-ID" sz="2800" b="1" dirty="0"/>
              <a:t>a. pembuktian/pembukuan;</a:t>
            </a:r>
            <a:br>
              <a:rPr lang="id-ID" sz="2800" b="1" dirty="0"/>
            </a:br>
            <a:r>
              <a:rPr lang="id-ID" sz="2800" b="1" dirty="0"/>
              <a:t>b. korespondensi;</a:t>
            </a:r>
            <a:br>
              <a:rPr lang="id-ID" sz="2800" b="1" dirty="0"/>
            </a:br>
            <a:r>
              <a:rPr lang="id-ID" sz="2800" b="1" dirty="0"/>
              <a:t>c. penyusunan sejarah;</a:t>
            </a:r>
            <a:br>
              <a:rPr lang="id-ID" sz="2800" b="1" dirty="0"/>
            </a:br>
            <a:r>
              <a:rPr lang="id-ID" sz="2800" b="1" dirty="0"/>
              <a:t>d. penyusunan data statistik;</a:t>
            </a:r>
            <a:br>
              <a:rPr lang="id-ID" sz="2800" b="1" dirty="0"/>
            </a:br>
            <a:r>
              <a:rPr lang="id-ID" sz="2800" b="1" dirty="0"/>
              <a:t>e. dokumentasi.</a:t>
            </a:r>
            <a:br>
              <a:rPr lang="id-ID" sz="2800" b="1" dirty="0"/>
            </a:br>
            <a:endParaRPr lang="id-ID" sz="2800" b="1" dirty="0"/>
          </a:p>
          <a:p>
            <a:endParaRPr lang="id-ID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28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+mj-lt"/>
              <a:buAutoNum type="arabicPeriod"/>
            </a:pPr>
            <a:r>
              <a:rPr lang="id-ID" sz="1800" b="1" dirty="0"/>
              <a:t>Pengarsipan dilakukan dengan brief odner atau map untuk menyimpan seluruh</a:t>
            </a:r>
            <a:br>
              <a:rPr lang="id-ID" sz="1800" b="1" dirty="0"/>
            </a:br>
            <a:r>
              <a:rPr lang="id-ID" sz="1800" b="1" dirty="0"/>
              <a:t>arsip-arsip surat sesuai dengan kode indeks</a:t>
            </a:r>
          </a:p>
          <a:p>
            <a:pPr indent="-457200">
              <a:buFont typeface="+mj-lt"/>
              <a:buAutoNum type="arabicPeriod"/>
            </a:pPr>
            <a:r>
              <a:rPr lang="id-ID" sz="1800" b="1" dirty="0"/>
              <a:t>Surat-surat yang diarsipkan harus disusun rapi sesuai dengan nomor urut keluar</a:t>
            </a:r>
            <a:br>
              <a:rPr lang="id-ID" sz="1800" b="1" dirty="0"/>
            </a:br>
            <a:r>
              <a:rPr lang="id-ID" sz="1800" b="1" dirty="0"/>
              <a:t>atau diterimanya surat masuk</a:t>
            </a:r>
          </a:p>
          <a:p>
            <a:pPr indent="-457200">
              <a:buFont typeface="+mj-lt"/>
              <a:buAutoNum type="arabicPeriod"/>
            </a:pPr>
            <a:r>
              <a:rPr lang="id-ID" sz="1800" b="1" dirty="0"/>
              <a:t>Dalam mengarsipkan surat-surat yang terjadi karena perubahan susunan</a:t>
            </a:r>
            <a:br>
              <a:rPr lang="id-ID" sz="1800" b="1" dirty="0"/>
            </a:br>
            <a:r>
              <a:rPr lang="id-ID" sz="1800" b="1" dirty="0"/>
              <a:t>kepengurusan, harus dipisahkan antar-periode</a:t>
            </a:r>
          </a:p>
          <a:p>
            <a:pPr indent="-457200">
              <a:buFont typeface="+mj-lt"/>
              <a:buAutoNum type="arabicPeriod"/>
            </a:pPr>
            <a:r>
              <a:rPr lang="id-ID" sz="1800" b="1" dirty="0"/>
              <a:t>Pengarsipan juga berlaku untuk dokumen-dokumen organisasi selain surat, seperti</a:t>
            </a:r>
            <a:br>
              <a:rPr lang="id-ID" sz="1800" b="1" dirty="0"/>
            </a:br>
            <a:r>
              <a:rPr lang="id-ID" sz="1800" b="1" dirty="0"/>
              <a:t>peraturan, siaran dan lain sebagainya</a:t>
            </a:r>
            <a:br>
              <a:rPr lang="id-ID" sz="1800" b="1" dirty="0"/>
            </a:br>
            <a:endParaRPr lang="id-ID" sz="1800" b="1" dirty="0"/>
          </a:p>
          <a:p>
            <a:endParaRPr lang="id-ID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2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Bagan Struktur Organisasi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Papan Agenda kegiatan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Papan Pengumuman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Tabel Program Kerja Tahunan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Papan Daftar Pengurus</a:t>
            </a:r>
          </a:p>
          <a:p>
            <a:endParaRPr lang="id-ID" sz="2800" b="1" dirty="0"/>
          </a:p>
          <a:p>
            <a:endParaRPr lang="id-ID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PERLENGKAPAN SEKRETARIAT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101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SERTIFIKAT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99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0799" y="1281725"/>
            <a:ext cx="7877935" cy="3284700"/>
          </a:xfrm>
        </p:spPr>
        <p:txBody>
          <a:bodyPr/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endParaRPr lang="in-ID" sz="2000" dirty="0"/>
          </a:p>
          <a:p>
            <a:r>
              <a:rPr lang="en-US" sz="2000" dirty="0" smtClean="0"/>
              <a:t>No:</a:t>
            </a:r>
            <a:r>
              <a:rPr lang="id-ID" sz="2000" dirty="0" smtClean="0"/>
              <a:t> </a:t>
            </a:r>
            <a:r>
              <a:rPr lang="en-US" sz="2000" dirty="0" smtClean="0"/>
              <a:t>001/Pan-</a:t>
            </a:r>
            <a:r>
              <a:rPr lang="en-US" sz="2000" dirty="0" err="1" smtClean="0"/>
              <a:t>Workhop</a:t>
            </a:r>
            <a:r>
              <a:rPr lang="en-US" sz="2000" dirty="0" smtClean="0"/>
              <a:t>/BEM/ITB-ASIA/XI/2021</a:t>
            </a:r>
            <a:endParaRPr lang="in-ID" sz="2000" dirty="0"/>
          </a:p>
          <a:p>
            <a:endParaRPr lang="in-ID" sz="2000" dirty="0"/>
          </a:p>
          <a:p>
            <a:r>
              <a:rPr lang="en-US" sz="2000" dirty="0"/>
              <a:t>001 </a:t>
            </a:r>
            <a:r>
              <a:rPr lang="id-ID" sz="2000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penomoran</a:t>
            </a:r>
            <a:r>
              <a:rPr lang="en-US" sz="2000" dirty="0"/>
              <a:t> </a:t>
            </a:r>
            <a:r>
              <a:rPr lang="en-US" sz="2000" dirty="0" err="1"/>
              <a:t>Sertifikat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 </a:t>
            </a:r>
            <a:r>
              <a:rPr lang="en-US" sz="2000" dirty="0" err="1"/>
              <a:t>kepanitian</a:t>
            </a:r>
            <a:endParaRPr lang="in-ID" sz="2000" dirty="0"/>
          </a:p>
          <a:p>
            <a:r>
              <a:rPr lang="en-US" sz="2000" dirty="0"/>
              <a:t>Pan-</a:t>
            </a:r>
            <a:r>
              <a:rPr lang="en-US" sz="2000" dirty="0" err="1"/>
              <a:t>Workhop</a:t>
            </a:r>
            <a:r>
              <a:rPr lang="en-US" sz="2000" dirty="0"/>
              <a:t> :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endParaRPr lang="in-ID" sz="2000" dirty="0"/>
          </a:p>
          <a:p>
            <a:r>
              <a:rPr lang="en-US" sz="2000" dirty="0"/>
              <a:t>BEM :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endParaRPr lang="in-ID" sz="2000" dirty="0"/>
          </a:p>
          <a:p>
            <a:r>
              <a:rPr lang="en-US" sz="2000" dirty="0"/>
              <a:t>ITB ASIA :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instansi</a:t>
            </a:r>
            <a:endParaRPr lang="in-ID" sz="2000" dirty="0"/>
          </a:p>
          <a:p>
            <a:r>
              <a:rPr lang="en-US" sz="2000" dirty="0"/>
              <a:t>XI  :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endParaRPr lang="in-ID" sz="2000" dirty="0"/>
          </a:p>
          <a:p>
            <a:r>
              <a:rPr lang="en-US" sz="2000" dirty="0"/>
              <a:t>2021 :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 smtClean="0"/>
              <a:t>pelaksanaan</a:t>
            </a:r>
            <a:endParaRPr lang="in-ID" sz="2000" dirty="0" smtClean="0"/>
          </a:p>
          <a:p>
            <a:endParaRPr lang="in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penomoran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701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707275" y="2107468"/>
            <a:ext cx="7729500" cy="2045272"/>
          </a:xfrm>
        </p:spPr>
        <p:txBody>
          <a:bodyPr/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E2D6BE"/>
                </a:solidFill>
              </a:rPr>
              <a:t>PROPOSAL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E2D6BE"/>
                </a:solidFill>
              </a:rPr>
              <a:t>Pertanggung jawaban dan penggunaan </a:t>
            </a:r>
            <a:r>
              <a:rPr lang="id-ID" sz="2800" dirty="0" smtClean="0">
                <a:solidFill>
                  <a:srgbClr val="E2D6BE"/>
                </a:solidFill>
              </a:rPr>
              <a:t>dana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E2D6BE"/>
                </a:solidFill>
              </a:rPr>
              <a:t>Laporan </a:t>
            </a:r>
            <a:r>
              <a:rPr lang="id-ID" sz="2800" dirty="0" smtClean="0">
                <a:solidFill>
                  <a:srgbClr val="E2D6BE"/>
                </a:solidFill>
              </a:rPr>
              <a:t>Kegiatan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endParaRPr lang="id-ID" sz="2800" dirty="0">
              <a:solidFill>
                <a:srgbClr val="E2D6B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MANAJEMEN ANGGARAN</a:t>
            </a:r>
            <a:endParaRPr lang="id-ID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444" y="1170275"/>
            <a:ext cx="5041111" cy="7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d-ID" dirty="0" smtClean="0"/>
              <a:t>Anggaran/Pendanaan kegiatan</a:t>
            </a:r>
          </a:p>
          <a:p>
            <a:r>
              <a:rPr lang="id-ID" dirty="0" smtClean="0"/>
              <a:t>(Dokumen yang dilengkapi)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836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sz="2000" b="1" dirty="0"/>
              <a:t> 	Kesekretariatan disebut juga kegiatan tata usaha</a:t>
            </a:r>
          </a:p>
          <a:p>
            <a:pPr>
              <a:buNone/>
            </a:pPr>
            <a:r>
              <a:rPr lang="id-ID" sz="2000" b="1" dirty="0"/>
              <a:t>	Kesekretariatan meliputi: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Tulis menulis (rencana program, strategi pelaksanaan program, sampai evaluasi ).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Surat menyurat;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Kegiatan kearsipan dan agenda;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Pemilikan dan pemeliharaan buku induk organisasi;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pengiriman dan penerimaan surat; dan 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b="1" dirty="0"/>
              <a:t>data-data lain yang berkaitan langsung dengan kegiatan tulis menulis </a:t>
            </a:r>
          </a:p>
          <a:p>
            <a:endParaRPr lang="id-ID" sz="2000" b="1" dirty="0"/>
          </a:p>
          <a:p>
            <a:endParaRPr lang="id-ID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Kesekretariatan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477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513" y="2078713"/>
            <a:ext cx="3977987" cy="1033200"/>
          </a:xfrm>
        </p:spPr>
        <p:txBody>
          <a:bodyPr/>
          <a:lstStyle/>
          <a:p>
            <a:r>
              <a:rPr lang="id-ID" sz="4800" dirty="0" smtClean="0"/>
              <a:t>ISI PROPOSAL</a:t>
            </a:r>
            <a:endParaRPr lang="id-ID" sz="4800" dirty="0"/>
          </a:p>
        </p:txBody>
      </p:sp>
      <p:sp>
        <p:nvSpPr>
          <p:cNvPr id="6" name="Title 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d-ID" sz="4800" dirty="0" smtClean="0"/>
              <a:t>LEGALITAS</a:t>
            </a:r>
            <a:endParaRPr lang="id-ID" sz="4800" dirty="0"/>
          </a:p>
        </p:txBody>
      </p:sp>
      <p:sp>
        <p:nvSpPr>
          <p:cNvPr id="8" name="Title 7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id-ID" dirty="0" smtClean="0"/>
              <a:t>PROPOSAL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918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2448" y="34315"/>
            <a:ext cx="3584400" cy="763707"/>
          </a:xfrm>
        </p:spPr>
        <p:txBody>
          <a:bodyPr/>
          <a:lstStyle/>
          <a:p>
            <a:r>
              <a:rPr lang="id-ID" sz="2400" dirty="0" smtClean="0"/>
              <a:t>ISI PROPOSAL</a:t>
            </a:r>
            <a:endParaRPr lang="id-ID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52448" y="808565"/>
            <a:ext cx="3584400" cy="3696933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b="1" dirty="0"/>
              <a:t>/</a:t>
            </a:r>
            <a:r>
              <a:rPr lang="en-US" b="1" dirty="0" err="1"/>
              <a:t>Rasional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Maksud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Manfaat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Sasaran</a:t>
            </a:r>
            <a:r>
              <a:rPr lang="en-US" b="1" dirty="0"/>
              <a:t> (</a:t>
            </a:r>
            <a:r>
              <a:rPr lang="en-US" b="1" dirty="0" err="1"/>
              <a:t>Siapa</a:t>
            </a:r>
            <a:r>
              <a:rPr lang="en-US" b="1" dirty="0"/>
              <a:t> &amp;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Peserta</a:t>
            </a:r>
            <a:r>
              <a:rPr lang="en-US" b="1" dirty="0"/>
              <a:t>)</a:t>
            </a:r>
            <a:endParaRPr lang="nl-NL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Pemateri (Siapa/lembaga)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Rencana Kegiatan (bentuk, waktu, dan tempat kegiatan)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Penyelenggara/Pelaksana (susunan panitia)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Rencana Anggaran Dana (dibuat rinci dan rasional)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Penutup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9" name="Title 8"/>
          <p:cNvSpPr>
            <a:spLocks noGrp="1"/>
          </p:cNvSpPr>
          <p:nvPr>
            <p:ph type="title" idx="2"/>
          </p:nvPr>
        </p:nvSpPr>
        <p:spPr>
          <a:xfrm flipH="1">
            <a:off x="5016577" y="34315"/>
            <a:ext cx="3584400" cy="763707"/>
          </a:xfrm>
        </p:spPr>
        <p:txBody>
          <a:bodyPr/>
          <a:lstStyle/>
          <a:p>
            <a:r>
              <a:rPr lang="id-ID" sz="2400" dirty="0" smtClean="0"/>
              <a:t>LEGALITAS</a:t>
            </a:r>
            <a:endParaRPr lang="id-ID" sz="24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3"/>
          </p:nvPr>
        </p:nvSpPr>
        <p:spPr>
          <a:xfrm flipH="1">
            <a:off x="5016577" y="808565"/>
            <a:ext cx="3584400" cy="4112570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Ketua Pelaksana Kegiatan &amp; Ketua Ormawa (DPM/BEM/UKM)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Pendamping UKM (mengetahui) dan Wakil Rektor III (menyetujui) (untuk UKM)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Wakil Rektor III (untuk DPM/BEM)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Permohonan tanda tangan kepada Wakil Rektor III, melalui Kabag Kemahasiswaan untuk diparaf.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Stempel Ormawa di sebelah kiri menyentuh ttd Ketua Ormawa</a:t>
            </a:r>
          </a:p>
          <a:p>
            <a:pPr algn="l">
              <a:buFont typeface="Arial" panose="020B0604020202020204" pitchFamily="34" charset="0"/>
              <a:buChar char="•"/>
              <a:defRPr/>
            </a:pPr>
            <a:r>
              <a:rPr lang="nl-NL" b="1" dirty="0" smtClean="0"/>
              <a:t>	Stempel </a:t>
            </a:r>
            <a:r>
              <a:rPr lang="nl-NL" b="1" dirty="0"/>
              <a:t>di sebelah kiri menyentuh ttd Wakil Rektor III</a:t>
            </a: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608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latin typeface="Didact Gothic" panose="020B0604020202020204" charset="0"/>
                <a:sym typeface="Bell MT"/>
              </a:rPr>
              <a:t>Menimbang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dan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Mengevaluasi</a:t>
            </a:r>
            <a:r>
              <a:rPr lang="en-US" dirty="0">
                <a:latin typeface="Didact Gothic" panose="020B0604020202020204" charset="0"/>
                <a:sym typeface="Bell MT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Pengajuan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Proposal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Kegaiatan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Sesuai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dengan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PROKER.</a:t>
            </a:r>
          </a:p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Ormawa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harus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berkordinasi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dengan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Pembina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masing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masing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merencanakan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melaksanakan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kegiatan</a:t>
            </a:r>
            <a:endParaRPr lang="en-US" dirty="0">
              <a:solidFill>
                <a:schemeClr val="tx1"/>
              </a:solidFill>
              <a:latin typeface="Didact Gothic" panose="020B0604020202020204" charset="0"/>
              <a:sym typeface="Bell MT"/>
            </a:endParaRPr>
          </a:p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latin typeface="Didact Gothic" panose="020B0604020202020204" charset="0"/>
                <a:sym typeface="Bell MT"/>
              </a:rPr>
              <a:t>Penyusunan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Kegiatan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Bersifat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Proporsional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Akuntable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/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Ditail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/ Balances).</a:t>
            </a:r>
          </a:p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Pengajuan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Proposal </a:t>
            </a:r>
            <a:r>
              <a:rPr lang="en-US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maksimal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14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hari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sebulum</a:t>
            </a:r>
            <a:r>
              <a:rPr lang="en-US" dirty="0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Didact Gothic" panose="020B0604020202020204" charset="0"/>
                <a:sym typeface="Bell MT"/>
              </a:rPr>
              <a:t>acar</a:t>
            </a:r>
            <a:endParaRPr lang="en-US" dirty="0">
              <a:solidFill>
                <a:srgbClr val="FF0000"/>
              </a:solidFill>
              <a:latin typeface="Didact Gothic" panose="020B0604020202020204" charset="0"/>
              <a:sym typeface="Bell MT"/>
            </a:endParaRPr>
          </a:p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latin typeface="Didact Gothic" panose="020B0604020202020204" charset="0"/>
                <a:sym typeface="Bell MT"/>
              </a:rPr>
              <a:t>Wajib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dilaksanakan</a:t>
            </a:r>
            <a:r>
              <a:rPr lang="en-US" dirty="0">
                <a:latin typeface="Didact Gothic" panose="020B0604020202020204" charset="0"/>
                <a:sym typeface="Bell MT"/>
              </a:rPr>
              <a:t> Online By : </a:t>
            </a:r>
            <a:r>
              <a:rPr lang="en-US" dirty="0">
                <a:latin typeface="Didact Gothic" panose="020B0604020202020204" charset="0"/>
                <a:sym typeface="Bell MT"/>
                <a:hlinkClick r:id="rId2"/>
              </a:rPr>
              <a:t>https://tinyurl.com/6dd8tcfu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</a:p>
          <a:p>
            <a:pPr marL="457200" lvl="2" indent="-457200">
              <a:buSzPts val="2400"/>
              <a:buFont typeface="+mj-lt"/>
              <a:buAutoNum type="arabicPeriod"/>
            </a:pPr>
            <a:r>
              <a:rPr lang="en-US" dirty="0" err="1">
                <a:latin typeface="Didact Gothic" panose="020B0604020202020204" charset="0"/>
                <a:sym typeface="Bell MT"/>
              </a:rPr>
              <a:t>Ormawa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  <a:r>
              <a:rPr lang="en-US" dirty="0" err="1">
                <a:latin typeface="Didact Gothic" panose="020B0604020202020204" charset="0"/>
                <a:sym typeface="Bell MT"/>
              </a:rPr>
              <a:t>melihat</a:t>
            </a:r>
            <a:r>
              <a:rPr lang="en-US" dirty="0">
                <a:latin typeface="Didact Gothic" panose="020B0604020202020204" charset="0"/>
                <a:sym typeface="Bell MT"/>
              </a:rPr>
              <a:t> proses </a:t>
            </a:r>
            <a:r>
              <a:rPr lang="en-US" dirty="0" err="1">
                <a:latin typeface="Didact Gothic" panose="020B0604020202020204" charset="0"/>
                <a:sym typeface="Bell MT"/>
              </a:rPr>
              <a:t>ajuan</a:t>
            </a:r>
            <a:r>
              <a:rPr lang="en-US" dirty="0">
                <a:latin typeface="Didact Gothic" panose="020B0604020202020204" charset="0"/>
                <a:sym typeface="Bell MT"/>
              </a:rPr>
              <a:t> di: </a:t>
            </a:r>
            <a:r>
              <a:rPr lang="en-US" dirty="0">
                <a:latin typeface="Didact Gothic" panose="020B0604020202020204" charset="0"/>
                <a:sym typeface="Bell MT"/>
                <a:hlinkClick r:id="rId3"/>
              </a:rPr>
              <a:t>https://tinyurl.com/8kdv3cud</a:t>
            </a:r>
            <a:r>
              <a:rPr lang="en-US" dirty="0">
                <a:latin typeface="Didact Gothic" panose="020B0604020202020204" charset="0"/>
                <a:sym typeface="Bell MT"/>
              </a:rPr>
              <a:t> </a:t>
            </a:r>
          </a:p>
          <a:p>
            <a:pPr marL="457200" lvl="2" indent="-457200">
              <a:buSzPts val="2400"/>
              <a:buFont typeface="+mj-lt"/>
              <a:buAutoNum type="arabicPeriod"/>
            </a:pPr>
            <a:endParaRPr lang="en-US" dirty="0">
              <a:latin typeface="Didact Gothic" panose="020B0604020202020204" charset="0"/>
              <a:sym typeface="Bell MT"/>
            </a:endParaRPr>
          </a:p>
          <a:p>
            <a:pPr marL="457200" lvl="2" indent="-457200">
              <a:buSzPts val="2400"/>
              <a:buFont typeface="+mj-lt"/>
              <a:buAutoNum type="arabicPeriod"/>
            </a:pPr>
            <a:endParaRPr lang="en-US" dirty="0">
              <a:latin typeface="Didact Gothic" panose="020B0604020202020204" charset="0"/>
              <a:sym typeface="Bell MT"/>
            </a:endParaRPr>
          </a:p>
          <a:p>
            <a:pPr>
              <a:buFont typeface="+mj-lt"/>
              <a:buAutoNum type="arabicPeriod"/>
            </a:pPr>
            <a:endParaRPr lang="id-ID" sz="900" dirty="0">
              <a:latin typeface="Didact Gothic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SOP Pengajuan PROPOSAL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030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Alur Pengajuan Proposal Online</a:t>
            </a:r>
            <a:endParaRPr dirty="0"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294967295"/>
          </p:nvPr>
        </p:nvSpPr>
        <p:spPr>
          <a:xfrm>
            <a:off x="169035" y="2417547"/>
            <a:ext cx="1449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dirty="0" smtClean="0"/>
              <a:t>Upload di link yang sudah di sediakan</a:t>
            </a:r>
            <a:endParaRPr sz="1400" b="0"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4294967295"/>
          </p:nvPr>
        </p:nvSpPr>
        <p:spPr>
          <a:xfrm>
            <a:off x="2267785" y="2417549"/>
            <a:ext cx="1449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400" b="0" dirty="0" smtClean="0"/>
              <a:t>Konfirmasi agar di acc atau tidak</a:t>
            </a:r>
            <a:endParaRPr sz="1400" b="0" dirty="0"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4294967295"/>
          </p:nvPr>
        </p:nvSpPr>
        <p:spPr>
          <a:xfrm>
            <a:off x="4366535" y="2422563"/>
            <a:ext cx="1449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0" dirty="0" smtClean="0"/>
              <a:t>Konfirmasi agar di acc atau tidak</a:t>
            </a:r>
            <a:endParaRPr sz="1400" b="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4294967295"/>
          </p:nvPr>
        </p:nvSpPr>
        <p:spPr>
          <a:xfrm>
            <a:off x="0" y="1999319"/>
            <a:ext cx="2128058" cy="52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Ketua Pelaksanan</a:t>
            </a:r>
            <a:endParaRPr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4294967295"/>
          </p:nvPr>
        </p:nvSpPr>
        <p:spPr>
          <a:xfrm>
            <a:off x="2267703" y="2041098"/>
            <a:ext cx="14499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Ketua Umum</a:t>
            </a:r>
            <a:endParaRPr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4294967295"/>
          </p:nvPr>
        </p:nvSpPr>
        <p:spPr>
          <a:xfrm>
            <a:off x="4078804" y="2041098"/>
            <a:ext cx="2025236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Presiden Mahasiswa</a:t>
            </a:r>
            <a:endParaRPr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4294967295"/>
          </p:nvPr>
        </p:nvSpPr>
        <p:spPr>
          <a:xfrm>
            <a:off x="6465284" y="2417549"/>
            <a:ext cx="1449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400" b="0" dirty="0"/>
              <a:t>Konfirmasi agar di acc atau tidak</a:t>
            </a:r>
            <a:endParaRPr lang="it-IT" sz="1400" b="0" dirty="0"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4294967295"/>
          </p:nvPr>
        </p:nvSpPr>
        <p:spPr>
          <a:xfrm>
            <a:off x="6465289" y="2041098"/>
            <a:ext cx="1523533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Pembina</a:t>
            </a:r>
            <a:endParaRPr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55" name="Google Shape;255;p41"/>
          <p:cNvCxnSpPr/>
          <p:nvPr/>
        </p:nvCxnSpPr>
        <p:spPr>
          <a:xfrm>
            <a:off x="1034735" y="1602298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2781246" y="1396540"/>
            <a:ext cx="422968" cy="421861"/>
            <a:chOff x="3599700" y="1954475"/>
            <a:chExt cx="296175" cy="295400"/>
          </a:xfrm>
        </p:grpSpPr>
        <p:sp>
          <p:nvSpPr>
            <p:cNvPr id="270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Google Shape;273;p41"/>
          <p:cNvCxnSpPr/>
          <p:nvPr/>
        </p:nvCxnSpPr>
        <p:spPr>
          <a:xfrm>
            <a:off x="3199435" y="1602323"/>
            <a:ext cx="170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1"/>
          <p:cNvCxnSpPr/>
          <p:nvPr/>
        </p:nvCxnSpPr>
        <p:spPr>
          <a:xfrm>
            <a:off x="5250560" y="1602298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249;p41"/>
          <p:cNvSpPr txBox="1">
            <a:spLocks/>
          </p:cNvSpPr>
          <p:nvPr/>
        </p:nvSpPr>
        <p:spPr>
          <a:xfrm>
            <a:off x="4571999" y="4342882"/>
            <a:ext cx="1244435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d-ID" sz="1400" b="0" dirty="0" smtClean="0"/>
              <a:t>Ya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d-ID" sz="1400" b="0" dirty="0" smtClean="0"/>
              <a:t>Tidak </a:t>
            </a:r>
            <a:endParaRPr lang="it-IT" sz="1400" b="0" dirty="0"/>
          </a:p>
        </p:txBody>
      </p:sp>
      <p:sp>
        <p:nvSpPr>
          <p:cNvPr id="39" name="Google Shape;252;p41"/>
          <p:cNvSpPr txBox="1">
            <a:spLocks/>
          </p:cNvSpPr>
          <p:nvPr/>
        </p:nvSpPr>
        <p:spPr>
          <a:xfrm>
            <a:off x="4366497" y="3961417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  <a:buFont typeface="Didact Gothic"/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Warek III</a:t>
            </a:r>
            <a:endParaRPr lang="en"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0" name="Google Shape;253;p41"/>
          <p:cNvSpPr txBox="1">
            <a:spLocks/>
          </p:cNvSpPr>
          <p:nvPr/>
        </p:nvSpPr>
        <p:spPr>
          <a:xfrm>
            <a:off x="6465284" y="4337868"/>
            <a:ext cx="1449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400" b="0" dirty="0"/>
              <a:t>Konfirmasi agar di acc atau tidak</a:t>
            </a:r>
            <a:endParaRPr lang="it-IT" sz="1400" b="0" dirty="0"/>
          </a:p>
        </p:txBody>
      </p:sp>
      <p:sp>
        <p:nvSpPr>
          <p:cNvPr id="41" name="Google Shape;254;p41"/>
          <p:cNvSpPr txBox="1">
            <a:spLocks/>
          </p:cNvSpPr>
          <p:nvPr/>
        </p:nvSpPr>
        <p:spPr>
          <a:xfrm>
            <a:off x="6465290" y="3961417"/>
            <a:ext cx="1523532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  <a:buFont typeface="Didact Gothic"/>
              <a:buNone/>
            </a:pPr>
            <a:r>
              <a:rPr lang="id-ID" sz="1400" b="0" dirty="0" smtClean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Kemahasiswaan</a:t>
            </a:r>
            <a:endParaRPr lang="en" sz="1400" b="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61" name="Google Shape;275;p41"/>
          <p:cNvCxnSpPr/>
          <p:nvPr/>
        </p:nvCxnSpPr>
        <p:spPr>
          <a:xfrm>
            <a:off x="5250560" y="3522617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275;p41"/>
          <p:cNvCxnSpPr/>
          <p:nvPr/>
        </p:nvCxnSpPr>
        <p:spPr>
          <a:xfrm>
            <a:off x="7411905" y="1586947"/>
            <a:ext cx="867571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275;p41"/>
          <p:cNvCxnSpPr/>
          <p:nvPr/>
        </p:nvCxnSpPr>
        <p:spPr>
          <a:xfrm>
            <a:off x="8276428" y="1564559"/>
            <a:ext cx="0" cy="20000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275;p41"/>
          <p:cNvCxnSpPr/>
          <p:nvPr/>
        </p:nvCxnSpPr>
        <p:spPr>
          <a:xfrm>
            <a:off x="7411905" y="3548115"/>
            <a:ext cx="864523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" name="Google Shape;269;p41"/>
          <p:cNvGrpSpPr/>
          <p:nvPr/>
        </p:nvGrpSpPr>
        <p:grpSpPr>
          <a:xfrm>
            <a:off x="619060" y="1404229"/>
            <a:ext cx="422968" cy="421861"/>
            <a:chOff x="3599700" y="1954475"/>
            <a:chExt cx="296175" cy="295400"/>
          </a:xfrm>
        </p:grpSpPr>
        <p:sp>
          <p:nvSpPr>
            <p:cNvPr id="72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69;p41"/>
          <p:cNvGrpSpPr/>
          <p:nvPr/>
        </p:nvGrpSpPr>
        <p:grpSpPr>
          <a:xfrm>
            <a:off x="4874908" y="1404229"/>
            <a:ext cx="422968" cy="421861"/>
            <a:chOff x="3599700" y="1954475"/>
            <a:chExt cx="296175" cy="295400"/>
          </a:xfrm>
        </p:grpSpPr>
        <p:sp>
          <p:nvSpPr>
            <p:cNvPr id="80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269;p41"/>
          <p:cNvGrpSpPr/>
          <p:nvPr/>
        </p:nvGrpSpPr>
        <p:grpSpPr>
          <a:xfrm>
            <a:off x="7001880" y="1404229"/>
            <a:ext cx="422968" cy="421861"/>
            <a:chOff x="3599700" y="1954475"/>
            <a:chExt cx="296175" cy="295400"/>
          </a:xfrm>
        </p:grpSpPr>
        <p:sp>
          <p:nvSpPr>
            <p:cNvPr id="84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69;p41"/>
          <p:cNvGrpSpPr/>
          <p:nvPr/>
        </p:nvGrpSpPr>
        <p:grpSpPr>
          <a:xfrm>
            <a:off x="6988936" y="3332905"/>
            <a:ext cx="422968" cy="421861"/>
            <a:chOff x="3599700" y="1954475"/>
            <a:chExt cx="296175" cy="295400"/>
          </a:xfrm>
        </p:grpSpPr>
        <p:sp>
          <p:nvSpPr>
            <p:cNvPr id="88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269;p41"/>
          <p:cNvGrpSpPr/>
          <p:nvPr/>
        </p:nvGrpSpPr>
        <p:grpSpPr>
          <a:xfrm>
            <a:off x="4881493" y="3337184"/>
            <a:ext cx="422968" cy="421861"/>
            <a:chOff x="3599700" y="1954475"/>
            <a:chExt cx="296175" cy="295400"/>
          </a:xfrm>
        </p:grpSpPr>
        <p:sp>
          <p:nvSpPr>
            <p:cNvPr id="92" name="Google Shape;270;p41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1;p41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2;p41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9403" y="3326267"/>
            <a:ext cx="40229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Terakhir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WR-III Akan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menvalidasi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apabila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meyetujui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akan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mengeluarkan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lembar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“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Persetujuan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Kegiatan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Kemahasiswaan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(LOA / ACC)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akan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di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kirim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via email. LOA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wajib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diprint</a:t>
            </a:r>
            <a:endParaRPr lang="id-ID" sz="1500" dirty="0" smtClean="0">
              <a:solidFill>
                <a:schemeClr val="tx1"/>
              </a:solidFill>
              <a:latin typeface="Didact Gothic" panose="020B0604020202020204" charset="0"/>
              <a:ea typeface="Bell MT"/>
              <a:cs typeface="Bell MT"/>
              <a:sym typeface="Bell MT"/>
            </a:endParaRPr>
          </a:p>
          <a:p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(1-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lembar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)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diserahkan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bag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kemahasiswaan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untuk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lampiran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disposisi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keuangan</a:t>
            </a:r>
            <a:r>
              <a:rPr lang="en-US" sz="1500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.</a:t>
            </a:r>
            <a:endParaRPr lang="en-US" sz="1500" dirty="0">
              <a:solidFill>
                <a:schemeClr val="tx1"/>
              </a:solidFill>
              <a:latin typeface="Didact Gothic" panose="020B0604020202020204" charset="0"/>
            </a:endParaRPr>
          </a:p>
          <a:p>
            <a:endParaRPr lang="id-ID" sz="1500" dirty="0">
              <a:solidFill>
                <a:schemeClr val="tx1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RAB (Rencana Anggaran Biaya) Organisasi</a:t>
            </a:r>
          </a:p>
          <a:p>
            <a:r>
              <a:rPr lang="id-ID" sz="2800" dirty="0" smtClean="0"/>
              <a:t>Sponsor</a:t>
            </a:r>
          </a:p>
          <a:p>
            <a:r>
              <a:rPr lang="id-ID" sz="2800" dirty="0" smtClean="0"/>
              <a:t>Hibah/pemberian secara sukarela</a:t>
            </a:r>
          </a:p>
          <a:p>
            <a:r>
              <a:rPr lang="id-ID" sz="2800" dirty="0" smtClean="0"/>
              <a:t>Kerja sama</a:t>
            </a:r>
          </a:p>
          <a:p>
            <a:r>
              <a:rPr lang="id-ID" sz="2800" dirty="0" smtClean="0"/>
              <a:t>Wirausaha</a:t>
            </a:r>
            <a:endParaRPr lang="id-ID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SUMBER ANGGARAN</a:t>
            </a:r>
            <a:endParaRPr lang="id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7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0800" y="1281725"/>
            <a:ext cx="7528800" cy="3284700"/>
          </a:xfrm>
        </p:spPr>
        <p:txBody>
          <a:bodyPr/>
          <a:lstStyle/>
          <a:p>
            <a:r>
              <a:rPr lang="en-US" altLang="en-US" sz="1600" dirty="0" err="1"/>
              <a:t>Belanja</a:t>
            </a:r>
            <a:r>
              <a:rPr lang="en-US" altLang="en-US" sz="1600" dirty="0"/>
              <a:t> ATK, </a:t>
            </a:r>
            <a:r>
              <a:rPr lang="en-US" altLang="en-US" sz="1600" dirty="0" err="1"/>
              <a:t>bahan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habis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pakai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fotokopi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dll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kwitansi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stempel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ditandatangani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pemilik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toko</a:t>
            </a:r>
            <a:r>
              <a:rPr lang="en-US" altLang="en-US" sz="1600" dirty="0"/>
              <a:t>/</a:t>
            </a:r>
            <a:r>
              <a:rPr lang="en-US" altLang="en-US" sz="1600" dirty="0" err="1"/>
              <a:t>usaha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konsumsi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kegiatan</a:t>
            </a:r>
            <a:r>
              <a:rPr lang="en-US" altLang="en-US" sz="1600" dirty="0"/>
              <a:t>: di </a:t>
            </a:r>
            <a:r>
              <a:rPr lang="en-US" altLang="en-US" sz="1600" dirty="0" err="1"/>
              <a:t>stempel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rumah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makan</a:t>
            </a:r>
            <a:r>
              <a:rPr lang="en-US" altLang="en-US" sz="1600" dirty="0"/>
              <a:t>/depot/</a:t>
            </a:r>
            <a:r>
              <a:rPr lang="en-US" altLang="en-US" sz="1600" dirty="0" err="1"/>
              <a:t>warung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dilampiri</a:t>
            </a:r>
            <a:r>
              <a:rPr lang="en-US" altLang="en-US" sz="1600" dirty="0"/>
              <a:t> nota, </a:t>
            </a:r>
            <a:r>
              <a:rPr lang="en-US" altLang="en-US" sz="1600" dirty="0" err="1"/>
              <a:t>surat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undangan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daftar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hadir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kegiatan</a:t>
            </a:r>
            <a:endParaRPr lang="en-ID" sz="1600" dirty="0"/>
          </a:p>
          <a:p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konsumsi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jasa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katering</a:t>
            </a:r>
            <a:r>
              <a:rPr lang="en-US" altLang="en-US" sz="1600" dirty="0"/>
              <a:t>)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berapapun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dikenakan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PPh.</a:t>
            </a:r>
            <a:r>
              <a:rPr lang="en-US" altLang="en-US" sz="1600" dirty="0"/>
              <a:t> 23 </a:t>
            </a:r>
            <a:r>
              <a:rPr lang="en-US" altLang="en-US" sz="1600" dirty="0" err="1"/>
              <a:t>sebesar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punya</a:t>
            </a:r>
            <a:r>
              <a:rPr lang="en-US" altLang="en-US" sz="1600" dirty="0"/>
              <a:t> NPWP = 2%, </a:t>
            </a:r>
            <a:r>
              <a:rPr lang="en-US" altLang="en-US" sz="1600" dirty="0" err="1"/>
              <a:t>tidak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punya</a:t>
            </a:r>
            <a:r>
              <a:rPr lang="en-US" altLang="en-US" sz="1600" dirty="0"/>
              <a:t> NPWP = 4%</a:t>
            </a:r>
            <a:endParaRPr lang="en-ID" sz="1600" dirty="0"/>
          </a:p>
          <a:p>
            <a:r>
              <a:rPr lang="en-US" altLang="en-US" sz="1600" dirty="0" err="1"/>
              <a:t>Transportasi</a:t>
            </a:r>
            <a:r>
              <a:rPr lang="en-US" altLang="en-US" sz="1600" dirty="0"/>
              <a:t>/</a:t>
            </a:r>
            <a:r>
              <a:rPr lang="en-US" altLang="en-US" sz="1600" dirty="0" err="1"/>
              <a:t>kontribusi</a:t>
            </a:r>
            <a:r>
              <a:rPr lang="en-US" altLang="en-US" sz="1600" dirty="0"/>
              <a:t>/</a:t>
            </a:r>
            <a:r>
              <a:rPr lang="en-US" altLang="en-US" sz="1600" dirty="0" err="1"/>
              <a:t>akomodasi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dilampiri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surat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tugas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distempel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tanda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tangan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instansi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tempat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tujuan</a:t>
            </a:r>
            <a:r>
              <a:rPr lang="en-US" altLang="en-US" sz="1600" dirty="0"/>
              <a:t>), </a:t>
            </a:r>
            <a:r>
              <a:rPr lang="en-US" altLang="en-US" sz="1600" dirty="0" err="1"/>
              <a:t>bukti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tiket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transportasi</a:t>
            </a:r>
            <a:r>
              <a:rPr lang="en-US" altLang="en-US" sz="1600" dirty="0"/>
              <a:t>), </a:t>
            </a:r>
            <a:r>
              <a:rPr lang="en-US" altLang="en-US" sz="1600" dirty="0" err="1"/>
              <a:t>bukti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kuitansi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pembayaran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kontribusi</a:t>
            </a:r>
            <a:r>
              <a:rPr lang="en-US" altLang="en-US" sz="1600" dirty="0"/>
              <a:t>/</a:t>
            </a:r>
            <a:r>
              <a:rPr lang="en-US" altLang="en-US" sz="1600" dirty="0" err="1"/>
              <a:t>akomodasi</a:t>
            </a:r>
            <a:r>
              <a:rPr lang="en-US" altLang="en-US" sz="1600" dirty="0"/>
              <a:t>)</a:t>
            </a:r>
            <a:endParaRPr lang="en-ID" sz="1600" dirty="0"/>
          </a:p>
          <a:p>
            <a:r>
              <a:rPr lang="en-US" altLang="en-US" sz="1600" dirty="0" err="1"/>
              <a:t>Belanja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Rp</a:t>
            </a:r>
            <a:r>
              <a:rPr lang="en-US" altLang="en-US" sz="1600" dirty="0"/>
              <a:t>. 250.000,00 – </a:t>
            </a:r>
            <a:r>
              <a:rPr lang="en-US" altLang="en-US" sz="1600" dirty="0" err="1"/>
              <a:t>Rp</a:t>
            </a:r>
            <a:r>
              <a:rPr lang="en-US" altLang="en-US" sz="1600" dirty="0"/>
              <a:t>. 1.000.000,00 </a:t>
            </a:r>
            <a:r>
              <a:rPr lang="en-US" altLang="en-US" sz="1600" dirty="0" err="1"/>
              <a:t>dibubuhi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materai</a:t>
            </a:r>
            <a:r>
              <a:rPr lang="en-US" altLang="en-US" sz="1600" dirty="0"/>
              <a:t> 3.000 </a:t>
            </a:r>
            <a:r>
              <a:rPr lang="en-US" altLang="en-US" sz="1600" dirty="0" err="1"/>
              <a:t>ditandatangani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penerima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nama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terang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stemple</a:t>
            </a:r>
            <a:endParaRPr lang="en-ID" sz="1600" dirty="0"/>
          </a:p>
          <a:p>
            <a:r>
              <a:rPr lang="en-US" altLang="en-US" sz="1600" dirty="0" err="1"/>
              <a:t>Belanja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atas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Rp</a:t>
            </a:r>
            <a:r>
              <a:rPr lang="en-US" altLang="en-US" sz="1600" dirty="0"/>
              <a:t>. 1.000.000,00 </a:t>
            </a:r>
            <a:r>
              <a:rPr lang="en-US" altLang="en-US" sz="1600" dirty="0" err="1"/>
              <a:t>dibubuhi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materai</a:t>
            </a:r>
            <a:r>
              <a:rPr lang="en-US" altLang="en-US" sz="1600" dirty="0"/>
              <a:t> 6.000: </a:t>
            </a:r>
            <a:r>
              <a:rPr lang="en-US" altLang="en-US" sz="1600" dirty="0" err="1"/>
              <a:t>dilampiri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faktur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pajak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SSP,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belanja</a:t>
            </a:r>
            <a:r>
              <a:rPr lang="en-US" altLang="en-US" sz="1600" dirty="0"/>
              <a:t>/</a:t>
            </a:r>
            <a:r>
              <a:rPr lang="en-US" altLang="en-US" sz="1600" dirty="0" err="1"/>
              <a:t>pengadaan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atas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Rp</a:t>
            </a:r>
            <a:r>
              <a:rPr lang="en-US" altLang="en-US" sz="1600" dirty="0"/>
              <a:t>. 1.000.000,00 </a:t>
            </a:r>
            <a:r>
              <a:rPr lang="en-US" altLang="en-US" sz="1600" dirty="0" err="1"/>
              <a:t>dikenakan</a:t>
            </a:r>
            <a:r>
              <a:rPr lang="en-US" altLang="en-US" sz="1600" dirty="0"/>
              <a:t> PPN </a:t>
            </a:r>
            <a:r>
              <a:rPr lang="en-US" altLang="en-US" sz="1600" dirty="0" err="1"/>
              <a:t>dan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PPh</a:t>
            </a:r>
            <a:r>
              <a:rPr lang="en-US" altLang="en-US" sz="1600" dirty="0"/>
              <a:t> 22.</a:t>
            </a:r>
            <a:endParaRPr lang="en-ID" sz="1600" dirty="0"/>
          </a:p>
          <a:p>
            <a:endParaRPr lang="id-ID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Pertanggungjawaban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Penggunaan</a:t>
            </a:r>
            <a:r>
              <a:rPr lang="en-US" altLang="en-US" sz="3200" dirty="0"/>
              <a:t> Dana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8201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400" y="2078713"/>
            <a:ext cx="3753100" cy="1033200"/>
          </a:xfrm>
        </p:spPr>
        <p:txBody>
          <a:bodyPr/>
          <a:lstStyle/>
          <a:p>
            <a:r>
              <a:rPr lang="id-ID" sz="4800" dirty="0" smtClean="0"/>
              <a:t>ISI LAPORAN</a:t>
            </a:r>
            <a:endParaRPr lang="id-ID" sz="4800" dirty="0"/>
          </a:p>
        </p:txBody>
      </p:sp>
      <p:sp>
        <p:nvSpPr>
          <p:cNvPr id="6" name="Title 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d-ID" sz="4800" dirty="0" smtClean="0"/>
              <a:t>LEGALITAS</a:t>
            </a:r>
            <a:endParaRPr lang="id-ID" sz="4800" dirty="0"/>
          </a:p>
        </p:txBody>
      </p:sp>
      <p:sp>
        <p:nvSpPr>
          <p:cNvPr id="8" name="Title 7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id-ID" dirty="0" smtClean="0"/>
              <a:t>LAPORAN KEGIATAN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305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2448" y="34315"/>
            <a:ext cx="3584400" cy="763707"/>
          </a:xfrm>
        </p:spPr>
        <p:txBody>
          <a:bodyPr/>
          <a:lstStyle/>
          <a:p>
            <a:r>
              <a:rPr lang="id-ID" sz="2400" dirty="0" smtClean="0"/>
              <a:t>ISI LAPORAN</a:t>
            </a:r>
            <a:endParaRPr lang="id-ID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52448" y="808565"/>
            <a:ext cx="3584400" cy="3696933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b="1" dirty="0"/>
              <a:t>/</a:t>
            </a:r>
            <a:r>
              <a:rPr lang="en-US" b="1" dirty="0" err="1"/>
              <a:t>Rasional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Maksud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Manfaat</a:t>
            </a:r>
            <a:endParaRPr lang="en-US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id-ID" b="1" dirty="0" smtClean="0"/>
              <a:t>Peserta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Siapa</a:t>
            </a:r>
            <a:r>
              <a:rPr lang="en-US" b="1" dirty="0"/>
              <a:t> &amp; </a:t>
            </a:r>
            <a:r>
              <a:rPr lang="en-US" b="1" dirty="0" err="1" smtClean="0"/>
              <a:t>Jumlah</a:t>
            </a:r>
            <a:r>
              <a:rPr lang="en-US" b="1" dirty="0" smtClean="0"/>
              <a:t>)</a:t>
            </a:r>
            <a:endParaRPr lang="id-ID" b="1" dirty="0" smtClean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id-ID" b="1" dirty="0" smtClean="0"/>
              <a:t>Pelaksanaan Kegiatan (bentuk, waktu, dan tempat kegiatan)</a:t>
            </a:r>
            <a:endParaRPr lang="nl-NL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Pemateri (Siapa/lembaga)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 smtClean="0"/>
              <a:t>Penyelenggara/Pelaksana </a:t>
            </a:r>
            <a:r>
              <a:rPr lang="nl-NL" b="1" dirty="0"/>
              <a:t>(susunan panitia)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id-ID" b="1" dirty="0" smtClean="0"/>
              <a:t>Laporan Dana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id-ID" b="1" dirty="0" smtClean="0"/>
              <a:t>Hasil Kegiatan</a:t>
            </a:r>
            <a:endParaRPr lang="nl-NL" b="1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Penutup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9" name="Title 8"/>
          <p:cNvSpPr>
            <a:spLocks noGrp="1"/>
          </p:cNvSpPr>
          <p:nvPr>
            <p:ph type="title" idx="2"/>
          </p:nvPr>
        </p:nvSpPr>
        <p:spPr>
          <a:xfrm flipH="1">
            <a:off x="5016577" y="34315"/>
            <a:ext cx="3584400" cy="763707"/>
          </a:xfrm>
        </p:spPr>
        <p:txBody>
          <a:bodyPr/>
          <a:lstStyle/>
          <a:p>
            <a:r>
              <a:rPr lang="id-ID" sz="2400" dirty="0" smtClean="0"/>
              <a:t>LEGALITAS</a:t>
            </a:r>
            <a:endParaRPr lang="id-ID" sz="24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3"/>
          </p:nvPr>
        </p:nvSpPr>
        <p:spPr>
          <a:xfrm flipH="1">
            <a:off x="5016577" y="808565"/>
            <a:ext cx="3584400" cy="4112570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Ketua Pelaksana Kegiatan &amp; Ketua Ormawa (DPM/BEM/UKM)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Pendamping UKM (mengetahui) dan Wakil Rektor III (menyetujui) (untuk UKM)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/>
              <a:t>Wakil Rektor III (untuk DPM/BEM)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nl-NL" b="1" dirty="0" smtClean="0"/>
              <a:t>Stempel </a:t>
            </a:r>
            <a:r>
              <a:rPr lang="nl-NL" b="1" dirty="0"/>
              <a:t>Ormawa di sebelah kiri menyentuh ttd Ketua Ormawa</a:t>
            </a:r>
          </a:p>
          <a:p>
            <a:pPr algn="l">
              <a:buFont typeface="Arial" panose="020B0604020202020204" pitchFamily="34" charset="0"/>
              <a:buChar char="•"/>
              <a:defRPr/>
            </a:pPr>
            <a:r>
              <a:rPr lang="nl-NL" b="1" dirty="0" smtClean="0"/>
              <a:t>Stempel </a:t>
            </a:r>
            <a:r>
              <a:rPr lang="nl-NL" b="1" dirty="0"/>
              <a:t>di sebelah kiri menyentuh ttd Wakil Rektor III</a:t>
            </a: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56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79" name="Google Shape;779;p67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Do you have any questions?</a:t>
            </a:r>
            <a:r>
              <a:rPr lang="en" dirty="0"/>
              <a:t> </a:t>
            </a:r>
            <a:endParaRPr lang="id-ID" dirty="0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 smtClean="0">
                <a:uFill>
                  <a:noFill/>
                </a:uFill>
                <a:hlinkClick r:id="rId3"/>
              </a:rPr>
              <a:t>irfan21bmb</a:t>
            </a:r>
            <a:r>
              <a:rPr lang="en" dirty="0" smtClean="0">
                <a:uFill>
                  <a:noFill/>
                </a:uFill>
                <a:hlinkClick r:id="rId3"/>
              </a:rPr>
              <a:t>@</a:t>
            </a:r>
            <a:r>
              <a:rPr lang="id-ID" dirty="0" smtClean="0">
                <a:uFill>
                  <a:noFill/>
                </a:uFill>
                <a:hlinkClick r:id="rId3"/>
              </a:rPr>
              <a:t>gmail</a:t>
            </a:r>
            <a:r>
              <a:rPr lang="en" dirty="0" smtClean="0">
                <a:uFill>
                  <a:noFill/>
                </a:uFill>
                <a:hlinkClick r:id="rId3"/>
              </a:rPr>
              <a:t>.com</a:t>
            </a: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id-ID" dirty="0" smtClean="0"/>
              <a:t>082340986458</a:t>
            </a:r>
            <a:r>
              <a:rPr lang="en" dirty="0"/>
              <a:t/>
            </a:r>
            <a:br>
              <a:rPr lang="en" dirty="0"/>
            </a:br>
            <a:r>
              <a:rPr lang="id-ID" dirty="0" smtClean="0"/>
              <a:t>@irfan.md5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38500" y="3674225"/>
            <a:ext cx="3745675" cy="748146"/>
          </a:xfrm>
          <a:prstGeom prst="rect">
            <a:avLst/>
          </a:prstGeom>
          <a:solidFill>
            <a:srgbClr val="0F0F0D"/>
          </a:solidFill>
          <a:ln>
            <a:solidFill>
              <a:srgbClr val="E2D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3" name="Google Shape;10046;p83"/>
          <p:cNvGrpSpPr/>
          <p:nvPr/>
        </p:nvGrpSpPr>
        <p:grpSpPr>
          <a:xfrm>
            <a:off x="4393060" y="3191837"/>
            <a:ext cx="356438" cy="354558"/>
            <a:chOff x="-35853975" y="2631825"/>
            <a:chExt cx="293800" cy="292250"/>
          </a:xfrm>
          <a:solidFill>
            <a:srgbClr val="C9B18E"/>
          </a:solidFill>
        </p:grpSpPr>
        <p:sp>
          <p:nvSpPr>
            <p:cNvPr id="24" name="Google Shape;10047;p83"/>
            <p:cNvSpPr/>
            <p:nvPr/>
          </p:nvSpPr>
          <p:spPr>
            <a:xfrm>
              <a:off x="-35813025" y="2701825"/>
              <a:ext cx="201675" cy="171925"/>
            </a:xfrm>
            <a:custGeom>
              <a:avLst/>
              <a:gdLst/>
              <a:ahLst/>
              <a:cxnLst/>
              <a:rect l="l" t="t" r="r" b="b"/>
              <a:pathLst>
                <a:path w="8067" h="6877" extrusionOk="0">
                  <a:moveTo>
                    <a:pt x="1765" y="824"/>
                  </a:moveTo>
                  <a:lnTo>
                    <a:pt x="2868" y="1643"/>
                  </a:lnTo>
                  <a:lnTo>
                    <a:pt x="2238" y="2462"/>
                  </a:lnTo>
                  <a:cubicBezTo>
                    <a:pt x="2112" y="2620"/>
                    <a:pt x="2143" y="2840"/>
                    <a:pt x="2301" y="2935"/>
                  </a:cubicBezTo>
                  <a:lnTo>
                    <a:pt x="5042" y="4983"/>
                  </a:lnTo>
                  <a:cubicBezTo>
                    <a:pt x="5108" y="5035"/>
                    <a:pt x="5179" y="5060"/>
                    <a:pt x="5246" y="5060"/>
                  </a:cubicBezTo>
                  <a:cubicBezTo>
                    <a:pt x="5341" y="5060"/>
                    <a:pt x="5428" y="5011"/>
                    <a:pt x="5483" y="4920"/>
                  </a:cubicBezTo>
                  <a:lnTo>
                    <a:pt x="6113" y="4100"/>
                  </a:lnTo>
                  <a:lnTo>
                    <a:pt x="7247" y="4920"/>
                  </a:lnTo>
                  <a:lnTo>
                    <a:pt x="6554" y="5739"/>
                  </a:lnTo>
                  <a:cubicBezTo>
                    <a:pt x="6348" y="6001"/>
                    <a:pt x="6042" y="6152"/>
                    <a:pt x="5735" y="6152"/>
                  </a:cubicBezTo>
                  <a:cubicBezTo>
                    <a:pt x="5525" y="6152"/>
                    <a:pt x="5315" y="6081"/>
                    <a:pt x="5136" y="5928"/>
                  </a:cubicBezTo>
                  <a:lnTo>
                    <a:pt x="1324" y="3061"/>
                  </a:lnTo>
                  <a:cubicBezTo>
                    <a:pt x="883" y="2714"/>
                    <a:pt x="757" y="2084"/>
                    <a:pt x="1135" y="1643"/>
                  </a:cubicBezTo>
                  <a:lnTo>
                    <a:pt x="1765" y="824"/>
                  </a:lnTo>
                  <a:close/>
                  <a:moveTo>
                    <a:pt x="1647" y="1"/>
                  </a:moveTo>
                  <a:cubicBezTo>
                    <a:pt x="1540" y="1"/>
                    <a:pt x="1435" y="63"/>
                    <a:pt x="1356" y="162"/>
                  </a:cubicBezTo>
                  <a:lnTo>
                    <a:pt x="537" y="1265"/>
                  </a:lnTo>
                  <a:cubicBezTo>
                    <a:pt x="1" y="1990"/>
                    <a:pt x="95" y="3061"/>
                    <a:pt x="883" y="3659"/>
                  </a:cubicBezTo>
                  <a:lnTo>
                    <a:pt x="4727" y="6526"/>
                  </a:lnTo>
                  <a:cubicBezTo>
                    <a:pt x="5026" y="6760"/>
                    <a:pt x="5384" y="6876"/>
                    <a:pt x="5744" y="6876"/>
                  </a:cubicBezTo>
                  <a:cubicBezTo>
                    <a:pt x="6255" y="6876"/>
                    <a:pt x="6770" y="6642"/>
                    <a:pt x="7121" y="6180"/>
                  </a:cubicBezTo>
                  <a:lnTo>
                    <a:pt x="7940" y="5077"/>
                  </a:lnTo>
                  <a:cubicBezTo>
                    <a:pt x="8066" y="4888"/>
                    <a:pt x="8003" y="4668"/>
                    <a:pt x="7846" y="4573"/>
                  </a:cubicBezTo>
                  <a:lnTo>
                    <a:pt x="6207" y="3344"/>
                  </a:lnTo>
                  <a:cubicBezTo>
                    <a:pt x="6142" y="3292"/>
                    <a:pt x="6070" y="3267"/>
                    <a:pt x="6001" y="3267"/>
                  </a:cubicBezTo>
                  <a:cubicBezTo>
                    <a:pt x="5903" y="3267"/>
                    <a:pt x="5808" y="3316"/>
                    <a:pt x="5735" y="3407"/>
                  </a:cubicBezTo>
                  <a:lnTo>
                    <a:pt x="5105" y="4258"/>
                  </a:lnTo>
                  <a:lnTo>
                    <a:pt x="2931" y="2588"/>
                  </a:lnTo>
                  <a:lnTo>
                    <a:pt x="3561" y="1769"/>
                  </a:lnTo>
                  <a:cubicBezTo>
                    <a:pt x="3687" y="1612"/>
                    <a:pt x="3656" y="1423"/>
                    <a:pt x="3498" y="1297"/>
                  </a:cubicBezTo>
                  <a:lnTo>
                    <a:pt x="1828" y="68"/>
                  </a:lnTo>
                  <a:cubicBezTo>
                    <a:pt x="1770" y="22"/>
                    <a:pt x="1708" y="1"/>
                    <a:pt x="1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48;p83"/>
            <p:cNvSpPr/>
            <p:nvPr/>
          </p:nvSpPr>
          <p:spPr>
            <a:xfrm>
              <a:off x="-35853975" y="2631825"/>
              <a:ext cx="293800" cy="292250"/>
            </a:xfrm>
            <a:custGeom>
              <a:avLst/>
              <a:gdLst/>
              <a:ahLst/>
              <a:cxnLst/>
              <a:rect l="l" t="t" r="r" b="b"/>
              <a:pathLst>
                <a:path w="11752" h="11690" extrusionOk="0">
                  <a:moveTo>
                    <a:pt x="5861" y="662"/>
                  </a:moveTo>
                  <a:cubicBezTo>
                    <a:pt x="8696" y="662"/>
                    <a:pt x="11027" y="2994"/>
                    <a:pt x="11027" y="5829"/>
                  </a:cubicBezTo>
                  <a:cubicBezTo>
                    <a:pt x="11027" y="6806"/>
                    <a:pt x="10744" y="7751"/>
                    <a:pt x="10240" y="8539"/>
                  </a:cubicBezTo>
                  <a:cubicBezTo>
                    <a:pt x="10177" y="8665"/>
                    <a:pt x="10114" y="8791"/>
                    <a:pt x="10177" y="8854"/>
                  </a:cubicBezTo>
                  <a:lnTo>
                    <a:pt x="10807" y="10776"/>
                  </a:lnTo>
                  <a:lnTo>
                    <a:pt x="8854" y="10145"/>
                  </a:lnTo>
                  <a:cubicBezTo>
                    <a:pt x="8837" y="10137"/>
                    <a:pt x="8815" y="10133"/>
                    <a:pt x="8792" y="10133"/>
                  </a:cubicBezTo>
                  <a:cubicBezTo>
                    <a:pt x="8728" y="10133"/>
                    <a:pt x="8648" y="10162"/>
                    <a:pt x="8602" y="10208"/>
                  </a:cubicBezTo>
                  <a:cubicBezTo>
                    <a:pt x="7751" y="10713"/>
                    <a:pt x="6806" y="10996"/>
                    <a:pt x="5861" y="10996"/>
                  </a:cubicBezTo>
                  <a:cubicBezTo>
                    <a:pt x="3025" y="10996"/>
                    <a:pt x="725" y="8665"/>
                    <a:pt x="725" y="5829"/>
                  </a:cubicBezTo>
                  <a:cubicBezTo>
                    <a:pt x="725" y="2994"/>
                    <a:pt x="3025" y="662"/>
                    <a:pt x="5861" y="662"/>
                  </a:cubicBezTo>
                  <a:close/>
                  <a:moveTo>
                    <a:pt x="5829" y="1"/>
                  </a:moveTo>
                  <a:cubicBezTo>
                    <a:pt x="2616" y="1"/>
                    <a:pt x="1" y="2647"/>
                    <a:pt x="1" y="5829"/>
                  </a:cubicBezTo>
                  <a:cubicBezTo>
                    <a:pt x="1" y="7373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900" y="11689"/>
                    <a:pt x="7908" y="11406"/>
                    <a:pt x="8822" y="10870"/>
                  </a:cubicBezTo>
                  <a:lnTo>
                    <a:pt x="11279" y="11658"/>
                  </a:lnTo>
                  <a:cubicBezTo>
                    <a:pt x="11303" y="11666"/>
                    <a:pt x="11331" y="11669"/>
                    <a:pt x="11360" y="11669"/>
                  </a:cubicBezTo>
                  <a:cubicBezTo>
                    <a:pt x="11449" y="11669"/>
                    <a:pt x="11555" y="11634"/>
                    <a:pt x="11626" y="11563"/>
                  </a:cubicBezTo>
                  <a:cubicBezTo>
                    <a:pt x="11689" y="11500"/>
                    <a:pt x="11752" y="11343"/>
                    <a:pt x="11689" y="11217"/>
                  </a:cubicBezTo>
                  <a:lnTo>
                    <a:pt x="10901" y="8791"/>
                  </a:lnTo>
                  <a:cubicBezTo>
                    <a:pt x="11469" y="7877"/>
                    <a:pt x="11752" y="6837"/>
                    <a:pt x="11752" y="5829"/>
                  </a:cubicBezTo>
                  <a:cubicBezTo>
                    <a:pt x="11689" y="2647"/>
                    <a:pt x="90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49;p83"/>
            <p:cNvSpPr/>
            <p:nvPr/>
          </p:nvSpPr>
          <p:spPr>
            <a:xfrm>
              <a:off x="-35715350" y="2735025"/>
              <a:ext cx="49650" cy="40675"/>
            </a:xfrm>
            <a:custGeom>
              <a:avLst/>
              <a:gdLst/>
              <a:ahLst/>
              <a:cxnLst/>
              <a:rect l="l" t="t" r="r" b="b"/>
              <a:pathLst>
                <a:path w="1986" h="1627" extrusionOk="0">
                  <a:moveTo>
                    <a:pt x="410" y="0"/>
                  </a:moveTo>
                  <a:cubicBezTo>
                    <a:pt x="221" y="0"/>
                    <a:pt x="64" y="126"/>
                    <a:pt x="64" y="315"/>
                  </a:cubicBezTo>
                  <a:cubicBezTo>
                    <a:pt x="1" y="504"/>
                    <a:pt x="158" y="662"/>
                    <a:pt x="379" y="662"/>
                  </a:cubicBezTo>
                  <a:cubicBezTo>
                    <a:pt x="788" y="725"/>
                    <a:pt x="1166" y="977"/>
                    <a:pt x="1261" y="1386"/>
                  </a:cubicBezTo>
                  <a:cubicBezTo>
                    <a:pt x="1311" y="1536"/>
                    <a:pt x="1439" y="1626"/>
                    <a:pt x="1585" y="1626"/>
                  </a:cubicBezTo>
                  <a:cubicBezTo>
                    <a:pt x="1623" y="1626"/>
                    <a:pt x="1662" y="1620"/>
                    <a:pt x="1702" y="1607"/>
                  </a:cubicBezTo>
                  <a:cubicBezTo>
                    <a:pt x="1891" y="1575"/>
                    <a:pt x="1985" y="1386"/>
                    <a:pt x="1954" y="1197"/>
                  </a:cubicBezTo>
                  <a:cubicBezTo>
                    <a:pt x="1733" y="504"/>
                    <a:pt x="1103" y="32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50;p83"/>
            <p:cNvSpPr/>
            <p:nvPr/>
          </p:nvSpPr>
          <p:spPr>
            <a:xfrm>
              <a:off x="-35705900" y="2667275"/>
              <a:ext cx="107925" cy="101750"/>
            </a:xfrm>
            <a:custGeom>
              <a:avLst/>
              <a:gdLst/>
              <a:ahLst/>
              <a:cxnLst/>
              <a:rect l="l" t="t" r="r" b="b"/>
              <a:pathLst>
                <a:path w="4317" h="4070" extrusionOk="0">
                  <a:moveTo>
                    <a:pt x="347" y="1"/>
                  </a:moveTo>
                  <a:cubicBezTo>
                    <a:pt x="158" y="1"/>
                    <a:pt x="1" y="127"/>
                    <a:pt x="1" y="316"/>
                  </a:cubicBezTo>
                  <a:cubicBezTo>
                    <a:pt x="1" y="505"/>
                    <a:pt x="95" y="662"/>
                    <a:pt x="316" y="662"/>
                  </a:cubicBezTo>
                  <a:cubicBezTo>
                    <a:pt x="2048" y="820"/>
                    <a:pt x="3372" y="2111"/>
                    <a:pt x="3655" y="3781"/>
                  </a:cubicBezTo>
                  <a:cubicBezTo>
                    <a:pt x="3683" y="3951"/>
                    <a:pt x="3813" y="4070"/>
                    <a:pt x="3976" y="4070"/>
                  </a:cubicBezTo>
                  <a:cubicBezTo>
                    <a:pt x="3995" y="4070"/>
                    <a:pt x="4014" y="4068"/>
                    <a:pt x="4033" y="4065"/>
                  </a:cubicBezTo>
                  <a:cubicBezTo>
                    <a:pt x="4191" y="4065"/>
                    <a:pt x="4317" y="3844"/>
                    <a:pt x="4317" y="3687"/>
                  </a:cubicBezTo>
                  <a:cubicBezTo>
                    <a:pt x="4002" y="1733"/>
                    <a:pt x="2364" y="190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51;p83"/>
            <p:cNvSpPr/>
            <p:nvPr/>
          </p:nvSpPr>
          <p:spPr>
            <a:xfrm>
              <a:off x="-35709825" y="2700350"/>
              <a:ext cx="77200" cy="68700"/>
            </a:xfrm>
            <a:custGeom>
              <a:avLst/>
              <a:gdLst/>
              <a:ahLst/>
              <a:cxnLst/>
              <a:rect l="l" t="t" r="r" b="b"/>
              <a:pathLst>
                <a:path w="3088" h="2748" extrusionOk="0">
                  <a:moveTo>
                    <a:pt x="347" y="1"/>
                  </a:moveTo>
                  <a:cubicBezTo>
                    <a:pt x="158" y="1"/>
                    <a:pt x="0" y="127"/>
                    <a:pt x="0" y="316"/>
                  </a:cubicBezTo>
                  <a:cubicBezTo>
                    <a:pt x="0" y="536"/>
                    <a:pt x="95" y="694"/>
                    <a:pt x="315" y="725"/>
                  </a:cubicBezTo>
                  <a:cubicBezTo>
                    <a:pt x="1323" y="788"/>
                    <a:pt x="2142" y="1545"/>
                    <a:pt x="2394" y="2490"/>
                  </a:cubicBezTo>
                  <a:cubicBezTo>
                    <a:pt x="2422" y="2655"/>
                    <a:pt x="2570" y="2748"/>
                    <a:pt x="2753" y="2748"/>
                  </a:cubicBezTo>
                  <a:cubicBezTo>
                    <a:pt x="2780" y="2748"/>
                    <a:pt x="2808" y="2746"/>
                    <a:pt x="2836" y="2742"/>
                  </a:cubicBezTo>
                  <a:cubicBezTo>
                    <a:pt x="3025" y="2679"/>
                    <a:pt x="3088" y="2490"/>
                    <a:pt x="3056" y="2301"/>
                  </a:cubicBezTo>
                  <a:cubicBezTo>
                    <a:pt x="2741" y="1072"/>
                    <a:pt x="1670" y="127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42;p83"/>
          <p:cNvGrpSpPr/>
          <p:nvPr/>
        </p:nvGrpSpPr>
        <p:grpSpPr>
          <a:xfrm>
            <a:off x="3856507" y="3200444"/>
            <a:ext cx="355468" cy="353587"/>
            <a:chOff x="-35854750" y="2272675"/>
            <a:chExt cx="293000" cy="291450"/>
          </a:xfrm>
          <a:solidFill>
            <a:srgbClr val="C9B18E"/>
          </a:solidFill>
        </p:grpSpPr>
        <p:sp>
          <p:nvSpPr>
            <p:cNvPr id="30" name="Google Shape;10043;p83"/>
            <p:cNvSpPr/>
            <p:nvPr/>
          </p:nvSpPr>
          <p:spPr>
            <a:xfrm>
              <a:off x="-35854750" y="2272675"/>
              <a:ext cx="293000" cy="291450"/>
            </a:xfrm>
            <a:custGeom>
              <a:avLst/>
              <a:gdLst/>
              <a:ahLst/>
              <a:cxnLst/>
              <a:rect l="l" t="t" r="r" b="b"/>
              <a:pathLst>
                <a:path w="11720" h="11658" extrusionOk="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44;p83"/>
            <p:cNvSpPr/>
            <p:nvPr/>
          </p:nvSpPr>
          <p:spPr>
            <a:xfrm>
              <a:off x="-35733475" y="2340425"/>
              <a:ext cx="51225" cy="68550"/>
            </a:xfrm>
            <a:custGeom>
              <a:avLst/>
              <a:gdLst/>
              <a:ahLst/>
              <a:cxnLst/>
              <a:rect l="l" t="t" r="r" b="b"/>
              <a:pathLst>
                <a:path w="2049" h="2742" extrusionOk="0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45;p83"/>
            <p:cNvSpPr/>
            <p:nvPr/>
          </p:nvSpPr>
          <p:spPr>
            <a:xfrm>
              <a:off x="-35716925" y="2418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67"/>
          <p:cNvGrpSpPr/>
          <p:nvPr/>
        </p:nvGrpSpPr>
        <p:grpSpPr>
          <a:xfrm>
            <a:off x="4924381" y="3170580"/>
            <a:ext cx="339283" cy="339291"/>
            <a:chOff x="812101" y="2571761"/>
            <a:chExt cx="417066" cy="417024"/>
          </a:xfrm>
        </p:grpSpPr>
        <p:sp>
          <p:nvSpPr>
            <p:cNvPr id="788" name="Google Shape;788;p6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SURAT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55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sz="1700" b="1" dirty="0" err="1" smtClean="0"/>
              <a:t>Dalam</a:t>
            </a:r>
            <a:r>
              <a:rPr lang="en-US" altLang="zh-CN" sz="1700" b="1" dirty="0" smtClean="0"/>
              <a:t> </a:t>
            </a:r>
            <a:r>
              <a:rPr lang="en-US" altLang="zh-CN" sz="1700" b="1" dirty="0" err="1"/>
              <a:t>melakukan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administrasi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surat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menyurat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tentu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akan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selalu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mengeluarkan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surat</a:t>
            </a:r>
            <a:r>
              <a:rPr lang="en-US" altLang="zh-CN" sz="1700" b="1" dirty="0"/>
              <a:t> yang </a:t>
            </a:r>
            <a:r>
              <a:rPr lang="en-US" altLang="zh-CN" sz="1700" b="1" dirty="0" err="1"/>
              <a:t>berbeda-beda</a:t>
            </a:r>
            <a:r>
              <a:rPr lang="en-US" altLang="zh-CN" sz="1700" b="1" dirty="0"/>
              <a:t>. </a:t>
            </a:r>
            <a:r>
              <a:rPr lang="en-US" altLang="zh-CN" sz="1700" b="1" dirty="0" err="1"/>
              <a:t>Jenis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surat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ini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antara</a:t>
            </a:r>
            <a:r>
              <a:rPr lang="en-US" altLang="zh-CN" sz="1700" b="1" dirty="0"/>
              <a:t> lain: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Keputusan</a:t>
            </a:r>
            <a:r>
              <a:rPr lang="en-US" altLang="zh-CN" sz="1700" b="1" dirty="0"/>
              <a:t> (SK)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Undangan</a:t>
            </a:r>
            <a:r>
              <a:rPr lang="en-US" altLang="zh-CN" sz="1700" b="1" dirty="0"/>
              <a:t> (SU)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Permohonan</a:t>
            </a:r>
            <a:r>
              <a:rPr lang="en-US" altLang="zh-CN" sz="1700" b="1" dirty="0"/>
              <a:t> (</a:t>
            </a:r>
            <a:r>
              <a:rPr lang="en-US" altLang="zh-CN" sz="1700" b="1" dirty="0" err="1"/>
              <a:t>SPm</a:t>
            </a:r>
            <a:r>
              <a:rPr lang="en-US" altLang="zh-CN" sz="1700" b="1" dirty="0"/>
              <a:t>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Pemberitahuan</a:t>
            </a:r>
            <a:r>
              <a:rPr lang="en-US" altLang="zh-CN" sz="1700" b="1" dirty="0"/>
              <a:t> (</a:t>
            </a:r>
            <a:r>
              <a:rPr lang="en-US" altLang="zh-CN" sz="1700" b="1" dirty="0" err="1"/>
              <a:t>SPb</a:t>
            </a:r>
            <a:r>
              <a:rPr lang="en-US" altLang="zh-CN" sz="1700" b="1" dirty="0"/>
              <a:t>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Peminjaman</a:t>
            </a:r>
            <a:r>
              <a:rPr lang="en-US" altLang="zh-CN" sz="1700" b="1" dirty="0"/>
              <a:t> (</a:t>
            </a:r>
            <a:r>
              <a:rPr lang="en-US" altLang="zh-CN" sz="1700" b="1" dirty="0" err="1"/>
              <a:t>SPp</a:t>
            </a:r>
            <a:r>
              <a:rPr lang="en-US" altLang="zh-CN" sz="1700" b="1" dirty="0"/>
              <a:t>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Pernyataan</a:t>
            </a:r>
            <a:r>
              <a:rPr lang="en-US" altLang="zh-CN" sz="1700" b="1" dirty="0"/>
              <a:t> (</a:t>
            </a:r>
            <a:r>
              <a:rPr lang="en-US" altLang="zh-CN" sz="1700" b="1" dirty="0" err="1"/>
              <a:t>SPn</a:t>
            </a:r>
            <a:r>
              <a:rPr lang="en-US" altLang="zh-CN" sz="1700" b="1" dirty="0"/>
              <a:t>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Mandat</a:t>
            </a:r>
            <a:r>
              <a:rPr lang="en-US" altLang="zh-CN" sz="1700" b="1" dirty="0"/>
              <a:t> (SM)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Tugas</a:t>
            </a:r>
            <a:r>
              <a:rPr lang="en-US" altLang="zh-CN" sz="1700" b="1" dirty="0"/>
              <a:t> (ST)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Keterangan</a:t>
            </a:r>
            <a:r>
              <a:rPr lang="en-US" altLang="zh-CN" sz="1700" b="1" dirty="0"/>
              <a:t> (</a:t>
            </a:r>
            <a:r>
              <a:rPr lang="en-US" altLang="zh-CN" sz="1700" b="1" dirty="0" err="1"/>
              <a:t>SKet</a:t>
            </a:r>
            <a:r>
              <a:rPr lang="en-US" altLang="zh-CN" sz="1700" b="1" dirty="0"/>
              <a:t>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Rekomendasi</a:t>
            </a:r>
            <a:r>
              <a:rPr lang="en-US" altLang="zh-CN" sz="1700" b="1" dirty="0"/>
              <a:t> (SR)</a:t>
            </a:r>
          </a:p>
          <a:p>
            <a:pPr marL="501650" indent="-342900">
              <a:buFont typeface="+mj-lt"/>
              <a:buAutoNum type="arabicPeriod"/>
            </a:pPr>
            <a:r>
              <a:rPr lang="en-US" altLang="zh-CN" sz="1700" b="1" dirty="0" smtClean="0"/>
              <a:t>Surat </a:t>
            </a:r>
            <a:r>
              <a:rPr lang="en-US" altLang="zh-CN" sz="1700" b="1" dirty="0" err="1"/>
              <a:t>Balasan</a:t>
            </a:r>
            <a:r>
              <a:rPr lang="en-US" altLang="zh-CN" sz="1700" b="1" dirty="0"/>
              <a:t> (SB)</a:t>
            </a:r>
          </a:p>
          <a:p>
            <a:pPr marL="501650" indent="-342900">
              <a:buFont typeface="+mj-lt"/>
              <a:buAutoNum type="arabicPeriod"/>
            </a:pPr>
            <a:endParaRPr lang="id-ID" sz="1700" b="1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SURAT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288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57518"/>
              </p:ext>
            </p:extLst>
          </p:nvPr>
        </p:nvGraphicFramePr>
        <p:xfrm>
          <a:off x="328077" y="271264"/>
          <a:ext cx="8516664" cy="47092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{D8B5F532-9CB7-4FC1-BC15-D890E19A4294}</a:tableStyleId>
              </a:tblPr>
              <a:tblGrid>
                <a:gridCol w="2369062">
                  <a:extLst>
                    <a:ext uri="{9D8B030D-6E8A-4147-A177-3AD203B41FA5}">
                      <a16:colId xmlns:a16="http://schemas.microsoft.com/office/drawing/2014/main" val="3832382072"/>
                    </a:ext>
                  </a:extLst>
                </a:gridCol>
                <a:gridCol w="1159231">
                  <a:extLst>
                    <a:ext uri="{9D8B030D-6E8A-4147-A177-3AD203B41FA5}">
                      <a16:colId xmlns:a16="http://schemas.microsoft.com/office/drawing/2014/main" val="398137376"/>
                    </a:ext>
                  </a:extLst>
                </a:gridCol>
                <a:gridCol w="1023066">
                  <a:extLst>
                    <a:ext uri="{9D8B030D-6E8A-4147-A177-3AD203B41FA5}">
                      <a16:colId xmlns:a16="http://schemas.microsoft.com/office/drawing/2014/main" val="594108695"/>
                    </a:ext>
                  </a:extLst>
                </a:gridCol>
                <a:gridCol w="1709405">
                  <a:extLst>
                    <a:ext uri="{9D8B030D-6E8A-4147-A177-3AD203B41FA5}">
                      <a16:colId xmlns:a16="http://schemas.microsoft.com/office/drawing/2014/main" val="3943906702"/>
                    </a:ext>
                  </a:extLst>
                </a:gridCol>
                <a:gridCol w="663338">
                  <a:extLst>
                    <a:ext uri="{9D8B030D-6E8A-4147-A177-3AD203B41FA5}">
                      <a16:colId xmlns:a16="http://schemas.microsoft.com/office/drawing/2014/main" val="1736606957"/>
                    </a:ext>
                  </a:extLst>
                </a:gridCol>
                <a:gridCol w="1592562">
                  <a:extLst>
                    <a:ext uri="{9D8B030D-6E8A-4147-A177-3AD203B41FA5}">
                      <a16:colId xmlns:a16="http://schemas.microsoft.com/office/drawing/2014/main" val="2896457565"/>
                    </a:ext>
                  </a:extLst>
                </a:gridCol>
              </a:tblGrid>
              <a:tr h="511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Keterangan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477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Kode Surat 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600" b="1">
                          <a:solidFill>
                            <a:schemeClr val="tx1"/>
                          </a:solidFill>
                          <a:effectLst/>
                        </a:rPr>
                        <a:t>Waktu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4060902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Undangan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S-01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7795"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7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409011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Ijin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S-02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3686388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Peminjaman</a:t>
                      </a:r>
                      <a:r>
                        <a:rPr lang="ms-MY" sz="1800" b="1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Fasilitas</a:t>
                      </a:r>
                      <a:endParaRPr lang="id-ID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S-03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64215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Peminjaman</a:t>
                      </a:r>
                      <a:r>
                        <a:rPr lang="ms-MY" sz="1800" b="1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Ruang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S-04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0014743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Sponsor</a:t>
                      </a:r>
                      <a:r>
                        <a:rPr lang="ms-MY" sz="1800" b="1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ms-MY" sz="1800" b="1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Kerjasama</a:t>
                      </a:r>
                      <a:endParaRPr lang="id-ID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S-05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5189568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Peringatan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S-06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0069303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Keterangan</a:t>
                      </a:r>
                      <a:r>
                        <a:rPr lang="ms-MY" sz="1800" b="1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Aktif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S-07</a:t>
                      </a:r>
                      <a:endParaRPr lang="id-ID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658690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Perintah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S-08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5858970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Pemberitahuan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S-09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627354"/>
                  </a:ext>
                </a:extLst>
              </a:tr>
              <a:tr h="530595">
                <a:tc gridSpan="6">
                  <a:txBody>
                    <a:bodyPr/>
                    <a:lstStyle/>
                    <a:p>
                      <a:pPr marR="127635" algn="ctr">
                        <a:lnSpc>
                          <a:spcPts val="16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Nomor Urut Surat/Kode Surat/BEM/ITB-ASIA/Bulan keluarnya surat(Romawi)/Tahun</a:t>
                      </a:r>
                      <a:r>
                        <a:rPr lang="ms-MY" sz="1800" b="1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Keluar</a:t>
                      </a:r>
                      <a:r>
                        <a:rPr lang="ms-MY" sz="1800" b="1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surat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41454"/>
                  </a:ext>
                </a:extLst>
              </a:tr>
              <a:tr h="529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ms-MY" sz="1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74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Exp</a:t>
                      </a:r>
                      <a:r>
                        <a:rPr lang="ms-MY" sz="1800" b="1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ms-MY" sz="14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096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024/S-02/BEM/ITB-ASIA/XII/2020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ms-MY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d-ID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949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2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0800" y="1281725"/>
            <a:ext cx="7742400" cy="3284700"/>
          </a:xfrm>
        </p:spPr>
        <p:txBody>
          <a:bodyPr/>
          <a:lstStyle/>
          <a:p>
            <a:pPr marL="342900" lvl="0" indent="-342900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Sebelum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mengajukan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surat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fasilitas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wajib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memastikan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bahwa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ruangan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tersedia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dengan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ketentuan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:</a:t>
            </a:r>
            <a:endParaRPr lang="en-US" sz="1050" b="1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Ruang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Kelas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BAA</a:t>
            </a:r>
            <a:endParaRPr lang="id-ID" sz="1600" b="1" dirty="0" smtClean="0">
              <a:solidFill>
                <a:schemeClr val="tx1"/>
              </a:solidFill>
              <a:latin typeface="Didact Gothic" panose="020B0604020202020204" charset="0"/>
              <a:ea typeface="Bell MT"/>
              <a:cs typeface="Bell MT"/>
              <a:sym typeface="Bell MT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id-ID" sz="1600" b="1" dirty="0" smtClean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Ruang Teater ke Bagian Fasilitas</a:t>
            </a:r>
            <a:endParaRPr lang="en-US" sz="1100" b="1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342900" lvl="0" indent="-342900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Surat acara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dibuat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mengetahui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ketua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pelaksana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ketua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umum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sekretaris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, Pembina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masing-masing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dari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setiap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ormawa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.</a:t>
            </a:r>
            <a:endParaRPr lang="en-US" sz="1050" b="1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342900" lvl="0" indent="-342900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Tembusan</a:t>
            </a:r>
            <a:endParaRPr lang="en-US" sz="1600" b="1" dirty="0">
              <a:solidFill>
                <a:schemeClr val="tx1"/>
              </a:solidFill>
              <a:latin typeface="Didact Gothic" panose="020B0604020202020204" charset="0"/>
              <a:ea typeface="Bell MT"/>
              <a:cs typeface="Bell MT"/>
              <a:sym typeface="Bell MT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Kemahasiswaan</a:t>
            </a:r>
            <a:endParaRPr lang="en-US" sz="1600" b="1" dirty="0">
              <a:solidFill>
                <a:schemeClr val="tx1"/>
              </a:solidFill>
              <a:latin typeface="Didact Gothic" panose="020B0604020202020204" charset="0"/>
              <a:ea typeface="Bell MT"/>
              <a:cs typeface="Bell MT"/>
              <a:sym typeface="Bell MT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BAA</a:t>
            </a:r>
            <a:endParaRPr lang="en-US" sz="1100" b="1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Security</a:t>
            </a: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Ketua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Satgas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sym typeface="Bell MT"/>
              </a:rPr>
              <a:t>Covid</a:t>
            </a:r>
            <a:endParaRPr lang="en-US" sz="1100" b="1" dirty="0">
              <a:solidFill>
                <a:schemeClr val="tx1"/>
              </a:solidFill>
              <a:latin typeface="Didact Gothic" panose="020B0604020202020204" charset="0"/>
            </a:endParaRP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Umum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jika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ada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)</a:t>
            </a:r>
          </a:p>
          <a:p>
            <a:pPr marL="800100" lvl="1" indent="-342900">
              <a:buClr>
                <a:srgbClr val="000000"/>
              </a:buClr>
              <a:buSzPts val="1900"/>
              <a:buFont typeface="+mj-lt"/>
              <a:buAutoNum type="alphaLcParenR"/>
            </a:pP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Bagian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Teknisi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Jika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ada</a:t>
            </a:r>
            <a:r>
              <a:rPr lang="en-US" sz="1600" b="1" dirty="0">
                <a:solidFill>
                  <a:schemeClr val="tx1"/>
                </a:solidFill>
                <a:latin typeface="Didact Gothic" panose="020B0604020202020204" charset="0"/>
                <a:ea typeface="Bell MT"/>
                <a:cs typeface="Bell MT"/>
                <a:sym typeface="Bell MT"/>
              </a:rPr>
              <a:t>)</a:t>
            </a:r>
          </a:p>
          <a:p>
            <a:pPr marL="387350" indent="-228600">
              <a:buFont typeface="+mj-lt"/>
              <a:buAutoNum type="arabicPeriod"/>
            </a:pPr>
            <a:endParaRPr lang="id-ID" sz="1050" b="1" dirty="0">
              <a:solidFill>
                <a:schemeClr val="tx1"/>
              </a:solidFill>
              <a:latin typeface="Didact Gothic" panose="020B060402020202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SOP PEMINJAMAN FASILITAS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009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b="1" dirty="0"/>
              <a:t>Buku Daftar Inventaris</a:t>
            </a:r>
            <a:br>
              <a:rPr lang="id-ID" sz="2800" b="1" dirty="0"/>
            </a:br>
            <a:r>
              <a:rPr lang="id-ID" sz="2800" b="1" dirty="0"/>
              <a:t>Buku daftar inventaris adalah buku yang digunakan untuk mencatat barang/aset/inventaris organisasi.</a:t>
            </a:r>
          </a:p>
          <a:p>
            <a:endParaRPr lang="id-ID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KELENGKAPAN ADMINISTRASI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181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800" b="1" dirty="0" smtClean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Buku </a:t>
            </a: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daftar inventaris dibuat dalam bentuk tabel yang memuat kolom-kolom,sebagai berikut: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a. nomor urut barang;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b. nomor indeks/kode barang;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c. nama satuan/jenis barang;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d. jumlah barang;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e. asal mula barang;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f. harga satuan barang (kalau diperoleh dengan membeli);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g. tanggal mulai dipakai;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h. tanggal mulai tidak dipakai (rusak);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  <a:t>i. Keterangan: misalnya ada penambahan barang.</a:t>
            </a:r>
            <a:br>
              <a:rPr lang="id-ID" sz="1800" b="1" dirty="0">
                <a:latin typeface="Didact Gothic" panose="020B0604020202020204" charset="0"/>
                <a:ea typeface="Tahoma" pitchFamily="34" charset="0"/>
                <a:cs typeface="Tahoma" pitchFamily="34" charset="0"/>
              </a:rPr>
            </a:br>
            <a:endParaRPr lang="id-ID" sz="1800" b="1" dirty="0">
              <a:latin typeface="Didact Gothic" panose="020B0604020202020204" charset="0"/>
              <a:ea typeface="Tahoma" pitchFamily="34" charset="0"/>
              <a:cs typeface="Tahoma" pitchFamily="34" charset="0"/>
            </a:endParaRPr>
          </a:p>
          <a:p>
            <a:endParaRPr lang="id-ID" sz="1600" b="1" dirty="0">
              <a:latin typeface="Didact Gothic" panose="020B060402020202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98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1045</Words>
  <Application>Microsoft Office PowerPoint</Application>
  <PresentationFormat>On-screen Show (16:9)</PresentationFormat>
  <Paragraphs>243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DM Serif Display</vt:lpstr>
      <vt:lpstr>Roboto</vt:lpstr>
      <vt:lpstr>Bell MT</vt:lpstr>
      <vt:lpstr>Didact Gothic</vt:lpstr>
      <vt:lpstr>Arial</vt:lpstr>
      <vt:lpstr>Times New Roman</vt:lpstr>
      <vt:lpstr>Muli</vt:lpstr>
      <vt:lpstr>Tahoma</vt:lpstr>
      <vt:lpstr>Darkle Slideshow by Slidesgo</vt:lpstr>
      <vt:lpstr>Workshop  Administrasi dan Kesekretariatan</vt:lpstr>
      <vt:lpstr>Administrasi</vt:lpstr>
      <vt:lpstr>Kesekretariatan</vt:lpstr>
      <vt:lpstr>SURAT</vt:lpstr>
      <vt:lpstr>Jenis-Jenis SURAT</vt:lpstr>
      <vt:lpstr>PowerPoint Presentation</vt:lpstr>
      <vt:lpstr>SOP PEMINJAMAN FASILITAS</vt:lpstr>
      <vt:lpstr>KELENGKAPAN ADMINISTRASI</vt:lpstr>
      <vt:lpstr>PowerPoint Presentation</vt:lpstr>
      <vt:lpstr>BUKU NOTULENSI</vt:lpstr>
      <vt:lpstr>PowerPoint Presentation</vt:lpstr>
      <vt:lpstr>BUKU TAMU</vt:lpstr>
      <vt:lpstr>PowerPoint Presentation</vt:lpstr>
      <vt:lpstr>BUKU DAFTAR HADIR</vt:lpstr>
      <vt:lpstr>PowerPoint Presentation</vt:lpstr>
      <vt:lpstr>BUKU DAFTAR KEGIATAN</vt:lpstr>
      <vt:lpstr>PowerPoint Presentation</vt:lpstr>
      <vt:lpstr>BUKU KEUANGAN</vt:lpstr>
      <vt:lpstr>PowerPoint Presentation</vt:lpstr>
      <vt:lpstr>BUKU AGENDA</vt:lpstr>
      <vt:lpstr>BUKU AGENDA SURAT KELUAR</vt:lpstr>
      <vt:lpstr>BUKU AGENDA SURAT MASUK</vt:lpstr>
      <vt:lpstr>PENGARSIPAN</vt:lpstr>
      <vt:lpstr>PowerPoint Presentation</vt:lpstr>
      <vt:lpstr>PowerPoint Presentation</vt:lpstr>
      <vt:lpstr>PERLENGKAPAN SEKRETARIAT</vt:lpstr>
      <vt:lpstr>SERTIFIKAT</vt:lpstr>
      <vt:lpstr>Sistem penomoran sertifikat </vt:lpstr>
      <vt:lpstr>MANAJEMEN ANGGARAN</vt:lpstr>
      <vt:lpstr>ISI PROPOSAL</vt:lpstr>
      <vt:lpstr>ISI PROPOSAL</vt:lpstr>
      <vt:lpstr>SOP Pengajuan PROPOSAL</vt:lpstr>
      <vt:lpstr>Alur Pengajuan Proposal Online</vt:lpstr>
      <vt:lpstr>SUMBER ANGGARAN</vt:lpstr>
      <vt:lpstr>Pertanggungjawaban Penggunaan Dana</vt:lpstr>
      <vt:lpstr>ISI LAPORAN</vt:lpstr>
      <vt:lpstr>ISI LAPORAN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Administrasi </dc:title>
  <cp:lastModifiedBy>IR SERVICE CENTER</cp:lastModifiedBy>
  <cp:revision>28</cp:revision>
  <dcterms:modified xsi:type="dcterms:W3CDTF">2021-11-23T22:21:57Z</dcterms:modified>
</cp:coreProperties>
</file>