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60" r:id="rId3"/>
    <p:sldId id="259" r:id="rId4"/>
    <p:sldId id="258" r:id="rId5"/>
    <p:sldId id="265" r:id="rId6"/>
    <p:sldId id="278" r:id="rId7"/>
    <p:sldId id="283" r:id="rId8"/>
    <p:sldId id="262" r:id="rId9"/>
    <p:sldId id="284" r:id="rId10"/>
    <p:sldId id="286" r:id="rId11"/>
    <p:sldId id="285" r:id="rId12"/>
    <p:sldId id="257" r:id="rId13"/>
  </p:sldIdLst>
  <p:sldSz cx="9144000" cy="5143500" type="screen16x9"/>
  <p:notesSz cx="6858000" cy="9144000"/>
  <p:embeddedFontLst>
    <p:embeddedFont>
      <p:font typeface="Barlow Semi Condensed" panose="020B0604020202020204" charset="0"/>
      <p:regular r:id="rId15"/>
      <p:bold r:id="rId16"/>
      <p:italic r:id="rId17"/>
      <p:boldItalic r:id="rId18"/>
    </p:embeddedFont>
    <p:embeddedFont>
      <p:font typeface="Barlow Semi Condensed Medium" panose="020B0604020202020204" charset="0"/>
      <p:regular r:id="rId19"/>
      <p:bold r:id="rId20"/>
      <p:italic r:id="rId21"/>
      <p:boldItalic r:id="rId22"/>
    </p:embeddedFont>
    <p:embeddedFont>
      <p:font typeface="Fjalla One" panose="020B0604020202020204" charset="0"/>
      <p:regular r:id="rId23"/>
    </p:embeddedFont>
    <p:embeddedFont>
      <p:font typeface="Montserrat" panose="00000500000000000000" pitchFamily="2" charset="-52"/>
      <p:regular r:id="rId24"/>
      <p:bold r:id="rId25"/>
      <p:italic r:id="rId26"/>
      <p:boldItalic r:id="rId27"/>
    </p:embeddedFont>
    <p:embeddedFont>
      <p:font typeface="Montserrat SemiBold" panose="00000700000000000000" pitchFamily="2" charset="-52"/>
      <p:bold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gonium zxc" initials="az" lastIdx="1" clrIdx="0">
    <p:extLst>
      <p:ext uri="{19B8F6BF-5375-455C-9EA6-DF929625EA0E}">
        <p15:presenceInfo xmlns:p15="http://schemas.microsoft.com/office/powerpoint/2012/main" userId="3600cfe6303202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A06761-CAC6-42FC-B2E5-44481B60B1B6}">
  <a:tblStyle styleId="{86A06761-CAC6-42FC-B2E5-44481B60B1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00" autoAdjust="0"/>
  </p:normalViewPr>
  <p:slideViewPr>
    <p:cSldViewPr snapToGrid="0">
      <p:cViewPr varScale="1">
        <p:scale>
          <a:sx n="94" d="100"/>
          <a:sy n="94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508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446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82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1" r:id="rId9"/>
    <p:sldLayoutId id="2147483664" r:id="rId10"/>
    <p:sldLayoutId id="2147483669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36050" y="1260099"/>
            <a:ext cx="350095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dk2"/>
                </a:solidFill>
                <a:latin typeface="Montserrat SemiBold" panose="00000700000000000000" pitchFamily="2" charset="-52"/>
              </a:rPr>
              <a:t>Методология</a:t>
            </a:r>
            <a:endParaRPr sz="3600" dirty="0">
              <a:solidFill>
                <a:schemeClr val="dk2"/>
              </a:solidFill>
              <a:latin typeface="Montserrat SemiBold" panose="00000700000000000000" pitchFamily="2" charset="-5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2867305" y="21797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1" i="0" spc="50" dirty="0">
                <a:ln>
                  <a:noFill/>
                </a:ln>
                <a:solidFill>
                  <a:srgbClr val="49494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SemiBold" panose="00000700000000000000" pitchFamily="2" charset="-52"/>
                <a:ea typeface="Arial" panose="020B0604020202020204" pitchFamily="34" charset="0"/>
                <a:cs typeface="Arial" panose="020B0604020202020204" pitchFamily="34" charset="0"/>
              </a:rPr>
              <a:t>Итеративная</a:t>
            </a:r>
            <a:r>
              <a:rPr lang="ru-RU" sz="1800" b="1" i="0" spc="50" dirty="0">
                <a:ln>
                  <a:noFill/>
                </a:ln>
                <a:solidFill>
                  <a:srgbClr val="49494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SemiBold" panose="00000700000000000000" pitchFamily="2" charset="-52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i="0" spc="50" dirty="0">
                <a:ln>
                  <a:noFill/>
                </a:ln>
                <a:solidFill>
                  <a:srgbClr val="49494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SemiBold" panose="00000700000000000000" pitchFamily="2" charset="-52"/>
                <a:ea typeface="Arial" panose="020B0604020202020204" pitchFamily="34" charset="0"/>
                <a:cs typeface="Arial" panose="020B0604020202020204" pitchFamily="34" charset="0"/>
              </a:rPr>
              <a:t>модель</a:t>
            </a:r>
            <a:endParaRPr lang="ru-RU" dirty="0">
              <a:effectLst/>
            </a:endParaRPr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433200" y="1470065"/>
            <a:ext cx="3557100" cy="26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Montserrat" panose="00000500000000000000" pitchFamily="2" charset="-52"/>
                <a:sym typeface="Barlow Semi Condensed"/>
              </a:rPr>
              <a:t>Итерационная модель жизненного цикла не требует для начала полной спецификации требований. Вместо этого, создание начинается с реализации части функционала, становящейся базой для определения дальнейших требований. Этот процесс повторяется. Версия может быть неидеальна, главное, чтобы она работала. </a:t>
            </a:r>
            <a:endParaRPr dirty="0">
              <a:latin typeface="Montserrat" panose="00000500000000000000" pitchFamily="2" charset="-52"/>
              <a:sym typeface="Barlow Semi Condensed"/>
            </a:endParaRPr>
          </a:p>
        </p:txBody>
      </p:sp>
      <p:pic>
        <p:nvPicPr>
          <p:cNvPr id="242" name="Picture 2">
            <a:extLst>
              <a:ext uri="{FF2B5EF4-FFF2-40B4-BE49-F238E27FC236}">
                <a16:creationId xmlns:a16="http://schemas.microsoft.com/office/drawing/2014/main" id="{AF01467D-BCBD-4FA7-8D66-3BC5FD26E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500" y="1148079"/>
            <a:ext cx="4298740" cy="314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04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p62"/>
          <p:cNvSpPr txBox="1">
            <a:spLocks noGrp="1"/>
          </p:cNvSpPr>
          <p:nvPr>
            <p:ph type="body" idx="4294967295"/>
          </p:nvPr>
        </p:nvSpPr>
        <p:spPr>
          <a:xfrm>
            <a:off x="5663241" y="2359355"/>
            <a:ext cx="2789238" cy="1362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>
                <a:latin typeface="Montserrat" panose="00000500000000000000" pitchFamily="2" charset="-52"/>
                <a:sym typeface="Barlow Semi Condensed"/>
              </a:rPr>
              <a:t>«Спиральная модель» похожа на инкрементную, но с акцентом на анализ рисков. Она хорошо работает для решения критически важных бизнес-задач, когда неудача несовместима с деятельностью компании, в условиях выпуска новых продуктовых линеек, при необходимости научных исследований и практической апробации.</a:t>
            </a:r>
            <a:endParaRPr lang="en-US" dirty="0">
              <a:latin typeface="Montserrat" panose="00000500000000000000" pitchFamily="2" charset="-52"/>
              <a:sym typeface="Barlow Semi Condensed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FD76F89-7697-4041-AE43-FAF7A5BBDF39}"/>
              </a:ext>
            </a:extLst>
          </p:cNvPr>
          <p:cNvSpPr txBox="1"/>
          <p:nvPr/>
        </p:nvSpPr>
        <p:spPr>
          <a:xfrm>
            <a:off x="4524463" y="274401"/>
            <a:ext cx="2893756" cy="1046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i="0" spc="50" dirty="0">
                <a:ln>
                  <a:noFill/>
                </a:ln>
                <a:solidFill>
                  <a:srgbClr val="49494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SemiBold" panose="00000700000000000000" pitchFamily="2" charset="-52"/>
                <a:ea typeface="Arial" panose="020B0604020202020204" pitchFamily="34" charset="0"/>
                <a:cs typeface="Arial" panose="020B0604020202020204" pitchFamily="34" charset="0"/>
              </a:rPr>
              <a:t>Спиральная модель</a:t>
            </a:r>
            <a:endParaRPr lang="ru-RU" sz="2800" dirty="0">
              <a:effectLst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B0B43D3-C4CB-4108-B94E-838C3925C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69" y="1321226"/>
            <a:ext cx="4604391" cy="286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C7234B-D402-4DE8-8021-E30400B01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2211" y="0"/>
            <a:ext cx="4124901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28250" y="145275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 SemiBold" panose="00000700000000000000" pitchFamily="2" charset="-52"/>
              </a:rPr>
              <a:t>Итог</a:t>
            </a:r>
            <a:endParaRPr dirty="0">
              <a:latin typeface="Montserrat SemiBold" panose="00000700000000000000" pitchFamily="2" charset="-52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9250" y="1180725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Montserrat" panose="00000500000000000000" pitchFamily="2" charset="-52"/>
                <a:sym typeface="Barlow Semi Condensed"/>
              </a:rPr>
              <a:t>В современной практике модели разработки программного обеспечения многовариантны. Нет единственно верной для всех проектов, стартовых условий и моделей оплаты. Даже столь любимая всеми нами </a:t>
            </a:r>
            <a:r>
              <a:rPr lang="ru-RU" sz="1600" dirty="0" err="1">
                <a:latin typeface="Montserrat" panose="00000500000000000000" pitchFamily="2" charset="-52"/>
                <a:sym typeface="Barlow Semi Condensed"/>
              </a:rPr>
              <a:t>Agile</a:t>
            </a:r>
            <a:r>
              <a:rPr lang="ru-RU" sz="1600" dirty="0">
                <a:latin typeface="Montserrat" panose="00000500000000000000" pitchFamily="2" charset="-52"/>
                <a:sym typeface="Barlow Semi Condensed"/>
              </a:rPr>
              <a:t>, не может применяться повсеместно из-за неготовности некоторых заказчиков или невозможности гибкого финансирования. Методологии частично пересекаются в средствах и отчасти похожи друг на друга. Некоторые другие концепции использовались лишь для пропаганды собственных компиляторов и не привносили в практику ничего нового.</a:t>
            </a:r>
            <a:endParaRPr sz="1600" dirty="0">
              <a:latin typeface="Montserrat" panose="00000500000000000000" pitchFamily="2" charset="-52"/>
              <a:sym typeface="Barlow Semi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200" y="938475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Montserrat SemiBold" panose="00000700000000000000" pitchFamily="2" charset="-52"/>
              </a:rPr>
              <a:t>Методология разработки ПО</a:t>
            </a:r>
            <a:endParaRPr lang="en-US" sz="3600" dirty="0">
              <a:latin typeface="Montserrat SemiBold" panose="00000700000000000000" pitchFamily="2" charset="-52"/>
            </a:endParaRPr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200" y="2219397"/>
            <a:ext cx="4809600" cy="1390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dirty="0">
                <a:effectLst/>
                <a:latin typeface="Montserrat" panose="00000500000000000000" pitchFamily="2" charset="-52"/>
              </a:rPr>
              <a:t>это структура, используемая для организации, планирования и управления процессом </a:t>
            </a:r>
            <a:r>
              <a:rPr lang="ru-RU" sz="2000" b="1" i="0" dirty="0">
                <a:effectLst/>
                <a:latin typeface="Montserrat" panose="00000500000000000000" pitchFamily="2" charset="-52"/>
              </a:rPr>
              <a:t>разработки</a:t>
            </a:r>
            <a:r>
              <a:rPr lang="ru-RU" sz="2000" b="0" i="0" dirty="0">
                <a:effectLst/>
                <a:latin typeface="Montserrat" panose="00000500000000000000" pitchFamily="2" charset="-52"/>
              </a:rPr>
              <a:t> информационной системы.</a:t>
            </a:r>
            <a:endParaRPr dirty="0">
              <a:latin typeface="Montserrat" panose="00000500000000000000" pitchFamily="2" charset="-52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169450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 SemiBold" panose="00000700000000000000" pitchFamily="2" charset="-52"/>
              </a:rPr>
              <a:t>Основные </a:t>
            </a:r>
            <a:r>
              <a:rPr lang="ru-RU" dirty="0" err="1">
                <a:latin typeface="Montserrat SemiBold" panose="00000700000000000000" pitchFamily="2" charset="-52"/>
              </a:rPr>
              <a:t>методолгии</a:t>
            </a:r>
            <a:r>
              <a:rPr lang="ru-RU" dirty="0">
                <a:latin typeface="Montserrat SemiBold" panose="00000700000000000000" pitchFamily="2" charset="-52"/>
              </a:rPr>
              <a:t> разработки</a:t>
            </a:r>
            <a:endParaRPr dirty="0">
              <a:latin typeface="Montserrat SemiBold" panose="00000700000000000000" pitchFamily="2" charset="-5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 SemiBold" panose="00000700000000000000" pitchFamily="2" charset="-52"/>
                </a:endParaRPr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 SemiBold" panose="00000700000000000000" pitchFamily="2" charset="-52"/>
                </a:endParaRPr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Montserrat SemiBold" panose="00000700000000000000" pitchFamily="2" charset="-52"/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Montserrat SemiBold" panose="00000700000000000000" pitchFamily="2" charset="-52"/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Montserrat SemiBold" panose="00000700000000000000" pitchFamily="2" charset="-52"/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 SemiBold" panose="00000700000000000000" pitchFamily="2" charset="-52"/>
                </a:endParaRPr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 SemiBold" panose="00000700000000000000" pitchFamily="2" charset="-52"/>
                </a:endParaRPr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Montserrat SemiBold" panose="00000700000000000000" pitchFamily="2" charset="-52"/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Montserrat SemiBold" panose="00000700000000000000" pitchFamily="2" charset="-52"/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Montserrat SemiBold" panose="00000700000000000000" pitchFamily="2" charset="-52"/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 SemiBold" panose="00000700000000000000" pitchFamily="2" charset="-52"/>
                </a:endParaRPr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 SemiBold" panose="00000700000000000000" pitchFamily="2" charset="-52"/>
                </a:endParaRPr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Montserrat SemiBold" panose="00000700000000000000" pitchFamily="2" charset="-52"/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Montserrat SemiBold" panose="00000700000000000000" pitchFamily="2" charset="-52"/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Montserrat SemiBold" panose="00000700000000000000" pitchFamily="2" charset="-52"/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 SemiBold" panose="00000700000000000000" pitchFamily="2" charset="-52"/>
                </a:endParaRPr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 SemiBold" panose="00000700000000000000" pitchFamily="2" charset="-52"/>
                </a:endParaRPr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Montserrat SemiBold" panose="00000700000000000000" pitchFamily="2" charset="-52"/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Montserrat SemiBold" panose="00000700000000000000" pitchFamily="2" charset="-52"/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Montserrat SemiBold" panose="00000700000000000000" pitchFamily="2" charset="-52"/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69365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SemiBold" panose="00000700000000000000" pitchFamily="2" charset="-52"/>
              </a:rPr>
              <a:t>К</a:t>
            </a:r>
            <a:r>
              <a:rPr lang="ru-RU" sz="1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SemiBold" panose="00000700000000000000" pitchFamily="2" charset="-52"/>
              </a:rPr>
              <a:t>аскадная модель 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tserrat SemiBold" panose="00000700000000000000" pitchFamily="2" charset="-52"/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77762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SemiBold" panose="00000700000000000000" pitchFamily="2" charset="-52"/>
              </a:rPr>
              <a:t>V-</a:t>
            </a:r>
            <a:r>
              <a:rPr lang="ru-RU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SemiBold" panose="00000700000000000000" pitchFamily="2" charset="-52"/>
              </a:rPr>
              <a:t>модель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tserrat SemiBold" panose="00000700000000000000" pitchFamily="2" charset="-52"/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73426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SemiBold" panose="00000700000000000000" pitchFamily="2" charset="-52"/>
              </a:rPr>
              <a:t>Инкрементная модель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tserrat SemiBold" panose="00000700000000000000" pitchFamily="2" charset="-52"/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9410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SemiBold" panose="00000700000000000000" pitchFamily="2" charset="-52"/>
              </a:rPr>
              <a:t>RAD-</a:t>
            </a:r>
            <a:r>
              <a:rPr lang="ru-RU" sz="1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SemiBold" panose="00000700000000000000" pitchFamily="2" charset="-52"/>
              </a:rPr>
              <a:t>модель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tserrat SemiBold" panose="00000700000000000000" pitchFamily="2" charset="-52"/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SemiBold" panose="00000700000000000000" pitchFamily="2" charset="-52"/>
              </a:rPr>
              <a:t>1</a:t>
            </a:r>
            <a:endParaRPr dirty="0">
              <a:latin typeface="Montserrat SemiBold" panose="00000700000000000000" pitchFamily="2" charset="-52"/>
            </a:endParaRPr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SemiBold" panose="00000700000000000000" pitchFamily="2" charset="-52"/>
              </a:rPr>
              <a:t>2</a:t>
            </a:r>
            <a:endParaRPr dirty="0">
              <a:latin typeface="Montserrat SemiBold" panose="00000700000000000000" pitchFamily="2" charset="-52"/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SemiBold" panose="00000700000000000000" pitchFamily="2" charset="-52"/>
              </a:rPr>
              <a:t>3</a:t>
            </a:r>
            <a:endParaRPr dirty="0">
              <a:latin typeface="Montserrat SemiBold" panose="00000700000000000000" pitchFamily="2" charset="-52"/>
            </a:endParaRPr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SemiBold" panose="00000700000000000000" pitchFamily="2" charset="-52"/>
              </a:rPr>
              <a:t>4</a:t>
            </a:r>
            <a:endParaRPr dirty="0">
              <a:latin typeface="Montserrat SemiBold" panose="00000700000000000000" pitchFamily="2" charset="-52"/>
            </a:endParaRPr>
          </a:p>
        </p:txBody>
      </p:sp>
      <p:grpSp>
        <p:nvGrpSpPr>
          <p:cNvPr id="257" name="Google Shape;2106;p37">
            <a:extLst>
              <a:ext uri="{FF2B5EF4-FFF2-40B4-BE49-F238E27FC236}">
                <a16:creationId xmlns:a16="http://schemas.microsoft.com/office/drawing/2014/main" id="{2CB346FC-8E4F-43A9-B1EE-16ED838F1696}"/>
              </a:ext>
            </a:extLst>
          </p:cNvPr>
          <p:cNvGrpSpPr/>
          <p:nvPr/>
        </p:nvGrpSpPr>
        <p:grpSpPr>
          <a:xfrm>
            <a:off x="4572000" y="568129"/>
            <a:ext cx="635100" cy="734640"/>
            <a:chOff x="731647" y="573573"/>
            <a:chExt cx="635100" cy="734640"/>
          </a:xfrm>
        </p:grpSpPr>
        <p:grpSp>
          <p:nvGrpSpPr>
            <p:cNvPr id="258" name="Google Shape;2107;p37">
              <a:extLst>
                <a:ext uri="{FF2B5EF4-FFF2-40B4-BE49-F238E27FC236}">
                  <a16:creationId xmlns:a16="http://schemas.microsoft.com/office/drawing/2014/main" id="{DE40974B-B5CC-4698-9432-CF10A107DDF3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63" name="Google Shape;2108;p37">
                <a:extLst>
                  <a:ext uri="{FF2B5EF4-FFF2-40B4-BE49-F238E27FC236}">
                    <a16:creationId xmlns:a16="http://schemas.microsoft.com/office/drawing/2014/main" id="{CEA69480-D7A1-487E-B9E5-28C2D18424C6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 SemiBold" panose="00000700000000000000" pitchFamily="2" charset="-52"/>
                </a:endParaRPr>
              </a:p>
            </p:txBody>
          </p:sp>
          <p:sp>
            <p:nvSpPr>
              <p:cNvPr id="264" name="Google Shape;2109;p37">
                <a:extLst>
                  <a:ext uri="{FF2B5EF4-FFF2-40B4-BE49-F238E27FC236}">
                    <a16:creationId xmlns:a16="http://schemas.microsoft.com/office/drawing/2014/main" id="{AE58546B-12FC-4E65-9713-DAD4D0CF260A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 SemiBold" panose="00000700000000000000" pitchFamily="2" charset="-52"/>
                </a:endParaRPr>
              </a:p>
            </p:txBody>
          </p:sp>
        </p:grpSp>
        <p:grpSp>
          <p:nvGrpSpPr>
            <p:cNvPr id="259" name="Google Shape;2110;p37">
              <a:extLst>
                <a:ext uri="{FF2B5EF4-FFF2-40B4-BE49-F238E27FC236}">
                  <a16:creationId xmlns:a16="http://schemas.microsoft.com/office/drawing/2014/main" id="{197D668F-11B5-4A86-BCB5-031ED8542AC1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60" name="Google Shape;2111;p37">
                <a:extLst>
                  <a:ext uri="{FF2B5EF4-FFF2-40B4-BE49-F238E27FC236}">
                    <a16:creationId xmlns:a16="http://schemas.microsoft.com/office/drawing/2014/main" id="{018AC45A-74E2-43F7-B546-3C8C1E6E119D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Montserrat SemiBold" panose="00000700000000000000" pitchFamily="2" charset="-52"/>
                </a:endParaRPr>
              </a:p>
            </p:txBody>
          </p:sp>
          <p:sp>
            <p:nvSpPr>
              <p:cNvPr id="261" name="Google Shape;2112;p37">
                <a:extLst>
                  <a:ext uri="{FF2B5EF4-FFF2-40B4-BE49-F238E27FC236}">
                    <a16:creationId xmlns:a16="http://schemas.microsoft.com/office/drawing/2014/main" id="{84F523A1-0629-492A-8373-F56069CD72B3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Montserrat SemiBold" panose="00000700000000000000" pitchFamily="2" charset="-52"/>
                </a:endParaRPr>
              </a:p>
            </p:txBody>
          </p:sp>
          <p:sp>
            <p:nvSpPr>
              <p:cNvPr id="262" name="Google Shape;2113;p37">
                <a:extLst>
                  <a:ext uri="{FF2B5EF4-FFF2-40B4-BE49-F238E27FC236}">
                    <a16:creationId xmlns:a16="http://schemas.microsoft.com/office/drawing/2014/main" id="{9F9A01DF-EBA4-4EAD-A417-5C793E550916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Montserrat SemiBold" panose="00000700000000000000" pitchFamily="2" charset="-52"/>
                </a:endParaRPr>
              </a:p>
            </p:txBody>
          </p:sp>
        </p:grpSp>
      </p:grpSp>
      <p:grpSp>
        <p:nvGrpSpPr>
          <p:cNvPr id="265" name="Google Shape;2114;p37">
            <a:extLst>
              <a:ext uri="{FF2B5EF4-FFF2-40B4-BE49-F238E27FC236}">
                <a16:creationId xmlns:a16="http://schemas.microsoft.com/office/drawing/2014/main" id="{932D5977-926C-4280-BC15-A7FCD8E5B087}"/>
              </a:ext>
            </a:extLst>
          </p:cNvPr>
          <p:cNvGrpSpPr/>
          <p:nvPr/>
        </p:nvGrpSpPr>
        <p:grpSpPr>
          <a:xfrm>
            <a:off x="4572000" y="1645016"/>
            <a:ext cx="635100" cy="733490"/>
            <a:chOff x="731647" y="1650460"/>
            <a:chExt cx="635100" cy="733490"/>
          </a:xfrm>
        </p:grpSpPr>
        <p:grpSp>
          <p:nvGrpSpPr>
            <p:cNvPr id="266" name="Google Shape;2115;p37">
              <a:extLst>
                <a:ext uri="{FF2B5EF4-FFF2-40B4-BE49-F238E27FC236}">
                  <a16:creationId xmlns:a16="http://schemas.microsoft.com/office/drawing/2014/main" id="{0637057D-BFE2-498D-8B25-7C3A061A0DF6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71" name="Google Shape;2116;p37">
                <a:extLst>
                  <a:ext uri="{FF2B5EF4-FFF2-40B4-BE49-F238E27FC236}">
                    <a16:creationId xmlns:a16="http://schemas.microsoft.com/office/drawing/2014/main" id="{C3489603-A636-44EF-8F72-150615D2675D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 SemiBold" panose="00000700000000000000" pitchFamily="2" charset="-52"/>
                </a:endParaRPr>
              </a:p>
            </p:txBody>
          </p:sp>
          <p:sp>
            <p:nvSpPr>
              <p:cNvPr id="272" name="Google Shape;2117;p37">
                <a:extLst>
                  <a:ext uri="{FF2B5EF4-FFF2-40B4-BE49-F238E27FC236}">
                    <a16:creationId xmlns:a16="http://schemas.microsoft.com/office/drawing/2014/main" id="{E3DF636E-EA4F-4A33-9354-8FC826A16C04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 SemiBold" panose="00000700000000000000" pitchFamily="2" charset="-52"/>
                </a:endParaRPr>
              </a:p>
            </p:txBody>
          </p:sp>
        </p:grpSp>
        <p:grpSp>
          <p:nvGrpSpPr>
            <p:cNvPr id="267" name="Google Shape;2118;p37">
              <a:extLst>
                <a:ext uri="{FF2B5EF4-FFF2-40B4-BE49-F238E27FC236}">
                  <a16:creationId xmlns:a16="http://schemas.microsoft.com/office/drawing/2014/main" id="{C6D383C0-096B-4614-9AF8-3AD46EA7D1F2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68" name="Google Shape;2119;p37">
                <a:extLst>
                  <a:ext uri="{FF2B5EF4-FFF2-40B4-BE49-F238E27FC236}">
                    <a16:creationId xmlns:a16="http://schemas.microsoft.com/office/drawing/2014/main" id="{83E6E6C9-B05F-4343-9D28-E0C42C51A4F9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Montserrat SemiBold" panose="00000700000000000000" pitchFamily="2" charset="-52"/>
                </a:endParaRPr>
              </a:p>
            </p:txBody>
          </p:sp>
          <p:sp>
            <p:nvSpPr>
              <p:cNvPr id="269" name="Google Shape;2120;p37">
                <a:extLst>
                  <a:ext uri="{FF2B5EF4-FFF2-40B4-BE49-F238E27FC236}">
                    <a16:creationId xmlns:a16="http://schemas.microsoft.com/office/drawing/2014/main" id="{ED2DF7FF-EECF-48EA-AEBB-39B500360B9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Montserrat SemiBold" panose="00000700000000000000" pitchFamily="2" charset="-52"/>
                </a:endParaRPr>
              </a:p>
            </p:txBody>
          </p:sp>
          <p:sp>
            <p:nvSpPr>
              <p:cNvPr id="270" name="Google Shape;2121;p37">
                <a:extLst>
                  <a:ext uri="{FF2B5EF4-FFF2-40B4-BE49-F238E27FC236}">
                    <a16:creationId xmlns:a16="http://schemas.microsoft.com/office/drawing/2014/main" id="{6A556DFF-A55C-453E-925B-9B68DD25600C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Montserrat SemiBold" panose="00000700000000000000" pitchFamily="2" charset="-52"/>
                </a:endParaRPr>
              </a:p>
            </p:txBody>
          </p:sp>
        </p:grpSp>
      </p:grpSp>
      <p:grpSp>
        <p:nvGrpSpPr>
          <p:cNvPr id="273" name="Google Shape;2122;p37">
            <a:extLst>
              <a:ext uri="{FF2B5EF4-FFF2-40B4-BE49-F238E27FC236}">
                <a16:creationId xmlns:a16="http://schemas.microsoft.com/office/drawing/2014/main" id="{E41A6943-1444-4EC6-BA33-6247E7B0AF32}"/>
              </a:ext>
            </a:extLst>
          </p:cNvPr>
          <p:cNvGrpSpPr/>
          <p:nvPr/>
        </p:nvGrpSpPr>
        <p:grpSpPr>
          <a:xfrm>
            <a:off x="4572000" y="2722833"/>
            <a:ext cx="635100" cy="734984"/>
            <a:chOff x="731647" y="2728277"/>
            <a:chExt cx="635100" cy="734984"/>
          </a:xfrm>
        </p:grpSpPr>
        <p:grpSp>
          <p:nvGrpSpPr>
            <p:cNvPr id="274" name="Google Shape;2123;p37">
              <a:extLst>
                <a:ext uri="{FF2B5EF4-FFF2-40B4-BE49-F238E27FC236}">
                  <a16:creationId xmlns:a16="http://schemas.microsoft.com/office/drawing/2014/main" id="{DE8A4AF6-8937-4867-9739-C501561D148B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79" name="Google Shape;2124;p37">
                <a:extLst>
                  <a:ext uri="{FF2B5EF4-FFF2-40B4-BE49-F238E27FC236}">
                    <a16:creationId xmlns:a16="http://schemas.microsoft.com/office/drawing/2014/main" id="{9F11748C-4235-43EA-BFE9-CEE0E3B0A80E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 SemiBold" panose="00000700000000000000" pitchFamily="2" charset="-52"/>
                </a:endParaRPr>
              </a:p>
            </p:txBody>
          </p:sp>
          <p:sp>
            <p:nvSpPr>
              <p:cNvPr id="280" name="Google Shape;2125;p37">
                <a:extLst>
                  <a:ext uri="{FF2B5EF4-FFF2-40B4-BE49-F238E27FC236}">
                    <a16:creationId xmlns:a16="http://schemas.microsoft.com/office/drawing/2014/main" id="{AB1078A8-BB0C-4092-97F3-577991A84493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 SemiBold" panose="00000700000000000000" pitchFamily="2" charset="-52"/>
                </a:endParaRPr>
              </a:p>
            </p:txBody>
          </p:sp>
        </p:grpSp>
        <p:grpSp>
          <p:nvGrpSpPr>
            <p:cNvPr id="275" name="Google Shape;2126;p37">
              <a:extLst>
                <a:ext uri="{FF2B5EF4-FFF2-40B4-BE49-F238E27FC236}">
                  <a16:creationId xmlns:a16="http://schemas.microsoft.com/office/drawing/2014/main" id="{AB608DA6-170A-4007-9954-18CCDFD4FECE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76" name="Google Shape;2127;p37">
                <a:extLst>
                  <a:ext uri="{FF2B5EF4-FFF2-40B4-BE49-F238E27FC236}">
                    <a16:creationId xmlns:a16="http://schemas.microsoft.com/office/drawing/2014/main" id="{725F25B9-6E59-4E02-8D36-B78A12F3D308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Montserrat SemiBold" panose="00000700000000000000" pitchFamily="2" charset="-52"/>
                </a:endParaRPr>
              </a:p>
            </p:txBody>
          </p:sp>
          <p:sp>
            <p:nvSpPr>
              <p:cNvPr id="277" name="Google Shape;2128;p37">
                <a:extLst>
                  <a:ext uri="{FF2B5EF4-FFF2-40B4-BE49-F238E27FC236}">
                    <a16:creationId xmlns:a16="http://schemas.microsoft.com/office/drawing/2014/main" id="{7D5295E3-5C7D-4F63-983D-657070A1FCF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Montserrat SemiBold" panose="00000700000000000000" pitchFamily="2" charset="-52"/>
                </a:endParaRPr>
              </a:p>
            </p:txBody>
          </p:sp>
          <p:sp>
            <p:nvSpPr>
              <p:cNvPr id="278" name="Google Shape;2129;p37">
                <a:extLst>
                  <a:ext uri="{FF2B5EF4-FFF2-40B4-BE49-F238E27FC236}">
                    <a16:creationId xmlns:a16="http://schemas.microsoft.com/office/drawing/2014/main" id="{BBF4631C-F7FF-418F-A080-49E4ABA68544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Montserrat SemiBold" panose="00000700000000000000" pitchFamily="2" charset="-52"/>
                </a:endParaRPr>
              </a:p>
            </p:txBody>
          </p:sp>
        </p:grpSp>
      </p:grpSp>
      <p:sp>
        <p:nvSpPr>
          <p:cNvPr id="289" name="Google Shape;2147;p37">
            <a:extLst>
              <a:ext uri="{FF2B5EF4-FFF2-40B4-BE49-F238E27FC236}">
                <a16:creationId xmlns:a16="http://schemas.microsoft.com/office/drawing/2014/main" id="{184A4193-D80C-402C-B534-ED9D78E24686}"/>
              </a:ext>
            </a:extLst>
          </p:cNvPr>
          <p:cNvSpPr txBox="1">
            <a:spLocks/>
          </p:cNvSpPr>
          <p:nvPr/>
        </p:nvSpPr>
        <p:spPr>
          <a:xfrm>
            <a:off x="4654169" y="71693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ru-RU" dirty="0">
                <a:latin typeface="Montserrat SemiBold" panose="00000700000000000000" pitchFamily="2" charset="-52"/>
              </a:rPr>
              <a:t>5</a:t>
            </a:r>
          </a:p>
        </p:txBody>
      </p:sp>
      <p:sp>
        <p:nvSpPr>
          <p:cNvPr id="290" name="Google Shape;2148;p37">
            <a:extLst>
              <a:ext uri="{FF2B5EF4-FFF2-40B4-BE49-F238E27FC236}">
                <a16:creationId xmlns:a16="http://schemas.microsoft.com/office/drawing/2014/main" id="{424E58B0-9A89-479A-897F-B4BECE121508}"/>
              </a:ext>
            </a:extLst>
          </p:cNvPr>
          <p:cNvSpPr txBox="1">
            <a:spLocks/>
          </p:cNvSpPr>
          <p:nvPr/>
        </p:nvSpPr>
        <p:spPr>
          <a:xfrm>
            <a:off x="4654169" y="179592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ru-RU" dirty="0">
                <a:latin typeface="Montserrat SemiBold" panose="00000700000000000000" pitchFamily="2" charset="-52"/>
              </a:rPr>
              <a:t>6</a:t>
            </a:r>
            <a:endParaRPr lang="en" dirty="0">
              <a:latin typeface="Montserrat SemiBold" panose="00000700000000000000" pitchFamily="2" charset="-52"/>
            </a:endParaRPr>
          </a:p>
        </p:txBody>
      </p:sp>
      <p:sp>
        <p:nvSpPr>
          <p:cNvPr id="291" name="Google Shape;2149;p37">
            <a:extLst>
              <a:ext uri="{FF2B5EF4-FFF2-40B4-BE49-F238E27FC236}">
                <a16:creationId xmlns:a16="http://schemas.microsoft.com/office/drawing/2014/main" id="{A8F3EC5D-32C6-4CC2-AF9D-0EC4DED277A7}"/>
              </a:ext>
            </a:extLst>
          </p:cNvPr>
          <p:cNvSpPr txBox="1">
            <a:spLocks/>
          </p:cNvSpPr>
          <p:nvPr/>
        </p:nvSpPr>
        <p:spPr>
          <a:xfrm>
            <a:off x="4654169" y="287491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ru-RU" dirty="0">
                <a:latin typeface="Montserrat SemiBold" panose="00000700000000000000" pitchFamily="2" charset="-52"/>
              </a:rPr>
              <a:t>7</a:t>
            </a:r>
            <a:endParaRPr lang="en" dirty="0">
              <a:latin typeface="Montserrat SemiBold" panose="00000700000000000000" pitchFamily="2" charset="-52"/>
            </a:endParaRPr>
          </a:p>
        </p:txBody>
      </p:sp>
      <p:sp>
        <p:nvSpPr>
          <p:cNvPr id="303" name="Google Shape;2140;p37">
            <a:extLst>
              <a:ext uri="{FF2B5EF4-FFF2-40B4-BE49-F238E27FC236}">
                <a16:creationId xmlns:a16="http://schemas.microsoft.com/office/drawing/2014/main" id="{4B1D1D6F-2889-4E4C-BC3C-00880A576809}"/>
              </a:ext>
            </a:extLst>
          </p:cNvPr>
          <p:cNvSpPr txBox="1">
            <a:spLocks/>
          </p:cNvSpPr>
          <p:nvPr/>
        </p:nvSpPr>
        <p:spPr>
          <a:xfrm>
            <a:off x="5465090" y="69365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ru-RU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SemiBold" panose="00000700000000000000" pitchFamily="2" charset="-52"/>
              </a:rPr>
              <a:t>Гибкая модель</a:t>
            </a:r>
          </a:p>
          <a:p>
            <a:pPr>
              <a:lnSpc>
                <a:spcPct val="115000"/>
              </a:lnSpc>
            </a:pPr>
            <a:endParaRPr lang="ru-RU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tserrat SemiBold" panose="00000700000000000000" pitchFamily="2" charset="-52"/>
            </a:endParaRPr>
          </a:p>
        </p:txBody>
      </p:sp>
      <p:sp>
        <p:nvSpPr>
          <p:cNvPr id="304" name="Google Shape;2141;p37">
            <a:extLst>
              <a:ext uri="{FF2B5EF4-FFF2-40B4-BE49-F238E27FC236}">
                <a16:creationId xmlns:a16="http://schemas.microsoft.com/office/drawing/2014/main" id="{1E0D5192-C32E-460B-9FCD-28032051C2E2}"/>
              </a:ext>
            </a:extLst>
          </p:cNvPr>
          <p:cNvSpPr txBox="1">
            <a:spLocks/>
          </p:cNvSpPr>
          <p:nvPr/>
        </p:nvSpPr>
        <p:spPr>
          <a:xfrm>
            <a:off x="5465090" y="158562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ru-RU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SemiBold" panose="00000700000000000000" pitchFamily="2" charset="-52"/>
              </a:rPr>
              <a:t>Итеративная модель</a:t>
            </a:r>
          </a:p>
        </p:txBody>
      </p:sp>
      <p:sp>
        <p:nvSpPr>
          <p:cNvPr id="305" name="Google Shape;2143;p37">
            <a:extLst>
              <a:ext uri="{FF2B5EF4-FFF2-40B4-BE49-F238E27FC236}">
                <a16:creationId xmlns:a16="http://schemas.microsoft.com/office/drawing/2014/main" id="{756F1F61-8570-4111-88A4-F06A8803D147}"/>
              </a:ext>
            </a:extLst>
          </p:cNvPr>
          <p:cNvSpPr txBox="1">
            <a:spLocks/>
          </p:cNvSpPr>
          <p:nvPr/>
        </p:nvSpPr>
        <p:spPr>
          <a:xfrm>
            <a:off x="5465090" y="285586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ru-RU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SemiBold" panose="00000700000000000000" pitchFamily="2" charset="-52"/>
              </a:rPr>
              <a:t>Спиральная модель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947740" y="632004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899" y="799499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</p:grpSp>
      <p:pic>
        <p:nvPicPr>
          <p:cNvPr id="2331" name="Google Shape;2331;p4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5314368" y="1447800"/>
            <a:ext cx="3144600" cy="2430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989361" y="1885947"/>
            <a:ext cx="32919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Одна из самых старых, подразумевает последовательное прохождение стадий, каждая из которых должна завершиться полностью до начала следующей.</a:t>
            </a:r>
            <a:endParaRPr sz="1600" dirty="0">
              <a:latin typeface="Montserrat" panose="00000500000000000000" pitchFamily="2" charset="-52"/>
              <a:sym typeface="Barlow Semi Condensed"/>
            </a:endParaRPr>
          </a:p>
        </p:txBody>
      </p:sp>
      <p:sp>
        <p:nvSpPr>
          <p:cNvPr id="10" name="Google Shape;2330;p44">
            <a:extLst>
              <a:ext uri="{FF2B5EF4-FFF2-40B4-BE49-F238E27FC236}">
                <a16:creationId xmlns:a16="http://schemas.microsoft.com/office/drawing/2014/main" id="{ED9F9767-6F47-46E6-B2BC-204FCF540439}"/>
              </a:ext>
            </a:extLst>
          </p:cNvPr>
          <p:cNvSpPr txBox="1">
            <a:spLocks/>
          </p:cNvSpPr>
          <p:nvPr/>
        </p:nvSpPr>
        <p:spPr>
          <a:xfrm>
            <a:off x="989361" y="1302431"/>
            <a:ext cx="387948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 sz="2800" dirty="0">
                <a:latin typeface="Montserrat SemiBold" panose="00000700000000000000" pitchFamily="2" charset="-52"/>
              </a:rPr>
              <a:t>Каскадная модель</a:t>
            </a:r>
          </a:p>
          <a:p>
            <a:endParaRPr lang="ru-RU" sz="2800" dirty="0">
              <a:latin typeface="Montserrat SemiBold" panose="00000700000000000000" pitchFamily="2" charset="-5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962860" y="330759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SemiBold" panose="00000700000000000000" pitchFamily="2" charset="-52"/>
              </a:rPr>
              <a:t>V-</a:t>
            </a:r>
            <a:r>
              <a:rPr lang="ru-RU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SemiBold" panose="00000700000000000000" pitchFamily="2" charset="-52"/>
              </a:rPr>
              <a:t>модель</a:t>
            </a:r>
            <a:br>
              <a:rPr lang="ru-RU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SemiBold" panose="00000700000000000000" pitchFamily="2" charset="-52"/>
              </a:rPr>
            </a:br>
            <a:endParaRPr lang="ru-RU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tserrat SemiBold" panose="00000700000000000000" pitchFamily="2" charset="-52"/>
            </a:endParaRPr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4487832" y="779773"/>
            <a:ext cx="3557100" cy="26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Унаследовала структуру «шаг за шагом» от каскадной модели. V-образная модель применима к системам, которым особенно важно бесперебойное функционирование. Например, прикладные программы в клиниках для наблюдения за пациентами, интегрированное ПО для механизмов управления аварийными подушками безопасности в транспортных средствах</a:t>
            </a:r>
            <a:endParaRPr dirty="0">
              <a:latin typeface="Montserrat" panose="00000500000000000000" pitchFamily="2" charset="-52"/>
              <a:sym typeface="Barlow Semi Condensed"/>
            </a:endParaRPr>
          </a:p>
        </p:txBody>
      </p:sp>
      <p:grpSp>
        <p:nvGrpSpPr>
          <p:cNvPr id="3215" name="Google Shape;3215;p57"/>
          <p:cNvGrpSpPr/>
          <p:nvPr/>
        </p:nvGrpSpPr>
        <p:grpSpPr>
          <a:xfrm>
            <a:off x="53912" y="1691349"/>
            <a:ext cx="1877553" cy="1804783"/>
            <a:chOff x="845850" y="467825"/>
            <a:chExt cx="5996575" cy="4908600"/>
          </a:xfrm>
        </p:grpSpPr>
        <p:sp>
          <p:nvSpPr>
            <p:cNvPr id="3216" name="Google Shape;3216;p57"/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7"/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7"/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7"/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7"/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7"/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7"/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7"/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7"/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7"/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7"/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7"/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7"/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7"/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7"/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7"/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7"/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7"/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7"/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7"/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7"/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7"/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7"/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7"/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7"/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7"/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7"/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7"/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7"/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7"/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7"/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7"/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7"/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7"/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7"/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7"/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7"/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7"/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7"/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7"/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7"/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7"/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7"/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7"/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7"/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7"/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7"/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7"/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7"/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7"/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7"/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7"/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7"/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7"/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7"/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7"/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7"/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7"/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7"/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7"/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7"/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7"/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7"/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7"/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7"/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7"/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7"/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7"/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7"/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7"/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7"/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7"/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7"/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7"/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7"/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7"/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7"/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7"/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7"/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7"/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7"/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7"/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7"/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7"/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7"/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7"/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7"/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7"/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7"/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7"/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7"/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7"/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7"/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7"/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7"/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7"/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7"/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7"/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7"/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7"/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7"/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7"/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7"/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7"/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7"/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7"/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7"/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7"/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7"/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7"/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7"/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7"/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7"/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7"/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7"/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7"/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7"/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7"/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7"/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7"/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7"/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7"/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7"/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7"/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7"/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7"/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7"/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7"/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7"/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7"/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7"/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7"/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7"/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7"/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7"/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7"/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7"/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7"/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7"/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7"/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7"/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7"/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7"/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7"/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7"/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7"/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7"/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7"/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7"/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7"/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7"/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7"/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7"/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7"/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7"/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7"/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7"/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7"/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7"/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7"/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7"/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7"/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7"/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7"/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7"/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7"/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7"/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7"/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7"/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7"/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7"/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7"/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7"/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7"/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7"/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7"/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7"/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7"/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7"/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7"/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7"/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7"/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7"/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7"/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7"/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7"/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7"/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7"/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7"/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7"/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7"/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7"/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7"/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7"/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7"/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7"/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7"/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7"/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7"/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7"/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7"/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7"/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7"/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7"/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7"/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7"/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7"/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7"/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7"/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7"/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7"/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7"/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7"/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7"/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7"/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7"/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7"/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7"/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7"/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7"/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7"/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7"/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7"/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7"/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7"/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7"/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7"/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7"/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7"/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7"/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7"/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7"/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7"/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7"/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7"/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D28E03-CFFC-407C-859C-018F65C3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37227" y="1427922"/>
            <a:ext cx="4223881" cy="301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p62"/>
          <p:cNvSpPr txBox="1">
            <a:spLocks noGrp="1"/>
          </p:cNvSpPr>
          <p:nvPr>
            <p:ph type="body" idx="1"/>
          </p:nvPr>
        </p:nvSpPr>
        <p:spPr>
          <a:xfrm>
            <a:off x="938921" y="1684737"/>
            <a:ext cx="2788800" cy="2154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Montserrat" panose="00000500000000000000" pitchFamily="2" charset="-52"/>
                <a:sym typeface="Barlow Semi Condensed"/>
              </a:rPr>
              <a:t>В инкрементной модели полные требования к системе делятся на различные сборки. Терминология часто используется для описания поэтапной сборки ПО. Имеют место несколько циклов разработки, и вместе они составляют жизненный цикл «мульти-водопад»</a:t>
            </a:r>
            <a:endParaRPr dirty="0">
              <a:latin typeface="Montserrat" panose="00000500000000000000" pitchFamily="2" charset="-52"/>
              <a:sym typeface="Barlow Semi Condensed"/>
            </a:endParaRPr>
          </a:p>
        </p:txBody>
      </p:sp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932061" y="253271"/>
            <a:ext cx="4063098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SemiBold" panose="00000700000000000000" pitchFamily="2" charset="-52"/>
              </a:rPr>
              <a:t>Инкрементная модель</a:t>
            </a:r>
            <a:endParaRPr lang="ru-RU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tserrat SemiBold" panose="00000700000000000000" pitchFamily="2" charset="-5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166BBB-9172-43D6-8611-860EA2B76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540" y="1204451"/>
            <a:ext cx="4960954" cy="309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29;p44">
            <a:extLst>
              <a:ext uri="{FF2B5EF4-FFF2-40B4-BE49-F238E27FC236}">
                <a16:creationId xmlns:a16="http://schemas.microsoft.com/office/drawing/2014/main" id="{B26C99FB-1207-492B-9C17-E51A3CE22C9C}"/>
              </a:ext>
            </a:extLst>
          </p:cNvPr>
          <p:cNvSpPr txBox="1">
            <a:spLocks/>
          </p:cNvSpPr>
          <p:nvPr/>
        </p:nvSpPr>
        <p:spPr>
          <a:xfrm>
            <a:off x="4980917" y="708082"/>
            <a:ext cx="32924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spc="50" dirty="0">
                <a:ln>
                  <a:noFill/>
                </a:ln>
                <a:solidFill>
                  <a:srgbClr val="49494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SemiBold" panose="00000700000000000000" pitchFamily="2" charset="-52"/>
                <a:ea typeface="Barlow Semi Condensed Medium" panose="020B0604020202020204" charset="0"/>
                <a:cs typeface="Barlow Semi Condensed Medium" panose="020B0604020202020204" charset="0"/>
              </a:rPr>
              <a:t>RAD-</a:t>
            </a:r>
            <a:r>
              <a:rPr lang="ru-RU" b="1" i="0" spc="50" dirty="0">
                <a:ln>
                  <a:noFill/>
                </a:ln>
                <a:solidFill>
                  <a:srgbClr val="49494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SemiBold" panose="00000700000000000000" pitchFamily="2" charset="-52"/>
                <a:ea typeface="Barlow Semi Condensed Medium" panose="020B0604020202020204" charset="0"/>
                <a:cs typeface="Barlow Semi Condensed Medium" panose="020B0604020202020204" charset="0"/>
              </a:rPr>
              <a:t>модель</a:t>
            </a:r>
            <a:endParaRPr lang="ru-RU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C0513-3FA2-4477-A3C1-09885C630D56}"/>
              </a:ext>
            </a:extLst>
          </p:cNvPr>
          <p:cNvSpPr txBox="1"/>
          <p:nvPr/>
        </p:nvSpPr>
        <p:spPr>
          <a:xfrm>
            <a:off x="4337213" y="2130835"/>
            <a:ext cx="45798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RAD</a:t>
            </a:r>
            <a:r>
              <a:rPr lang="ru-RU" sz="1600" dirty="0"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-модель — разновидность инкрементной модели. В </a:t>
            </a:r>
            <a:r>
              <a:rPr lang="en-US" sz="1600" dirty="0"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RAD</a:t>
            </a:r>
            <a:r>
              <a:rPr lang="ru-RU" sz="1600" dirty="0"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-модели компоненты или функции разрабатываются несколькими высококвалифицированными командами параллельно, будто несколько мини-проектов. Временные рамки одного цикла жестко ограничены.</a:t>
            </a:r>
            <a:endParaRPr lang="ru-RU" sz="1600" dirty="0">
              <a:latin typeface="Montserrat" panose="00000500000000000000" pitchFamily="2" charset="-5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8C9EE2-0908-49C7-8A37-1423D5B51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5" y="1817077"/>
            <a:ext cx="3816043" cy="237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121524" y="870217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4294967295"/>
          </p:nvPr>
        </p:nvSpPr>
        <p:spPr>
          <a:xfrm>
            <a:off x="4092472" y="1046218"/>
            <a:ext cx="4572000" cy="1471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>
              <a:spcAft>
                <a:spcPts val="0"/>
              </a:spcAft>
            </a:pPr>
            <a:r>
              <a:rPr lang="ru-RU" sz="16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В «гибкой» методологии разработки после каждой итерации заказчик может наблюдать результат и понимать, удовлетворяет он его или нет. Это одно из преимуществ гибкой модели. К ее недостаткам относят то, что из-за отсутствия конкретных</a:t>
            </a:r>
            <a:r>
              <a:rPr lang="en-US" sz="16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формулировок результатов сложно оценить трудозатраты и стоимость, требуемые на разработку. Экстремальное программирование (XP) является одним из наиболее известных применений гибкой модели на практике.</a:t>
            </a:r>
          </a:p>
        </p:txBody>
      </p:sp>
      <p:pic>
        <p:nvPicPr>
          <p:cNvPr id="2331" name="Google Shape;2331;p4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88968" y="1698916"/>
            <a:ext cx="3144600" cy="22220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Google Shape;2329;p44">
            <a:extLst>
              <a:ext uri="{FF2B5EF4-FFF2-40B4-BE49-F238E27FC236}">
                <a16:creationId xmlns:a16="http://schemas.microsoft.com/office/drawing/2014/main" id="{4D25E4AF-38C2-4F75-BEFC-00F76C26B5E9}"/>
              </a:ext>
            </a:extLst>
          </p:cNvPr>
          <p:cNvSpPr txBox="1">
            <a:spLocks/>
          </p:cNvSpPr>
          <p:nvPr/>
        </p:nvSpPr>
        <p:spPr>
          <a:xfrm>
            <a:off x="1476594" y="261984"/>
            <a:ext cx="3292475" cy="51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>
              <a:lnSpc>
                <a:spcPct val="115000"/>
              </a:lnSpc>
            </a:pPr>
            <a:r>
              <a:rPr lang="ru-RU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SemiBold" panose="00000700000000000000" pitchFamily="2" charset="-52"/>
              </a:rPr>
              <a:t>Гибкая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277833633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418</Words>
  <Application>Microsoft Office PowerPoint</Application>
  <PresentationFormat>Экран (16:9)</PresentationFormat>
  <Paragraphs>34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Roboto Condensed Light</vt:lpstr>
      <vt:lpstr>Barlow Semi Condensed Medium</vt:lpstr>
      <vt:lpstr>Fjalla One</vt:lpstr>
      <vt:lpstr>Barlow Semi Condensed</vt:lpstr>
      <vt:lpstr>Montserrat</vt:lpstr>
      <vt:lpstr>Arial</vt:lpstr>
      <vt:lpstr>Montserrat SemiBold</vt:lpstr>
      <vt:lpstr>Technology Consulting by Slidesgo</vt:lpstr>
      <vt:lpstr>Методология</vt:lpstr>
      <vt:lpstr>Методология разработки ПО</vt:lpstr>
      <vt:lpstr>Основные методолгии разработки</vt:lpstr>
      <vt:lpstr>1</vt:lpstr>
      <vt:lpstr>Презентация PowerPoint</vt:lpstr>
      <vt:lpstr>V-модель </vt:lpstr>
      <vt:lpstr>Инкрементная модель</vt:lpstr>
      <vt:lpstr>Презентация PowerPoint</vt:lpstr>
      <vt:lpstr>Презентация PowerPoint</vt:lpstr>
      <vt:lpstr>Итеративная модель</vt:lpstr>
      <vt:lpstr>Презентация PowerPoint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Методология</dc:title>
  <cp:lastModifiedBy>argonium zxc</cp:lastModifiedBy>
  <cp:revision>4</cp:revision>
  <dcterms:modified xsi:type="dcterms:W3CDTF">2023-01-18T18:08:46Z</dcterms:modified>
</cp:coreProperties>
</file>