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2" r:id="rId4"/>
    <p:sldId id="260" r:id="rId5"/>
    <p:sldId id="276" r:id="rId6"/>
    <p:sldId id="281" r:id="rId7"/>
    <p:sldId id="257" r:id="rId8"/>
    <p:sldId id="270" r:id="rId9"/>
  </p:sldIdLst>
  <p:sldSz cx="18288000" cy="10287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Darker Grotesque" panose="020B0604020202020204" charset="0"/>
      <p:regular r:id="rId15"/>
    </p:embeddedFont>
    <p:embeddedFont>
      <p:font typeface="Lalezar" panose="00000500000000000000" pitchFamily="2" charset="-78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4F11"/>
    <a:srgbClr val="3D3016"/>
    <a:srgbClr val="3632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75" d="100"/>
          <a:sy n="75" d="100"/>
        </p:scale>
        <p:origin x="54" y="-3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C57BB-6539-48AC-8725-58051E96D2B7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10788-9AAF-418C-9E7E-BF3605D0A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029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10788-9AAF-418C-9E7E-BF3605D0A1C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380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10788-9AAF-418C-9E7E-BF3605D0A1C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968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gif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gif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gif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gif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7" Type="http://schemas.microsoft.com/office/2007/relationships/hdphoto" Target="../media/hdphoto3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7" Type="http://schemas.microsoft.com/office/2007/relationships/hdphoto" Target="../media/hdphoto4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gif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gif"/><Relationship Id="rId5" Type="http://schemas.openxmlformats.org/officeDocument/2006/relationships/image" Target="../media/image4.gif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557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flipH="1">
            <a:off x="-1896844" y="5132135"/>
            <a:ext cx="10561391" cy="1087783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flipH="1">
            <a:off x="16338514" y="-2103114"/>
            <a:ext cx="14071607" cy="14493228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-4331215" y="-22729"/>
            <a:ext cx="11319133" cy="10309729"/>
            <a:chOff x="0" y="0"/>
            <a:chExt cx="2981171" cy="271532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981171" cy="2715320"/>
            </a:xfrm>
            <a:custGeom>
              <a:avLst/>
              <a:gdLst/>
              <a:ahLst/>
              <a:cxnLst/>
              <a:rect l="l" t="t" r="r" b="b"/>
              <a:pathLst>
                <a:path w="2981171" h="2715320">
                  <a:moveTo>
                    <a:pt x="0" y="0"/>
                  </a:moveTo>
                  <a:lnTo>
                    <a:pt x="2981171" y="0"/>
                  </a:lnTo>
                  <a:lnTo>
                    <a:pt x="2981171" y="2715320"/>
                  </a:lnTo>
                  <a:lnTo>
                    <a:pt x="0" y="2715320"/>
                  </a:lnTo>
                  <a:close/>
                </a:path>
              </a:pathLst>
            </a:custGeom>
            <a:solidFill>
              <a:srgbClr val="FFFFFF">
                <a:alpha val="9804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11" name="AutoShape 11"/>
          <p:cNvSpPr/>
          <p:nvPr/>
        </p:nvSpPr>
        <p:spPr>
          <a:xfrm>
            <a:off x="863423" y="1004888"/>
            <a:ext cx="16561153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2" name="Group 12"/>
          <p:cNvGrpSpPr/>
          <p:nvPr/>
        </p:nvGrpSpPr>
        <p:grpSpPr>
          <a:xfrm>
            <a:off x="5116348" y="1014412"/>
            <a:ext cx="3743139" cy="187802"/>
            <a:chOff x="0" y="0"/>
            <a:chExt cx="985847" cy="4946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985847" cy="49462"/>
            </a:xfrm>
            <a:custGeom>
              <a:avLst/>
              <a:gdLst/>
              <a:ahLst/>
              <a:cxnLst/>
              <a:rect l="l" t="t" r="r" b="b"/>
              <a:pathLst>
                <a:path w="985847" h="49462">
                  <a:moveTo>
                    <a:pt x="0" y="0"/>
                  </a:moveTo>
                  <a:lnTo>
                    <a:pt x="985847" y="0"/>
                  </a:lnTo>
                  <a:lnTo>
                    <a:pt x="985847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5">
            <a:alphaModFix amt="26000"/>
          </a:blip>
          <a:srcRect/>
          <a:stretch>
            <a:fillRect/>
          </a:stretch>
        </p:blipFill>
        <p:spPr>
          <a:xfrm rot="-5400000">
            <a:off x="325086" y="5257691"/>
            <a:ext cx="1445201" cy="368526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5116348" y="10156348"/>
            <a:ext cx="9686369" cy="187802"/>
            <a:chOff x="0" y="0"/>
            <a:chExt cx="2551142" cy="4946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51143" cy="49462"/>
            </a:xfrm>
            <a:custGeom>
              <a:avLst/>
              <a:gdLst/>
              <a:ahLst/>
              <a:cxnLst/>
              <a:rect l="l" t="t" r="r" b="b"/>
              <a:pathLst>
                <a:path w="2551143" h="49462">
                  <a:moveTo>
                    <a:pt x="0" y="0"/>
                  </a:moveTo>
                  <a:lnTo>
                    <a:pt x="2551143" y="0"/>
                  </a:lnTo>
                  <a:lnTo>
                    <a:pt x="2551143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7259473" y="3250674"/>
            <a:ext cx="10484115" cy="37856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4400"/>
              </a:lnSpc>
            </a:pPr>
            <a:r>
              <a:rPr lang="ru-RU" sz="14400" dirty="0">
                <a:solidFill>
                  <a:srgbClr val="FFFFFF"/>
                </a:solidFill>
                <a:latin typeface="Lalezar"/>
              </a:rPr>
              <a:t>Жизненный цикл ПО</a:t>
            </a:r>
            <a:endParaRPr lang="en-US" sz="14400" dirty="0">
              <a:solidFill>
                <a:srgbClr val="FFFFFF"/>
              </a:solidFill>
              <a:latin typeface="Laleza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1557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5186520" flipH="1">
            <a:off x="2788192" y="-430840"/>
            <a:ext cx="8515827" cy="877098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5186520" flipH="1">
            <a:off x="-349285" y="2112177"/>
            <a:ext cx="8515827" cy="8770983"/>
          </a:xfrm>
          <a:prstGeom prst="rect">
            <a:avLst/>
          </a:prstGeom>
        </p:spPr>
      </p:pic>
      <p:sp>
        <p:nvSpPr>
          <p:cNvPr id="5" name="AutoShape 5"/>
          <p:cNvSpPr/>
          <p:nvPr/>
        </p:nvSpPr>
        <p:spPr>
          <a:xfrm>
            <a:off x="863423" y="1004888"/>
            <a:ext cx="16561153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6" name="Picture 6"/>
          <p:cNvPicPr>
            <a:picLocks noChangeAspect="1"/>
          </p:cNvPicPr>
          <p:nvPr/>
        </p:nvPicPr>
        <p:blipFill>
          <a:blip r:embed="rId6">
            <a:alphaModFix amt="26000"/>
          </a:blip>
          <a:srcRect/>
          <a:stretch>
            <a:fillRect/>
          </a:stretch>
        </p:blipFill>
        <p:spPr>
          <a:xfrm rot="-5400000">
            <a:off x="325086" y="5257691"/>
            <a:ext cx="1445201" cy="368526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774855" y="1004888"/>
            <a:ext cx="7314211" cy="187802"/>
            <a:chOff x="0" y="0"/>
            <a:chExt cx="1926376" cy="4946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26376" cy="49462"/>
            </a:xfrm>
            <a:custGeom>
              <a:avLst/>
              <a:gdLst/>
              <a:ahLst/>
              <a:cxnLst/>
              <a:rect l="l" t="t" r="r" b="b"/>
              <a:pathLst>
                <a:path w="1926376" h="49462">
                  <a:moveTo>
                    <a:pt x="0" y="0"/>
                  </a:moveTo>
                  <a:lnTo>
                    <a:pt x="1926376" y="0"/>
                  </a:lnTo>
                  <a:lnTo>
                    <a:pt x="1926376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774855" y="10156348"/>
            <a:ext cx="7314211" cy="187802"/>
            <a:chOff x="0" y="0"/>
            <a:chExt cx="1926376" cy="4946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26376" cy="49462"/>
            </a:xfrm>
            <a:custGeom>
              <a:avLst/>
              <a:gdLst/>
              <a:ahLst/>
              <a:cxnLst/>
              <a:rect l="l" t="t" r="r" b="b"/>
              <a:pathLst>
                <a:path w="1926376" h="49462">
                  <a:moveTo>
                    <a:pt x="0" y="0"/>
                  </a:moveTo>
                  <a:lnTo>
                    <a:pt x="1926376" y="0"/>
                  </a:lnTo>
                  <a:lnTo>
                    <a:pt x="1926376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1687386" y="4075187"/>
            <a:ext cx="5737191" cy="3875362"/>
            <a:chOff x="0" y="152400"/>
            <a:chExt cx="8563988" cy="5167147"/>
          </a:xfrm>
        </p:grpSpPr>
        <p:sp>
          <p:nvSpPr>
            <p:cNvPr id="18" name="TextBox 18"/>
            <p:cNvSpPr txBox="1"/>
            <p:nvPr/>
          </p:nvSpPr>
          <p:spPr>
            <a:xfrm>
              <a:off x="0" y="152400"/>
              <a:ext cx="8563988" cy="28041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8000"/>
                </a:lnSpc>
              </a:pPr>
              <a:r>
                <a:rPr lang="ru-RU" sz="8000" dirty="0">
                  <a:solidFill>
                    <a:srgbClr val="FFFFFF"/>
                  </a:solidFill>
                  <a:latin typeface="Lalezar"/>
                </a:rPr>
                <a:t>Жизненный цикл</a:t>
              </a:r>
              <a:endParaRPr lang="en-US" sz="8000" dirty="0">
                <a:solidFill>
                  <a:srgbClr val="FFFFFF"/>
                </a:solidFill>
                <a:latin typeface="Lalezar"/>
              </a:endParaRP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2652151"/>
              <a:ext cx="8563988" cy="2667396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t">
              <a:spAutoFit/>
            </a:bodyPr>
            <a:lstStyle/>
            <a:p>
              <a:pPr lvl="0" algn="r">
                <a:lnSpc>
                  <a:spcPts val="3919"/>
                </a:lnSpc>
                <a:spcBef>
                  <a:spcPct val="0"/>
                </a:spcBef>
              </a:pPr>
              <a:r>
                <a:rPr lang="ru-RU" sz="2799" dirty="0">
                  <a:solidFill>
                    <a:srgbClr val="FFFFFF"/>
                  </a:solidFill>
                  <a:latin typeface="Lalezar"/>
                </a:rPr>
                <a:t>период времени между возникновением потребности в разработке программного средства и окончанием его применения.</a:t>
              </a:r>
              <a:r>
                <a:rPr lang="en-US" sz="2799" u="none" dirty="0">
                  <a:solidFill>
                    <a:srgbClr val="FFFFFF"/>
                  </a:solidFill>
                  <a:latin typeface="Lalezar"/>
                </a:rPr>
                <a:t>. </a:t>
              </a:r>
            </a:p>
          </p:txBody>
        </p:sp>
      </p:grpSp>
      <p:pic>
        <p:nvPicPr>
          <p:cNvPr id="1028" name="Picture 4" descr="https://cf.ppt-online.org/files/slide/z/zJ9iYMTt6oQeXClDhEHGxUysvjBV8aO7rRAp13/slide-25.jpg">
            <a:extLst>
              <a:ext uri="{FF2B5EF4-FFF2-40B4-BE49-F238E27FC236}">
                <a16:creationId xmlns:a16="http://schemas.microsoft.com/office/drawing/2014/main" id="{A29EFCB0-976A-4C4D-B2C5-29CD68BB99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1875" b="95443" l="6641" r="89844">
                        <a14:foregroundMark x1="22168" y1="34505" x2="16211" y2="40495"/>
                        <a14:foregroundMark x1="16211" y1="40495" x2="12109" y2="48438"/>
                        <a14:foregroundMark x1="12109" y1="48438" x2="10645" y2="58464"/>
                        <a14:foregroundMark x1="10645" y1="58464" x2="11523" y2="67578"/>
                        <a14:foregroundMark x1="11523" y1="67578" x2="21484" y2="76823"/>
                        <a14:foregroundMark x1="21484" y1="76823" x2="58887" y2="88411"/>
                        <a14:foregroundMark x1="58887" y1="88411" x2="69434" y2="82161"/>
                        <a14:foregroundMark x1="69434" y1="82161" x2="77832" y2="70573"/>
                        <a14:foregroundMark x1="77832" y1="70573" x2="81152" y2="58724"/>
                        <a14:foregroundMark x1="81152" y1="58724" x2="80469" y2="47786"/>
                        <a14:foregroundMark x1="80469" y1="47786" x2="66309" y2="33724"/>
                        <a14:foregroundMark x1="66309" y1="33724" x2="46777" y2="26823"/>
                        <a14:foregroundMark x1="46777" y1="26823" x2="22266" y2="35286"/>
                        <a14:foregroundMark x1="22266" y1="35286" x2="19824" y2="37370"/>
                        <a14:foregroundMark x1="11621" y1="51042" x2="8398" y2="59245"/>
                        <a14:foregroundMark x1="8398" y1="59245" x2="8789" y2="68099"/>
                        <a14:foregroundMark x1="8789" y1="68099" x2="15527" y2="82552"/>
                        <a14:foregroundMark x1="17090" y1="82161" x2="50977" y2="88542"/>
                        <a14:foregroundMark x1="26855" y1="89974" x2="41309" y2="92708"/>
                        <a14:foregroundMark x1="41309" y1="92708" x2="51270" y2="92448"/>
                        <a14:foregroundMark x1="51270" y1="92448" x2="55273" y2="90495"/>
                        <a14:foregroundMark x1="48828" y1="93359" x2="53809" y2="95443"/>
                        <a14:foregroundMark x1="53809" y1="95443" x2="66602" y2="88021"/>
                        <a14:foregroundMark x1="66602" y1="88021" x2="66699" y2="87891"/>
                        <a14:foregroundMark x1="69727" y1="87891" x2="82910" y2="60026"/>
                        <a14:foregroundMark x1="80859" y1="80859" x2="85449" y2="57161"/>
                        <a14:foregroundMark x1="85449" y1="57161" x2="84863" y2="50651"/>
                        <a14:foregroundMark x1="84863" y1="50651" x2="84766" y2="50391"/>
                        <a14:foregroundMark x1="88477" y1="72135" x2="88184" y2="56120"/>
                        <a14:foregroundMark x1="88184" y1="56120" x2="85547" y2="46484"/>
                        <a14:foregroundMark x1="85547" y1="46484" x2="79785" y2="40104"/>
                        <a14:foregroundMark x1="79785" y1="40104" x2="75391" y2="37891"/>
                        <a14:foregroundMark x1="72070" y1="35417" x2="54785" y2="22786"/>
                        <a14:foregroundMark x1="54785" y1="22786" x2="47656" y2="21875"/>
                        <a14:foregroundMark x1="47656" y1="21875" x2="36621" y2="27865"/>
                        <a14:foregroundMark x1="5957" y1="58073" x2="6738" y2="66016"/>
                        <a14:foregroundMark x1="6738" y1="66016" x2="9180" y2="69792"/>
                        <a14:foregroundMark x1="89063" y1="52734" x2="89844" y2="61849"/>
                        <a14:foregroundMark x1="89844" y1="61849" x2="88184" y2="669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30" t="20546" r="8207" b="2939"/>
          <a:stretch/>
        </p:blipFill>
        <p:spPr bwMode="auto">
          <a:xfrm>
            <a:off x="2478462" y="2822750"/>
            <a:ext cx="5906995" cy="559720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1557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5186520" flipH="1">
            <a:off x="-5998512" y="-3192802"/>
            <a:ext cx="8515827" cy="8770983"/>
          </a:xfrm>
          <a:prstGeom prst="rect">
            <a:avLst/>
          </a:prstGeom>
        </p:spPr>
      </p:pic>
      <p:sp>
        <p:nvSpPr>
          <p:cNvPr id="4" name="AutoShape 4"/>
          <p:cNvSpPr/>
          <p:nvPr/>
        </p:nvSpPr>
        <p:spPr>
          <a:xfrm>
            <a:off x="863423" y="1004888"/>
            <a:ext cx="16561153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alphaModFix amt="26000"/>
          </a:blip>
          <a:srcRect/>
          <a:stretch>
            <a:fillRect/>
          </a:stretch>
        </p:blipFill>
        <p:spPr>
          <a:xfrm rot="-5400000">
            <a:off x="325086" y="5257691"/>
            <a:ext cx="1445201" cy="368526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2123637" y="1004888"/>
            <a:ext cx="3743139" cy="187802"/>
            <a:chOff x="0" y="0"/>
            <a:chExt cx="985847" cy="4946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85847" cy="49462"/>
            </a:xfrm>
            <a:custGeom>
              <a:avLst/>
              <a:gdLst/>
              <a:ahLst/>
              <a:cxnLst/>
              <a:rect l="l" t="t" r="r" b="b"/>
              <a:pathLst>
                <a:path w="985847" h="49462">
                  <a:moveTo>
                    <a:pt x="0" y="0"/>
                  </a:moveTo>
                  <a:lnTo>
                    <a:pt x="985847" y="0"/>
                  </a:lnTo>
                  <a:lnTo>
                    <a:pt x="985847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123637" y="10156348"/>
            <a:ext cx="6680166" cy="187802"/>
            <a:chOff x="0" y="0"/>
            <a:chExt cx="1759385" cy="4946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759385" cy="49462"/>
            </a:xfrm>
            <a:custGeom>
              <a:avLst/>
              <a:gdLst/>
              <a:ahLst/>
              <a:cxnLst/>
              <a:rect l="l" t="t" r="r" b="b"/>
              <a:pathLst>
                <a:path w="1759385" h="49462">
                  <a:moveTo>
                    <a:pt x="0" y="0"/>
                  </a:moveTo>
                  <a:lnTo>
                    <a:pt x="1759385" y="0"/>
                  </a:lnTo>
                  <a:lnTo>
                    <a:pt x="1759385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2123637" y="2319534"/>
            <a:ext cx="6680166" cy="5658375"/>
            <a:chOff x="0" y="152400"/>
            <a:chExt cx="8906888" cy="4301896"/>
          </a:xfrm>
        </p:grpSpPr>
        <p:sp>
          <p:nvSpPr>
            <p:cNvPr id="15" name="TextBox 15"/>
            <p:cNvSpPr txBox="1"/>
            <p:nvPr/>
          </p:nvSpPr>
          <p:spPr>
            <a:xfrm>
              <a:off x="0" y="152400"/>
              <a:ext cx="8906888" cy="28041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000"/>
                </a:lnSpc>
              </a:pPr>
              <a:r>
                <a:rPr lang="ru-RU" sz="8000" dirty="0">
                  <a:solidFill>
                    <a:srgbClr val="FFFFFF"/>
                  </a:solidFill>
                  <a:latin typeface="Lalezar"/>
                </a:rPr>
                <a:t>Жизненный цикл ПО</a:t>
              </a:r>
              <a:endParaRPr lang="en-US" sz="8000" dirty="0">
                <a:solidFill>
                  <a:srgbClr val="FFFFFF"/>
                </a:solidFill>
                <a:latin typeface="Lalezar"/>
              </a:endParaRP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1792620"/>
              <a:ext cx="6684388" cy="2661676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3919"/>
                </a:lnSpc>
                <a:spcBef>
                  <a:spcPct val="0"/>
                </a:spcBef>
              </a:pPr>
              <a:r>
                <a:rPr lang="ru-RU" sz="2799" dirty="0">
                  <a:solidFill>
                    <a:srgbClr val="FFFFFF"/>
                  </a:solidFill>
                  <a:latin typeface="Lalezar"/>
                </a:rPr>
                <a:t>определяется как период времени, который начинается с момента принятия решения о необходимости создания ПО и заканчивается в момент его полного изъятия из эксплуатации.</a:t>
              </a:r>
              <a:endParaRPr lang="en-US" sz="2799" dirty="0">
                <a:solidFill>
                  <a:srgbClr val="FFFFFF"/>
                </a:solidFill>
                <a:latin typeface="Lalezar"/>
              </a:endParaRPr>
            </a:p>
          </p:txBody>
        </p:sp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5186520" flipH="1">
            <a:off x="9187169" y="3554442"/>
            <a:ext cx="8515827" cy="8770983"/>
          </a:xfrm>
          <a:prstGeom prst="rect">
            <a:avLst/>
          </a:prstGeom>
        </p:spPr>
      </p:pic>
      <p:pic>
        <p:nvPicPr>
          <p:cNvPr id="2050" name="Picture 2" descr="https://sun9-20.userapi.com/impg/WLKXCGdDBAMMwx8I4Z5CIu_9-8GMYG4oTpTUxA/aAcKx5HMn24.jpg?size=604x596&amp;quality=96&amp;sign=594e033c6f507c8c48a8bd6c099a1b13&amp;type=album">
            <a:extLst>
              <a:ext uri="{FF2B5EF4-FFF2-40B4-BE49-F238E27FC236}">
                <a16:creationId xmlns:a16="http://schemas.microsoft.com/office/drawing/2014/main" id="{F39D7D30-CCFB-4114-A568-2E1930A12A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4934" y1="44128" x2="49007" y2="41611"/>
                        <a14:foregroundMark x1="43874" y1="43624" x2="41722" y2="46309"/>
                        <a14:foregroundMark x1="56954" y1="41946" x2="63245" y2="47987"/>
                        <a14:foregroundMark x1="56954" y1="41779" x2="62086" y2="47483"/>
                        <a14:foregroundMark x1="53642" y1="43624" x2="59272" y2="48658"/>
                        <a14:foregroundMark x1="68212" y1="53859" x2="65894" y2="62752"/>
                        <a14:foregroundMark x1="65894" y1="62752" x2="66722" y2="56040"/>
                        <a14:foregroundMark x1="60265" y1="71309" x2="56788" y2="68960"/>
                        <a14:foregroundMark x1="43377" y1="73322" x2="42715" y2="69463"/>
                        <a14:foregroundMark x1="35927" y1="69799" x2="43377" y2="74329"/>
                        <a14:foregroundMark x1="43377" y1="74329" x2="43709" y2="74161"/>
                        <a14:foregroundMark x1="36424" y1="70134" x2="34934" y2="68121"/>
                        <a14:backgroundMark x1="60430" y1="51846" x2="61424" y2="518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851" t="35200" r="28632" b="21126"/>
          <a:stretch/>
        </p:blipFill>
        <p:spPr bwMode="auto">
          <a:xfrm>
            <a:off x="11109207" y="3322595"/>
            <a:ext cx="4876799" cy="461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557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5186520" flipH="1">
            <a:off x="-874062" y="4564092"/>
            <a:ext cx="8515827" cy="877098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5186520" flipH="1">
            <a:off x="15976564" y="-1847555"/>
            <a:ext cx="8515827" cy="8770983"/>
          </a:xfrm>
          <a:prstGeom prst="rect">
            <a:avLst/>
          </a:prstGeom>
        </p:spPr>
      </p:pic>
      <p:sp>
        <p:nvSpPr>
          <p:cNvPr id="5" name="AutoShape 5"/>
          <p:cNvSpPr/>
          <p:nvPr/>
        </p:nvSpPr>
        <p:spPr>
          <a:xfrm>
            <a:off x="863423" y="1004888"/>
            <a:ext cx="16561153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7738208" y="2357635"/>
            <a:ext cx="9686369" cy="2103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000"/>
              </a:lnSpc>
            </a:pPr>
            <a:r>
              <a:rPr lang="ru-RU" sz="8000" dirty="0">
                <a:solidFill>
                  <a:srgbClr val="FFFFFF"/>
                </a:solidFill>
                <a:latin typeface="Lalezar"/>
              </a:rPr>
              <a:t>Модели жизненного цикла</a:t>
            </a:r>
            <a:endParaRPr lang="en-US" sz="8000" dirty="0">
              <a:solidFill>
                <a:srgbClr val="FFFFFF"/>
              </a:solidFill>
              <a:latin typeface="Lalezar"/>
            </a:endParaRP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5">
            <a:alphaModFix amt="26000"/>
          </a:blip>
          <a:srcRect/>
          <a:stretch>
            <a:fillRect/>
          </a:stretch>
        </p:blipFill>
        <p:spPr>
          <a:xfrm rot="-5400000">
            <a:off x="325086" y="5257691"/>
            <a:ext cx="1445201" cy="368526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7738208" y="1004888"/>
            <a:ext cx="3743139" cy="187802"/>
            <a:chOff x="0" y="0"/>
            <a:chExt cx="985847" cy="4946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85847" cy="49462"/>
            </a:xfrm>
            <a:custGeom>
              <a:avLst/>
              <a:gdLst/>
              <a:ahLst/>
              <a:cxnLst/>
              <a:rect l="l" t="t" r="r" b="b"/>
              <a:pathLst>
                <a:path w="985847" h="49462">
                  <a:moveTo>
                    <a:pt x="0" y="0"/>
                  </a:moveTo>
                  <a:lnTo>
                    <a:pt x="985847" y="0"/>
                  </a:lnTo>
                  <a:lnTo>
                    <a:pt x="985847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7738208" y="10156348"/>
            <a:ext cx="9686369" cy="187802"/>
            <a:chOff x="0" y="0"/>
            <a:chExt cx="2551142" cy="49462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551143" cy="49462"/>
            </a:xfrm>
            <a:custGeom>
              <a:avLst/>
              <a:gdLst/>
              <a:ahLst/>
              <a:cxnLst/>
              <a:rect l="l" t="t" r="r" b="b"/>
              <a:pathLst>
                <a:path w="2551143" h="49462">
                  <a:moveTo>
                    <a:pt x="0" y="0"/>
                  </a:moveTo>
                  <a:lnTo>
                    <a:pt x="2551143" y="0"/>
                  </a:lnTo>
                  <a:lnTo>
                    <a:pt x="2551143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7862363" y="4662203"/>
            <a:ext cx="9562214" cy="300082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ru-RU" sz="2799" dirty="0">
                <a:solidFill>
                  <a:srgbClr val="FFFFFF"/>
                </a:solidFill>
                <a:latin typeface="Lalezar"/>
              </a:rPr>
              <a:t>Модель жизненного цикла - это структура, определяющая последовательность выполнения и взаимосвязи процессов, действий и задач на протяжении ЖЦ. Наибольшее распространение получили спиральная, а затем каскадная модели.</a:t>
            </a:r>
            <a:endParaRPr lang="en-US" sz="2799" dirty="0">
              <a:solidFill>
                <a:srgbClr val="FFFFFF"/>
              </a:solidFill>
              <a:latin typeface="Lalezar"/>
            </a:endParaRPr>
          </a:p>
          <a:p>
            <a:pPr>
              <a:lnSpc>
                <a:spcPts val="3919"/>
              </a:lnSpc>
              <a:spcBef>
                <a:spcPct val="0"/>
              </a:spcBef>
            </a:pPr>
            <a:endParaRPr lang="en-US" sz="2799" dirty="0">
              <a:solidFill>
                <a:srgbClr val="FFFFFF"/>
              </a:solidFill>
              <a:latin typeface="Laleza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557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863423" y="1004888"/>
            <a:ext cx="16561153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26000"/>
          </a:blip>
          <a:srcRect/>
          <a:stretch>
            <a:fillRect/>
          </a:stretch>
        </p:blipFill>
        <p:spPr>
          <a:xfrm rot="-5400000">
            <a:off x="325086" y="5257691"/>
            <a:ext cx="1445201" cy="368526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999482" y="1004888"/>
            <a:ext cx="7144518" cy="187802"/>
            <a:chOff x="0" y="0"/>
            <a:chExt cx="1881684" cy="4946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81684" cy="49462"/>
            </a:xfrm>
            <a:custGeom>
              <a:avLst/>
              <a:gdLst/>
              <a:ahLst/>
              <a:cxnLst/>
              <a:rect l="l" t="t" r="r" b="b"/>
              <a:pathLst>
                <a:path w="1881684" h="49462">
                  <a:moveTo>
                    <a:pt x="0" y="0"/>
                  </a:moveTo>
                  <a:lnTo>
                    <a:pt x="1881684" y="0"/>
                  </a:lnTo>
                  <a:lnTo>
                    <a:pt x="1881684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999482" y="10156348"/>
            <a:ext cx="4401318" cy="187802"/>
            <a:chOff x="0" y="0"/>
            <a:chExt cx="1159195" cy="4946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59195" cy="49462"/>
            </a:xfrm>
            <a:custGeom>
              <a:avLst/>
              <a:gdLst/>
              <a:ahLst/>
              <a:cxnLst/>
              <a:rect l="l" t="t" r="r" b="b"/>
              <a:pathLst>
                <a:path w="1159195" h="49462">
                  <a:moveTo>
                    <a:pt x="0" y="0"/>
                  </a:moveTo>
                  <a:lnTo>
                    <a:pt x="1159195" y="0"/>
                  </a:lnTo>
                  <a:lnTo>
                    <a:pt x="1159195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999482" y="2977553"/>
            <a:ext cx="8110884" cy="5941304"/>
            <a:chOff x="0" y="152400"/>
            <a:chExt cx="10814512" cy="6471895"/>
          </a:xfrm>
        </p:grpSpPr>
        <p:sp>
          <p:nvSpPr>
            <p:cNvPr id="12" name="TextBox 12"/>
            <p:cNvSpPr txBox="1"/>
            <p:nvPr/>
          </p:nvSpPr>
          <p:spPr>
            <a:xfrm>
              <a:off x="0" y="152400"/>
              <a:ext cx="10814512" cy="223508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8000"/>
                </a:lnSpc>
              </a:pPr>
              <a:r>
                <a:rPr lang="ru-RU" sz="6600" dirty="0">
                  <a:solidFill>
                    <a:srgbClr val="FFFFFF"/>
                  </a:solidFill>
                  <a:latin typeface="Lalezar"/>
                </a:rPr>
                <a:t>Каскадная модель(Водопадная)</a:t>
              </a:r>
              <a:endParaRPr lang="en-US" sz="6600" dirty="0">
                <a:solidFill>
                  <a:srgbClr val="FFFFFF"/>
                </a:solidFill>
                <a:latin typeface="Lalezar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3354169"/>
              <a:ext cx="9752281" cy="3270126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lvl="0">
                <a:lnSpc>
                  <a:spcPts val="3919"/>
                </a:lnSpc>
                <a:spcBef>
                  <a:spcPct val="0"/>
                </a:spcBef>
              </a:pPr>
              <a:r>
                <a:rPr lang="ru-RU" sz="2800" dirty="0">
                  <a:solidFill>
                    <a:srgbClr val="FFFFFF"/>
                  </a:solidFill>
                  <a:latin typeface="Lalezar"/>
                </a:rPr>
                <a:t>модель процесса разработки программного обеспечения, в которой процесс разработки выглядит как поток, последовательно проходящий фазы анализа требований, проектирования, реализации, тестирования, интеграции и поддержки.</a:t>
              </a:r>
              <a:endParaRPr lang="en-US" sz="2800" dirty="0">
                <a:solidFill>
                  <a:srgbClr val="FFFFFF"/>
                </a:solidFill>
                <a:latin typeface="Lalezar"/>
              </a:endParaRPr>
            </a:p>
          </p:txBody>
        </p:sp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5186520" flipH="1">
            <a:off x="12595709" y="-279438"/>
            <a:ext cx="11109903" cy="11442784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5186520" flipH="1">
            <a:off x="-5515342" y="5279873"/>
            <a:ext cx="8515827" cy="8770983"/>
          </a:xfrm>
          <a:prstGeom prst="rect">
            <a:avLst/>
          </a:prstGeom>
        </p:spPr>
      </p:pic>
      <p:pic>
        <p:nvPicPr>
          <p:cNvPr id="3074" name="Picture 2" descr="https://konspekta.net/studopedianet/baza5/198206424716.files/image001.png">
            <a:extLst>
              <a:ext uri="{FF2B5EF4-FFF2-40B4-BE49-F238E27FC236}">
                <a16:creationId xmlns:a16="http://schemas.microsoft.com/office/drawing/2014/main" id="{C80643E8-F5EC-4A33-992F-5BC38150D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5455" l="9792" r="95104">
                        <a14:foregroundMark x1="10771" y1="16364" x2="24602" y2="16000"/>
                        <a14:foregroundMark x1="24602" y1="16000" x2="34027" y2="16364"/>
                        <a14:foregroundMark x1="30967" y1="43636" x2="49449" y2="46000"/>
                        <a14:foregroundMark x1="49449" y1="46000" x2="53244" y2="45455"/>
                        <a14:foregroundMark x1="28152" y1="46364" x2="24480" y2="45818"/>
                        <a14:foregroundMark x1="22032" y1="45273" x2="21787" y2="45273"/>
                        <a14:foregroundMark x1="74908" y1="93273" x2="90820" y2="91091"/>
                        <a14:foregroundMark x1="89106" y1="93091" x2="92656" y2="95273"/>
                        <a14:foregroundMark x1="92534" y1="93091" x2="95226" y2="92545"/>
                        <a14:foregroundMark x1="92166" y1="93273" x2="80661" y2="95455"/>
                        <a14:backgroundMark x1="27050" y1="46727" x2="27050" y2="46727"/>
                        <a14:backgroundMark x1="26683" y1="41091" x2="26683" y2="41091"/>
                        <a14:backgroundMark x1="27417" y1="46727" x2="27417" y2="46727"/>
                        <a14:backgroundMark x1="27417" y1="46727" x2="27417" y2="46727"/>
                        <a14:backgroundMark x1="22521" y1="44909" x2="22399" y2="45091"/>
                        <a14:backgroundMark x1="22644" y1="45273" x2="22521" y2="45273"/>
                        <a14:backgroundMark x1="22399" y1="45273" x2="22032" y2="45273"/>
                      </a14:backgroundRemoval>
                    </a14:imgEffect>
                    <a14:imgEffect>
                      <a14:artisticBlur radius="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710" y="3297454"/>
            <a:ext cx="7781925" cy="5238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557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863423" y="1004888"/>
            <a:ext cx="16561153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26000"/>
          </a:blip>
          <a:srcRect/>
          <a:stretch>
            <a:fillRect/>
          </a:stretch>
        </p:blipFill>
        <p:spPr>
          <a:xfrm rot="-5400000">
            <a:off x="325086" y="5257691"/>
            <a:ext cx="1445201" cy="368526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999482" y="1004888"/>
            <a:ext cx="7144518" cy="187802"/>
            <a:chOff x="0" y="0"/>
            <a:chExt cx="1881684" cy="4946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81684" cy="49462"/>
            </a:xfrm>
            <a:custGeom>
              <a:avLst/>
              <a:gdLst/>
              <a:ahLst/>
              <a:cxnLst/>
              <a:rect l="l" t="t" r="r" b="b"/>
              <a:pathLst>
                <a:path w="1881684" h="49462">
                  <a:moveTo>
                    <a:pt x="0" y="0"/>
                  </a:moveTo>
                  <a:lnTo>
                    <a:pt x="1881684" y="0"/>
                  </a:lnTo>
                  <a:lnTo>
                    <a:pt x="1881684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999482" y="10156348"/>
            <a:ext cx="4401318" cy="187802"/>
            <a:chOff x="0" y="0"/>
            <a:chExt cx="1159195" cy="4946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59195" cy="49462"/>
            </a:xfrm>
            <a:custGeom>
              <a:avLst/>
              <a:gdLst/>
              <a:ahLst/>
              <a:cxnLst/>
              <a:rect l="l" t="t" r="r" b="b"/>
              <a:pathLst>
                <a:path w="1159195" h="49462">
                  <a:moveTo>
                    <a:pt x="0" y="0"/>
                  </a:moveTo>
                  <a:lnTo>
                    <a:pt x="1159195" y="0"/>
                  </a:lnTo>
                  <a:lnTo>
                    <a:pt x="1159195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999482" y="2788702"/>
            <a:ext cx="8564272" cy="5902285"/>
            <a:chOff x="0" y="152400"/>
            <a:chExt cx="11419029" cy="7869713"/>
          </a:xfrm>
        </p:grpSpPr>
        <p:sp>
          <p:nvSpPr>
            <p:cNvPr id="12" name="TextBox 12"/>
            <p:cNvSpPr txBox="1"/>
            <p:nvPr/>
          </p:nvSpPr>
          <p:spPr>
            <a:xfrm>
              <a:off x="0" y="152400"/>
              <a:ext cx="11419029" cy="28041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000"/>
                </a:lnSpc>
              </a:pPr>
              <a:r>
                <a:rPr lang="ru-RU" sz="8000" dirty="0">
                  <a:solidFill>
                    <a:srgbClr val="FFFFFF"/>
                  </a:solidFill>
                  <a:latin typeface="Lalezar"/>
                </a:rPr>
                <a:t>Спиральная модель ЖЦ ПО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3354169"/>
              <a:ext cx="9526024" cy="4667944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lvl="0">
                <a:lnSpc>
                  <a:spcPts val="3919"/>
                </a:lnSpc>
                <a:spcBef>
                  <a:spcPct val="0"/>
                </a:spcBef>
              </a:pPr>
              <a:r>
                <a:rPr lang="ru-RU" sz="2799" dirty="0">
                  <a:solidFill>
                    <a:srgbClr val="FFFFFF"/>
                  </a:solidFill>
                  <a:latin typeface="Lalezar"/>
                </a:rPr>
                <a:t>Спиральная модель представляет собой процесс разработки программного обеспечения, сочетающий в себе как проектирование, так и </a:t>
              </a:r>
              <a:r>
                <a:rPr lang="ru-RU" sz="2799" dirty="0" err="1">
                  <a:solidFill>
                    <a:srgbClr val="FFFFFF"/>
                  </a:solidFill>
                  <a:latin typeface="Lalezar"/>
                </a:rPr>
                <a:t>постадийное</a:t>
              </a:r>
              <a:r>
                <a:rPr lang="ru-RU" sz="2799" dirty="0">
                  <a:solidFill>
                    <a:srgbClr val="FFFFFF"/>
                  </a:solidFill>
                  <a:latin typeface="Lalezar"/>
                </a:rPr>
                <a:t> прототипирование с целью сочетания преимуществ восходящей и нисходящей концепции.</a:t>
              </a:r>
              <a:endParaRPr lang="en-US" sz="2799" dirty="0">
                <a:solidFill>
                  <a:srgbClr val="FFFFFF"/>
                </a:solidFill>
                <a:latin typeface="Lalezar"/>
              </a:endParaRPr>
            </a:p>
          </p:txBody>
        </p:sp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5186520" flipH="1">
            <a:off x="12049318" y="-279440"/>
            <a:ext cx="11109903" cy="11442784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5186520" flipH="1">
            <a:off x="-5515342" y="5279873"/>
            <a:ext cx="8515827" cy="8770983"/>
          </a:xfrm>
          <a:prstGeom prst="rect">
            <a:avLst/>
          </a:prstGeom>
        </p:spPr>
      </p:pic>
      <p:pic>
        <p:nvPicPr>
          <p:cNvPr id="4098" name="Picture 2" descr="https://m.studref.com/im/15/5790/944899-21.jpg">
            <a:extLst>
              <a:ext uri="{FF2B5EF4-FFF2-40B4-BE49-F238E27FC236}">
                <a16:creationId xmlns:a16="http://schemas.microsoft.com/office/drawing/2014/main" id="{6BD53285-749B-46FC-AD3D-4826C5EB6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1286" y="3375027"/>
            <a:ext cx="5314950" cy="4133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334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557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flipH="1">
            <a:off x="9302710" y="-9878930"/>
            <a:ext cx="14071607" cy="1449322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flipH="1">
            <a:off x="16338514" y="-2103114"/>
            <a:ext cx="14071607" cy="14493228"/>
          </a:xfrm>
          <a:prstGeom prst="rect">
            <a:avLst/>
          </a:prstGeom>
        </p:spPr>
      </p:pic>
      <p:sp>
        <p:nvSpPr>
          <p:cNvPr id="5" name="AutoShape 5"/>
          <p:cNvSpPr/>
          <p:nvPr/>
        </p:nvSpPr>
        <p:spPr>
          <a:xfrm>
            <a:off x="863423" y="1004888"/>
            <a:ext cx="16561153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1999482" y="1852818"/>
            <a:ext cx="14688318" cy="20518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000"/>
              </a:lnSpc>
            </a:pPr>
            <a:r>
              <a:rPr lang="ru-RU" sz="5400" dirty="0">
                <a:solidFill>
                  <a:srgbClr val="FFFFFF"/>
                </a:solidFill>
                <a:latin typeface="Lalezar"/>
              </a:rPr>
              <a:t>Основные, организационные и вспомогательные процессы жизненного цикла</a:t>
            </a:r>
            <a:endParaRPr lang="en-US" sz="5400" dirty="0">
              <a:solidFill>
                <a:srgbClr val="FFFFFF"/>
              </a:solidFill>
              <a:latin typeface="Lalezar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2126231" y="4704827"/>
            <a:ext cx="3988011" cy="4420774"/>
            <a:chOff x="0" y="-57151"/>
            <a:chExt cx="5317347" cy="5894365"/>
          </a:xfrm>
        </p:grpSpPr>
        <p:sp>
          <p:nvSpPr>
            <p:cNvPr id="9" name="TextBox 9"/>
            <p:cNvSpPr txBox="1"/>
            <p:nvPr/>
          </p:nvSpPr>
          <p:spPr>
            <a:xfrm>
              <a:off x="0" y="-57151"/>
              <a:ext cx="4879391" cy="66684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ru-RU" sz="2799" b="1" dirty="0">
                  <a:solidFill>
                    <a:srgbClr val="FFFFFF"/>
                  </a:solidFill>
                  <a:latin typeface="Lalezar"/>
                </a:rPr>
                <a:t>Основные процессы </a:t>
              </a:r>
              <a:endParaRPr lang="en-US" sz="2799" b="1" dirty="0">
                <a:solidFill>
                  <a:srgbClr val="FFFFFF"/>
                </a:solidFill>
                <a:latin typeface="Lalezar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209878"/>
              <a:ext cx="5317347" cy="46273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ru-RU" sz="2799" dirty="0">
                  <a:solidFill>
                    <a:srgbClr val="FFFFFF"/>
                  </a:solidFill>
                  <a:latin typeface="Darker Grotesque"/>
                </a:rPr>
                <a:t>разбивают жизненный цикл на два этапа.</a:t>
              </a:r>
              <a:endParaRPr lang="en-US" sz="2799" dirty="0">
                <a:solidFill>
                  <a:srgbClr val="FFFFFF"/>
                </a:solidFill>
                <a:latin typeface="Darker Grotesque"/>
              </a:endParaRPr>
            </a:p>
            <a:p>
              <a:pPr>
                <a:lnSpc>
                  <a:spcPts val="3359"/>
                </a:lnSpc>
              </a:pPr>
              <a:r>
                <a:rPr lang="ru-RU" sz="2799" dirty="0">
                  <a:solidFill>
                    <a:srgbClr val="FFFFFF"/>
                  </a:solidFill>
                  <a:latin typeface="Darker Grotesque"/>
                </a:rPr>
                <a:t>Это: </a:t>
              </a:r>
            </a:p>
            <a:p>
              <a:pPr marL="514350" indent="-514350">
                <a:lnSpc>
                  <a:spcPts val="3359"/>
                </a:lnSpc>
                <a:buFont typeface="+mj-lt"/>
                <a:buAutoNum type="alphaLcPeriod"/>
              </a:pPr>
              <a:r>
                <a:rPr lang="ru-RU" sz="2799" dirty="0">
                  <a:solidFill>
                    <a:srgbClr val="FFFFFF"/>
                  </a:solidFill>
                  <a:latin typeface="Darker Grotesque"/>
                </a:rPr>
                <a:t>разработка либо приобретение и поставка ПО, </a:t>
              </a:r>
            </a:p>
            <a:p>
              <a:pPr marL="514350" indent="-514350">
                <a:lnSpc>
                  <a:spcPts val="3359"/>
                </a:lnSpc>
                <a:buFont typeface="+mj-lt"/>
                <a:buAutoNum type="alphaLcPeriod"/>
              </a:pPr>
              <a:r>
                <a:rPr lang="ru-RU" sz="2799" dirty="0">
                  <a:solidFill>
                    <a:srgbClr val="FFFFFF"/>
                  </a:solidFill>
                  <a:latin typeface="Darker Grotesque"/>
                </a:rPr>
                <a:t>эксплуатация и сопровождение ПО. 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279751" y="4527646"/>
            <a:ext cx="4127780" cy="4843774"/>
            <a:chOff x="0" y="-57151"/>
            <a:chExt cx="5503707" cy="6458365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57151"/>
              <a:ext cx="5503707" cy="61298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ru-RU" sz="2300" b="1" dirty="0">
                  <a:solidFill>
                    <a:srgbClr val="FFFFFF"/>
                  </a:solidFill>
                  <a:latin typeface="Lalezar"/>
                </a:rPr>
                <a:t>Организационные процессы </a:t>
              </a:r>
              <a:endParaRPr lang="en-US" sz="2300" b="1" dirty="0">
                <a:solidFill>
                  <a:srgbClr val="FFFFFF"/>
                </a:solidFill>
                <a:latin typeface="Lalezar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209878"/>
              <a:ext cx="5342908" cy="51913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ru-RU" sz="2400" dirty="0">
                  <a:solidFill>
                    <a:srgbClr val="FFFFFF"/>
                  </a:solidFill>
                  <a:latin typeface="Darker Grotesque"/>
                </a:rPr>
                <a:t>это процессы, обеспечивающие выполнение всего проекта в целом. К ним относятся управление проектами на начальной стадии, определение, оценка и улучшение самого ЖЦ, обучение персонала и т.п. </a:t>
              </a:r>
              <a:endParaRPr lang="en-US" sz="2400" dirty="0">
                <a:solidFill>
                  <a:srgbClr val="FFFFFF"/>
                </a:solidFill>
                <a:latin typeface="Darker Grotesque"/>
              </a:endParaRP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2952736" y="4365535"/>
            <a:ext cx="4127780" cy="4988754"/>
            <a:chOff x="0" y="-57151"/>
            <a:chExt cx="5503707" cy="6651672"/>
          </a:xfrm>
        </p:grpSpPr>
        <p:sp>
          <p:nvSpPr>
            <p:cNvPr id="15" name="TextBox 15"/>
            <p:cNvSpPr txBox="1"/>
            <p:nvPr/>
          </p:nvSpPr>
          <p:spPr>
            <a:xfrm>
              <a:off x="0" y="-57151"/>
              <a:ext cx="5096979" cy="133369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ru-RU" sz="2799" b="1" dirty="0">
                  <a:solidFill>
                    <a:srgbClr val="FFFFFF"/>
                  </a:solidFill>
                  <a:latin typeface="Lalezar"/>
                </a:rPr>
                <a:t>Вспомогательные процессы </a:t>
              </a:r>
              <a:endParaRPr lang="en-US" sz="2799" b="1" dirty="0">
                <a:solidFill>
                  <a:srgbClr val="FFFFFF"/>
                </a:solidFill>
                <a:latin typeface="Lalezar"/>
              </a:endParaRP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1403185"/>
              <a:ext cx="5503707" cy="51913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ru-RU" sz="2400" dirty="0">
                  <a:solidFill>
                    <a:srgbClr val="FFFFFF"/>
                  </a:solidFill>
                  <a:latin typeface="Darker Grotesque"/>
                </a:rPr>
                <a:t>это процессы, обеспечивающие выполнение основных. К ним относятся документирование ПО, управление конфигурацией, обеспечение качества, верификация, аттестация и т.п.</a:t>
              </a:r>
              <a:endParaRPr lang="en-US" sz="2400" dirty="0">
                <a:solidFill>
                  <a:srgbClr val="FFFFFF"/>
                </a:solidFill>
                <a:latin typeface="Darker Grotesque"/>
              </a:endParaRPr>
            </a:p>
          </p:txBody>
        </p:sp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5">
            <a:alphaModFix amt="26000"/>
          </a:blip>
          <a:srcRect/>
          <a:stretch>
            <a:fillRect/>
          </a:stretch>
        </p:blipFill>
        <p:spPr>
          <a:xfrm rot="-5400000">
            <a:off x="325086" y="5257691"/>
            <a:ext cx="1445201" cy="368526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1999482" y="1004888"/>
            <a:ext cx="3743139" cy="187802"/>
            <a:chOff x="0" y="0"/>
            <a:chExt cx="985847" cy="49462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985847" cy="49462"/>
            </a:xfrm>
            <a:custGeom>
              <a:avLst/>
              <a:gdLst/>
              <a:ahLst/>
              <a:cxnLst/>
              <a:rect l="l" t="t" r="r" b="b"/>
              <a:pathLst>
                <a:path w="985847" h="49462">
                  <a:moveTo>
                    <a:pt x="0" y="0"/>
                  </a:moveTo>
                  <a:lnTo>
                    <a:pt x="985847" y="0"/>
                  </a:lnTo>
                  <a:lnTo>
                    <a:pt x="985847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999482" y="10156348"/>
            <a:ext cx="15259818" cy="187802"/>
            <a:chOff x="0" y="0"/>
            <a:chExt cx="4019047" cy="49462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019047" cy="49462"/>
            </a:xfrm>
            <a:custGeom>
              <a:avLst/>
              <a:gdLst/>
              <a:ahLst/>
              <a:cxnLst/>
              <a:rect l="l" t="t" r="r" b="b"/>
              <a:pathLst>
                <a:path w="4019047" h="49462">
                  <a:moveTo>
                    <a:pt x="0" y="0"/>
                  </a:moveTo>
                  <a:lnTo>
                    <a:pt x="4019047" y="0"/>
                  </a:lnTo>
                  <a:lnTo>
                    <a:pt x="4019047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557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5186520" flipH="1">
            <a:off x="3008766" y="-11587308"/>
            <a:ext cx="15952185" cy="1643015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5186520" flipH="1">
            <a:off x="16241436" y="3295885"/>
            <a:ext cx="8515827" cy="8770983"/>
          </a:xfrm>
          <a:prstGeom prst="rect">
            <a:avLst/>
          </a:prstGeom>
        </p:spPr>
      </p:pic>
      <p:sp>
        <p:nvSpPr>
          <p:cNvPr id="5" name="AutoShape 5"/>
          <p:cNvSpPr/>
          <p:nvPr/>
        </p:nvSpPr>
        <p:spPr>
          <a:xfrm>
            <a:off x="863423" y="1004888"/>
            <a:ext cx="16561153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6" name="Picture 6"/>
          <p:cNvPicPr>
            <a:picLocks noChangeAspect="1"/>
          </p:cNvPicPr>
          <p:nvPr/>
        </p:nvPicPr>
        <p:blipFill>
          <a:blip r:embed="rId5">
            <a:alphaModFix amt="26000"/>
          </a:blip>
          <a:srcRect/>
          <a:stretch>
            <a:fillRect/>
          </a:stretch>
        </p:blipFill>
        <p:spPr>
          <a:xfrm rot="-5400000">
            <a:off x="325086" y="5257691"/>
            <a:ext cx="1445201" cy="368526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999482" y="1004888"/>
            <a:ext cx="3743139" cy="187802"/>
            <a:chOff x="0" y="0"/>
            <a:chExt cx="985847" cy="4946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85847" cy="49462"/>
            </a:xfrm>
            <a:custGeom>
              <a:avLst/>
              <a:gdLst/>
              <a:ahLst/>
              <a:cxnLst/>
              <a:rect l="l" t="t" r="r" b="b"/>
              <a:pathLst>
                <a:path w="985847" h="49462">
                  <a:moveTo>
                    <a:pt x="0" y="0"/>
                  </a:moveTo>
                  <a:lnTo>
                    <a:pt x="985847" y="0"/>
                  </a:lnTo>
                  <a:lnTo>
                    <a:pt x="985847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999482" y="10157745"/>
            <a:ext cx="4172718" cy="187802"/>
            <a:chOff x="0" y="0"/>
            <a:chExt cx="1098988" cy="4946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098988" cy="49462"/>
            </a:xfrm>
            <a:custGeom>
              <a:avLst/>
              <a:gdLst/>
              <a:ahLst/>
              <a:cxnLst/>
              <a:rect l="l" t="t" r="r" b="b"/>
              <a:pathLst>
                <a:path w="1098988" h="49462">
                  <a:moveTo>
                    <a:pt x="0" y="0"/>
                  </a:moveTo>
                  <a:lnTo>
                    <a:pt x="1098988" y="0"/>
                  </a:lnTo>
                  <a:lnTo>
                    <a:pt x="1098988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7780102" y="10157745"/>
            <a:ext cx="4172718" cy="187802"/>
            <a:chOff x="0" y="0"/>
            <a:chExt cx="1098988" cy="49462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098988" cy="49462"/>
            </a:xfrm>
            <a:custGeom>
              <a:avLst/>
              <a:gdLst/>
              <a:ahLst/>
              <a:cxnLst/>
              <a:rect l="l" t="t" r="r" b="b"/>
              <a:pathLst>
                <a:path w="1098988" h="49462">
                  <a:moveTo>
                    <a:pt x="0" y="0"/>
                  </a:moveTo>
                  <a:lnTo>
                    <a:pt x="1098988" y="0"/>
                  </a:lnTo>
                  <a:lnTo>
                    <a:pt x="1098988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3436566" y="10157745"/>
            <a:ext cx="4172718" cy="187802"/>
            <a:chOff x="0" y="0"/>
            <a:chExt cx="1098988" cy="4946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098988" cy="49462"/>
            </a:xfrm>
            <a:custGeom>
              <a:avLst/>
              <a:gdLst/>
              <a:ahLst/>
              <a:cxnLst/>
              <a:rect l="l" t="t" r="r" b="b"/>
              <a:pathLst>
                <a:path w="1098988" h="49462">
                  <a:moveTo>
                    <a:pt x="0" y="0"/>
                  </a:moveTo>
                  <a:lnTo>
                    <a:pt x="1098988" y="0"/>
                  </a:lnTo>
                  <a:lnTo>
                    <a:pt x="1098988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7780102" y="4719353"/>
            <a:ext cx="1232801" cy="1232801"/>
          </a:xfrm>
          <a:prstGeom prst="rect">
            <a:avLst/>
          </a:prstGeom>
        </p:spPr>
      </p:pic>
      <p:sp>
        <p:nvSpPr>
          <p:cNvPr id="24" name="TextBox 24"/>
          <p:cNvSpPr txBox="1"/>
          <p:nvPr/>
        </p:nvSpPr>
        <p:spPr>
          <a:xfrm>
            <a:off x="1999481" y="1852818"/>
            <a:ext cx="7694817" cy="21031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000"/>
              </a:lnSpc>
            </a:pPr>
            <a:r>
              <a:rPr lang="ru-RU" sz="8000" dirty="0">
                <a:solidFill>
                  <a:srgbClr val="FFFFFF"/>
                </a:solidFill>
                <a:latin typeface="Lalezar"/>
              </a:rPr>
              <a:t>Преимущества и недостатки</a:t>
            </a:r>
            <a:endParaRPr lang="en-US" sz="8000" dirty="0">
              <a:solidFill>
                <a:srgbClr val="FFFFFF"/>
              </a:solidFill>
              <a:latin typeface="Lalezar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2095373" y="4403785"/>
            <a:ext cx="5200528" cy="1044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ru-RU" sz="4000" b="1" dirty="0">
                <a:solidFill>
                  <a:srgbClr val="FFFFFF"/>
                </a:solidFill>
                <a:latin typeface="Lalezar"/>
              </a:rPr>
              <a:t>Недостатки</a:t>
            </a:r>
            <a:r>
              <a:rPr lang="ru-RU" sz="4400" b="1" dirty="0">
                <a:solidFill>
                  <a:srgbClr val="FFFFFF"/>
                </a:solidFill>
                <a:latin typeface="Lalezar"/>
              </a:rPr>
              <a:t> каскадной модели</a:t>
            </a:r>
            <a:endParaRPr lang="en-US" sz="4400" b="1" dirty="0">
              <a:solidFill>
                <a:srgbClr val="FFFFFF"/>
              </a:solidFill>
              <a:latin typeface="Lalezar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2128119" y="5482612"/>
            <a:ext cx="6465584" cy="39065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ru-RU" sz="2799" dirty="0">
                <a:solidFill>
                  <a:srgbClr val="FFFFFF"/>
                </a:solidFill>
                <a:latin typeface="Darker Grotesque"/>
              </a:rPr>
              <a:t>Неприспособленность к изменениям требований к проекту</a:t>
            </a:r>
          </a:p>
          <a:p>
            <a:pPr marL="457200" indent="-457200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ru-RU" sz="2799" dirty="0">
                <a:solidFill>
                  <a:srgbClr val="FFFFFF"/>
                </a:solidFill>
                <a:latin typeface="Darker Grotesque"/>
              </a:rPr>
              <a:t>Существенное запаздывание с получением результата</a:t>
            </a:r>
          </a:p>
          <a:p>
            <a:pPr marL="457200" indent="-457200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ru-RU" sz="2799" dirty="0">
                <a:solidFill>
                  <a:srgbClr val="FFFFFF"/>
                </a:solidFill>
                <a:latin typeface="Darker Grotesque"/>
              </a:rPr>
              <a:t>Длительный период создания системы, который может привести к тому, что реализация проекта морально устареет одновременно с утверждением.</a:t>
            </a:r>
            <a:endParaRPr lang="en-US" sz="2799" dirty="0">
              <a:solidFill>
                <a:srgbClr val="FFFFFF"/>
              </a:solidFill>
              <a:latin typeface="Darker Grotesque"/>
            </a:endParaRPr>
          </a:p>
        </p:txBody>
      </p:sp>
      <p:grpSp>
        <p:nvGrpSpPr>
          <p:cNvPr id="29" name="Group 29"/>
          <p:cNvGrpSpPr/>
          <p:nvPr/>
        </p:nvGrpSpPr>
        <p:grpSpPr>
          <a:xfrm>
            <a:off x="9275099" y="4403786"/>
            <a:ext cx="7880772" cy="4799986"/>
            <a:chOff x="-2102659" y="-122202"/>
            <a:chExt cx="7923051" cy="2279689"/>
          </a:xfrm>
        </p:grpSpPr>
        <p:sp>
          <p:nvSpPr>
            <p:cNvPr id="30" name="TextBox 30"/>
            <p:cNvSpPr txBox="1"/>
            <p:nvPr/>
          </p:nvSpPr>
          <p:spPr>
            <a:xfrm>
              <a:off x="-2102659" y="-122202"/>
              <a:ext cx="7923051" cy="55857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ru-RU" sz="4000" b="1" dirty="0">
                  <a:solidFill>
                    <a:srgbClr val="FFFFFF"/>
                  </a:solidFill>
                  <a:latin typeface="Lalezar"/>
                </a:rPr>
                <a:t>Преимущества спиральной модели</a:t>
              </a:r>
              <a:endParaRPr lang="en-US" sz="4000" b="1" dirty="0">
                <a:solidFill>
                  <a:srgbClr val="FFFFFF"/>
                </a:solidFill>
                <a:latin typeface="Lalezar"/>
              </a:endParaRP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-2102659" y="375313"/>
              <a:ext cx="7887192" cy="178217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457200" indent="-457200">
                <a:lnSpc>
                  <a:spcPts val="3359"/>
                </a:lnSpc>
                <a:buFont typeface="Arial" panose="020B0604020202020204" pitchFamily="34" charset="0"/>
                <a:buChar char="•"/>
              </a:pPr>
              <a:r>
                <a:rPr lang="ru-RU" sz="2799" dirty="0">
                  <a:solidFill>
                    <a:srgbClr val="FFFFFF"/>
                  </a:solidFill>
                  <a:latin typeface="Darker Grotesque"/>
                </a:rPr>
                <a:t>Накопление и повторное использование программных средств моделей и прототипов</a:t>
              </a:r>
              <a:r>
                <a:rPr lang="en-US" sz="2799" dirty="0">
                  <a:solidFill>
                    <a:srgbClr val="FFFFFF"/>
                  </a:solidFill>
                  <a:latin typeface="Darker Grotesque"/>
                </a:rPr>
                <a:t>,</a:t>
              </a:r>
              <a:endParaRPr lang="ru-RU" sz="2799" dirty="0">
                <a:solidFill>
                  <a:srgbClr val="FFFFFF"/>
                </a:solidFill>
                <a:latin typeface="Darker Grotesque"/>
              </a:endParaRPr>
            </a:p>
            <a:p>
              <a:pPr marL="457200" indent="-457200">
                <a:lnSpc>
                  <a:spcPts val="3359"/>
                </a:lnSpc>
                <a:buFont typeface="Arial" panose="020B0604020202020204" pitchFamily="34" charset="0"/>
                <a:buChar char="•"/>
              </a:pPr>
              <a:r>
                <a:rPr lang="ru-RU" sz="2799" dirty="0">
                  <a:solidFill>
                    <a:srgbClr val="FFFFFF"/>
                  </a:solidFill>
                  <a:latin typeface="Darker Grotesque"/>
                </a:rPr>
                <a:t>Ориентация на развитие и модификацию ПО в процессе проектирования</a:t>
              </a:r>
              <a:r>
                <a:rPr lang="en-US" sz="2799" dirty="0">
                  <a:solidFill>
                    <a:srgbClr val="FFFFFF"/>
                  </a:solidFill>
                  <a:latin typeface="Darker Grotesque"/>
                </a:rPr>
                <a:t>,</a:t>
              </a:r>
              <a:endParaRPr lang="ru-RU" sz="2799" dirty="0">
                <a:solidFill>
                  <a:srgbClr val="FFFFFF"/>
                </a:solidFill>
                <a:latin typeface="Darker Grotesque"/>
              </a:endParaRPr>
            </a:p>
            <a:p>
              <a:pPr marL="457200" indent="-457200">
                <a:lnSpc>
                  <a:spcPts val="3359"/>
                </a:lnSpc>
                <a:buFont typeface="Arial" panose="020B0604020202020204" pitchFamily="34" charset="0"/>
                <a:buChar char="•"/>
              </a:pPr>
              <a:r>
                <a:rPr lang="ru-RU" sz="2799" dirty="0">
                  <a:solidFill>
                    <a:srgbClr val="FFFFFF"/>
                  </a:solidFill>
                  <a:latin typeface="Darker Grotesque"/>
                </a:rPr>
                <a:t>Анализ издержек в процессе проектирования</a:t>
              </a:r>
              <a:r>
                <a:rPr lang="en-US" sz="2799" dirty="0">
                  <a:solidFill>
                    <a:srgbClr val="FFFFFF"/>
                  </a:solidFill>
                  <a:latin typeface="Darker Grotesque"/>
                </a:rPr>
                <a:t>,</a:t>
              </a:r>
            </a:p>
            <a:p>
              <a:pPr marL="457200" indent="-457200">
                <a:lnSpc>
                  <a:spcPts val="3359"/>
                </a:lnSpc>
                <a:buFont typeface="Arial" panose="020B0604020202020204" pitchFamily="34" charset="0"/>
                <a:buChar char="•"/>
              </a:pPr>
              <a:r>
                <a:rPr lang="ru-RU" sz="2799" dirty="0">
                  <a:solidFill>
                    <a:srgbClr val="FFFFFF"/>
                  </a:solidFill>
                  <a:latin typeface="Darker Grotesque"/>
                </a:rPr>
                <a:t>Приспособленность к изменениям требований к проекту.</a:t>
              </a:r>
            </a:p>
            <a:p>
              <a:pPr marL="457200" indent="-457200">
                <a:lnSpc>
                  <a:spcPts val="3359"/>
                </a:lnSpc>
                <a:buFont typeface="Arial" panose="020B0604020202020204" pitchFamily="34" charset="0"/>
                <a:buChar char="•"/>
              </a:pPr>
              <a:endParaRPr lang="en-US" sz="2799" dirty="0">
                <a:solidFill>
                  <a:srgbClr val="FFFFFF"/>
                </a:solidFill>
                <a:latin typeface="Darker Grotesque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320</Words>
  <Application>Microsoft Office PowerPoint</Application>
  <PresentationFormat>Произвольный</PresentationFormat>
  <Paragraphs>33</Paragraphs>
  <Slides>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Darker Grotesque</vt:lpstr>
      <vt:lpstr>Arial</vt:lpstr>
      <vt:lpstr>Calibri</vt:lpstr>
      <vt:lpstr>Lalezar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Copia de Black and Green Modern Web Designer Portfolio</dc:title>
  <cp:lastModifiedBy>10a</cp:lastModifiedBy>
  <cp:revision>7</cp:revision>
  <dcterms:created xsi:type="dcterms:W3CDTF">2006-08-16T00:00:00Z</dcterms:created>
  <dcterms:modified xsi:type="dcterms:W3CDTF">2023-01-18T07:35:47Z</dcterms:modified>
  <dc:identifier>DAFQ5LR2zy0</dc:identifier>
</cp:coreProperties>
</file>