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2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6" d="100"/>
          <a:sy n="156" d="100"/>
        </p:scale>
        <p:origin x="1944" y="1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400" b="1">
                <a:latin typeface="함초롬돋움" pitchFamily="18" charset="-127"/>
                <a:ea typeface="함초롬돋움" pitchFamily="18" charset="-127"/>
                <a:cs typeface="함초롬돋움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tint val="75000"/>
                  </a:schemeClr>
                </a:solidFill>
                <a:latin typeface="함초롬돋움" pitchFamily="18" charset="-127"/>
                <a:ea typeface="함초롬돋움" pitchFamily="18" charset="-127"/>
                <a:cs typeface="함초롬돋움" pitchFamily="18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grpSp>
        <p:nvGrpSpPr>
          <p:cNvPr id="7" name="그룹 6"/>
          <p:cNvGrpSpPr/>
          <p:nvPr userDrawn="1"/>
        </p:nvGrpSpPr>
        <p:grpSpPr>
          <a:xfrm>
            <a:off x="6372200" y="293022"/>
            <a:ext cx="2554962" cy="1719073"/>
            <a:chOff x="1979712" y="278511"/>
            <a:chExt cx="2554962" cy="1719073"/>
          </a:xfrm>
        </p:grpSpPr>
        <p:pic>
          <p:nvPicPr>
            <p:cNvPr id="1026" name="Picture 2"/>
            <p:cNvPicPr>
              <a:picLocks noChangeAspect="1" noChangeArrowheads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37992" y="278511"/>
              <a:ext cx="1196682" cy="17190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7" name="Picture 3"/>
            <p:cNvPicPr>
              <a:picLocks noChangeAspect="1" noChangeArrowheads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79712" y="278511"/>
              <a:ext cx="1358280" cy="17190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569207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D17AB-D33D-4BF2-A661-E2BB2280D2B6}" type="datetimeFigureOut">
              <a:rPr lang="ko-KR" altLang="en-US" smtClean="0"/>
              <a:t>2015-07-02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6A7FE-DFA3-47E9-9D9C-4A9F7E4F7FA5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6394330"/>
            <a:ext cx="7640142" cy="4549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10937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D17AB-D33D-4BF2-A661-E2BB2280D2B6}" type="datetimeFigureOut">
              <a:rPr lang="ko-KR" altLang="en-US" smtClean="0"/>
              <a:t>2015-07-02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6A7FE-DFA3-47E9-9D9C-4A9F7E4F7FA5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6394330"/>
            <a:ext cx="7640142" cy="4549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75205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D17AB-D33D-4BF2-A661-E2BB2280D2B6}" type="datetimeFigureOut">
              <a:rPr lang="ko-KR" altLang="en-US" smtClean="0"/>
              <a:t>2015-07-02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6A7FE-DFA3-47E9-9D9C-4A9F7E4F7FA5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6394330"/>
            <a:ext cx="7640142" cy="4549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769075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D17AB-D33D-4BF2-A661-E2BB2280D2B6}" type="datetimeFigureOut">
              <a:rPr lang="ko-KR" altLang="en-US" smtClean="0"/>
              <a:t>2015-07-02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6A7FE-DFA3-47E9-9D9C-4A9F7E4F7FA5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6394330"/>
            <a:ext cx="7640142" cy="4549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61531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D17AB-D33D-4BF2-A661-E2BB2280D2B6}" type="datetimeFigureOut">
              <a:rPr lang="ko-KR" altLang="en-US" smtClean="0"/>
              <a:t>2015-07-02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6A7FE-DFA3-47E9-9D9C-4A9F7E4F7FA5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6394330"/>
            <a:ext cx="7640142" cy="4549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71058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D17AB-D33D-4BF2-A661-E2BB2280D2B6}" type="datetimeFigureOut">
              <a:rPr lang="ko-KR" altLang="en-US" smtClean="0"/>
              <a:t>2015-07-02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6A7FE-DFA3-47E9-9D9C-4A9F7E4F7FA5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6394330"/>
            <a:ext cx="7640142" cy="4549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14888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D17AB-D33D-4BF2-A661-E2BB2280D2B6}" type="datetimeFigureOut">
              <a:rPr lang="ko-KR" altLang="en-US" smtClean="0"/>
              <a:t>2015-07-02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6A7FE-DFA3-47E9-9D9C-4A9F7E4F7FA5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6394330"/>
            <a:ext cx="7640142" cy="4549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51609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D17AB-D33D-4BF2-A661-E2BB2280D2B6}" type="datetimeFigureOut">
              <a:rPr lang="ko-KR" altLang="en-US" smtClean="0"/>
              <a:t>2015-07-02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6A7FE-DFA3-47E9-9D9C-4A9F7E4F7FA5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6394330"/>
            <a:ext cx="7640142" cy="4549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72817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D17AB-D33D-4BF2-A661-E2BB2280D2B6}" type="datetimeFigureOut">
              <a:rPr lang="ko-KR" altLang="en-US" smtClean="0"/>
              <a:t>2015-07-02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6A7FE-DFA3-47E9-9D9C-4A9F7E4F7FA5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6394330"/>
            <a:ext cx="7640142" cy="4549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97155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D17AB-D33D-4BF2-A661-E2BB2280D2B6}" type="datetimeFigureOut">
              <a:rPr lang="ko-KR" altLang="en-US" smtClean="0"/>
              <a:t>2015-07-02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6A7FE-DFA3-47E9-9D9C-4A9F7E4F7FA5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6394330"/>
            <a:ext cx="7640142" cy="4549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99183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96752"/>
            <a:ext cx="8229600" cy="49294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ED17AB-D33D-4BF2-A661-E2BB2280D2B6}" type="datetimeFigureOut">
              <a:rPr lang="ko-KR" altLang="en-US" smtClean="0"/>
              <a:t>2015-07-02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46A7FE-DFA3-47E9-9D9C-4A9F7E4F7FA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7051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3600" kern="1200">
          <a:solidFill>
            <a:schemeClr val="tx1"/>
          </a:solidFill>
          <a:latin typeface="함초롬돋움" pitchFamily="18" charset="-127"/>
          <a:ea typeface="함초롬돋움" pitchFamily="18" charset="-127"/>
          <a:cs typeface="함초롬돋움" pitchFamily="18" charset="-127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함초롬돋움" pitchFamily="18" charset="-127"/>
          <a:ea typeface="함초롬돋움" pitchFamily="18" charset="-127"/>
          <a:cs typeface="함초롬돋움" pitchFamily="18" charset="-127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함초롬돋움" pitchFamily="18" charset="-127"/>
          <a:ea typeface="함초롬돋움" pitchFamily="18" charset="-127"/>
          <a:cs typeface="함초롬돋움" pitchFamily="18" charset="-127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함초롬돋움" pitchFamily="18" charset="-127"/>
          <a:ea typeface="함초롬돋움" pitchFamily="18" charset="-127"/>
          <a:cs typeface="함초롬돋움" pitchFamily="18" charset="-127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함초롬돋움" pitchFamily="18" charset="-127"/>
          <a:ea typeface="함초롬돋움" pitchFamily="18" charset="-127"/>
          <a:cs typeface="함초롬돋움" pitchFamily="18" charset="-127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함초롬돋움" pitchFamily="18" charset="-127"/>
          <a:ea typeface="함초롬돋움" pitchFamily="18" charset="-127"/>
          <a:cs typeface="함초롬돋움" pitchFamily="18" charset="-127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>
                <a:latin typeface="RotisSansSerif" pitchFamily="2" charset="0"/>
              </a:rPr>
              <a:t>의학연구혁신센터</a:t>
            </a:r>
            <a:r>
              <a:rPr lang="en-US" altLang="ko-KR" dirty="0" smtClean="0">
                <a:latin typeface="RotisSansSerif" pitchFamily="2" charset="0"/>
              </a:rPr>
              <a:t/>
            </a:r>
            <a:br>
              <a:rPr lang="en-US" altLang="ko-KR" dirty="0" smtClean="0">
                <a:latin typeface="RotisSansSerif" pitchFamily="2" charset="0"/>
              </a:rPr>
            </a:br>
            <a:r>
              <a:rPr lang="ko-KR" altLang="en-US" dirty="0" smtClean="0">
                <a:latin typeface="RotisSansSerif" pitchFamily="2" charset="0"/>
              </a:rPr>
              <a:t>회의실 예약 시스템</a:t>
            </a:r>
            <a:endParaRPr lang="ko-KR" altLang="en-US" dirty="0">
              <a:latin typeface="RotisSansSerif" pitchFamily="2" charset="0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sz="2800" b="1" dirty="0" err="1" smtClean="0">
                <a:solidFill>
                  <a:schemeClr val="accent1">
                    <a:lumMod val="75000"/>
                  </a:schemeClr>
                </a:solidFill>
                <a:latin typeface="RotisSansSerif" pitchFamily="2" charset="0"/>
              </a:rPr>
              <a:t>의공학과</a:t>
            </a:r>
            <a:r>
              <a:rPr lang="ko-KR" altLang="en-US" sz="2800" b="1" dirty="0" smtClean="0">
                <a:solidFill>
                  <a:schemeClr val="accent1">
                    <a:lumMod val="75000"/>
                  </a:schemeClr>
                </a:solidFill>
                <a:latin typeface="RotisSansSerif" pitchFamily="2" charset="0"/>
              </a:rPr>
              <a:t> 기술개발파트</a:t>
            </a:r>
            <a:endParaRPr lang="en-US" altLang="ko-KR" sz="2800" b="1" dirty="0" smtClean="0">
              <a:solidFill>
                <a:schemeClr val="accent1">
                  <a:lumMod val="75000"/>
                </a:schemeClr>
              </a:solidFill>
              <a:latin typeface="RotisSansSerif" pitchFamily="2" charset="0"/>
            </a:endParaRPr>
          </a:p>
          <a:p>
            <a:r>
              <a:rPr lang="ko-KR" altLang="en-US" b="1" dirty="0" smtClean="0">
                <a:solidFill>
                  <a:schemeClr val="accent1">
                    <a:lumMod val="75000"/>
                  </a:schemeClr>
                </a:solidFill>
                <a:latin typeface="RotisSansSerif" pitchFamily="2" charset="0"/>
              </a:rPr>
              <a:t>개발팀</a:t>
            </a:r>
            <a:endParaRPr lang="ko-KR" altLang="en-US" sz="2800" b="1" dirty="0">
              <a:solidFill>
                <a:schemeClr val="accent1">
                  <a:lumMod val="75000"/>
                </a:schemeClr>
              </a:solidFill>
              <a:latin typeface="RotisSansSerif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7861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회의실 예약 시스템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요구사항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12</a:t>
            </a:r>
            <a:r>
              <a:rPr lang="ko-KR" altLang="en-US" dirty="0" smtClean="0"/>
              <a:t>개 회의실을 관리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터치스크린 단말기로 회의실 앞에서 예약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교수님 명의로 등록</a:t>
            </a:r>
            <a:endParaRPr lang="en-US" altLang="ko-KR" dirty="0"/>
          </a:p>
          <a:p>
            <a:pPr lvl="2"/>
            <a:r>
              <a:rPr lang="ko-KR" altLang="en-US" dirty="0" smtClean="0"/>
              <a:t>교수님 성함 및 </a:t>
            </a:r>
            <a:r>
              <a:rPr lang="ko-KR" altLang="en-US" dirty="0" err="1" smtClean="0"/>
              <a:t>사번</a:t>
            </a:r>
            <a:r>
              <a:rPr lang="ko-KR" altLang="en-US" dirty="0" smtClean="0"/>
              <a:t> 입력</a:t>
            </a:r>
            <a:endParaRPr lang="en-US" altLang="ko-KR" dirty="0"/>
          </a:p>
          <a:p>
            <a:pPr lvl="1"/>
            <a:r>
              <a:rPr lang="en-US" altLang="ko-KR" dirty="0" smtClean="0"/>
              <a:t>30</a:t>
            </a:r>
            <a:r>
              <a:rPr lang="ko-KR" altLang="en-US" dirty="0" smtClean="0"/>
              <a:t>분 단위 예약</a:t>
            </a:r>
            <a:r>
              <a:rPr lang="en-US" altLang="ko-KR" dirty="0" smtClean="0"/>
              <a:t>, 1</a:t>
            </a:r>
            <a:r>
              <a:rPr lang="ko-KR" altLang="en-US" dirty="0" smtClean="0"/>
              <a:t>일 </a:t>
            </a:r>
            <a:r>
              <a:rPr lang="en-US" altLang="ko-KR" dirty="0" smtClean="0"/>
              <a:t>2</a:t>
            </a:r>
            <a:r>
              <a:rPr lang="ko-KR" altLang="en-US" dirty="0" smtClean="0"/>
              <a:t>시간까지 가능</a:t>
            </a:r>
            <a:endParaRPr lang="en-US" altLang="ko-KR" dirty="0"/>
          </a:p>
          <a:p>
            <a:pPr lvl="2"/>
            <a:r>
              <a:rPr lang="en-US" altLang="ko-KR" dirty="0" smtClean="0"/>
              <a:t>2</a:t>
            </a:r>
            <a:r>
              <a:rPr lang="ko-KR" altLang="en-US" dirty="0" smtClean="0"/>
              <a:t>시간 이상 필요한 경우 전화예약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회의실 이용 시작 및 종료 시 버튼을 눌러 확인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회의실 </a:t>
            </a:r>
            <a:r>
              <a:rPr lang="ko-KR" altLang="en-US" dirty="0" err="1" smtClean="0"/>
              <a:t>미이용자</a:t>
            </a:r>
            <a:r>
              <a:rPr lang="ko-KR" altLang="en-US" dirty="0" smtClean="0"/>
              <a:t> 확인기능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1</a:t>
            </a:r>
            <a:r>
              <a:rPr lang="ko-KR" altLang="en-US" dirty="0" smtClean="0"/>
              <a:t>개월 내 반복예약 기능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2923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시스템 하드웨어 구성도</a:t>
            </a:r>
            <a:endParaRPr lang="ko-KR" altLang="en-US" dirty="0"/>
          </a:p>
        </p:txBody>
      </p:sp>
      <p:pic>
        <p:nvPicPr>
          <p:cNvPr id="1026" name="Picture 2" descr="https://c1.staticflickr.com/3/2076/2073251107_1d68d60707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009" y="1316532"/>
            <a:ext cx="1063724" cy="1063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s://c1.staticflickr.com/3/2076/2073251107_1d68d60707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4018078"/>
            <a:ext cx="1063724" cy="1063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icons.iconarchive.com/icons/visualpharm/hardware/256/server-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2406642"/>
            <a:ext cx="1286272" cy="1286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cdn4.iconfinder.com/data/icons/VISTA/computer_gadgets/png/400/desktop_computer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8625" y="2418916"/>
            <a:ext cx="1265783" cy="1265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icons.iconarchive.com/icons/oxygen-icons.org/oxygen/256/Devices-network-wireless-ic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7623" y="2622666"/>
            <a:ext cx="1070248" cy="1070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꺾인 연결선 5"/>
          <p:cNvCxnSpPr>
            <a:stCxn id="1032" idx="2"/>
            <a:endCxn id="1028" idx="2"/>
          </p:cNvCxnSpPr>
          <p:nvPr/>
        </p:nvCxnSpPr>
        <p:spPr>
          <a:xfrm rot="16200000" flipH="1">
            <a:off x="4105929" y="2799731"/>
            <a:ext cx="12700" cy="1786365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>
            <a:stCxn id="1028" idx="3"/>
            <a:endCxn id="1030" idx="1"/>
          </p:cNvCxnSpPr>
          <p:nvPr/>
        </p:nvCxnSpPr>
        <p:spPr>
          <a:xfrm>
            <a:off x="5642248" y="3049778"/>
            <a:ext cx="1336377" cy="20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4" name="Picture 10" descr="http://icdn.pro/images/en/n/e/network-signals-wi-fi-wireless-icone-8286-128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2075052" y="2167635"/>
            <a:ext cx="643136" cy="643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0" descr="http://icdn.pro/images/en/n/e/network-signals-wi-fi-wireless-icone-8286-128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500000">
            <a:off x="2075053" y="3532094"/>
            <a:ext cx="643136" cy="643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2037253" y="4644101"/>
            <a:ext cx="23984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회의실 앞</a:t>
            </a:r>
            <a:endParaRPr lang="en-US" altLang="ko-KR" sz="1200" dirty="0" smtClean="0"/>
          </a:p>
          <a:p>
            <a:r>
              <a:rPr lang="en-US" altLang="ko-KR" sz="1200" dirty="0" smtClean="0"/>
              <a:t>Tablet </a:t>
            </a:r>
            <a:r>
              <a:rPr lang="ko-KR" altLang="en-US" sz="1200" dirty="0" smtClean="0"/>
              <a:t>단말기</a:t>
            </a:r>
            <a:endParaRPr lang="en-US" altLang="ko-KR" sz="1200" dirty="0" smtClean="0"/>
          </a:p>
          <a:p>
            <a:pPr marL="285750" indent="-285750">
              <a:buFontTx/>
              <a:buChar char="-"/>
            </a:pPr>
            <a:r>
              <a:rPr lang="ko-KR" altLang="en-US" sz="1200" dirty="0" smtClean="0"/>
              <a:t>철제 케이스</a:t>
            </a:r>
            <a:endParaRPr lang="en-US" altLang="ko-KR" sz="1200" dirty="0"/>
          </a:p>
          <a:p>
            <a:pPr marL="285750" indent="-285750">
              <a:buFontTx/>
              <a:buChar char="-"/>
            </a:pPr>
            <a:r>
              <a:rPr lang="ko-KR" altLang="en-US" sz="1200" dirty="0" smtClean="0"/>
              <a:t>벽 고정</a:t>
            </a:r>
            <a:endParaRPr lang="ko-KR" alt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4063008" y="1969488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Server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904528" y="2927026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SNUH_WIFI_1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588224" y="1969488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관리자 컴퓨터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077519" y="4018078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/>
              <a:t>병원망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172.16.x.x</a:t>
            </a:r>
            <a:endParaRPr lang="ko-KR" altLang="en-US" dirty="0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84673" y="5157192"/>
            <a:ext cx="757180" cy="830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028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소프트웨어 구성도</a:t>
            </a:r>
            <a:endParaRPr lang="ko-KR" altLang="en-US" dirty="0"/>
          </a:p>
        </p:txBody>
      </p:sp>
      <p:sp>
        <p:nvSpPr>
          <p:cNvPr id="3" name="순서도: 자기 디스크 2"/>
          <p:cNvSpPr/>
          <p:nvPr/>
        </p:nvSpPr>
        <p:spPr>
          <a:xfrm>
            <a:off x="3913177" y="4269328"/>
            <a:ext cx="1727371" cy="1462869"/>
          </a:xfrm>
          <a:prstGeom prst="flowChartMagneticDisk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Backend</a:t>
            </a:r>
          </a:p>
          <a:p>
            <a:pPr algn="ctr"/>
            <a:r>
              <a:rPr lang="en-US" altLang="ko-KR" dirty="0" smtClean="0"/>
              <a:t>Database</a:t>
            </a:r>
            <a:endParaRPr lang="ko-KR" altLang="en-US" dirty="0"/>
          </a:p>
        </p:txBody>
      </p:sp>
      <p:sp>
        <p:nvSpPr>
          <p:cNvPr id="5" name="한쪽 모서리는 잘리고 다른 쪽 모서리는 둥근 사각형 4"/>
          <p:cNvSpPr/>
          <p:nvPr/>
        </p:nvSpPr>
        <p:spPr>
          <a:xfrm>
            <a:off x="3916456" y="2491838"/>
            <a:ext cx="1724093" cy="1224136"/>
          </a:xfrm>
          <a:prstGeom prst="snip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Web Server</a:t>
            </a:r>
            <a:endParaRPr lang="ko-KR" altLang="en-US" dirty="0"/>
          </a:p>
        </p:txBody>
      </p:sp>
      <p:grpSp>
        <p:nvGrpSpPr>
          <p:cNvPr id="10" name="그룹 9"/>
          <p:cNvGrpSpPr/>
          <p:nvPr/>
        </p:nvGrpSpPr>
        <p:grpSpPr>
          <a:xfrm>
            <a:off x="827584" y="2276872"/>
            <a:ext cx="2105000" cy="2606306"/>
            <a:chOff x="611560" y="1649358"/>
            <a:chExt cx="2105000" cy="2032992"/>
          </a:xfrm>
        </p:grpSpPr>
        <p:sp>
          <p:nvSpPr>
            <p:cNvPr id="7" name="모서리가 접힌 도형 6"/>
            <p:cNvSpPr/>
            <p:nvPr/>
          </p:nvSpPr>
          <p:spPr>
            <a:xfrm>
              <a:off x="611560" y="1649358"/>
              <a:ext cx="1800200" cy="1728192"/>
            </a:xfrm>
            <a:prstGeom prst="foldedCorner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접힌 도형 7"/>
            <p:cNvSpPr/>
            <p:nvPr/>
          </p:nvSpPr>
          <p:spPr>
            <a:xfrm>
              <a:off x="763960" y="1801758"/>
              <a:ext cx="1800200" cy="1728192"/>
            </a:xfrm>
            <a:prstGeom prst="foldedCorner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접힌 도형 8"/>
            <p:cNvSpPr/>
            <p:nvPr/>
          </p:nvSpPr>
          <p:spPr>
            <a:xfrm>
              <a:off x="916360" y="1954158"/>
              <a:ext cx="1800200" cy="1728192"/>
            </a:xfrm>
            <a:prstGeom prst="foldedCorner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>
                  <a:solidFill>
                    <a:srgbClr val="FFFF00"/>
                  </a:solidFill>
                </a:rPr>
                <a:t>Mobile Web Page</a:t>
              </a:r>
              <a:br>
                <a:rPr lang="en-US" altLang="ko-KR" sz="1200" b="1" dirty="0" smtClean="0">
                  <a:solidFill>
                    <a:srgbClr val="FFFF00"/>
                  </a:solidFill>
                </a:rPr>
              </a:br>
              <a:r>
                <a:rPr lang="en-US" altLang="ko-KR" sz="1200" b="1" dirty="0" smtClean="0">
                  <a:solidFill>
                    <a:srgbClr val="FFFF00"/>
                  </a:solidFill>
                </a:rPr>
                <a:t>on Tablet</a:t>
              </a:r>
            </a:p>
            <a:p>
              <a:pPr algn="ctr"/>
              <a:endParaRPr lang="en-US" altLang="ko-KR" sz="1200" dirty="0" smtClean="0"/>
            </a:p>
            <a:p>
              <a:pPr marL="285750" indent="-285750">
                <a:buFontTx/>
                <a:buChar char="-"/>
              </a:pPr>
              <a:r>
                <a:rPr lang="ko-KR" altLang="en-US" sz="1200" dirty="0" smtClean="0"/>
                <a:t>예약 현황 보기</a:t>
              </a:r>
              <a:r>
                <a:rPr lang="en-US" altLang="ko-KR" sz="1200" dirty="0" smtClean="0"/>
                <a:t/>
              </a:r>
              <a:br>
                <a:rPr lang="en-US" altLang="ko-KR" sz="1200" dirty="0" smtClean="0"/>
              </a:br>
              <a:r>
                <a:rPr lang="en-US" altLang="ko-KR" sz="1200" dirty="0" smtClean="0"/>
                <a:t>Dashboard</a:t>
              </a:r>
            </a:p>
            <a:p>
              <a:pPr marL="285750" indent="-285750">
                <a:buFontTx/>
                <a:buChar char="-"/>
              </a:pPr>
              <a:r>
                <a:rPr lang="ko-KR" altLang="en-US" sz="1200" dirty="0" smtClean="0"/>
                <a:t>공지사항 보기</a:t>
              </a:r>
              <a:endParaRPr lang="en-US" altLang="ko-KR" sz="1200" dirty="0" smtClean="0"/>
            </a:p>
            <a:p>
              <a:pPr marL="285750" indent="-285750">
                <a:buFontTx/>
                <a:buChar char="-"/>
              </a:pPr>
              <a:r>
                <a:rPr lang="ko-KR" altLang="en-US" sz="1200" dirty="0" smtClean="0"/>
                <a:t>회의 예약하기</a:t>
              </a:r>
              <a:endParaRPr lang="en-US" altLang="ko-KR" sz="1200" dirty="0"/>
            </a:p>
            <a:p>
              <a:pPr marL="285750" indent="-285750">
                <a:buFontTx/>
                <a:buChar char="-"/>
              </a:pPr>
              <a:r>
                <a:rPr lang="ko-KR" altLang="en-US" sz="1200" dirty="0" smtClean="0"/>
                <a:t>회의 시작</a:t>
              </a:r>
              <a:r>
                <a:rPr lang="en-US" altLang="ko-KR" sz="1200" dirty="0" smtClean="0"/>
                <a:t>/</a:t>
              </a:r>
              <a:r>
                <a:rPr lang="ko-KR" altLang="en-US" sz="1200" dirty="0" smtClean="0"/>
                <a:t>연장</a:t>
              </a:r>
              <a:r>
                <a:rPr lang="en-US" altLang="ko-KR" sz="1200" dirty="0" smtClean="0"/>
                <a:t>/</a:t>
              </a:r>
              <a:r>
                <a:rPr lang="ko-KR" altLang="en-US" sz="1200" dirty="0" smtClean="0"/>
                <a:t>종료 인터페이스</a:t>
              </a:r>
              <a:endParaRPr lang="ko-KR" altLang="en-US" sz="1200" dirty="0"/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6624420" y="2276872"/>
            <a:ext cx="2105000" cy="2606306"/>
            <a:chOff x="611560" y="1649358"/>
            <a:chExt cx="2105000" cy="2032992"/>
          </a:xfrm>
        </p:grpSpPr>
        <p:sp>
          <p:nvSpPr>
            <p:cNvPr id="12" name="모서리가 접힌 도형 11"/>
            <p:cNvSpPr/>
            <p:nvPr/>
          </p:nvSpPr>
          <p:spPr>
            <a:xfrm>
              <a:off x="611560" y="1649358"/>
              <a:ext cx="1800200" cy="1728192"/>
            </a:xfrm>
            <a:prstGeom prst="foldedCorner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접힌 도형 12"/>
            <p:cNvSpPr/>
            <p:nvPr/>
          </p:nvSpPr>
          <p:spPr>
            <a:xfrm>
              <a:off x="763960" y="1801758"/>
              <a:ext cx="1800200" cy="1728192"/>
            </a:xfrm>
            <a:prstGeom prst="foldedCorner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모서리가 접힌 도형 13"/>
            <p:cNvSpPr/>
            <p:nvPr/>
          </p:nvSpPr>
          <p:spPr>
            <a:xfrm>
              <a:off x="916360" y="1954158"/>
              <a:ext cx="1800200" cy="1728192"/>
            </a:xfrm>
            <a:prstGeom prst="foldedCorner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smtClean="0">
                  <a:solidFill>
                    <a:srgbClr val="FFFF00"/>
                  </a:solidFill>
                </a:rPr>
                <a:t>관리자용</a:t>
              </a:r>
              <a:endParaRPr lang="en-US" altLang="ko-KR" sz="1200" b="1" dirty="0" smtClean="0">
                <a:solidFill>
                  <a:srgbClr val="FFFF00"/>
                </a:solidFill>
              </a:endParaRPr>
            </a:p>
            <a:p>
              <a:pPr algn="ctr"/>
              <a:r>
                <a:rPr lang="en-US" altLang="ko-KR" sz="1200" b="1" dirty="0" smtClean="0">
                  <a:solidFill>
                    <a:srgbClr val="FFFF00"/>
                  </a:solidFill>
                </a:rPr>
                <a:t>Web Application</a:t>
              </a:r>
            </a:p>
            <a:p>
              <a:pPr algn="ctr"/>
              <a:endParaRPr lang="en-US" altLang="ko-KR" sz="1200" dirty="0" smtClean="0"/>
            </a:p>
            <a:p>
              <a:pPr marL="171450" indent="-171450">
                <a:buFontTx/>
                <a:buChar char="-"/>
              </a:pPr>
              <a:r>
                <a:rPr lang="ko-KR" altLang="en-US" sz="1200" dirty="0" smtClean="0"/>
                <a:t>전화 회의 예약</a:t>
              </a:r>
              <a:r>
                <a:rPr lang="en-US" altLang="ko-KR" sz="1200" dirty="0" smtClean="0"/>
                <a:t>/</a:t>
              </a:r>
              <a:r>
                <a:rPr lang="ko-KR" altLang="en-US" sz="1200" dirty="0" smtClean="0"/>
                <a:t>취소</a:t>
              </a:r>
              <a:endParaRPr lang="en-US" altLang="ko-KR" sz="1200" dirty="0" smtClean="0"/>
            </a:p>
            <a:p>
              <a:pPr marL="171450" indent="-171450">
                <a:buFontTx/>
                <a:buChar char="-"/>
              </a:pPr>
              <a:r>
                <a:rPr lang="ko-KR" altLang="en-US" sz="1200" dirty="0" smtClean="0"/>
                <a:t>전체 회의실 이용</a:t>
              </a:r>
              <a:r>
                <a:rPr lang="en-US" altLang="ko-KR" sz="1200" dirty="0" smtClean="0"/>
                <a:t/>
              </a:r>
              <a:br>
                <a:rPr lang="en-US" altLang="ko-KR" sz="1200" dirty="0" smtClean="0"/>
              </a:br>
              <a:r>
                <a:rPr lang="ko-KR" altLang="en-US" sz="1200" dirty="0" smtClean="0"/>
                <a:t>현황 조회</a:t>
              </a:r>
              <a:endParaRPr lang="en-US" altLang="ko-KR" sz="1200" smtClean="0"/>
            </a:p>
            <a:p>
              <a:pPr marL="171450" indent="-171450">
                <a:buFontTx/>
                <a:buChar char="-"/>
              </a:pPr>
              <a:r>
                <a:rPr lang="ko-KR" altLang="en-US" sz="1200" smtClean="0"/>
                <a:t>단말기 관리</a:t>
              </a:r>
              <a:endParaRPr lang="en-US" altLang="ko-KR" sz="1200" dirty="0" smtClean="0"/>
            </a:p>
            <a:p>
              <a:pPr marL="171450" indent="-171450">
                <a:buFontTx/>
                <a:buChar char="-"/>
              </a:pPr>
              <a:r>
                <a:rPr lang="ko-KR" altLang="en-US" sz="1200" dirty="0" smtClean="0"/>
                <a:t>회의실 이용 통계</a:t>
              </a:r>
              <a:endParaRPr lang="en-US" altLang="ko-KR" sz="1200" dirty="0"/>
            </a:p>
            <a:p>
              <a:pPr marL="171450" indent="-171450">
                <a:buFontTx/>
                <a:buChar char="-"/>
              </a:pPr>
              <a:r>
                <a:rPr lang="ko-KR" altLang="en-US" sz="1200" dirty="0" smtClean="0"/>
                <a:t>공지사항 관리</a:t>
              </a:r>
              <a:endParaRPr lang="en-US" altLang="ko-KR" sz="1200" dirty="0" smtClean="0"/>
            </a:p>
          </p:txBody>
        </p:sp>
      </p:grpSp>
      <p:sp>
        <p:nvSpPr>
          <p:cNvPr id="15" name="위쪽/아래쪽 화살표 14"/>
          <p:cNvSpPr/>
          <p:nvPr/>
        </p:nvSpPr>
        <p:spPr>
          <a:xfrm>
            <a:off x="4636126" y="3861048"/>
            <a:ext cx="288032" cy="576064"/>
          </a:xfrm>
          <a:prstGeom prst="upDown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위쪽/아래쪽 화살표 15"/>
          <p:cNvSpPr/>
          <p:nvPr/>
        </p:nvSpPr>
        <p:spPr>
          <a:xfrm rot="5400000">
            <a:off x="3222491" y="2896226"/>
            <a:ext cx="400778" cy="576064"/>
          </a:xfrm>
          <a:prstGeom prst="upDown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위쪽/아래쪽 화살표 16"/>
          <p:cNvSpPr/>
          <p:nvPr/>
        </p:nvSpPr>
        <p:spPr>
          <a:xfrm rot="5400000">
            <a:off x="5927448" y="2896226"/>
            <a:ext cx="400778" cy="576064"/>
          </a:xfrm>
          <a:prstGeom prst="upDown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348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단말기 화면 구성도 </a:t>
            </a:r>
            <a:r>
              <a:rPr lang="en-US" altLang="ko-KR" dirty="0" smtClean="0"/>
              <a:t>(</a:t>
            </a:r>
            <a:r>
              <a:rPr lang="ko-KR" altLang="en-US" dirty="0" smtClean="0"/>
              <a:t>예시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827584" y="1268760"/>
            <a:ext cx="7560840" cy="4608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051720" y="1412776"/>
            <a:ext cx="4680520" cy="86409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2">
                    <a:lumMod val="25000"/>
                  </a:schemeClr>
                </a:solidFill>
              </a:rPr>
              <a:t>회의</a:t>
            </a:r>
            <a:r>
              <a:rPr lang="ko-KR" altLang="en-US" sz="1200" dirty="0">
                <a:solidFill>
                  <a:schemeClr val="bg2">
                    <a:lumMod val="25000"/>
                  </a:schemeClr>
                </a:solidFill>
              </a:rPr>
              <a:t>실</a:t>
            </a:r>
            <a:r>
              <a:rPr lang="ko-KR" altLang="en-US" sz="1200" dirty="0" smtClean="0">
                <a:solidFill>
                  <a:schemeClr val="bg2">
                    <a:lumMod val="25000"/>
                  </a:schemeClr>
                </a:solidFill>
              </a:rPr>
              <a:t> 예약 공지사항</a:t>
            </a:r>
            <a:endParaRPr lang="en-US" altLang="ko-KR" sz="1200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1200" dirty="0" smtClean="0">
                <a:solidFill>
                  <a:schemeClr val="bg2">
                    <a:lumMod val="25000"/>
                  </a:schemeClr>
                </a:solidFill>
              </a:rPr>
              <a:t>안내 </a:t>
            </a:r>
            <a:r>
              <a:rPr lang="en-US" altLang="ko-KR" sz="1200" dirty="0" smtClean="0">
                <a:solidFill>
                  <a:schemeClr val="bg2">
                    <a:lumMod val="25000"/>
                  </a:schemeClr>
                </a:solidFill>
              </a:rPr>
              <a:t>1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 smtClean="0">
                <a:solidFill>
                  <a:schemeClr val="bg2">
                    <a:lumMod val="25000"/>
                  </a:schemeClr>
                </a:solidFill>
              </a:rPr>
              <a:t>안내 </a:t>
            </a:r>
            <a:r>
              <a:rPr lang="en-US" altLang="ko-KR" sz="1200" dirty="0" smtClean="0">
                <a:solidFill>
                  <a:schemeClr val="bg2">
                    <a:lumMod val="25000"/>
                  </a:schemeClr>
                </a:solidFill>
              </a:rPr>
              <a:t>2</a:t>
            </a:r>
            <a:endParaRPr lang="ko-KR" alt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948264" y="1412776"/>
            <a:ext cx="1224136" cy="864096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회의실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/>
            </a:r>
            <a:b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</a:b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예약</a:t>
            </a:r>
            <a:endParaRPr lang="ko-KR" altLang="en-US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115616" y="2492896"/>
            <a:ext cx="2160240" cy="31683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115616" y="1412776"/>
            <a:ext cx="792088" cy="86409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accent1">
                    <a:lumMod val="75000"/>
                  </a:schemeClr>
                </a:solidFill>
              </a:rPr>
              <a:t>SNUH</a:t>
            </a:r>
            <a:br>
              <a:rPr lang="en-US" altLang="ko-KR" sz="1600" b="1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altLang="ko-KR" sz="1600" b="1" dirty="0" smtClean="0">
                <a:solidFill>
                  <a:schemeClr val="accent1">
                    <a:lumMod val="75000"/>
                  </a:schemeClr>
                </a:solidFill>
              </a:rPr>
              <a:t>CMI</a:t>
            </a:r>
          </a:p>
          <a:p>
            <a:pPr algn="ctr"/>
            <a:r>
              <a:rPr lang="en-US" altLang="ko-KR" sz="1600" b="1" dirty="0" smtClean="0">
                <a:solidFill>
                  <a:schemeClr val="accent1">
                    <a:lumMod val="75000"/>
                  </a:schemeClr>
                </a:solidFill>
              </a:rPr>
              <a:t>LOGO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025666" y="2420888"/>
            <a:ext cx="559254" cy="576064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일</a:t>
            </a:r>
            <a:endParaRPr lang="ko-KR" altLang="en-US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783402" y="2420888"/>
            <a:ext cx="559254" cy="576064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주</a:t>
            </a:r>
            <a:endParaRPr lang="ko-KR" altLang="en-US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541139" y="2420888"/>
            <a:ext cx="559254" cy="576064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월</a:t>
            </a:r>
            <a:endParaRPr lang="ko-KR" altLang="en-US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545477" y="2492896"/>
            <a:ext cx="2160240" cy="31683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5981256" y="3140968"/>
            <a:ext cx="2160240" cy="25202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1187624" y="3501008"/>
            <a:ext cx="2016224" cy="672172"/>
            <a:chOff x="1187624" y="3501008"/>
            <a:chExt cx="2016224" cy="672172"/>
          </a:xfrm>
        </p:grpSpPr>
        <p:sp>
          <p:nvSpPr>
            <p:cNvPr id="15" name="직사각형 14"/>
            <p:cNvSpPr/>
            <p:nvPr/>
          </p:nvSpPr>
          <p:spPr>
            <a:xfrm>
              <a:off x="1187624" y="3501008"/>
              <a:ext cx="2016224" cy="576064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206391" y="3573016"/>
              <a:ext cx="1872208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solidFill>
                    <a:schemeClr val="bg1"/>
                  </a:solidFill>
                </a:rPr>
                <a:t>AM 9:00    </a:t>
              </a:r>
              <a:r>
                <a:rPr lang="ko-KR" altLang="en-US" sz="1100" dirty="0" smtClean="0">
                  <a:solidFill>
                    <a:schemeClr val="bg1"/>
                  </a:solidFill>
                </a:rPr>
                <a:t>이비인후과</a:t>
              </a:r>
              <a:r>
                <a:rPr lang="en-US" altLang="ko-KR" sz="1100" dirty="0" smtClean="0">
                  <a:solidFill>
                    <a:schemeClr val="bg1"/>
                  </a:solidFill>
                </a:rPr>
                <a:t/>
              </a:r>
              <a:br>
                <a:rPr lang="en-US" altLang="ko-KR" sz="1100" dirty="0" smtClean="0">
                  <a:solidFill>
                    <a:schemeClr val="bg1"/>
                  </a:solidFill>
                </a:rPr>
              </a:br>
              <a:r>
                <a:rPr lang="en-US" altLang="ko-KR" sz="1100" dirty="0" smtClean="0">
                  <a:solidFill>
                    <a:schemeClr val="bg1"/>
                  </a:solidFill>
                </a:rPr>
                <a:t>AM 11:00  </a:t>
              </a:r>
              <a:r>
                <a:rPr lang="ko-KR" altLang="en-US" sz="1100" dirty="0" err="1" smtClean="0">
                  <a:solidFill>
                    <a:schemeClr val="bg1"/>
                  </a:solidFill>
                </a:rPr>
                <a:t>ㅇㅇㅇ</a:t>
              </a:r>
              <a:r>
                <a:rPr lang="ko-KR" altLang="en-US" sz="1100" dirty="0" smtClean="0">
                  <a:solidFill>
                    <a:schemeClr val="bg1"/>
                  </a:solidFill>
                </a:rPr>
                <a:t> 교수님</a:t>
              </a:r>
              <a:r>
                <a:rPr lang="en-US" altLang="ko-KR" sz="1100" dirty="0" smtClean="0">
                  <a:solidFill>
                    <a:schemeClr val="bg1"/>
                  </a:solidFill>
                </a:rPr>
                <a:t/>
              </a:r>
              <a:br>
                <a:rPr lang="en-US" altLang="ko-KR" sz="1100" dirty="0" smtClean="0">
                  <a:solidFill>
                    <a:schemeClr val="bg1"/>
                  </a:solidFill>
                </a:rPr>
              </a:br>
              <a:endParaRPr lang="ko-KR" altLang="en-US" sz="11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3617485" y="4293096"/>
            <a:ext cx="2016224" cy="672172"/>
            <a:chOff x="1187624" y="3501008"/>
            <a:chExt cx="2016224" cy="672172"/>
          </a:xfrm>
        </p:grpSpPr>
        <p:sp>
          <p:nvSpPr>
            <p:cNvPr id="20" name="직사각형 19"/>
            <p:cNvSpPr/>
            <p:nvPr/>
          </p:nvSpPr>
          <p:spPr>
            <a:xfrm>
              <a:off x="1187624" y="3501008"/>
              <a:ext cx="2016224" cy="57606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206391" y="3573016"/>
              <a:ext cx="1872208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solidFill>
                    <a:schemeClr val="bg1"/>
                  </a:solidFill>
                </a:rPr>
                <a:t>PM 4:00  </a:t>
              </a:r>
              <a:r>
                <a:rPr lang="ko-KR" altLang="en-US" sz="1100" dirty="0" smtClean="0">
                  <a:solidFill>
                    <a:schemeClr val="bg1"/>
                  </a:solidFill>
                </a:rPr>
                <a:t>응급의학과</a:t>
              </a:r>
              <a:r>
                <a:rPr lang="en-US" altLang="ko-KR" sz="1100" dirty="0" smtClean="0">
                  <a:solidFill>
                    <a:schemeClr val="bg1"/>
                  </a:solidFill>
                </a:rPr>
                <a:t/>
              </a:r>
              <a:br>
                <a:rPr lang="en-US" altLang="ko-KR" sz="1100" dirty="0" smtClean="0">
                  <a:solidFill>
                    <a:schemeClr val="bg1"/>
                  </a:solidFill>
                </a:rPr>
              </a:br>
              <a:r>
                <a:rPr lang="en-US" altLang="ko-KR" sz="1100" dirty="0" smtClean="0">
                  <a:solidFill>
                    <a:schemeClr val="bg1"/>
                  </a:solidFill>
                </a:rPr>
                <a:t>PM 6:00  </a:t>
              </a:r>
              <a:r>
                <a:rPr lang="ko-KR" altLang="en-US" sz="1100" dirty="0" err="1" smtClean="0">
                  <a:solidFill>
                    <a:schemeClr val="bg1"/>
                  </a:solidFill>
                </a:rPr>
                <a:t>ㅇㅇㅇ</a:t>
              </a:r>
              <a:r>
                <a:rPr lang="ko-KR" altLang="en-US" sz="1100" dirty="0" smtClean="0">
                  <a:solidFill>
                    <a:schemeClr val="bg1"/>
                  </a:solidFill>
                </a:rPr>
                <a:t> 교수님</a:t>
              </a:r>
              <a:r>
                <a:rPr lang="en-US" altLang="ko-KR" sz="1100" dirty="0" smtClean="0">
                  <a:solidFill>
                    <a:schemeClr val="bg1"/>
                  </a:solidFill>
                </a:rPr>
                <a:t/>
              </a:r>
              <a:br>
                <a:rPr lang="en-US" altLang="ko-KR" sz="1100" dirty="0" smtClean="0">
                  <a:solidFill>
                    <a:schemeClr val="bg1"/>
                  </a:solidFill>
                </a:rPr>
              </a:br>
              <a:endParaRPr lang="ko-KR" altLang="en-US" sz="11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6049005" y="3284984"/>
            <a:ext cx="2016224" cy="672172"/>
            <a:chOff x="1187624" y="3501008"/>
            <a:chExt cx="2016224" cy="672172"/>
          </a:xfrm>
        </p:grpSpPr>
        <p:sp>
          <p:nvSpPr>
            <p:cNvPr id="23" name="직사각형 22"/>
            <p:cNvSpPr/>
            <p:nvPr/>
          </p:nvSpPr>
          <p:spPr>
            <a:xfrm>
              <a:off x="1187624" y="3501008"/>
              <a:ext cx="2016224" cy="57606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206391" y="3573016"/>
              <a:ext cx="1872208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solidFill>
                    <a:schemeClr val="bg1"/>
                  </a:solidFill>
                </a:rPr>
                <a:t>PM </a:t>
              </a:r>
              <a:r>
                <a:rPr lang="en-US" altLang="ko-KR" sz="1100" dirty="0">
                  <a:solidFill>
                    <a:schemeClr val="bg1"/>
                  </a:solidFill>
                </a:rPr>
                <a:t>8</a:t>
              </a:r>
              <a:r>
                <a:rPr lang="en-US" altLang="ko-KR" sz="1100" dirty="0" smtClean="0">
                  <a:solidFill>
                    <a:schemeClr val="bg1"/>
                  </a:solidFill>
                </a:rPr>
                <a:t>:00    </a:t>
              </a:r>
              <a:r>
                <a:rPr lang="ko-KR" altLang="en-US" sz="1100" dirty="0" smtClean="0">
                  <a:solidFill>
                    <a:schemeClr val="bg1"/>
                  </a:solidFill>
                </a:rPr>
                <a:t>내과</a:t>
              </a:r>
              <a:r>
                <a:rPr lang="en-US" altLang="ko-KR" sz="1100" dirty="0" smtClean="0">
                  <a:solidFill>
                    <a:schemeClr val="bg1"/>
                  </a:solidFill>
                </a:rPr>
                <a:t/>
              </a:r>
              <a:br>
                <a:rPr lang="en-US" altLang="ko-KR" sz="1100" dirty="0" smtClean="0">
                  <a:solidFill>
                    <a:schemeClr val="bg1"/>
                  </a:solidFill>
                </a:rPr>
              </a:br>
              <a:r>
                <a:rPr lang="en-US" altLang="ko-KR" sz="1100" dirty="0" smtClean="0">
                  <a:solidFill>
                    <a:schemeClr val="bg1"/>
                  </a:solidFill>
                </a:rPr>
                <a:t>PM 10:00  </a:t>
              </a:r>
              <a:r>
                <a:rPr lang="ko-KR" altLang="en-US" sz="1100" dirty="0" err="1" smtClean="0">
                  <a:solidFill>
                    <a:schemeClr val="bg1"/>
                  </a:solidFill>
                </a:rPr>
                <a:t>ㅇㅇㅇ</a:t>
              </a:r>
              <a:r>
                <a:rPr lang="ko-KR" altLang="en-US" sz="1100" dirty="0" smtClean="0">
                  <a:solidFill>
                    <a:schemeClr val="bg1"/>
                  </a:solidFill>
                </a:rPr>
                <a:t> 교수님</a:t>
              </a:r>
              <a:r>
                <a:rPr lang="en-US" altLang="ko-KR" sz="1100" dirty="0" smtClean="0">
                  <a:solidFill>
                    <a:schemeClr val="bg1"/>
                  </a:solidFill>
                </a:rPr>
                <a:t/>
              </a:r>
              <a:br>
                <a:rPr lang="en-US" altLang="ko-KR" sz="1100" dirty="0" smtClean="0">
                  <a:solidFill>
                    <a:schemeClr val="bg1"/>
                  </a:solidFill>
                </a:rPr>
              </a:br>
              <a:endParaRPr lang="ko-KR" altLang="en-US" sz="11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3620773" y="3512912"/>
            <a:ext cx="2016224" cy="672172"/>
            <a:chOff x="1187624" y="3501008"/>
            <a:chExt cx="2016224" cy="672172"/>
          </a:xfrm>
        </p:grpSpPr>
        <p:sp>
          <p:nvSpPr>
            <p:cNvPr id="26" name="직사각형 25"/>
            <p:cNvSpPr/>
            <p:nvPr/>
          </p:nvSpPr>
          <p:spPr>
            <a:xfrm>
              <a:off x="1187624" y="3501008"/>
              <a:ext cx="2016224" cy="57606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206391" y="3573016"/>
              <a:ext cx="1872208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solidFill>
                    <a:schemeClr val="bg1"/>
                  </a:solidFill>
                </a:rPr>
                <a:t>PM 2:30  </a:t>
              </a:r>
              <a:r>
                <a:rPr lang="ko-KR" altLang="en-US" sz="1100" dirty="0" smtClean="0">
                  <a:solidFill>
                    <a:schemeClr val="bg1"/>
                  </a:solidFill>
                </a:rPr>
                <a:t>흉부외과</a:t>
              </a:r>
              <a:r>
                <a:rPr lang="en-US" altLang="ko-KR" sz="1100" dirty="0" smtClean="0">
                  <a:solidFill>
                    <a:schemeClr val="bg1"/>
                  </a:solidFill>
                </a:rPr>
                <a:t/>
              </a:r>
              <a:br>
                <a:rPr lang="en-US" altLang="ko-KR" sz="1100" dirty="0" smtClean="0">
                  <a:solidFill>
                    <a:schemeClr val="bg1"/>
                  </a:solidFill>
                </a:rPr>
              </a:br>
              <a:r>
                <a:rPr lang="en-US" altLang="ko-KR" sz="1100" dirty="0" smtClean="0">
                  <a:solidFill>
                    <a:schemeClr val="bg1"/>
                  </a:solidFill>
                </a:rPr>
                <a:t>PM 3:00  </a:t>
              </a:r>
              <a:r>
                <a:rPr lang="ko-KR" altLang="en-US" sz="1100" dirty="0" err="1" smtClean="0">
                  <a:solidFill>
                    <a:schemeClr val="bg1"/>
                  </a:solidFill>
                </a:rPr>
                <a:t>ㅇㅇㅇ</a:t>
              </a:r>
              <a:r>
                <a:rPr lang="ko-KR" altLang="en-US" sz="1100" dirty="0" smtClean="0">
                  <a:solidFill>
                    <a:schemeClr val="bg1"/>
                  </a:solidFill>
                </a:rPr>
                <a:t> 교수님</a:t>
              </a:r>
              <a:r>
                <a:rPr lang="en-US" altLang="ko-KR" sz="1100" dirty="0" smtClean="0">
                  <a:solidFill>
                    <a:schemeClr val="bg1"/>
                  </a:solidFill>
                </a:rPr>
                <a:t/>
              </a:r>
              <a:br>
                <a:rPr lang="en-US" altLang="ko-KR" sz="1100" dirty="0" smtClean="0">
                  <a:solidFill>
                    <a:schemeClr val="bg1"/>
                  </a:solidFill>
                </a:rPr>
              </a:br>
              <a:endParaRPr lang="ko-KR" altLang="en-US" sz="11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01590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예상 </a:t>
            </a:r>
            <a:r>
              <a:rPr lang="ko-KR" altLang="en-US" dirty="0" smtClean="0"/>
              <a:t>견적 및 기간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9176873"/>
              </p:ext>
            </p:extLst>
          </p:nvPr>
        </p:nvGraphicFramePr>
        <p:xfrm>
          <a:off x="1115616" y="1124744"/>
          <a:ext cx="7416825" cy="4464496"/>
        </p:xfrm>
        <a:graphic>
          <a:graphicData uri="http://schemas.openxmlformats.org/drawingml/2006/table">
            <a:tbl>
              <a:tblPr firstRow="1" lastRow="1">
                <a:tableStyleId>{793D81CF-94F2-401A-BA57-92F5A7B2D0C5}</a:tableStyleId>
              </a:tblPr>
              <a:tblGrid>
                <a:gridCol w="1271131"/>
                <a:gridCol w="2020191"/>
                <a:gridCol w="2020191"/>
                <a:gridCol w="740548"/>
                <a:gridCol w="624216"/>
                <a:gridCol w="740548"/>
              </a:tblGrid>
              <a:tr h="34113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구분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37" marR="8737" marT="873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제품명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37" marR="8737" marT="873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내역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37" marR="8737" marT="873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단가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37" marR="8737" marT="873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수량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37" marR="8737" marT="873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합계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37" marR="8737" marT="873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2721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Server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37" marR="8737" marT="873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Workstation </a:t>
                      </a:r>
                      <a:r>
                        <a:rPr lang="ko-KR" altLang="en-US" sz="1000" u="none" strike="noStrike" dirty="0">
                          <a:effectLst/>
                        </a:rPr>
                        <a:t>급 </a:t>
                      </a:r>
                      <a:r>
                        <a:rPr lang="en-US" sz="1000" u="none" strike="noStrike" dirty="0">
                          <a:effectLst/>
                        </a:rPr>
                        <a:t>PC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37" marR="8737" marT="873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CPU Intel i7 Series</a:t>
                      </a:r>
                      <a:br>
                        <a:rPr lang="en-US" sz="1000" u="none" strike="noStrike" dirty="0">
                          <a:effectLst/>
                        </a:rPr>
                      </a:br>
                      <a:r>
                        <a:rPr lang="en-US" sz="1000" u="none" strike="noStrike" dirty="0">
                          <a:effectLst/>
                        </a:rPr>
                        <a:t>Memory 4GB</a:t>
                      </a:r>
                      <a:br>
                        <a:rPr lang="en-US" sz="1000" u="none" strike="noStrike" dirty="0">
                          <a:effectLst/>
                        </a:rPr>
                      </a:br>
                      <a:r>
                        <a:rPr lang="en-US" sz="1000" u="none" strike="noStrike" dirty="0">
                          <a:effectLst/>
                        </a:rPr>
                        <a:t>SSD 256GB, HDD 1TB</a:t>
                      </a:r>
                      <a:br>
                        <a:rPr lang="en-US" sz="1000" u="none" strike="noStrike" dirty="0">
                          <a:effectLst/>
                        </a:rPr>
                      </a:br>
                      <a:r>
                        <a:rPr lang="en-US" sz="1000" u="none" strike="noStrike" dirty="0">
                          <a:effectLst/>
                        </a:rPr>
                        <a:t>Windows 7 32bit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37" marR="8737" marT="873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 smtClean="0">
                          <a:effectLst/>
                        </a:rPr>
                        <a:t>2,000,000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37" marR="8737" marT="873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 smtClean="0">
                          <a:effectLst/>
                        </a:rPr>
                        <a:t>1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37" marR="8737" marT="873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 smtClean="0">
                          <a:effectLst/>
                        </a:rPr>
                        <a:t>2,000,000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37" marR="8737" marT="873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3110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회의실 예약 시스템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37" marR="8737" marT="873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예약 단말기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37" marR="8737" marT="873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Android </a:t>
                      </a:r>
                      <a:r>
                        <a:rPr lang="en-US" sz="1000" u="none" strike="noStrike" dirty="0" smtClean="0">
                          <a:effectLst/>
                        </a:rPr>
                        <a:t>Tablet</a:t>
                      </a:r>
                    </a:p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/>
                      </a:r>
                      <a:br>
                        <a:rPr lang="en-US" sz="1000" u="none" strike="noStrike" dirty="0">
                          <a:effectLst/>
                        </a:rPr>
                      </a:br>
                      <a:r>
                        <a:rPr lang="ko-KR" altLang="en-US" sz="1000" u="none" strike="noStrike" dirty="0">
                          <a:effectLst/>
                        </a:rPr>
                        <a:t>화면크기 </a:t>
                      </a:r>
                      <a:r>
                        <a:rPr lang="en-US" altLang="ko-KR" sz="1000" u="none" strike="noStrike" dirty="0">
                          <a:effectLst/>
                        </a:rPr>
                        <a:t>10</a:t>
                      </a:r>
                      <a:r>
                        <a:rPr lang="ko-KR" altLang="en-US" sz="1000" u="none" strike="noStrike" dirty="0">
                          <a:effectLst/>
                        </a:rPr>
                        <a:t>인치</a:t>
                      </a:r>
                      <a:br>
                        <a:rPr lang="ko-KR" altLang="en-US" sz="1000" u="none" strike="noStrike" dirty="0">
                          <a:effectLst/>
                        </a:rPr>
                      </a:br>
                      <a:r>
                        <a:rPr lang="en-US" sz="1000" u="none" strike="noStrike" dirty="0">
                          <a:effectLst/>
                        </a:rPr>
                        <a:t>Ram 2-3GB</a:t>
                      </a:r>
                      <a:br>
                        <a:rPr lang="en-US" sz="1000" u="none" strike="noStrike" dirty="0">
                          <a:effectLst/>
                        </a:rPr>
                      </a:br>
                      <a:r>
                        <a:rPr lang="en-US" sz="1000" u="none" strike="noStrike" dirty="0">
                          <a:effectLst/>
                        </a:rPr>
                        <a:t>Multi-touch Screen</a:t>
                      </a:r>
                      <a:br>
                        <a:rPr lang="en-US" sz="1000" u="none" strike="noStrike" dirty="0">
                          <a:effectLst/>
                        </a:rPr>
                      </a:br>
                      <a:r>
                        <a:rPr lang="en-US" sz="1000" u="none" strike="noStrike" dirty="0" smtClean="0">
                          <a:effectLst/>
                        </a:rPr>
                        <a:t>TFT</a:t>
                      </a:r>
                      <a:r>
                        <a:rPr lang="en-US" sz="1000" u="none" strike="noStrike" baseline="0" dirty="0" smtClean="0">
                          <a:effectLst/>
                        </a:rPr>
                        <a:t> or </a:t>
                      </a:r>
                      <a:r>
                        <a:rPr lang="en-US" sz="1000" u="none" strike="noStrike" dirty="0" smtClean="0">
                          <a:effectLst/>
                        </a:rPr>
                        <a:t>IPS </a:t>
                      </a:r>
                      <a:r>
                        <a:rPr lang="en-US" sz="1000" u="none" strike="noStrike" dirty="0">
                          <a:effectLst/>
                        </a:rPr>
                        <a:t>LCD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37" marR="8737" marT="873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 smtClean="0">
                          <a:effectLst/>
                        </a:rPr>
                        <a:t>700,000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37" marR="8737" marT="873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 smtClean="0">
                          <a:effectLst/>
                        </a:rPr>
                        <a:t>13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37" marR="8737" marT="873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 smtClean="0">
                          <a:effectLst/>
                        </a:rPr>
                        <a:t>9,100,000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37" marR="8737" marT="873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4947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Software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37" marR="8737" marT="873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u="none" strike="noStrike" dirty="0">
                          <a:effectLst/>
                        </a:rPr>
                        <a:t>1. Touch LCD </a:t>
                      </a:r>
                      <a:r>
                        <a:rPr lang="ko-KR" altLang="en-US" sz="1000" u="none" strike="noStrike" dirty="0">
                          <a:effectLst/>
                        </a:rPr>
                        <a:t>기반 </a:t>
                      </a:r>
                      <a:r>
                        <a:rPr lang="en-US" altLang="ko-KR" sz="1000" u="none" strike="noStrike" dirty="0">
                          <a:effectLst/>
                        </a:rPr>
                        <a:t>App </a:t>
                      </a:r>
                      <a:r>
                        <a:rPr lang="ko-KR" altLang="en-US" sz="1000" u="none" strike="noStrike" dirty="0">
                          <a:effectLst/>
                        </a:rPr>
                        <a:t>개발</a:t>
                      </a:r>
                      <a:br>
                        <a:rPr lang="ko-KR" altLang="en-US" sz="1000" u="none" strike="noStrike" dirty="0">
                          <a:effectLst/>
                        </a:rPr>
                      </a:br>
                      <a:r>
                        <a:rPr lang="ko-KR" altLang="en-US" sz="1000" u="none" strike="noStrike" dirty="0">
                          <a:effectLst/>
                        </a:rPr>
                        <a:t>  </a:t>
                      </a:r>
                      <a:r>
                        <a:rPr lang="en-US" altLang="ko-KR" sz="1000" u="none" strike="noStrike" dirty="0">
                          <a:effectLst/>
                        </a:rPr>
                        <a:t>1.1 </a:t>
                      </a:r>
                      <a:r>
                        <a:rPr lang="ko-KR" altLang="en-US" sz="1000" u="none" strike="noStrike" dirty="0">
                          <a:effectLst/>
                        </a:rPr>
                        <a:t>예약 현황 표시</a:t>
                      </a:r>
                      <a:r>
                        <a:rPr lang="en-US" altLang="ko-KR" sz="1000" u="none" strike="noStrike" dirty="0">
                          <a:effectLst/>
                        </a:rPr>
                        <a:t>(</a:t>
                      </a:r>
                      <a:r>
                        <a:rPr lang="ko-KR" altLang="en-US" sz="1000" u="none" strike="noStrike" dirty="0">
                          <a:effectLst/>
                        </a:rPr>
                        <a:t>일간</a:t>
                      </a:r>
                      <a:r>
                        <a:rPr lang="en-US" altLang="ko-KR" sz="1000" u="none" strike="noStrike" dirty="0">
                          <a:effectLst/>
                        </a:rPr>
                        <a:t>/</a:t>
                      </a:r>
                      <a:r>
                        <a:rPr lang="ko-KR" altLang="en-US" sz="1000" u="none" strike="noStrike" dirty="0">
                          <a:effectLst/>
                        </a:rPr>
                        <a:t>월간</a:t>
                      </a:r>
                      <a:r>
                        <a:rPr lang="en-US" altLang="ko-KR" sz="1000" u="none" strike="noStrike" dirty="0">
                          <a:effectLst/>
                        </a:rPr>
                        <a:t>)</a:t>
                      </a:r>
                      <a:br>
                        <a:rPr lang="en-US" altLang="ko-KR" sz="1000" u="none" strike="noStrike" dirty="0">
                          <a:effectLst/>
                        </a:rPr>
                      </a:br>
                      <a:r>
                        <a:rPr lang="en-US" altLang="ko-KR" sz="1000" u="none" strike="noStrike" dirty="0">
                          <a:effectLst/>
                        </a:rPr>
                        <a:t>  1.2 </a:t>
                      </a:r>
                      <a:r>
                        <a:rPr lang="ko-KR" altLang="en-US" sz="1000" u="none" strike="noStrike" dirty="0">
                          <a:effectLst/>
                        </a:rPr>
                        <a:t>예약 기능</a:t>
                      </a:r>
                      <a:br>
                        <a:rPr lang="ko-KR" altLang="en-US" sz="1000" u="none" strike="noStrike" dirty="0">
                          <a:effectLst/>
                        </a:rPr>
                      </a:br>
                      <a:r>
                        <a:rPr lang="ko-KR" altLang="en-US" sz="1000" u="none" strike="noStrike" dirty="0">
                          <a:effectLst/>
                        </a:rPr>
                        <a:t>  </a:t>
                      </a:r>
                      <a:r>
                        <a:rPr lang="en-US" altLang="ko-KR" sz="1000" u="none" strike="noStrike" dirty="0">
                          <a:effectLst/>
                        </a:rPr>
                        <a:t>1.3 </a:t>
                      </a:r>
                      <a:r>
                        <a:rPr lang="ko-KR" altLang="en-US" sz="1000" u="none" strike="noStrike" dirty="0">
                          <a:effectLst/>
                        </a:rPr>
                        <a:t>회의실 사용 시작</a:t>
                      </a:r>
                      <a:r>
                        <a:rPr lang="en-US" altLang="ko-KR" sz="1000" u="none" strike="noStrike" dirty="0">
                          <a:effectLst/>
                        </a:rPr>
                        <a:t>, </a:t>
                      </a:r>
                      <a:r>
                        <a:rPr lang="ko-KR" altLang="en-US" sz="1000" u="none" strike="noStrike" dirty="0">
                          <a:effectLst/>
                        </a:rPr>
                        <a:t>연장</a:t>
                      </a:r>
                      <a:r>
                        <a:rPr lang="en-US" altLang="ko-KR" sz="1000" u="none" strike="noStrike" dirty="0">
                          <a:effectLst/>
                        </a:rPr>
                        <a:t>, </a:t>
                      </a:r>
                      <a:r>
                        <a:rPr lang="ko-KR" altLang="en-US" sz="1000" u="none" strike="noStrike" dirty="0" smtClean="0">
                          <a:effectLst/>
                        </a:rPr>
                        <a:t>종료</a:t>
                      </a:r>
                      <a:r>
                        <a:rPr lang="en-US" altLang="ko-KR" sz="1000" u="none" strike="noStrike" dirty="0" smtClean="0">
                          <a:effectLst/>
                        </a:rPr>
                        <a:t/>
                      </a:r>
                      <a:br>
                        <a:rPr lang="en-US" altLang="ko-KR" sz="1000" u="none" strike="noStrike" dirty="0" smtClean="0">
                          <a:effectLst/>
                        </a:rPr>
                      </a:br>
                      <a:r>
                        <a:rPr lang="ko-KR" altLang="en-US" sz="1000" u="none" strike="noStrike" dirty="0">
                          <a:effectLst/>
                        </a:rPr>
                        <a:t/>
                      </a:r>
                      <a:br>
                        <a:rPr lang="ko-KR" altLang="en-US" sz="1000" u="none" strike="noStrike" dirty="0">
                          <a:effectLst/>
                        </a:rPr>
                      </a:br>
                      <a:r>
                        <a:rPr lang="en-US" altLang="ko-KR" sz="1000" u="none" strike="noStrike" dirty="0">
                          <a:effectLst/>
                        </a:rPr>
                        <a:t>2. </a:t>
                      </a:r>
                      <a:r>
                        <a:rPr lang="ko-KR" altLang="en-US" sz="1000" u="none" strike="noStrike" dirty="0">
                          <a:effectLst/>
                        </a:rPr>
                        <a:t>관리자 </a:t>
                      </a:r>
                      <a:r>
                        <a:rPr lang="en-US" altLang="ko-KR" sz="1000" u="none" strike="noStrike" dirty="0">
                          <a:effectLst/>
                        </a:rPr>
                        <a:t>Website </a:t>
                      </a:r>
                      <a:r>
                        <a:rPr lang="ko-KR" altLang="en-US" sz="1000" u="none" strike="noStrike" dirty="0">
                          <a:effectLst/>
                        </a:rPr>
                        <a:t>개발</a:t>
                      </a:r>
                      <a:br>
                        <a:rPr lang="ko-KR" altLang="en-US" sz="1000" u="none" strike="noStrike" dirty="0">
                          <a:effectLst/>
                        </a:rPr>
                      </a:br>
                      <a:r>
                        <a:rPr lang="ko-KR" altLang="en-US" sz="1000" u="none" strike="noStrike" dirty="0">
                          <a:effectLst/>
                        </a:rPr>
                        <a:t>  </a:t>
                      </a:r>
                      <a:r>
                        <a:rPr lang="en-US" altLang="ko-KR" sz="1000" u="none" strike="noStrike" dirty="0">
                          <a:effectLst/>
                        </a:rPr>
                        <a:t>2.1 </a:t>
                      </a:r>
                      <a:r>
                        <a:rPr lang="ko-KR" altLang="en-US" sz="1000" u="none" strike="noStrike" dirty="0">
                          <a:effectLst/>
                        </a:rPr>
                        <a:t>사용자 등록</a:t>
                      </a:r>
                      <a:br>
                        <a:rPr lang="ko-KR" altLang="en-US" sz="1000" u="none" strike="noStrike" dirty="0">
                          <a:effectLst/>
                        </a:rPr>
                      </a:br>
                      <a:r>
                        <a:rPr lang="ko-KR" altLang="en-US" sz="1000" u="none" strike="noStrike" dirty="0">
                          <a:effectLst/>
                        </a:rPr>
                        <a:t>  </a:t>
                      </a:r>
                      <a:r>
                        <a:rPr lang="en-US" altLang="ko-KR" sz="1000" u="none" strike="noStrike" dirty="0">
                          <a:effectLst/>
                        </a:rPr>
                        <a:t>2.2 </a:t>
                      </a:r>
                      <a:r>
                        <a:rPr lang="ko-KR" altLang="en-US" sz="1000" u="none" strike="noStrike" dirty="0">
                          <a:effectLst/>
                        </a:rPr>
                        <a:t>전체 회의실 예약 현황 조회</a:t>
                      </a:r>
                      <a:br>
                        <a:rPr lang="ko-KR" altLang="en-US" sz="1000" u="none" strike="noStrike" dirty="0">
                          <a:effectLst/>
                        </a:rPr>
                      </a:br>
                      <a:r>
                        <a:rPr lang="ko-KR" altLang="en-US" sz="1000" u="none" strike="noStrike" dirty="0">
                          <a:effectLst/>
                        </a:rPr>
                        <a:t>  </a:t>
                      </a:r>
                      <a:r>
                        <a:rPr lang="en-US" altLang="ko-KR" sz="1000" u="none" strike="noStrike" dirty="0">
                          <a:effectLst/>
                        </a:rPr>
                        <a:t>2.3 </a:t>
                      </a:r>
                      <a:r>
                        <a:rPr lang="ko-KR" altLang="en-US" sz="1000" u="none" strike="noStrike" dirty="0">
                          <a:effectLst/>
                        </a:rPr>
                        <a:t>전화 예약 기능</a:t>
                      </a:r>
                      <a:br>
                        <a:rPr lang="ko-KR" altLang="en-US" sz="1000" u="none" strike="noStrike" dirty="0">
                          <a:effectLst/>
                        </a:rPr>
                      </a:br>
                      <a:r>
                        <a:rPr lang="ko-KR" altLang="en-US" sz="1000" u="none" strike="noStrike" dirty="0">
                          <a:effectLst/>
                        </a:rPr>
                        <a:t>  </a:t>
                      </a:r>
                      <a:r>
                        <a:rPr lang="en-US" altLang="ko-KR" sz="1000" u="none" strike="noStrike" dirty="0">
                          <a:effectLst/>
                        </a:rPr>
                        <a:t>2.4 </a:t>
                      </a:r>
                      <a:r>
                        <a:rPr lang="ko-KR" altLang="en-US" sz="1000" u="none" strike="noStrike" dirty="0">
                          <a:effectLst/>
                        </a:rPr>
                        <a:t>단말기 관리 기능</a:t>
                      </a:r>
                      <a:br>
                        <a:rPr lang="ko-KR" altLang="en-US" sz="1000" u="none" strike="noStrike" dirty="0">
                          <a:effectLst/>
                        </a:rPr>
                      </a:br>
                      <a:r>
                        <a:rPr lang="ko-KR" altLang="en-US" sz="1000" u="none" strike="noStrike" dirty="0">
                          <a:effectLst/>
                        </a:rPr>
                        <a:t>  </a:t>
                      </a:r>
                      <a:r>
                        <a:rPr lang="en-US" altLang="ko-KR" sz="1000" u="none" strike="noStrike" dirty="0">
                          <a:effectLst/>
                        </a:rPr>
                        <a:t>2.5 </a:t>
                      </a:r>
                      <a:r>
                        <a:rPr lang="ko-KR" altLang="en-US" sz="1000" u="none" strike="noStrike" dirty="0">
                          <a:effectLst/>
                        </a:rPr>
                        <a:t>예약 통계 </a:t>
                      </a:r>
                      <a:r>
                        <a:rPr lang="ko-KR" altLang="en-US" sz="1000" u="none" strike="noStrike" dirty="0" smtClean="0">
                          <a:effectLst/>
                        </a:rPr>
                        <a:t>기능</a:t>
                      </a:r>
                      <a:r>
                        <a:rPr lang="en-US" altLang="ko-KR" sz="1000" u="none" strike="noStrike" dirty="0" smtClean="0">
                          <a:effectLst/>
                        </a:rPr>
                        <a:t/>
                      </a:r>
                      <a:br>
                        <a:rPr lang="en-US" altLang="ko-KR" sz="1000" u="none" strike="noStrike" dirty="0" smtClean="0">
                          <a:effectLst/>
                        </a:rPr>
                      </a:br>
                      <a:r>
                        <a:rPr lang="en-US" altLang="ko-KR" sz="1000" u="none" strike="noStrike" baseline="0" dirty="0" smtClean="0">
                          <a:effectLst/>
                        </a:rPr>
                        <a:t>  2.6 </a:t>
                      </a:r>
                      <a:r>
                        <a:rPr lang="ko-KR" altLang="en-US" sz="1000" u="none" strike="noStrike" baseline="0" dirty="0" smtClean="0">
                          <a:effectLst/>
                        </a:rPr>
                        <a:t>공지사항 관리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37" marR="8737" marT="873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37" marR="8737" marT="873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37" marR="8737" marT="873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Free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37" marR="8737" marT="873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571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합  계 </a:t>
                      </a:r>
                      <a:r>
                        <a:rPr lang="en-US" altLang="ko-KR" sz="1000" u="none" strike="noStrike" dirty="0">
                          <a:effectLst/>
                        </a:rPr>
                        <a:t>(</a:t>
                      </a:r>
                      <a:r>
                        <a:rPr lang="ko-KR" altLang="en-US" sz="1000" u="none" strike="noStrike" dirty="0">
                          <a:effectLst/>
                        </a:rPr>
                        <a:t>설치용 </a:t>
                      </a:r>
                      <a:r>
                        <a:rPr lang="en-US" altLang="ko-KR" sz="1000" u="none" strike="noStrike" dirty="0">
                          <a:effectLst/>
                        </a:rPr>
                        <a:t>Case </a:t>
                      </a:r>
                      <a:r>
                        <a:rPr lang="ko-KR" altLang="en-US" sz="1000" u="none" strike="noStrike" dirty="0">
                          <a:effectLst/>
                        </a:rPr>
                        <a:t>및 부가 비용 제외</a:t>
                      </a:r>
                      <a:r>
                        <a:rPr lang="en-US" altLang="ko-KR" sz="1000" u="none" strike="noStrike" dirty="0">
                          <a:effectLst/>
                        </a:rPr>
                        <a:t>)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37" marR="8737" marT="873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 smtClean="0">
                          <a:effectLst/>
                        </a:rPr>
                        <a:t>11,100,000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37" marR="8737" marT="873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115616" y="5661248"/>
            <a:ext cx="76328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※ S/W</a:t>
            </a:r>
            <a:r>
              <a:rPr lang="ko-KR" altLang="en-US" sz="1400" dirty="0" smtClean="0"/>
              <a:t> 개발기간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디자인</a:t>
            </a:r>
            <a:r>
              <a:rPr lang="en-US" altLang="ko-KR" sz="1400" dirty="0" smtClean="0"/>
              <a:t>(1</a:t>
            </a:r>
            <a:r>
              <a:rPr lang="ko-KR" altLang="en-US" sz="1400" dirty="0" smtClean="0"/>
              <a:t>주</a:t>
            </a:r>
            <a:r>
              <a:rPr lang="en-US" altLang="ko-KR" sz="1400" dirty="0" smtClean="0"/>
              <a:t>), </a:t>
            </a:r>
            <a:r>
              <a:rPr lang="ko-KR" altLang="en-US" sz="1400" dirty="0" smtClean="0"/>
              <a:t>개발</a:t>
            </a:r>
            <a:r>
              <a:rPr lang="en-US" altLang="ko-KR" sz="1400" dirty="0" smtClean="0"/>
              <a:t>(3</a:t>
            </a:r>
            <a:r>
              <a:rPr lang="ko-KR" altLang="en-US" sz="1400" dirty="0" smtClean="0"/>
              <a:t>주</a:t>
            </a:r>
            <a:r>
              <a:rPr lang="en-US" altLang="ko-KR" sz="1400" dirty="0" smtClean="0"/>
              <a:t>), </a:t>
            </a:r>
            <a:r>
              <a:rPr lang="ko-KR" altLang="en-US" sz="1400" dirty="0" smtClean="0"/>
              <a:t>추가사항 및 버그수정</a:t>
            </a:r>
            <a:r>
              <a:rPr lang="en-US" altLang="ko-KR" sz="1400" dirty="0" smtClean="0"/>
              <a:t>(2</a:t>
            </a:r>
            <a:r>
              <a:rPr lang="ko-KR" altLang="en-US" sz="1400" dirty="0" smtClean="0"/>
              <a:t>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   </a:t>
            </a:r>
            <a:r>
              <a:rPr lang="ko-KR" altLang="en-US" sz="1400" dirty="0" smtClean="0"/>
              <a:t>총 개발 기간   </a:t>
            </a:r>
            <a:r>
              <a:rPr lang="en-US" altLang="ko-KR" sz="1400" dirty="0" smtClean="0"/>
              <a:t>: 6</a:t>
            </a:r>
            <a:r>
              <a:rPr lang="ko-KR" altLang="en-US" sz="1400" dirty="0" smtClean="0"/>
              <a:t>주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3917674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204</Words>
  <Application>Microsoft Office PowerPoint</Application>
  <PresentationFormat>화면 슬라이드 쇼(4:3)</PresentationFormat>
  <Paragraphs>83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RotisSansSerif</vt:lpstr>
      <vt:lpstr>맑은 고딕</vt:lpstr>
      <vt:lpstr>함초롬돋움</vt:lpstr>
      <vt:lpstr>Arial</vt:lpstr>
      <vt:lpstr>Office 테마</vt:lpstr>
      <vt:lpstr>의학연구혁신센터 회의실 예약 시스템</vt:lpstr>
      <vt:lpstr>회의실 예약 시스템</vt:lpstr>
      <vt:lpstr>시스템 하드웨어 구성도</vt:lpstr>
      <vt:lpstr>소프트웨어 구성도</vt:lpstr>
      <vt:lpstr>단말기 화면 구성도 (예시)</vt:lpstr>
      <vt:lpstr>예상 견적 및 기간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Skin Analyzer Demo UI</dc:title>
  <dc:creator>Argonaise</dc:creator>
  <cp:lastModifiedBy>김영호</cp:lastModifiedBy>
  <cp:revision>23</cp:revision>
  <dcterms:created xsi:type="dcterms:W3CDTF">2012-01-16T00:18:00Z</dcterms:created>
  <dcterms:modified xsi:type="dcterms:W3CDTF">2015-07-02T04:24:51Z</dcterms:modified>
</cp:coreProperties>
</file>