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56" r:id="rId5"/>
    <p:sldId id="2635" r:id="rId6"/>
    <p:sldId id="2602" r:id="rId7"/>
    <p:sldId id="2616" r:id="rId8"/>
    <p:sldId id="2603" r:id="rId9"/>
    <p:sldId id="2604" r:id="rId10"/>
    <p:sldId id="2608" r:id="rId11"/>
    <p:sldId id="2617" r:id="rId12"/>
    <p:sldId id="2620" r:id="rId13"/>
    <p:sldId id="2605" r:id="rId14"/>
    <p:sldId id="2625" r:id="rId15"/>
    <p:sldId id="2633" r:id="rId16"/>
    <p:sldId id="2636" r:id="rId17"/>
    <p:sldId id="2629" r:id="rId18"/>
    <p:sldId id="2630" r:id="rId19"/>
  </p:sldIdLst>
  <p:sldSz cx="12192000" cy="6858000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24" userDrawn="1">
          <p15:clr>
            <a:srgbClr val="A4A3A4"/>
          </p15:clr>
        </p15:guide>
        <p15:guide id="2" orient="horz" pos="1476" userDrawn="1">
          <p15:clr>
            <a:srgbClr val="A4A3A4"/>
          </p15:clr>
        </p15:guide>
        <p15:guide id="3" pos="3840">
          <p15:clr>
            <a:srgbClr val="A4A3A4"/>
          </p15:clr>
        </p15:guide>
        <p15:guide id="4" pos="1632" userDrawn="1">
          <p15:clr>
            <a:srgbClr val="A4A3A4"/>
          </p15:clr>
        </p15:guide>
        <p15:guide id="5" pos="45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thy Moncelsi" initials="KM" lastIdx="3" clrIdx="0">
    <p:extLst>
      <p:ext uri="{19B8F6BF-5375-455C-9EA6-DF929625EA0E}">
        <p15:presenceInfo xmlns:p15="http://schemas.microsoft.com/office/powerpoint/2012/main" userId="101d658e7245482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843C"/>
    <a:srgbClr val="FFFFFF"/>
    <a:srgbClr val="51657F"/>
    <a:srgbClr val="E2E2E2"/>
    <a:srgbClr val="873F1E"/>
    <a:srgbClr val="A91F24"/>
    <a:srgbClr val="E8E8E8"/>
    <a:srgbClr val="637B9B"/>
    <a:srgbClr val="AA6224"/>
    <a:srgbClr val="CB91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395" autoAdjust="0"/>
    <p:restoredTop sz="91910" autoAdjust="0"/>
  </p:normalViewPr>
  <p:slideViewPr>
    <p:cSldViewPr snapToGrid="0">
      <p:cViewPr varScale="1">
        <p:scale>
          <a:sx n="125" d="100"/>
          <a:sy n="125" d="100"/>
        </p:scale>
        <p:origin x="168" y="576"/>
      </p:cViewPr>
      <p:guideLst>
        <p:guide orient="horz" pos="1224"/>
        <p:guide orient="horz" pos="1476"/>
        <p:guide pos="3840"/>
        <p:guide pos="1632"/>
        <p:guide pos="45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80" d="100"/>
        <a:sy n="180" d="100"/>
      </p:scale>
      <p:origin x="0" y="-2472"/>
    </p:cViewPr>
  </p:sorter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92080D3-C124-42E1-A075-C3BCCBE1855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3ACEBE-31A2-44F2-8168-DDCD7F26A3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3092" y="1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BEC139CD-8A0A-4EC7-920E-DF0315E974EF}" type="datetimeFigureOut">
              <a:rPr lang="en-US" smtClean="0"/>
              <a:t>8/25/20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CF4544-A98F-4C26-BBC7-16AB4553DB6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E0B701-B64B-4EE9-AB32-8F3840F628B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3092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6967D1E8-1400-4034-A51E-B1B34136B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8846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620838" y="457200"/>
            <a:ext cx="3860800" cy="2171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2816544"/>
            <a:ext cx="5681980" cy="5949946"/>
          </a:xfrm>
          <a:prstGeom prst="rect">
            <a:avLst/>
          </a:prstGeom>
        </p:spPr>
        <p:txBody>
          <a:bodyPr vert="horz" lIns="94229" tIns="47114" rIns="94229" bIns="47114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012368" y="8954258"/>
            <a:ext cx="3077739" cy="269919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90F70460-16B1-4EC3-851D-05D90B2EC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752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622425" y="458788"/>
            <a:ext cx="3857625" cy="2170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6679" indent="-176679">
              <a:spcBef>
                <a:spcPts val="618"/>
              </a:spcBef>
              <a:spcAft>
                <a:spcPts val="618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F70460-16B1-4EC3-851D-05D90B2EC70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7164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622425" y="458788"/>
            <a:ext cx="3857625" cy="2170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6679" indent="-176679">
              <a:spcBef>
                <a:spcPts val="618"/>
              </a:spcBef>
              <a:spcAft>
                <a:spcPts val="618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F70460-16B1-4EC3-851D-05D90B2EC70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6831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F70460-16B1-4EC3-851D-05D90B2EC70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0063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F70460-16B1-4EC3-851D-05D90B2EC70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9327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F70460-16B1-4EC3-851D-05D90B2EC70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0702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F70460-16B1-4EC3-851D-05D90B2EC70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6395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F70460-16B1-4EC3-851D-05D90B2EC70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4100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F70460-16B1-4EC3-851D-05D90B2EC70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624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210965C-DF07-4C6E-A6AB-EFDD090441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648200" y="2733276"/>
            <a:ext cx="6051135" cy="16764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3200"/>
            </a:lvl1pPr>
            <a:lvl2pPr marL="457200" indent="0">
              <a:buNone/>
              <a:defRPr sz="3200"/>
            </a:lvl2pPr>
            <a:lvl3pPr marL="914400" indent="0">
              <a:buNone/>
              <a:defRPr sz="3200"/>
            </a:lvl3pPr>
            <a:lvl4pPr marL="1371600" indent="0">
              <a:buNone/>
              <a:defRPr sz="3200"/>
            </a:lvl4pPr>
            <a:lvl5pPr marL="1828800" indent="0">
              <a:buNone/>
              <a:defRPr sz="3200"/>
            </a:lvl5pPr>
          </a:lstStyle>
          <a:p>
            <a:pPr lvl="0"/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412749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Slid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985AD9-37B4-4FEC-91FF-310C7B6A7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9700"/>
            <a:ext cx="4114800" cy="365125"/>
          </a:xfrm>
          <a:prstGeom prst="rect">
            <a:avLst/>
          </a:prstGeom>
        </p:spPr>
        <p:txBody>
          <a:bodyPr anchor="ctr"/>
          <a:lstStyle>
            <a:lvl1pPr>
              <a:defRPr sz="1100"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pPr algn="ctr"/>
            <a:r>
              <a:rPr lang="en-US"/>
              <a:t>Disclaimer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70C457-9F9E-46F0-A916-CC6DB41D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9250" y="6489700"/>
            <a:ext cx="2743200" cy="365125"/>
          </a:xfrm>
          <a:prstGeom prst="rect">
            <a:avLst/>
          </a:prstGeom>
        </p:spPr>
        <p:txBody>
          <a:bodyPr anchor="ctr"/>
          <a:lstStyle>
            <a:lvl1pPr algn="r">
              <a:defRPr sz="1100"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B4887C3B-057F-4D1D-8672-DA58E661878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8E28652A-FBAA-440B-ADE4-BE4B57BA5E6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419475" y="651212"/>
            <a:ext cx="6324599" cy="365125"/>
          </a:xfrm>
          <a:prstGeom prst="rect">
            <a:avLst/>
          </a:prstGeom>
        </p:spPr>
        <p:txBody>
          <a:bodyPr anchor="t"/>
          <a:lstStyle>
            <a:lvl1pPr marL="0" indent="0" algn="r">
              <a:buNone/>
              <a:defRPr sz="2400" b="1">
                <a:solidFill>
                  <a:schemeClr val="bg2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SLIDE TITLE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3DC60153-C4A0-4ABD-BB96-7A6F62145BF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04900" y="2085975"/>
            <a:ext cx="4629150" cy="410527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buClr>
                <a:schemeClr val="bg2"/>
              </a:buClr>
              <a:defRPr sz="1800"/>
            </a:lvl1pPr>
            <a:lvl2pPr marL="685800" indent="-228600">
              <a:lnSpc>
                <a:spcPct val="100000"/>
              </a:lnSpc>
              <a:buClr>
                <a:schemeClr val="accent1"/>
              </a:buClr>
              <a:buFont typeface="Arial" panose="020B0604020202020204" pitchFamily="34" charset="0"/>
              <a:buChar char="‒"/>
              <a:defRPr sz="1600"/>
            </a:lvl2pPr>
            <a:lvl3pPr>
              <a:lnSpc>
                <a:spcPct val="100000"/>
              </a:lnSpc>
              <a:buClr>
                <a:schemeClr val="accent3"/>
              </a:buClr>
              <a:defRPr sz="1400"/>
            </a:lvl3pPr>
            <a:lvl4pPr marL="1600200" indent="-228600">
              <a:lnSpc>
                <a:spcPct val="100000"/>
              </a:lnSpc>
              <a:buClr>
                <a:schemeClr val="accent4"/>
              </a:buClr>
              <a:buFont typeface="Arial" panose="020B0604020202020204" pitchFamily="34" charset="0"/>
              <a:buChar char="‒"/>
              <a:defRPr sz="1200"/>
            </a:lvl4pPr>
            <a:lvl5pPr>
              <a:lnSpc>
                <a:spcPct val="100000"/>
              </a:lnSpc>
              <a:buClr>
                <a:schemeClr val="bg2"/>
              </a:buClr>
              <a:defRPr sz="12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14C08CF0-4515-4A31-9BA6-4B5F111047F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57950" y="2085974"/>
            <a:ext cx="4629150" cy="410527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buClr>
                <a:schemeClr val="bg2"/>
              </a:buClr>
              <a:defRPr sz="1800"/>
            </a:lvl1pPr>
            <a:lvl2pPr marL="685800" indent="-228600">
              <a:lnSpc>
                <a:spcPct val="100000"/>
              </a:lnSpc>
              <a:buClr>
                <a:schemeClr val="accent1"/>
              </a:buClr>
              <a:buFont typeface="Arial" panose="020B0604020202020204" pitchFamily="34" charset="0"/>
              <a:buChar char="‒"/>
              <a:defRPr sz="1600"/>
            </a:lvl2pPr>
            <a:lvl3pPr>
              <a:lnSpc>
                <a:spcPct val="100000"/>
              </a:lnSpc>
              <a:buClr>
                <a:schemeClr val="accent3"/>
              </a:buClr>
              <a:defRPr sz="1400"/>
            </a:lvl3pPr>
            <a:lvl4pPr marL="1600200" indent="-228600">
              <a:lnSpc>
                <a:spcPct val="100000"/>
              </a:lnSpc>
              <a:buClr>
                <a:schemeClr val="accent4"/>
              </a:buClr>
              <a:buFont typeface="Arial" panose="020B0604020202020204" pitchFamily="34" charset="0"/>
              <a:buChar char="‒"/>
              <a:defRPr sz="1200"/>
            </a:lvl4pPr>
            <a:lvl5pPr>
              <a:lnSpc>
                <a:spcPct val="100000"/>
              </a:lnSpc>
              <a:buClr>
                <a:schemeClr val="bg2"/>
              </a:buClr>
              <a:defRPr sz="12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739229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Slide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27A2042-B5F2-4FEF-A527-6289C953938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40580" y="567585"/>
            <a:ext cx="6324599" cy="365125"/>
          </a:xfrm>
          <a:prstGeom prst="rect">
            <a:avLst/>
          </a:prstGeom>
        </p:spPr>
        <p:txBody>
          <a:bodyPr anchor="t"/>
          <a:lstStyle>
            <a:lvl1pPr marL="0" indent="0" algn="r">
              <a:buNone/>
              <a:defRPr sz="2400" b="1">
                <a:solidFill>
                  <a:schemeClr val="bg2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SLIDE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9C41A2-7EB3-438C-A345-77D58413DFC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41940" y="932710"/>
            <a:ext cx="6324777" cy="36512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400">
                <a:solidFill>
                  <a:schemeClr val="accent3"/>
                </a:solidFill>
              </a:defRPr>
            </a:lvl1pPr>
          </a:lstStyle>
          <a:p>
            <a:r>
              <a:rPr lang="en-US" dirty="0">
                <a:solidFill>
                  <a:srgbClr val="CB915F"/>
                </a:solidFill>
              </a:rPr>
              <a:t>Slide Subtitle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985AD9-37B4-4FEC-91FF-310C7B6A7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9700"/>
            <a:ext cx="4114800" cy="365125"/>
          </a:xfrm>
          <a:prstGeom prst="rect">
            <a:avLst/>
          </a:prstGeom>
        </p:spPr>
        <p:txBody>
          <a:bodyPr anchor="ctr"/>
          <a:lstStyle>
            <a:lvl1pPr>
              <a:defRPr sz="1100"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pPr algn="ctr"/>
            <a:r>
              <a:rPr lang="en-US"/>
              <a:t>Disclaimer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70C457-9F9E-46F0-A916-CC6DB41D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9250" y="6489700"/>
            <a:ext cx="2743200" cy="365125"/>
          </a:xfrm>
          <a:prstGeom prst="rect">
            <a:avLst/>
          </a:prstGeom>
        </p:spPr>
        <p:txBody>
          <a:bodyPr anchor="ctr"/>
          <a:lstStyle>
            <a:lvl1pPr algn="r">
              <a:defRPr sz="1100"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B4887C3B-057F-4D1D-8672-DA58E661878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A799FA4-5449-4C65-8909-B05DC7AEC2B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04900" y="2085975"/>
            <a:ext cx="4629150" cy="410527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buClr>
                <a:schemeClr val="bg2"/>
              </a:buClr>
              <a:defRPr sz="1800"/>
            </a:lvl1pPr>
            <a:lvl2pPr marL="685800" indent="-228600">
              <a:lnSpc>
                <a:spcPct val="100000"/>
              </a:lnSpc>
              <a:buClr>
                <a:schemeClr val="accent1"/>
              </a:buClr>
              <a:buFont typeface="Arial" panose="020B0604020202020204" pitchFamily="34" charset="0"/>
              <a:buChar char="‒"/>
              <a:defRPr sz="1600"/>
            </a:lvl2pPr>
            <a:lvl3pPr>
              <a:lnSpc>
                <a:spcPct val="100000"/>
              </a:lnSpc>
              <a:buClr>
                <a:schemeClr val="accent3"/>
              </a:buClr>
              <a:defRPr sz="1400"/>
            </a:lvl3pPr>
            <a:lvl4pPr marL="1600200" indent="-228600">
              <a:lnSpc>
                <a:spcPct val="100000"/>
              </a:lnSpc>
              <a:buClr>
                <a:schemeClr val="accent4"/>
              </a:buClr>
              <a:buFont typeface="Arial" panose="020B0604020202020204" pitchFamily="34" charset="0"/>
              <a:buChar char="‒"/>
              <a:defRPr sz="1200"/>
            </a:lvl4pPr>
            <a:lvl5pPr>
              <a:lnSpc>
                <a:spcPct val="100000"/>
              </a:lnSpc>
              <a:buClr>
                <a:schemeClr val="bg2"/>
              </a:buClr>
              <a:defRPr sz="12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5B9E306B-62FD-41CB-8E83-0812C2025A5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57950" y="2085974"/>
            <a:ext cx="4629150" cy="410527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buClr>
                <a:schemeClr val="bg2"/>
              </a:buClr>
              <a:defRPr sz="1800"/>
            </a:lvl1pPr>
            <a:lvl2pPr marL="685800" indent="-228600">
              <a:lnSpc>
                <a:spcPct val="100000"/>
              </a:lnSpc>
              <a:buClr>
                <a:schemeClr val="accent1"/>
              </a:buClr>
              <a:buFont typeface="Arial" panose="020B0604020202020204" pitchFamily="34" charset="0"/>
              <a:buChar char="‒"/>
              <a:defRPr sz="1600"/>
            </a:lvl2pPr>
            <a:lvl3pPr>
              <a:lnSpc>
                <a:spcPct val="100000"/>
              </a:lnSpc>
              <a:buClr>
                <a:schemeClr val="accent3"/>
              </a:buClr>
              <a:defRPr sz="1400"/>
            </a:lvl3pPr>
            <a:lvl4pPr marL="1600200" indent="-228600">
              <a:lnSpc>
                <a:spcPct val="100000"/>
              </a:lnSpc>
              <a:buClr>
                <a:schemeClr val="accent4"/>
              </a:buClr>
              <a:buFont typeface="Arial" panose="020B0604020202020204" pitchFamily="34" charset="0"/>
              <a:buChar char="‒"/>
              <a:defRPr sz="1200"/>
            </a:lvl4pPr>
            <a:lvl5pPr>
              <a:lnSpc>
                <a:spcPct val="100000"/>
              </a:lnSpc>
              <a:buClr>
                <a:schemeClr val="bg2"/>
              </a:buClr>
              <a:defRPr sz="12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967529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27A2042-B5F2-4FEF-A527-6289C953938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41530" y="2993272"/>
            <a:ext cx="6324599" cy="36512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400" b="1">
                <a:solidFill>
                  <a:schemeClr val="bg2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SLIDE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9C41A2-7EB3-438C-A345-77D58413DFC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41529" y="3348989"/>
            <a:ext cx="6324777" cy="36512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accent3"/>
                </a:solidFill>
              </a:defRPr>
            </a:lvl1pPr>
          </a:lstStyle>
          <a:p>
            <a:r>
              <a:rPr lang="en-US" dirty="0">
                <a:solidFill>
                  <a:srgbClr val="CB915F"/>
                </a:solidFill>
              </a:rPr>
              <a:t>Slide Subtitle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985AD9-37B4-4FEC-91FF-310C7B6A7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9700"/>
            <a:ext cx="4114800" cy="365125"/>
          </a:xfrm>
          <a:prstGeom prst="rect">
            <a:avLst/>
          </a:prstGeom>
        </p:spPr>
        <p:txBody>
          <a:bodyPr anchor="ctr"/>
          <a:lstStyle>
            <a:lvl1pPr>
              <a:defRPr sz="1100"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pPr algn="ctr"/>
            <a:r>
              <a:rPr lang="en-US"/>
              <a:t>Disclaimer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70C457-9F9E-46F0-A916-CC6DB41D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9250" y="6489700"/>
            <a:ext cx="2743200" cy="365125"/>
          </a:xfrm>
          <a:prstGeom prst="rect">
            <a:avLst/>
          </a:prstGeom>
        </p:spPr>
        <p:txBody>
          <a:bodyPr anchor="ctr"/>
          <a:lstStyle>
            <a:lvl1pPr algn="r">
              <a:defRPr sz="1100"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B4887C3B-057F-4D1D-8672-DA58E66187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2483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985AD9-37B4-4FEC-91FF-310C7B6A7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9700"/>
            <a:ext cx="4114800" cy="365125"/>
          </a:xfrm>
          <a:prstGeom prst="rect">
            <a:avLst/>
          </a:prstGeom>
        </p:spPr>
        <p:txBody>
          <a:bodyPr anchor="ctr"/>
          <a:lstStyle>
            <a:lvl1pPr>
              <a:defRPr sz="1100"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pPr algn="ctr"/>
            <a:r>
              <a:rPr lang="en-US"/>
              <a:t>Disclaimer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70C457-9F9E-46F0-A916-CC6DB41D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9250" y="6489700"/>
            <a:ext cx="2743200" cy="365125"/>
          </a:xfrm>
          <a:prstGeom prst="rect">
            <a:avLst/>
          </a:prstGeom>
        </p:spPr>
        <p:txBody>
          <a:bodyPr anchor="ctr"/>
          <a:lstStyle>
            <a:lvl1pPr algn="r">
              <a:defRPr sz="1100"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B4887C3B-057F-4D1D-8672-DA58E661878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B8874FE1-2FD9-4C0A-A490-041910F4A0B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53543" y="719248"/>
            <a:ext cx="5233307" cy="365125"/>
          </a:xfrm>
          <a:prstGeom prst="rect">
            <a:avLst/>
          </a:prstGeom>
        </p:spPr>
        <p:txBody>
          <a:bodyPr anchor="t"/>
          <a:lstStyle>
            <a:lvl1pPr marL="0" indent="0" algn="r">
              <a:buNone/>
              <a:defRPr sz="2400" b="1">
                <a:solidFill>
                  <a:schemeClr val="bg2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6978396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Slide No L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985AD9-37B4-4FEC-91FF-310C7B6A7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9700"/>
            <a:ext cx="4114800" cy="365125"/>
          </a:xfrm>
          <a:prstGeom prst="rect">
            <a:avLst/>
          </a:prstGeom>
        </p:spPr>
        <p:txBody>
          <a:bodyPr anchor="ctr"/>
          <a:lstStyle>
            <a:lvl1pPr>
              <a:defRPr sz="1100"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pPr algn="ctr"/>
            <a:r>
              <a:rPr lang="en-US"/>
              <a:t>Disclaimer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70C457-9F9E-46F0-A916-CC6DB41D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9250" y="6489700"/>
            <a:ext cx="2743200" cy="365125"/>
          </a:xfrm>
          <a:prstGeom prst="rect">
            <a:avLst/>
          </a:prstGeom>
        </p:spPr>
        <p:txBody>
          <a:bodyPr anchor="ctr"/>
          <a:lstStyle>
            <a:lvl1pPr algn="r">
              <a:defRPr sz="1100"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B4887C3B-057F-4D1D-8672-DA58E661878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A2E24573-E6A7-449C-9DAF-2604FE66E5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476626" y="760069"/>
            <a:ext cx="6324599" cy="365125"/>
          </a:xfrm>
          <a:prstGeom prst="rect">
            <a:avLst/>
          </a:prstGeom>
        </p:spPr>
        <p:txBody>
          <a:bodyPr anchor="t"/>
          <a:lstStyle>
            <a:lvl1pPr marL="0" indent="0" algn="r">
              <a:buNone/>
              <a:defRPr sz="2400" b="1">
                <a:solidFill>
                  <a:schemeClr val="bg2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2749585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tif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tif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EDA2370-D979-F341-8C35-6BA41C7847FC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330200" y="108075"/>
            <a:ext cx="2761581" cy="115466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F306431-713A-0D44-9615-8E020359CB74}"/>
              </a:ext>
            </a:extLst>
          </p:cNvPr>
          <p:cNvSpPr txBox="1"/>
          <p:nvPr userDrawn="1"/>
        </p:nvSpPr>
        <p:spPr>
          <a:xfrm>
            <a:off x="9992633" y="1025979"/>
            <a:ext cx="2297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Connectathon</a:t>
            </a:r>
            <a:r>
              <a:rPr lang="en-US" dirty="0"/>
              <a:t> 25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FA939F-7C56-8648-9E7B-F4669CA766D3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10126436" y="342901"/>
            <a:ext cx="1261753" cy="693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431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49" r:id="rId2"/>
    <p:sldLayoutId id="2147483658" r:id="rId3"/>
    <p:sldLayoutId id="2147483659" r:id="rId4"/>
    <p:sldLayoutId id="2147483656" r:id="rId5"/>
    <p:sldLayoutId id="2147483657" r:id="rId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argo20-list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hackmd.io/AfJ9YNb6TNGeDSuAaHIn1g?view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aka.ms/patient-lists-codelab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l7.org/events/fhir/connectathon/2020/09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confluence.hl7.org/display/FHIR/FHIR+Maturity+Model" TargetMode="Externa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onfluence.hl7.org/display/FHIR/2020-09+Connectathon+25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www.surveymonkey.com/r/HNQ96MY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hat.fhir.org/" TargetMode="External"/><Relationship Id="rId2" Type="http://schemas.openxmlformats.org/officeDocument/2006/relationships/hyperlink" Target="https://confluence.hl7.org/display/FHIR/2020-09+Argonaut+Patient+Lists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chat.fhir.org/#narrow/stream/227046-Argo-Patient.20List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D5E8AD6-EC00-5844-8BFC-906E9645D7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1150" y="1617523"/>
            <a:ext cx="8986203" cy="5054739"/>
          </a:xfrm>
          <a:prstGeom prst="rect">
            <a:avLst/>
          </a:prstGeom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23D9B25B-4B07-4DB0-824F-8EE289C11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Disclaimer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BC6CF90-9F08-4D07-8304-1927B4BFC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87C3B-057F-4D1D-8672-DA58E661878F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009C6F-8963-9C4F-A2F9-7B2369995AA2}"/>
              </a:ext>
            </a:extLst>
          </p:cNvPr>
          <p:cNvSpPr txBox="1"/>
          <p:nvPr/>
        </p:nvSpPr>
        <p:spPr>
          <a:xfrm>
            <a:off x="3411060" y="185738"/>
            <a:ext cx="62587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tx2"/>
                </a:solidFill>
              </a:rPr>
              <a:t>HL7 </a:t>
            </a:r>
            <a:r>
              <a:rPr lang="en-US" sz="4800" b="1" dirty="0" err="1">
                <a:solidFill>
                  <a:schemeClr val="tx2"/>
                </a:solidFill>
              </a:rPr>
              <a:t>Connectathon</a:t>
            </a:r>
            <a:r>
              <a:rPr lang="en-US" sz="4800" b="1" dirty="0">
                <a:solidFill>
                  <a:schemeClr val="tx2"/>
                </a:solidFill>
              </a:rPr>
              <a:t> 25 Track Orientation</a:t>
            </a:r>
          </a:p>
        </p:txBody>
      </p:sp>
    </p:spTree>
    <p:extLst>
      <p:ext uri="{BB962C8B-B14F-4D97-AF65-F5344CB8AC3E}">
        <p14:creationId xmlns:p14="http://schemas.microsoft.com/office/powerpoint/2010/main" val="3839254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8D30C6D-597B-431B-8412-3433831C3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Disclaimer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88A38D-BCE5-4B1A-BE67-5791125E1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87C3B-057F-4D1D-8672-DA58E661878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9A7205-DFD9-4107-B3DE-B38B6AF876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34268" y="482483"/>
            <a:ext cx="4693492" cy="539270"/>
          </a:xfrm>
        </p:spPr>
        <p:txBody>
          <a:bodyPr/>
          <a:lstStyle/>
          <a:p>
            <a:r>
              <a:rPr lang="en-US" sz="3600" dirty="0"/>
              <a:t>Track Objectives</a:t>
            </a:r>
          </a:p>
          <a:p>
            <a:endParaRPr lang="en-US" dirty="0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14E9F30A-8058-4A0F-A0E2-A5322924C019}"/>
              </a:ext>
            </a:extLst>
          </p:cNvPr>
          <p:cNvSpPr txBox="1">
            <a:spLocks/>
          </p:cNvSpPr>
          <p:nvPr/>
        </p:nvSpPr>
        <p:spPr>
          <a:xfrm>
            <a:off x="1270075" y="1730972"/>
            <a:ext cx="10541821" cy="41052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 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	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66E4B3F-623D-4717-822F-2534CD2F93B5}"/>
              </a:ext>
            </a:extLst>
          </p:cNvPr>
          <p:cNvSpPr txBox="1">
            <a:spLocks/>
          </p:cNvSpPr>
          <p:nvPr/>
        </p:nvSpPr>
        <p:spPr>
          <a:xfrm>
            <a:off x="1270075" y="1730972"/>
            <a:ext cx="10369990" cy="41052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This track will cover some foundational, early-design operations such as list discovery, selecting list member records, and selection of "extra" patient data using various methods.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b="1" u="sng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u="sng" dirty="0"/>
              <a:t>Reference Materials: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u="sng" dirty="0">
                <a:hlinkClick r:id="rId3"/>
              </a:rPr>
              <a:t>Running meeting notes</a:t>
            </a:r>
            <a:endParaRPr lang="en-US" u="sng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u="sng" dirty="0">
                <a:hlinkClick r:id="rId4"/>
              </a:rPr>
              <a:t>Draft API</a:t>
            </a:r>
            <a:r>
              <a:rPr lang="en-US" u="sng" dirty="0"/>
              <a:t> (sequence diagrams, FHIR artifacts)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31715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8D30C6D-597B-431B-8412-3433831C3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Disclaimer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88A38D-BCE5-4B1A-BE67-5791125E1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87C3B-057F-4D1D-8672-DA58E661878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9A7205-DFD9-4107-B3DE-B38B6AF876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34267" y="482483"/>
            <a:ext cx="4986455" cy="662736"/>
          </a:xfrm>
        </p:spPr>
        <p:txBody>
          <a:bodyPr/>
          <a:lstStyle/>
          <a:p>
            <a:r>
              <a:rPr lang="en-US" sz="3600" dirty="0"/>
              <a:t>Track Scenarios</a:t>
            </a:r>
          </a:p>
          <a:p>
            <a:endParaRPr lang="en-US" dirty="0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14E9F30A-8058-4A0F-A0E2-A5322924C019}"/>
              </a:ext>
            </a:extLst>
          </p:cNvPr>
          <p:cNvSpPr txBox="1">
            <a:spLocks/>
          </p:cNvSpPr>
          <p:nvPr/>
        </p:nvSpPr>
        <p:spPr>
          <a:xfrm>
            <a:off x="1270075" y="1730972"/>
            <a:ext cx="10541821" cy="41052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 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	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66E4B3F-623D-4717-822F-2534CD2F93B5}"/>
              </a:ext>
            </a:extLst>
          </p:cNvPr>
          <p:cNvSpPr txBox="1">
            <a:spLocks/>
          </p:cNvSpPr>
          <p:nvPr/>
        </p:nvSpPr>
        <p:spPr>
          <a:xfrm>
            <a:off x="1270075" y="1730972"/>
            <a:ext cx="10369990" cy="41052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Patient List Scenario Overview: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i="1" dirty="0"/>
              <a:t>Initial</a:t>
            </a:r>
            <a:r>
              <a:rPr lang="en-US" dirty="0"/>
              <a:t> Testing of the discovery, and fetching of patients lists and associated data using the FHIR RESTful API</a:t>
            </a:r>
          </a:p>
          <a:p>
            <a:pPr marL="914400" lvl="2" indent="0">
              <a:buNone/>
            </a:pPr>
            <a:r>
              <a:rPr lang="en-US" b="1" dirty="0"/>
              <a:t>Client </a:t>
            </a:r>
            <a:r>
              <a:rPr lang="en-US" dirty="0"/>
              <a:t>(third-party software vendors):</a:t>
            </a:r>
          </a:p>
          <a:p>
            <a:pPr lvl="2"/>
            <a:r>
              <a:rPr lang="en-US" sz="1800" dirty="0"/>
              <a:t>Discover what User-facing lists are available </a:t>
            </a:r>
          </a:p>
          <a:p>
            <a:pPr lvl="2"/>
            <a:r>
              <a:rPr lang="en-US" sz="1800" dirty="0"/>
              <a:t>Fetching lists</a:t>
            </a:r>
          </a:p>
          <a:p>
            <a:pPr lvl="2"/>
            <a:r>
              <a:rPr lang="en-US" sz="1800" dirty="0"/>
              <a:t>Fetching additional data</a:t>
            </a:r>
          </a:p>
          <a:p>
            <a:pPr lvl="2"/>
            <a:r>
              <a:rPr lang="en-US" sz="1800" dirty="0"/>
              <a:t>Process and Display da</a:t>
            </a:r>
            <a:r>
              <a:rPr lang="en-US" dirty="0"/>
              <a:t>ta</a:t>
            </a:r>
            <a:endParaRPr lang="en-US" b="1" dirty="0"/>
          </a:p>
          <a:p>
            <a:pPr marL="914400" lvl="2" indent="0">
              <a:buNone/>
            </a:pPr>
            <a:r>
              <a:rPr lang="en-US" b="1" dirty="0"/>
              <a:t>Server </a:t>
            </a:r>
            <a:r>
              <a:rPr lang="en-US" dirty="0"/>
              <a:t>(EHR vendors)</a:t>
            </a:r>
            <a:endParaRPr lang="en-US" b="1" dirty="0"/>
          </a:p>
          <a:p>
            <a:pPr lvl="2"/>
            <a:r>
              <a:rPr lang="en-US" dirty="0"/>
              <a:t> </a:t>
            </a:r>
            <a:r>
              <a:rPr lang="en-US" sz="1800" dirty="0"/>
              <a:t>Provide Group resource endpoints</a:t>
            </a:r>
          </a:p>
          <a:p>
            <a:pPr lvl="2"/>
            <a:r>
              <a:rPr lang="en-US" sz="1800" dirty="0"/>
              <a:t> Support discovery of  what lists are available</a:t>
            </a:r>
          </a:p>
          <a:p>
            <a:pPr lvl="2"/>
            <a:r>
              <a:rPr lang="en-US" sz="1800" dirty="0"/>
              <a:t> Support fetching Patient list via Group resource</a:t>
            </a:r>
          </a:p>
          <a:p>
            <a:pPr lvl="2"/>
            <a:r>
              <a:rPr lang="en-US" sz="1800" dirty="0"/>
              <a:t> Support fetching additional data Patient data</a:t>
            </a:r>
          </a:p>
        </p:txBody>
      </p:sp>
    </p:spTree>
    <p:extLst>
      <p:ext uri="{BB962C8B-B14F-4D97-AF65-F5344CB8AC3E}">
        <p14:creationId xmlns:p14="http://schemas.microsoft.com/office/powerpoint/2010/main" val="6655385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8D30C6D-597B-431B-8412-3433831C3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Disclaimer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88A38D-BCE5-4B1A-BE67-5791125E1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87C3B-057F-4D1D-8672-DA58E661878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9A7205-DFD9-4107-B3DE-B38B6AF876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88306" y="528244"/>
            <a:ext cx="4633752" cy="549275"/>
          </a:xfrm>
        </p:spPr>
        <p:txBody>
          <a:bodyPr/>
          <a:lstStyle/>
          <a:p>
            <a:r>
              <a:rPr lang="en-US" sz="4000" dirty="0"/>
              <a:t>Track Scenarios</a:t>
            </a:r>
          </a:p>
          <a:p>
            <a:endParaRPr lang="en-US" dirty="0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14E9F30A-8058-4A0F-A0E2-A5322924C019}"/>
              </a:ext>
            </a:extLst>
          </p:cNvPr>
          <p:cNvSpPr txBox="1">
            <a:spLocks/>
          </p:cNvSpPr>
          <p:nvPr/>
        </p:nvSpPr>
        <p:spPr>
          <a:xfrm>
            <a:off x="1270075" y="1730972"/>
            <a:ext cx="10541821" cy="41052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 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	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BDC4C0-7036-1B4D-83D0-D9315A3292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5520" y="1405094"/>
            <a:ext cx="6691630" cy="5268756"/>
          </a:xfrm>
          <a:prstGeom prst="rect">
            <a:avLst/>
          </a:prstGeom>
        </p:spPr>
      </p:pic>
      <p:sp>
        <p:nvSpPr>
          <p:cNvPr id="10" name="Right Arrow Callout 9">
            <a:extLst>
              <a:ext uri="{FF2B5EF4-FFF2-40B4-BE49-F238E27FC236}">
                <a16:creationId xmlns:a16="http://schemas.microsoft.com/office/drawing/2014/main" id="{1BC4186D-4ED0-F549-BB33-03ABBA5514BF}"/>
              </a:ext>
            </a:extLst>
          </p:cNvPr>
          <p:cNvSpPr/>
          <p:nvPr/>
        </p:nvSpPr>
        <p:spPr>
          <a:xfrm>
            <a:off x="1641627" y="1641232"/>
            <a:ext cx="2396971" cy="798868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6455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1. Discovery of ‘User Facing’ Lists</a:t>
            </a:r>
          </a:p>
        </p:txBody>
      </p:sp>
      <p:sp>
        <p:nvSpPr>
          <p:cNvPr id="13" name="Right Arrow Callout 12">
            <a:extLst>
              <a:ext uri="{FF2B5EF4-FFF2-40B4-BE49-F238E27FC236}">
                <a16:creationId xmlns:a16="http://schemas.microsoft.com/office/drawing/2014/main" id="{74F6F6A6-FD6C-A54A-969A-DD667FC8E2FC}"/>
              </a:ext>
            </a:extLst>
          </p:cNvPr>
          <p:cNvSpPr/>
          <p:nvPr/>
        </p:nvSpPr>
        <p:spPr>
          <a:xfrm>
            <a:off x="1641627" y="3131598"/>
            <a:ext cx="2396971" cy="594804"/>
          </a:xfrm>
          <a:prstGeom prst="rightArrowCallo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2. Fetch Patient list</a:t>
            </a:r>
          </a:p>
        </p:txBody>
      </p:sp>
      <p:sp>
        <p:nvSpPr>
          <p:cNvPr id="14" name="Right Arrow Callout 13">
            <a:extLst>
              <a:ext uri="{FF2B5EF4-FFF2-40B4-BE49-F238E27FC236}">
                <a16:creationId xmlns:a16="http://schemas.microsoft.com/office/drawing/2014/main" id="{EC2F41F7-5031-584F-AE69-1D04FAB23AE5}"/>
              </a:ext>
            </a:extLst>
          </p:cNvPr>
          <p:cNvSpPr/>
          <p:nvPr/>
        </p:nvSpPr>
        <p:spPr>
          <a:xfrm>
            <a:off x="1641627" y="4236721"/>
            <a:ext cx="2396971" cy="901210"/>
          </a:xfrm>
          <a:prstGeom prst="rightArrowCallo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3. Fetch Additional Data</a:t>
            </a:r>
          </a:p>
        </p:txBody>
      </p:sp>
    </p:spTree>
    <p:extLst>
      <p:ext uri="{BB962C8B-B14F-4D97-AF65-F5344CB8AC3E}">
        <p14:creationId xmlns:p14="http://schemas.microsoft.com/office/powerpoint/2010/main" val="17485866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8D30C6D-597B-431B-8412-3433831C3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Disclaimer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88A38D-BCE5-4B1A-BE67-5791125E1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87C3B-057F-4D1D-8672-DA58E661878F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9A7205-DFD9-4107-B3DE-B38B6AF876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88306" y="528244"/>
            <a:ext cx="4633752" cy="549275"/>
          </a:xfrm>
        </p:spPr>
        <p:txBody>
          <a:bodyPr/>
          <a:lstStyle/>
          <a:p>
            <a:r>
              <a:rPr lang="en-US" sz="4000" dirty="0"/>
              <a:t>Track Scenarios</a:t>
            </a:r>
          </a:p>
          <a:p>
            <a:endParaRPr lang="en-US" dirty="0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14E9F30A-8058-4A0F-A0E2-A5322924C019}"/>
              </a:ext>
            </a:extLst>
          </p:cNvPr>
          <p:cNvSpPr txBox="1">
            <a:spLocks/>
          </p:cNvSpPr>
          <p:nvPr/>
        </p:nvSpPr>
        <p:spPr>
          <a:xfrm>
            <a:off x="1270075" y="1730972"/>
            <a:ext cx="10541821" cy="41052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 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	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920B01-87F2-D245-8552-6B0A61D61908}"/>
              </a:ext>
            </a:extLst>
          </p:cNvPr>
          <p:cNvSpPr/>
          <p:nvPr/>
        </p:nvSpPr>
        <p:spPr>
          <a:xfrm>
            <a:off x="1422400" y="1997837"/>
            <a:ext cx="9225280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US" sz="2800" dirty="0"/>
              <a:t> See Details in track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/>
              <a:t> Stretch Goals: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400" dirty="0"/>
              <a:t>Getting Extra Patients Details via Questionnaire/</a:t>
            </a:r>
            <a:r>
              <a:rPr lang="en-US" sz="2400" dirty="0" err="1"/>
              <a:t>QuestionnaireAnswer</a:t>
            </a:r>
            <a:endParaRPr lang="en-US" sz="24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 Discussion Points: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400" dirty="0"/>
              <a:t> </a:t>
            </a:r>
            <a:r>
              <a:rPr lang="en-US" sz="2400" i="1" dirty="0"/>
              <a:t>What </a:t>
            </a:r>
            <a:r>
              <a:rPr lang="en-US" i="1" dirty="0"/>
              <a:t>Should this be part of the basic Patient list API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37389860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8D30C6D-597B-431B-8412-3433831C3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/>
              <a:t>Disclaimer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88A38D-BCE5-4B1A-BE67-5791125E1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97686" y="6495301"/>
            <a:ext cx="2743200" cy="365125"/>
          </a:xfrm>
        </p:spPr>
        <p:txBody>
          <a:bodyPr/>
          <a:lstStyle/>
          <a:p>
            <a:fld id="{B4887C3B-057F-4D1D-8672-DA58E661878F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9A7205-DFD9-4107-B3DE-B38B6AF876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91783" y="367181"/>
            <a:ext cx="6553257" cy="1227939"/>
          </a:xfrm>
        </p:spPr>
        <p:txBody>
          <a:bodyPr/>
          <a:lstStyle/>
          <a:p>
            <a:pPr algn="ctr"/>
            <a:r>
              <a:rPr lang="en-US" sz="4000" dirty="0"/>
              <a:t>Participating Systems and</a:t>
            </a:r>
          </a:p>
          <a:p>
            <a:pPr algn="ctr"/>
            <a:r>
              <a:rPr lang="en-US" sz="4000" dirty="0"/>
              <a:t>Supporting Artifacts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66E4B3F-623D-4717-822F-2534CD2F93B5}"/>
              </a:ext>
            </a:extLst>
          </p:cNvPr>
          <p:cNvSpPr txBox="1">
            <a:spLocks/>
          </p:cNvSpPr>
          <p:nvPr/>
        </p:nvSpPr>
        <p:spPr>
          <a:xfrm>
            <a:off x="1808555" y="2330413"/>
            <a:ext cx="8930565" cy="288166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s-ES" dirty="0" err="1"/>
              <a:t>codelab</a:t>
            </a:r>
            <a:r>
              <a:rPr lang="es-ES" dirty="0"/>
              <a:t> </a:t>
            </a:r>
            <a:r>
              <a:rPr lang="es-ES" dirty="0" err="1"/>
              <a:t>exercise</a:t>
            </a:r>
            <a:r>
              <a:rPr lang="es-ES" dirty="0"/>
              <a:t>: </a:t>
            </a:r>
            <a:r>
              <a:rPr lang="es-ES" dirty="0">
                <a:hlinkClick r:id="rId3"/>
              </a:rPr>
              <a:t>https://aka.ms/patient-lists-codelab</a:t>
            </a:r>
            <a:r>
              <a:rPr lang="es-ES" dirty="0"/>
              <a:t> 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Synthea</a:t>
            </a:r>
            <a:r>
              <a:rPr lang="en-US" dirty="0"/>
              <a:t> test patient data available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Instructions TBD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TestScripts</a:t>
            </a:r>
            <a:r>
              <a:rPr lang="en-US" dirty="0"/>
              <a:t> by Aegis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pending</a:t>
            </a:r>
          </a:p>
        </p:txBody>
      </p:sp>
    </p:spTree>
    <p:extLst>
      <p:ext uri="{BB962C8B-B14F-4D97-AF65-F5344CB8AC3E}">
        <p14:creationId xmlns:p14="http://schemas.microsoft.com/office/powerpoint/2010/main" val="35387642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8570F69-9BF5-417D-AB9D-5A3DB8A0EB9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41530" y="2993272"/>
            <a:ext cx="7820308" cy="365125"/>
          </a:xfrm>
        </p:spPr>
        <p:txBody>
          <a:bodyPr/>
          <a:lstStyle/>
          <a:p>
            <a:r>
              <a:rPr lang="en-US" sz="2800" dirty="0"/>
              <a:t>Looking forward to your participation!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30B14D-8ABF-4709-9E8A-6CC149698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Disclaimer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DC5C73-F1AE-41EB-9DF7-2FB178F77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87C3B-057F-4D1D-8672-DA58E661878F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7F14795E-434D-4DFD-83D9-748417BD7C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553" y="3429000"/>
            <a:ext cx="4702552" cy="1132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64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B7BB893-BFCF-43D1-B88D-33CA9E50322E}"/>
              </a:ext>
            </a:extLst>
          </p:cNvPr>
          <p:cNvSpPr txBox="1"/>
          <p:nvPr/>
        </p:nvSpPr>
        <p:spPr>
          <a:xfrm>
            <a:off x="-223193" y="2165935"/>
            <a:ext cx="11701095" cy="2328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HL7 </a:t>
            </a:r>
            <a:r>
              <a:rPr lang="en-US" sz="3200" b="1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Connectathon</a:t>
            </a:r>
            <a:r>
              <a:rPr lang="en-US" sz="32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25  </a:t>
            </a:r>
          </a:p>
          <a:p>
            <a:pPr algn="r"/>
            <a:endParaRPr lang="en-US" sz="3200" b="1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en-US" sz="32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VIRTUAL - Sept 9</a:t>
            </a:r>
            <a:r>
              <a:rPr lang="en-US" sz="3200" b="1" baseline="300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32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10</a:t>
            </a:r>
            <a:r>
              <a:rPr lang="en-US" sz="3200" b="1" baseline="300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32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and 11</a:t>
            </a:r>
            <a:r>
              <a:rPr lang="en-US" sz="3200" b="1" baseline="300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</a:p>
          <a:p>
            <a:pPr algn="r"/>
            <a:endParaRPr lang="en-US" sz="3200" b="1" baseline="3000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8">
              <a:buFont typeface="Wingdings" panose="05000000000000000000" pitchFamily="2" charset="2"/>
              <a:buChar char="§"/>
            </a:pPr>
            <a:r>
              <a:rPr lang="en-US" sz="2800" dirty="0" err="1"/>
              <a:t>Connectathon</a:t>
            </a:r>
            <a:r>
              <a:rPr lang="en-US" sz="2800" dirty="0"/>
              <a:t> </a:t>
            </a:r>
            <a:r>
              <a:rPr lang="en-US" sz="2800" dirty="0">
                <a:hlinkClick r:id="rId3"/>
              </a:rPr>
              <a:t>registration</a:t>
            </a:r>
            <a:r>
              <a:rPr lang="en-US" sz="2800" dirty="0"/>
              <a:t> is open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23D9B25B-4B07-4DB0-824F-8EE289C11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Disclaimer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BC6CF90-9F08-4D07-8304-1927B4BFC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87C3B-057F-4D1D-8672-DA58E661878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016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8D30C6D-597B-431B-8412-3433831C3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Disclaimer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88A38D-BCE5-4B1A-BE67-5791125E1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87C3B-057F-4D1D-8672-DA58E661878F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14E9F30A-8058-4A0F-A0E2-A5322924C019}"/>
              </a:ext>
            </a:extLst>
          </p:cNvPr>
          <p:cNvSpPr txBox="1">
            <a:spLocks/>
          </p:cNvSpPr>
          <p:nvPr/>
        </p:nvSpPr>
        <p:spPr>
          <a:xfrm>
            <a:off x="1270075" y="1730972"/>
            <a:ext cx="10541821" cy="41052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 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	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66E4B3F-623D-4717-822F-2534CD2F93B5}"/>
              </a:ext>
            </a:extLst>
          </p:cNvPr>
          <p:cNvSpPr txBox="1">
            <a:spLocks/>
          </p:cNvSpPr>
          <p:nvPr/>
        </p:nvSpPr>
        <p:spPr>
          <a:xfrm>
            <a:off x="1270075" y="1730972"/>
            <a:ext cx="9340775" cy="41052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General FHIR Connectathon Introduction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FHIR Connectathon Objectives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Track Selection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Participant Opportunities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Argonaut Patient Lists Introduction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352CAFF-CB28-44CB-AF22-3018586D5D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Connectathon Overview</a:t>
            </a:r>
          </a:p>
        </p:txBody>
      </p:sp>
    </p:spTree>
    <p:extLst>
      <p:ext uri="{BB962C8B-B14F-4D97-AF65-F5344CB8AC3E}">
        <p14:creationId xmlns:p14="http://schemas.microsoft.com/office/powerpoint/2010/main" val="2017332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8570F69-9BF5-417D-AB9D-5A3DB8A0EB9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41530" y="2993272"/>
            <a:ext cx="7820308" cy="365125"/>
          </a:xfrm>
        </p:spPr>
        <p:txBody>
          <a:bodyPr/>
          <a:lstStyle/>
          <a:p>
            <a:r>
              <a:rPr lang="en-US" sz="2800" dirty="0"/>
              <a:t>General FHIR Connectathon Introduction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30B14D-8ABF-4709-9E8A-6CC149698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Disclaimer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DC5C73-F1AE-41EB-9DF7-2FB178F77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87C3B-057F-4D1D-8672-DA58E661878F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7F14795E-434D-4DFD-83D9-748417BD7C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553" y="3429000"/>
            <a:ext cx="4702552" cy="1132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213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8D30C6D-597B-431B-8412-3433831C3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Disclaimer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88A38D-BCE5-4B1A-BE67-5791125E1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87C3B-057F-4D1D-8672-DA58E661878F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9A7205-DFD9-4107-B3DE-B38B6AF876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69772" y="493368"/>
            <a:ext cx="6819952" cy="1015836"/>
          </a:xfrm>
        </p:spPr>
        <p:txBody>
          <a:bodyPr/>
          <a:lstStyle/>
          <a:p>
            <a:r>
              <a:rPr lang="en-US" sz="3200" dirty="0"/>
              <a:t>What’s to be gained by attending</a:t>
            </a:r>
          </a:p>
          <a:p>
            <a:r>
              <a:rPr lang="en-US" sz="3200" dirty="0"/>
              <a:t> a FHIR Connectathon</a:t>
            </a:r>
          </a:p>
          <a:p>
            <a:endParaRPr lang="en-US" dirty="0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14E9F30A-8058-4A0F-A0E2-A5322924C019}"/>
              </a:ext>
            </a:extLst>
          </p:cNvPr>
          <p:cNvSpPr txBox="1">
            <a:spLocks/>
          </p:cNvSpPr>
          <p:nvPr/>
        </p:nvSpPr>
        <p:spPr>
          <a:xfrm>
            <a:off x="1270075" y="1730972"/>
            <a:ext cx="10541821" cy="41052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 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	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66E4B3F-623D-4717-822F-2534CD2F93B5}"/>
              </a:ext>
            </a:extLst>
          </p:cNvPr>
          <p:cNvSpPr txBox="1">
            <a:spLocks/>
          </p:cNvSpPr>
          <p:nvPr/>
        </p:nvSpPr>
        <p:spPr>
          <a:xfrm>
            <a:off x="1270075" y="1730972"/>
            <a:ext cx="10246422" cy="41052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Join a community of FHIR users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Develop and test your system and use of the standard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highlight>
                  <a:srgbClr val="FFFFFF"/>
                </a:highlight>
              </a:rPr>
              <a:t>Increase the visibility of resources, profiles and implementation guides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In-Depth discussion of a use case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Demonstrate what’s possible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Refine the FHIR Specification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highlight>
                  <a:srgbClr val="FFFFFF"/>
                </a:highlight>
              </a:rPr>
              <a:t>Testing as part of a connectathon is a pre-requisite for resources and implementation guides progressing up the </a:t>
            </a:r>
            <a:r>
              <a:rPr lang="en-US" u="sng" dirty="0">
                <a:solidFill>
                  <a:srgbClr val="0B0080"/>
                </a:solidFill>
                <a:highlight>
                  <a:srgbClr val="FFFFFF"/>
                </a:highlight>
                <a:hlinkClick r:id="rId2"/>
              </a:rPr>
              <a:t>FHIR Maturity Model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725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8D30C6D-597B-431B-8412-3433831C3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Disclaimer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88A38D-BCE5-4B1A-BE67-5791125E1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87C3B-057F-4D1D-8672-DA58E661878F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9A7205-DFD9-4107-B3DE-B38B6AF876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34267" y="482483"/>
            <a:ext cx="4919133" cy="671614"/>
          </a:xfrm>
        </p:spPr>
        <p:txBody>
          <a:bodyPr/>
          <a:lstStyle/>
          <a:p>
            <a:r>
              <a:rPr lang="en-US" sz="3600" dirty="0"/>
              <a:t>Track Selection</a:t>
            </a:r>
          </a:p>
          <a:p>
            <a:endParaRPr lang="en-US" dirty="0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14E9F30A-8058-4A0F-A0E2-A5322924C019}"/>
              </a:ext>
            </a:extLst>
          </p:cNvPr>
          <p:cNvSpPr txBox="1">
            <a:spLocks/>
          </p:cNvSpPr>
          <p:nvPr/>
        </p:nvSpPr>
        <p:spPr>
          <a:xfrm>
            <a:off x="1270075" y="1730972"/>
            <a:ext cx="10541821" cy="41052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 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	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66E4B3F-623D-4717-822F-2534CD2F93B5}"/>
              </a:ext>
            </a:extLst>
          </p:cNvPr>
          <p:cNvSpPr txBox="1">
            <a:spLocks/>
          </p:cNvSpPr>
          <p:nvPr/>
        </p:nvSpPr>
        <p:spPr>
          <a:xfrm>
            <a:off x="1270075" y="1730972"/>
            <a:ext cx="9983141" cy="41052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Review track details to find your focus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hlinkClick r:id="rId3"/>
              </a:rPr>
              <a:t>2020-09 Connectathon 25 Confluence page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Select your track in the </a:t>
            </a:r>
            <a:r>
              <a:rPr lang="en-US" dirty="0">
                <a:hlinkClick r:id="rId4"/>
              </a:rPr>
              <a:t>Pre-Connectathon Survey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Complete survey for each member of your team to indicate their primary track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Contact Sandy Vance at sandy.vance@aegis.net for any questions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Connect with your track lead in advance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We recommend participating fully in only one track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95834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8D30C6D-597B-431B-8412-3433831C3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Disclaimer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88A38D-BCE5-4B1A-BE67-5791125E1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87C3B-057F-4D1D-8672-DA58E661878F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9A7205-DFD9-4107-B3DE-B38B6AF876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34268" y="482483"/>
            <a:ext cx="5829834" cy="539270"/>
          </a:xfrm>
        </p:spPr>
        <p:txBody>
          <a:bodyPr/>
          <a:lstStyle/>
          <a:p>
            <a:r>
              <a:rPr lang="en-US" sz="3600" dirty="0"/>
              <a:t>Participant Opportunities</a:t>
            </a:r>
          </a:p>
          <a:p>
            <a:endParaRPr lang="en-US" dirty="0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14E9F30A-8058-4A0F-A0E2-A5322924C019}"/>
              </a:ext>
            </a:extLst>
          </p:cNvPr>
          <p:cNvSpPr txBox="1">
            <a:spLocks/>
          </p:cNvSpPr>
          <p:nvPr/>
        </p:nvSpPr>
        <p:spPr>
          <a:xfrm>
            <a:off x="1270075" y="1730972"/>
            <a:ext cx="10541821" cy="41052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 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	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66E4B3F-623D-4717-822F-2534CD2F93B5}"/>
              </a:ext>
            </a:extLst>
          </p:cNvPr>
          <p:cNvSpPr txBox="1">
            <a:spLocks/>
          </p:cNvSpPr>
          <p:nvPr/>
        </p:nvSpPr>
        <p:spPr>
          <a:xfrm>
            <a:off x="1270075" y="1730972"/>
            <a:ext cx="9340775" cy="41052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Join in the community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Bring questions and share your challenges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Help others by sharing your knowledge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Bring your development system ready to go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Have your application installed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Have your environment configured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Raise questions that identify hot topics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Record your results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What happens at Connectathon stays at Connectathon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It’s OK to fail</a:t>
            </a:r>
          </a:p>
        </p:txBody>
      </p:sp>
    </p:spTree>
    <p:extLst>
      <p:ext uri="{BB962C8B-B14F-4D97-AF65-F5344CB8AC3E}">
        <p14:creationId xmlns:p14="http://schemas.microsoft.com/office/powerpoint/2010/main" val="1286947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30B14D-8ABF-4709-9E8A-6CC149698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Disclaimer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DC5C73-F1AE-41EB-9DF7-2FB178F77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87C3B-057F-4D1D-8672-DA58E661878F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D53C2D7-8150-224B-B9CE-C4B592717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2857" y="1727299"/>
            <a:ext cx="6696393" cy="3766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352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8D30C6D-597B-431B-8412-3433831C3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Disclaimer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88A38D-BCE5-4B1A-BE67-5791125E1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87C3B-057F-4D1D-8672-DA58E661878F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9A7205-DFD9-4107-B3DE-B38B6AF876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34267" y="482483"/>
            <a:ext cx="6566681" cy="595036"/>
          </a:xfrm>
        </p:spPr>
        <p:txBody>
          <a:bodyPr/>
          <a:lstStyle/>
          <a:p>
            <a:r>
              <a:rPr lang="en-US" sz="3600" b="0" dirty="0"/>
              <a:t>2020-09 Argonaut Patient Lists</a:t>
            </a:r>
          </a:p>
          <a:p>
            <a:endParaRPr lang="en-US" dirty="0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14E9F30A-8058-4A0F-A0E2-A5322924C019}"/>
              </a:ext>
            </a:extLst>
          </p:cNvPr>
          <p:cNvSpPr txBox="1">
            <a:spLocks/>
          </p:cNvSpPr>
          <p:nvPr/>
        </p:nvSpPr>
        <p:spPr>
          <a:xfrm>
            <a:off x="1270075" y="1730972"/>
            <a:ext cx="10541821" cy="41052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 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	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66E4B3F-623D-4717-822F-2534CD2F93B5}"/>
              </a:ext>
            </a:extLst>
          </p:cNvPr>
          <p:cNvSpPr txBox="1">
            <a:spLocks/>
          </p:cNvSpPr>
          <p:nvPr/>
        </p:nvSpPr>
        <p:spPr>
          <a:xfrm>
            <a:off x="1270075" y="1730972"/>
            <a:ext cx="9340775" cy="41052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3200" dirty="0">
                <a:hlinkClick r:id="rId2"/>
              </a:rPr>
              <a:t>2020-09 Patient Lists </a:t>
            </a:r>
            <a:r>
              <a:rPr lang="en-US" sz="2400" dirty="0"/>
              <a:t>Track Page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600" dirty="0"/>
              <a:t>Kick Off TBD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Detailed schedule coming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Track Lead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sv" dirty="0"/>
              <a:t>Carl Anderson, carl.anderson@microsoft.com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FHIR Chat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cs typeface="Arial" panose="020B0604020202020204" pitchFamily="34" charset="0"/>
                <a:hlinkClick r:id="rId3"/>
              </a:rPr>
              <a:t>https://chat.fhir.org/</a:t>
            </a:r>
            <a:endParaRPr lang="en-US" dirty="0"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hlinkClick r:id="rId4"/>
              </a:rPr>
              <a:t>Argo Patient Lists Stream 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60373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06">
      <a:dk1>
        <a:srgbClr val="474749"/>
      </a:dk1>
      <a:lt1>
        <a:sysClr val="window" lastClr="FFFFFF"/>
      </a:lt1>
      <a:dk2>
        <a:srgbClr val="2A323A"/>
      </a:dk2>
      <a:lt2>
        <a:srgbClr val="51657F"/>
      </a:lt2>
      <a:accent1>
        <a:srgbClr val="A91F24"/>
      </a:accent1>
      <a:accent2>
        <a:srgbClr val="DFD5A9"/>
      </a:accent2>
      <a:accent3>
        <a:srgbClr val="D6843C"/>
      </a:accent3>
      <a:accent4>
        <a:srgbClr val="873F1E"/>
      </a:accent4>
      <a:accent5>
        <a:srgbClr val="E41F26"/>
      </a:accent5>
      <a:accent6>
        <a:srgbClr val="785B4D"/>
      </a:accent6>
      <a:hlink>
        <a:srgbClr val="C00000"/>
      </a:hlink>
      <a:folHlink>
        <a:srgbClr val="C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A3C188F95049B4DB197FF3EB0EA97E8" ma:contentTypeVersion="13" ma:contentTypeDescription="Create a new document." ma:contentTypeScope="" ma:versionID="428ad6fc903ee1a436b88fce625f58c5">
  <xsd:schema xmlns:xsd="http://www.w3.org/2001/XMLSchema" xmlns:xs="http://www.w3.org/2001/XMLSchema" xmlns:p="http://schemas.microsoft.com/office/2006/metadata/properties" xmlns:ns2="fe8ec966-31a4-420a-9e6d-4ca551678157" xmlns:ns3="5a330aaf-887e-472d-bb03-62b8f131e112" xmlns:ns4="10b18f71-ef0e-492e-a2b6-f152544396d2" targetNamespace="http://schemas.microsoft.com/office/2006/metadata/properties" ma:root="true" ma:fieldsID="67e6dc541ddb94c70cbf4f1dcef602cf" ns2:_="" ns3:_="" ns4:_="">
    <xsd:import namespace="fe8ec966-31a4-420a-9e6d-4ca551678157"/>
    <xsd:import namespace="5a330aaf-887e-472d-bb03-62b8f131e112"/>
    <xsd:import namespace="10b18f71-ef0e-492e-a2b6-f152544396d2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3:SharingHintHash" minOccurs="0"/>
                <xsd:element ref="ns2:SharedWithDetails" minOccurs="0"/>
                <xsd:element ref="ns2:LastSharedByUser" minOccurs="0"/>
                <xsd:element ref="ns2:LastSharedByTime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EventHashCode" minOccurs="0"/>
                <xsd:element ref="ns4:MediaServiceGenerationTime" minOccurs="0"/>
                <xsd:element ref="ns4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8ec966-31a4-420a-9e6d-4ca55167815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1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a330aaf-887e-472d-bb03-62b8f131e112" elementFormDefault="qualified">
    <xsd:import namespace="http://schemas.microsoft.com/office/2006/documentManagement/types"/>
    <xsd:import namespace="http://schemas.microsoft.com/office/infopath/2007/PartnerControls"/>
    <xsd:element name="SharingHintHash" ma:index="9" nillable="true" ma:displayName="Sharing Hint Hash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0b18f71-ef0e-492e-a2b6-f152544396d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MediaServiceAutoTags" ma:internalName="MediaServiceAutoTags" ma:readOnly="true">
      <xsd:simpleType>
        <xsd:restriction base="dms:Text"/>
      </xsd:simpleType>
    </xsd:element>
    <xsd:element name="MediaServiceOCR" ma:index="17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BD5B74-EFBD-4AD6-A592-F8AB75E3A60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8FA059C-5C8E-4842-8D60-232DC276E49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E333AF6C-318F-496F-9F90-3F7ED099C28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e8ec966-31a4-420a-9e6d-4ca551678157"/>
    <ds:schemaRef ds:uri="5a330aaf-887e-472d-bb03-62b8f131e112"/>
    <ds:schemaRef ds:uri="10b18f71-ef0e-492e-a2b6-f152544396d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5492</TotalTime>
  <Words>478</Words>
  <Application>Microsoft Macintosh PowerPoint</Application>
  <PresentationFormat>Widescreen</PresentationFormat>
  <Paragraphs>168</Paragraphs>
  <Slides>15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Gay Dolin</dc:creator>
  <cp:lastModifiedBy>Eric Haas</cp:lastModifiedBy>
  <cp:revision>165</cp:revision>
  <dcterms:created xsi:type="dcterms:W3CDTF">2019-11-21T16:52:21Z</dcterms:created>
  <dcterms:modified xsi:type="dcterms:W3CDTF">2020-08-26T02:16:02Z</dcterms:modified>
</cp:coreProperties>
</file>