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8" r:id="rId4"/>
    <p:sldId id="340" r:id="rId5"/>
    <p:sldId id="320" r:id="rId6"/>
    <p:sldId id="391" r:id="rId7"/>
    <p:sldId id="401" r:id="rId8"/>
    <p:sldId id="402" r:id="rId9"/>
    <p:sldId id="394" r:id="rId10"/>
    <p:sldId id="403" r:id="rId11"/>
    <p:sldId id="396" r:id="rId12"/>
    <p:sldId id="406" r:id="rId13"/>
    <p:sldId id="407" r:id="rId14"/>
    <p:sldId id="404" r:id="rId15"/>
    <p:sldId id="397" r:id="rId16"/>
    <p:sldId id="405" r:id="rId17"/>
    <p:sldId id="398" r:id="rId18"/>
    <p:sldId id="399" r:id="rId19"/>
    <p:sldId id="4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36" autoAdjust="0"/>
    <p:restoredTop sz="82838" autoAdjust="0"/>
  </p:normalViewPr>
  <p:slideViewPr>
    <p:cSldViewPr>
      <p:cViewPr>
        <p:scale>
          <a:sx n="100" d="100"/>
          <a:sy n="100" d="100"/>
        </p:scale>
        <p:origin x="440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2018-09-13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7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22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rgonautproject.github.io/questionnaire/" TargetMode="External"/><Relationship Id="rId3" Type="http://schemas.openxmlformats.org/officeDocument/2006/relationships/hyperlink" Target="http://www.healthmeasures.net/explore-measurement-systems/promi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nautproject.github.io/questionnaire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hl7.org/index.php?title=201809_Argonaut_Questionnai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nautproject.github.io/questionnaire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hl7.org/index.php?title=201809_Argonaut_Questionnai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hl7.org/index.php?title=201809_Structured_Data_Captur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hl7.org/events/working_group_meeting/2018/09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oogle.com/spreadsheets/d/1We7Rlw61YNG9qSmUq0UIE6yHUb_1v-08J15iFSzEGaU/edit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nautproject.github.io/questionnaire/StructureDefinition-qr.html" TargetMode="External"/><Relationship Id="rId4" Type="http://schemas.openxmlformats.org/officeDocument/2006/relationships/hyperlink" Target="https://www.getpostman.com/collections/117791eaad9b5242c5e6" TargetMode="External"/><Relationship Id="rId5" Type="http://schemas.openxmlformats.org/officeDocument/2006/relationships/hyperlink" Target="http://gettingstarte-cjfwz-env.us-west-2.elasticbeanstalk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rgonautproject.github.io/questionnaire/StructureDefinition-q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index.html" TargetMode="External"/><Relationship Id="rId4" Type="http://schemas.openxmlformats.org/officeDocument/2006/relationships/hyperlink" Target="http://wiki.hl7.org/index.php?title=201801_Argonaut_Questionnaire" TargetMode="External"/><Relationship Id="rId5" Type="http://schemas.openxmlformats.org/officeDocument/2006/relationships/hyperlink" Target="https://docs.google.com/spreadsheets/d/1We7Rlw61YNG9qSmUq0UIE6yHUb_1v-08J15iFSzEGaU/edit?usp=sharing" TargetMode="External"/><Relationship Id="rId6" Type="http://schemas.openxmlformats.org/officeDocument/2006/relationships/hyperlink" Target="https://github.com/argonautproject/questionnaire/issues" TargetMode="External"/><Relationship Id="rId7" Type="http://schemas.openxmlformats.org/officeDocument/2006/relationships/hyperlink" Target="https://chat.fhir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andra.vance@aegis.ne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 smtClean="0"/>
              <a:t>Argonaut Questionnaire HL7 </a:t>
            </a:r>
            <a:r>
              <a:rPr lang="en-US" sz="4800" dirty="0" smtClean="0"/>
              <a:t>FHIR </a:t>
            </a:r>
            <a:r>
              <a:rPr lang="en-US" sz="4800" dirty="0" err="1" smtClean="0"/>
              <a:t>Connectathon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Saturday, September 29 / 9:00 am – 10:00 pm Sunday, September 30 / 9:00 am – 5:00 pm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sit our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88" y="1484784"/>
            <a:ext cx="147637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/>
              </a:rPr>
              <a:t>Track Lead: Eric Haas(ehaas@healthedatainc.com)</a:t>
            </a:r>
          </a:p>
          <a:p>
            <a:pPr lvl="1"/>
            <a:r>
              <a:rPr lang="en-US" dirty="0" smtClean="0"/>
              <a:t>Argonaut Project FHIR </a:t>
            </a:r>
            <a:r>
              <a:rPr lang="en-US" dirty="0" err="1" smtClean="0"/>
              <a:t>SME</a:t>
            </a:r>
            <a:endParaRPr lang="en-US" dirty="0" smtClean="0"/>
          </a:p>
          <a:p>
            <a:pPr lvl="1"/>
            <a:r>
              <a:rPr lang="en-US" dirty="0" smtClean="0"/>
              <a:t>Consultant</a:t>
            </a:r>
          </a:p>
          <a:p>
            <a:pPr lvl="1"/>
            <a:r>
              <a:rPr lang="en-US" dirty="0" smtClean="0"/>
              <a:t>Pet Doctor!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3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Argonaut Questionnaire Project has drafted the </a:t>
            </a:r>
          </a:p>
          <a:p>
            <a:pPr>
              <a:buNone/>
            </a:pPr>
            <a:r>
              <a:rPr lang="en-US" sz="2800" dirty="0" smtClean="0">
                <a:hlinkClick r:id="rId2"/>
              </a:rPr>
              <a:t>  Argonaut Questionnaire Implementation Guide</a:t>
            </a:r>
            <a:r>
              <a:rPr lang="en-US" sz="2800" dirty="0" smtClean="0"/>
              <a:t>  to provide guidance and FHIR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APIs to support interchange of:</a:t>
            </a:r>
          </a:p>
          <a:p>
            <a:pPr lvl="1"/>
            <a:r>
              <a:rPr lang="en-US" sz="2000" dirty="0" smtClean="0"/>
              <a:t>Simple forms based on FHIR Version</a:t>
            </a:r>
          </a:p>
          <a:p>
            <a:pPr lvl="1"/>
            <a:r>
              <a:rPr lang="en-US" sz="2000" dirty="0" smtClean="0"/>
              <a:t>Adaptive Questionnaires(1) such as </a:t>
            </a:r>
            <a:r>
              <a:rPr lang="en-US" sz="2000" dirty="0" err="1" smtClean="0">
                <a:hlinkClick r:id="rId3"/>
              </a:rPr>
              <a:t>PROMIS</a:t>
            </a:r>
            <a:r>
              <a:rPr lang="en-US" sz="2000" dirty="0" smtClean="0"/>
              <a:t> forms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This Track is designed to test and pilot the Guide and see what works and what doesn’t and what is missing.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3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sz="2800" dirty="0" smtClean="0"/>
              <a:t>The </a:t>
            </a:r>
            <a:r>
              <a:rPr lang="en-US" sz="2800" i="1" dirty="0" smtClean="0"/>
              <a:t>Static Forms </a:t>
            </a:r>
            <a:r>
              <a:rPr lang="en-US" sz="2800" dirty="0" smtClean="0"/>
              <a:t>scenario is focused on this basic workflow (</a:t>
            </a:r>
            <a:r>
              <a:rPr lang="en-US" sz="1600" dirty="0" smtClean="0"/>
              <a:t>Read the  </a:t>
            </a:r>
            <a:r>
              <a:rPr lang="en-US" sz="1600" b="1" dirty="0" smtClean="0">
                <a:hlinkClick r:id="rId2"/>
              </a:rPr>
              <a:t>Argonaut Questionnaire Track</a:t>
            </a:r>
            <a:r>
              <a:rPr lang="en-US" sz="1600" dirty="0" smtClean="0">
                <a:hlinkClick r:id="rId2"/>
              </a:rPr>
              <a:t> </a:t>
            </a:r>
            <a:r>
              <a:rPr lang="en-US" sz="1600" b="1" dirty="0" smtClean="0">
                <a:hlinkClick r:id="rId2"/>
              </a:rPr>
              <a:t>description</a:t>
            </a:r>
            <a:r>
              <a:rPr lang="en-US" sz="1600" dirty="0" smtClean="0"/>
              <a:t> on the wiki and the </a:t>
            </a:r>
            <a:r>
              <a:rPr lang="en-US" sz="1600" dirty="0" smtClean="0">
                <a:hlinkClick r:id="rId3"/>
              </a:rPr>
              <a:t>Argonaut Questionnaire Implementation Guide</a:t>
            </a:r>
            <a:r>
              <a:rPr lang="en-US" sz="1600" dirty="0" smtClean="0"/>
              <a:t>  to familiarize yourself with the scenarios and concepts)</a:t>
            </a:r>
            <a:endParaRPr lang="en-US" sz="28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7" name="Picture 6" descr="static-workfl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376" y="2924944"/>
            <a:ext cx="8472264" cy="35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sz="2800" dirty="0" smtClean="0"/>
              <a:t>The </a:t>
            </a:r>
            <a:r>
              <a:rPr lang="en-US" sz="2800" i="1" dirty="0" smtClean="0"/>
              <a:t>Adaptive Forms </a:t>
            </a:r>
            <a:r>
              <a:rPr lang="en-US" sz="2800" dirty="0" smtClean="0"/>
              <a:t>scenario</a:t>
            </a:r>
            <a:r>
              <a:rPr lang="en-US" sz="2800" i="1" dirty="0" smtClean="0"/>
              <a:t> </a:t>
            </a:r>
            <a:r>
              <a:rPr lang="en-US" sz="2800" dirty="0" smtClean="0"/>
              <a:t>is focused on this basic workflow (</a:t>
            </a:r>
            <a:r>
              <a:rPr lang="en-US" sz="1600" dirty="0" smtClean="0"/>
              <a:t>Read the  </a:t>
            </a:r>
            <a:r>
              <a:rPr lang="en-US" sz="1600" b="1" dirty="0" smtClean="0">
                <a:hlinkClick r:id="rId2"/>
              </a:rPr>
              <a:t>Argonaut Questionnaire Track</a:t>
            </a:r>
            <a:r>
              <a:rPr lang="en-US" sz="1600" dirty="0" smtClean="0">
                <a:hlinkClick r:id="rId2"/>
              </a:rPr>
              <a:t> </a:t>
            </a:r>
            <a:r>
              <a:rPr lang="en-US" sz="1600" b="1" dirty="0" smtClean="0">
                <a:hlinkClick r:id="rId2"/>
              </a:rPr>
              <a:t>description</a:t>
            </a:r>
            <a:r>
              <a:rPr lang="en-US" sz="1600" dirty="0" smtClean="0"/>
              <a:t> on the wiki and the </a:t>
            </a:r>
            <a:r>
              <a:rPr lang="en-US" sz="1600" dirty="0" smtClean="0">
                <a:hlinkClick r:id="rId3"/>
              </a:rPr>
              <a:t>Argonaut Questionnaire Implementation Guide</a:t>
            </a:r>
            <a:r>
              <a:rPr lang="en-US" sz="1600" dirty="0" smtClean="0"/>
              <a:t>  to familiarize yourself with the scenarios and concepts)</a:t>
            </a:r>
            <a:endParaRPr lang="en-US" sz="28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6" name="Picture 5" descr="adaptive-workfl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1504" y="2780928"/>
            <a:ext cx="6672064" cy="37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Note that we will be working next to the </a:t>
            </a:r>
            <a:r>
              <a:rPr lang="en-US" sz="2800" dirty="0" smtClean="0">
                <a:hlinkClick r:id="rId2"/>
              </a:rPr>
              <a:t>Structured Data Capture Track</a:t>
            </a:r>
            <a:r>
              <a:rPr lang="en-US" sz="2800" dirty="0" smtClean="0"/>
              <a:t> which is focused on more sophisticated questionnaires and topics such as form “pre-population”.  We expect there to be lots of opportunities to interact with them and share data.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34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the Argonaut Questionnaire we have broad industry support including active participation from: </a:t>
            </a:r>
          </a:p>
          <a:p>
            <a:pPr lvl="1"/>
            <a:r>
              <a:rPr lang="en-US" sz="1600" dirty="0" err="1" smtClean="0"/>
              <a:t>Meditech</a:t>
            </a:r>
            <a:endParaRPr lang="en-US" sz="1600" dirty="0" smtClean="0"/>
          </a:p>
          <a:p>
            <a:pPr lvl="1"/>
            <a:r>
              <a:rPr lang="en-US" sz="1600" dirty="0" smtClean="0"/>
              <a:t>Epic</a:t>
            </a:r>
          </a:p>
          <a:p>
            <a:pPr lvl="1"/>
            <a:r>
              <a:rPr lang="en-US" sz="1600" dirty="0" smtClean="0"/>
              <a:t>All Scripts</a:t>
            </a:r>
          </a:p>
          <a:p>
            <a:pPr lvl="1"/>
            <a:r>
              <a:rPr lang="en-US" sz="1600" dirty="0" smtClean="0"/>
              <a:t>Partners</a:t>
            </a:r>
          </a:p>
          <a:p>
            <a:pPr lvl="1"/>
            <a:r>
              <a:rPr lang="en-US" sz="1600" dirty="0" err="1" smtClean="0"/>
              <a:t>PROMIS</a:t>
            </a:r>
            <a:endParaRPr lang="en-US" sz="1600" dirty="0" smtClean="0"/>
          </a:p>
          <a:p>
            <a:pPr lvl="1"/>
            <a:r>
              <a:rPr lang="en-US" sz="1600" dirty="0" smtClean="0"/>
              <a:t>And others</a:t>
            </a:r>
          </a:p>
          <a:p>
            <a:r>
              <a:rPr lang="en-US" sz="2000" dirty="0" smtClean="0"/>
              <a:t>Your participation in the </a:t>
            </a:r>
            <a:r>
              <a:rPr lang="en-US" sz="2000" dirty="0" err="1" smtClean="0"/>
              <a:t>connectathon</a:t>
            </a:r>
            <a:r>
              <a:rPr lang="en-US" sz="2000" dirty="0" smtClean="0"/>
              <a:t> is welcome and If you or your company are interested in participating in the </a:t>
            </a:r>
            <a:r>
              <a:rPr lang="en-US" sz="2000" dirty="0" err="1" smtClean="0"/>
              <a:t>connectathon</a:t>
            </a:r>
            <a:r>
              <a:rPr lang="en-US" sz="2000" dirty="0" smtClean="0"/>
              <a:t>, please do the following.</a:t>
            </a:r>
          </a:p>
          <a:p>
            <a:pPr lvl="1"/>
            <a:r>
              <a:rPr lang="en-US" sz="1600" dirty="0" smtClean="0">
                <a:hlinkClick r:id="rId2"/>
              </a:rPr>
              <a:t>Register to attend the </a:t>
            </a:r>
            <a:r>
              <a:rPr lang="en-US" sz="1600" dirty="0" err="1" smtClean="0">
                <a:hlinkClick r:id="rId2"/>
              </a:rPr>
              <a:t>WGM</a:t>
            </a:r>
            <a:r>
              <a:rPr lang="en-US" sz="1600" dirty="0" smtClean="0"/>
              <a:t>, and make sure to select the </a:t>
            </a:r>
            <a:r>
              <a:rPr lang="en-US" sz="1600" dirty="0" err="1" smtClean="0"/>
              <a:t>Connectathon</a:t>
            </a:r>
            <a:r>
              <a:rPr lang="en-US" sz="1600" dirty="0" smtClean="0"/>
              <a:t> option when you do</a:t>
            </a:r>
          </a:p>
          <a:p>
            <a:pPr lvl="1"/>
            <a:r>
              <a:rPr lang="en-US" sz="1600" dirty="0" smtClean="0"/>
              <a:t>Complete the HL7 FHIR Pre-</a:t>
            </a:r>
            <a:r>
              <a:rPr lang="en-US" sz="1600" dirty="0" err="1" smtClean="0"/>
              <a:t>Connectathon</a:t>
            </a:r>
            <a:r>
              <a:rPr lang="en-US" sz="1600" dirty="0" smtClean="0"/>
              <a:t> Survey (Link available SOON!) for each member of your team to indicate their primary track.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799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 This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dirty="0" smtClean="0"/>
              <a:t>Besides registering for the </a:t>
            </a:r>
            <a:r>
              <a:rPr lang="en-US" sz="2000" dirty="0" err="1" smtClean="0"/>
              <a:t>Connectathon</a:t>
            </a:r>
            <a:r>
              <a:rPr lang="en-US" sz="2000" dirty="0" smtClean="0"/>
              <a:t> we would like you to know what roles you are bringing to the table and how to connect:</a:t>
            </a:r>
          </a:p>
          <a:p>
            <a:pPr lvl="1"/>
            <a:r>
              <a:rPr lang="en-US" sz="2800" dirty="0" smtClean="0"/>
              <a:t>Roles for this track are:</a:t>
            </a:r>
          </a:p>
          <a:p>
            <a:pPr lvl="2"/>
            <a:r>
              <a:rPr lang="en-US" sz="2000" b="1" dirty="0" smtClean="0"/>
              <a:t>Adaptive Questionnaire Service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b="1" dirty="0" smtClean="0"/>
              <a:t>“Assessment-Bank</a:t>
            </a:r>
            <a:endParaRPr lang="en-US" sz="2000" dirty="0" smtClean="0"/>
          </a:p>
          <a:p>
            <a:pPr lvl="2"/>
            <a:r>
              <a:rPr lang="en-US" sz="2000" dirty="0" smtClean="0"/>
              <a:t>(Optionally) </a:t>
            </a:r>
            <a:r>
              <a:rPr lang="en-US" sz="2000" b="1" dirty="0" smtClean="0"/>
              <a:t>“Answer-Bank“</a:t>
            </a:r>
            <a:r>
              <a:rPr lang="en-US" sz="2000" dirty="0" smtClean="0"/>
              <a:t>(2):</a:t>
            </a:r>
          </a:p>
          <a:p>
            <a:pPr lvl="2"/>
            <a:r>
              <a:rPr lang="en-US" sz="2000" b="1" dirty="0" smtClean="0"/>
              <a:t>Form-filler</a:t>
            </a:r>
            <a:r>
              <a:rPr lang="en-US" sz="2000" dirty="0" smtClean="0"/>
              <a:t>:</a:t>
            </a:r>
          </a:p>
          <a:p>
            <a:pPr lvl="2"/>
            <a:r>
              <a:rPr lang="en-US" sz="2000" b="1" dirty="0" smtClean="0"/>
              <a:t>Provider EHR</a:t>
            </a:r>
            <a:r>
              <a:rPr lang="en-US" sz="2000" dirty="0" smtClean="0"/>
              <a:t>(3</a:t>
            </a:r>
            <a:endParaRPr lang="en-US" dirty="0" smtClean="0"/>
          </a:p>
          <a:p>
            <a:pPr lvl="1"/>
            <a:r>
              <a:rPr lang="en-US" sz="2800" dirty="0" smtClean="0"/>
              <a:t>Share your contact information and endpoints on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sheets here ( or instruction how to connect )</a:t>
            </a:r>
          </a:p>
          <a:p>
            <a:pPr lvl="2"/>
            <a:r>
              <a:rPr lang="en-US" u="sng" dirty="0" smtClean="0">
                <a:hlinkClick r:id="rId2"/>
              </a:rPr>
              <a:t>https://docs.google.com/spreadsheets/d/1We7Rlw61YNG9qSmUq0UIE6yHUb_1v-08J15iFSzEGaU/edit?usp=sharing</a:t>
            </a:r>
            <a:endParaRPr lang="en-US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799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get started there are</a:t>
            </a:r>
          </a:p>
          <a:p>
            <a:r>
              <a:rPr lang="en-US" u="sng" dirty="0" smtClean="0">
                <a:hlinkClick r:id="rId2"/>
              </a:rPr>
              <a:t>Questionnaire Examples</a:t>
            </a:r>
            <a:r>
              <a:rPr lang="en-US" u="sng" dirty="0" smtClean="0"/>
              <a:t> (see the track wiki for their FHIR endpoints)</a:t>
            </a:r>
            <a:endParaRPr lang="en-US" dirty="0" smtClean="0"/>
          </a:p>
          <a:p>
            <a:r>
              <a:rPr lang="en-US" u="sng" dirty="0" err="1" smtClean="0">
                <a:hlinkClick r:id="rId3"/>
              </a:rPr>
              <a:t>QuestionnaireResponse</a:t>
            </a:r>
            <a:r>
              <a:rPr lang="en-US" u="sng" dirty="0" smtClean="0">
                <a:hlinkClick r:id="rId3"/>
              </a:rPr>
              <a:t> Examples</a:t>
            </a:r>
            <a:endParaRPr lang="en-US" dirty="0" smtClean="0"/>
          </a:p>
          <a:p>
            <a:r>
              <a:rPr lang="en-US" u="sng" dirty="0" err="1" smtClean="0">
                <a:hlinkClick r:id="rId4"/>
              </a:rPr>
              <a:t>PostMan</a:t>
            </a:r>
            <a:r>
              <a:rPr lang="en-US" u="sng" dirty="0" smtClean="0">
                <a:hlinkClick r:id="rId4"/>
              </a:rPr>
              <a:t> Collection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Test Implementation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Simulates the Adaptive Questionnaire transactions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71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Argonaut Questionnaire Project is to develop guidance to support interchange of:</a:t>
            </a:r>
          </a:p>
          <a:p>
            <a:pPr lvl="1"/>
            <a:r>
              <a:rPr lang="en-US" dirty="0" smtClean="0"/>
              <a:t>Simple forms</a:t>
            </a:r>
          </a:p>
          <a:p>
            <a:pPr lvl="1"/>
            <a:r>
              <a:rPr lang="en-US" dirty="0" smtClean="0"/>
              <a:t>Adaptive Questionnaires</a:t>
            </a:r>
          </a:p>
          <a:p>
            <a:pPr>
              <a:buNone/>
            </a:pPr>
            <a:r>
              <a:rPr lang="en-US" dirty="0" smtClean="0"/>
              <a:t>    using the FHIR </a:t>
            </a:r>
            <a:r>
              <a:rPr lang="en-US" dirty="0" err="1" smtClean="0"/>
              <a:t>RESTful</a:t>
            </a:r>
            <a:r>
              <a:rPr lang="en-US" dirty="0" smtClean="0"/>
              <a:t> API.</a:t>
            </a:r>
          </a:p>
          <a:p>
            <a:r>
              <a:rPr lang="en-US" dirty="0" smtClean="0"/>
              <a:t>The goal for this </a:t>
            </a:r>
            <a:r>
              <a:rPr lang="en-US" dirty="0" err="1" smtClean="0"/>
              <a:t>Connectathon</a:t>
            </a:r>
            <a:r>
              <a:rPr lang="en-US" dirty="0" smtClean="0"/>
              <a:t> is </a:t>
            </a:r>
            <a:r>
              <a:rPr lang="en-US" b="1" dirty="0" smtClean="0"/>
              <a:t>PILOT</a:t>
            </a:r>
            <a:r>
              <a:rPr lang="en-US" dirty="0" smtClean="0"/>
              <a:t> the guidance and API documentation that the project has drafted.</a:t>
            </a:r>
          </a:p>
          <a:p>
            <a:pPr lvl="1"/>
            <a:r>
              <a:rPr lang="en-US" dirty="0" smtClean="0"/>
              <a:t>Identify what works and what doesn’t before publishing the Implementation Guide.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817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78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Connectathon</a:t>
            </a:r>
            <a:r>
              <a:rPr lang="en-US" noProof="0" dirty="0" smtClean="0"/>
              <a:t> Overview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</a:t>
            </a:r>
            <a:r>
              <a:rPr lang="en-US" noProof="0" dirty="0" err="1" smtClean="0"/>
              <a:t>Connectathon</a:t>
            </a:r>
            <a:r>
              <a:rPr lang="en-US" noProof="0" dirty="0" smtClean="0"/>
              <a:t> Objectives</a:t>
            </a:r>
          </a:p>
          <a:p>
            <a:r>
              <a:rPr lang="en-US" dirty="0" smtClean="0"/>
              <a:t>Track Selection</a:t>
            </a:r>
          </a:p>
          <a:p>
            <a:r>
              <a:rPr lang="en-US" noProof="0" dirty="0" smtClean="0"/>
              <a:t>Timeline of Activities</a:t>
            </a:r>
          </a:p>
          <a:p>
            <a:r>
              <a:rPr lang="en-US" noProof="0" dirty="0" smtClean="0"/>
              <a:t>Participant Opportunities</a:t>
            </a:r>
          </a:p>
          <a:p>
            <a:r>
              <a:rPr lang="en-US" dirty="0" smtClean="0"/>
              <a:t>Location of Support Materials</a:t>
            </a:r>
          </a:p>
          <a:p>
            <a:r>
              <a:rPr lang="en-US" dirty="0" smtClean="0"/>
              <a:t>How to get your questions answered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be gained by attending a FHIR </a:t>
            </a:r>
            <a:r>
              <a:rPr lang="en-US" dirty="0" err="1" smtClean="0"/>
              <a:t>Connectathon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a community of FHIR users</a:t>
            </a:r>
          </a:p>
          <a:p>
            <a:r>
              <a:rPr lang="en-US" dirty="0" smtClean="0"/>
              <a:t>Develop and test your system and use of the standard</a:t>
            </a:r>
          </a:p>
          <a:p>
            <a:r>
              <a:rPr lang="en-US" noProof="0" dirty="0" smtClean="0"/>
              <a:t>Demonstrate </a:t>
            </a:r>
            <a:r>
              <a:rPr lang="en-US" dirty="0"/>
              <a:t>what’s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Refine </a:t>
            </a:r>
            <a:r>
              <a:rPr lang="en-US" dirty="0"/>
              <a:t>the FHIR </a:t>
            </a:r>
            <a:r>
              <a:rPr lang="en-US" dirty="0" smtClean="0"/>
              <a:t>Specification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370" y="332657"/>
            <a:ext cx="10273142" cy="1180800"/>
          </a:xfrm>
        </p:spPr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79376" y="1844824"/>
            <a:ext cx="102971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Review track details to find your focus</a:t>
            </a:r>
          </a:p>
          <a:p>
            <a:r>
              <a:rPr lang="en-US" kern="0" dirty="0" smtClean="0"/>
              <a:t>Select your track in the Pre-</a:t>
            </a:r>
            <a:r>
              <a:rPr lang="en-US" kern="0" dirty="0" err="1" smtClean="0"/>
              <a:t>Connectathon</a:t>
            </a:r>
            <a:r>
              <a:rPr lang="en-US" kern="0" dirty="0" smtClean="0"/>
              <a:t> Survey</a:t>
            </a:r>
          </a:p>
          <a:p>
            <a:r>
              <a:rPr lang="en-US" kern="0" dirty="0" smtClean="0"/>
              <a:t>Connect with your track lead in advance</a:t>
            </a:r>
          </a:p>
          <a:p>
            <a:r>
              <a:rPr lang="en-US" kern="0" dirty="0" smtClean="0"/>
              <a:t>We recommend participating fully in only one track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343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Timeline of Activities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28800"/>
            <a:ext cx="11176000" cy="4624536"/>
          </a:xfrm>
        </p:spPr>
        <p:txBody>
          <a:bodyPr/>
          <a:lstStyle/>
          <a:p>
            <a:r>
              <a:rPr lang="en-US" sz="3000" dirty="0" smtClean="0">
                <a:latin typeface="Calibri"/>
              </a:rPr>
              <a:t>One Month Prior: Registration</a:t>
            </a:r>
          </a:p>
          <a:p>
            <a:r>
              <a:rPr lang="en-US" sz="3000" dirty="0" smtClean="0">
                <a:latin typeface="Calibri"/>
              </a:rPr>
              <a:t>1-3 weeks prior: Track Orientation Meeting</a:t>
            </a:r>
          </a:p>
          <a:p>
            <a:r>
              <a:rPr lang="en-US" sz="3000" dirty="0" smtClean="0">
                <a:latin typeface="Calibri"/>
              </a:rPr>
              <a:t>On-Site</a:t>
            </a:r>
            <a:r>
              <a:rPr lang="en-US" sz="2300" dirty="0" smtClean="0">
                <a:latin typeface="Calibri"/>
              </a:rPr>
              <a:t>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Saturday, September 29 / 9:00 am – 10:00 pm </a:t>
            </a:r>
          </a:p>
          <a:p>
            <a:pPr lvl="2"/>
            <a:r>
              <a:rPr lang="en-US" sz="2100" dirty="0" smtClean="0">
                <a:latin typeface="Calibri"/>
              </a:rPr>
              <a:t>Working </a:t>
            </a:r>
            <a:r>
              <a:rPr lang="en-US" sz="2100" dirty="0">
                <a:latin typeface="Calibri"/>
              </a:rPr>
              <a:t>Sessions</a:t>
            </a:r>
          </a:p>
          <a:p>
            <a:pPr lvl="2"/>
            <a:r>
              <a:rPr lang="en-US" sz="2300" dirty="0" smtClean="0">
                <a:latin typeface="Calibri"/>
              </a:rPr>
              <a:t>Breakouts: Orientations on FHIR and Test Tools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Sunday, September 30 / 9:00 am – 5:00 pm </a:t>
            </a:r>
          </a:p>
          <a:p>
            <a:pPr lvl="2"/>
            <a:r>
              <a:rPr lang="en-US" sz="2100" dirty="0" err="1" smtClean="0">
                <a:latin typeface="Calibri"/>
              </a:rPr>
              <a:t>Q1-Q2</a:t>
            </a:r>
            <a:r>
              <a:rPr lang="en-US" sz="2100" dirty="0" smtClean="0">
                <a:latin typeface="Calibri"/>
              </a:rPr>
              <a:t> Working, Q3 Testing, Q4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Participant Opportunities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556792"/>
            <a:ext cx="11176000" cy="4624536"/>
          </a:xfrm>
        </p:spPr>
        <p:txBody>
          <a:bodyPr/>
          <a:lstStyle/>
          <a:p>
            <a:r>
              <a:rPr lang="en-US" sz="3000" dirty="0" smtClean="0">
                <a:latin typeface="Calibri"/>
              </a:rPr>
              <a:t>Join in the community</a:t>
            </a:r>
          </a:p>
          <a:p>
            <a:pPr lvl="1"/>
            <a:r>
              <a:rPr lang="en-US" sz="2500" dirty="0" smtClean="0">
                <a:latin typeface="Calibri"/>
              </a:rPr>
              <a:t>Bring Questions and share your challenges</a:t>
            </a:r>
          </a:p>
          <a:p>
            <a:pPr lvl="1"/>
            <a:r>
              <a:rPr lang="en-US" sz="2500" dirty="0" smtClean="0">
                <a:latin typeface="Calibri"/>
              </a:rPr>
              <a:t>Help others by sharing your knowledge</a:t>
            </a:r>
          </a:p>
          <a:p>
            <a:r>
              <a:rPr lang="en-US" sz="3000" dirty="0" smtClean="0">
                <a:latin typeface="Calibri"/>
              </a:rPr>
              <a:t>Bring your development system ready to go</a:t>
            </a:r>
          </a:p>
          <a:p>
            <a:pPr lvl="1"/>
            <a:r>
              <a:rPr lang="en-US" sz="2500" dirty="0" smtClean="0">
                <a:latin typeface="Calibri"/>
              </a:rPr>
              <a:t>Have your application installed</a:t>
            </a:r>
          </a:p>
          <a:p>
            <a:pPr lvl="1"/>
            <a:r>
              <a:rPr lang="en-US" sz="2500" dirty="0" smtClean="0">
                <a:latin typeface="Calibri"/>
              </a:rPr>
              <a:t>Have you environment configured</a:t>
            </a:r>
          </a:p>
          <a:p>
            <a:r>
              <a:rPr lang="en-US" sz="3000" dirty="0" smtClean="0">
                <a:latin typeface="Calibri"/>
              </a:rPr>
              <a:t>Raise questions that identify hot topics</a:t>
            </a:r>
          </a:p>
          <a:p>
            <a:r>
              <a:rPr lang="en-US" sz="3000" dirty="0" smtClean="0">
                <a:latin typeface="Calibri"/>
              </a:rPr>
              <a:t>Record your Results</a:t>
            </a:r>
          </a:p>
          <a:p>
            <a:r>
              <a:rPr lang="en-US" sz="3000" dirty="0" smtClean="0">
                <a:latin typeface="Calibri"/>
              </a:rPr>
              <a:t>What happens at </a:t>
            </a:r>
            <a:r>
              <a:rPr lang="en-US" sz="3000" dirty="0" err="1" smtClean="0">
                <a:latin typeface="Calibri"/>
              </a:rPr>
              <a:t>Connectathon</a:t>
            </a:r>
            <a:r>
              <a:rPr lang="en-US" sz="3000" dirty="0">
                <a:latin typeface="Calibri"/>
              </a:rPr>
              <a:t> </a:t>
            </a:r>
            <a:r>
              <a:rPr lang="en-US" sz="3000" dirty="0" smtClean="0">
                <a:latin typeface="Calibri"/>
              </a:rPr>
              <a:t>stays at </a:t>
            </a:r>
            <a:r>
              <a:rPr lang="en-US" sz="3000" dirty="0" err="1" smtClean="0">
                <a:latin typeface="Calibri"/>
              </a:rPr>
              <a:t>Connectathon</a:t>
            </a:r>
            <a:r>
              <a:rPr lang="en-US" sz="3000" dirty="0" smtClean="0">
                <a:latin typeface="Calibri"/>
              </a:rPr>
              <a:t>.</a:t>
            </a:r>
          </a:p>
          <a:p>
            <a:pPr lvl="1"/>
            <a:r>
              <a:rPr lang="en-US" sz="2500" dirty="0" smtClean="0">
                <a:latin typeface="Calibri"/>
              </a:rPr>
              <a:t>It’s OK to fail.</a:t>
            </a:r>
          </a:p>
          <a:p>
            <a:pPr marL="0" indent="0">
              <a:buNone/>
            </a:pPr>
            <a:endParaRPr lang="en-US" sz="2500" dirty="0" smtClean="0">
              <a:latin typeface="Calibri"/>
            </a:endParaRPr>
          </a:p>
          <a:p>
            <a:endParaRPr lang="en-US" sz="30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53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Support Materials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556792"/>
            <a:ext cx="11176000" cy="4624536"/>
          </a:xfrm>
        </p:spPr>
        <p:txBody>
          <a:bodyPr/>
          <a:lstStyle/>
          <a:p>
            <a:r>
              <a:rPr lang="en-US" sz="2400" dirty="0">
                <a:latin typeface="Calibri"/>
              </a:rPr>
              <a:t>FHIR Specifications:</a:t>
            </a:r>
          </a:p>
          <a:p>
            <a:pPr lvl="1"/>
            <a:r>
              <a:rPr lang="en-US" sz="1900" dirty="0" err="1" smtClean="0">
                <a:latin typeface="Calibri"/>
              </a:rPr>
              <a:t>R3</a:t>
            </a:r>
            <a:r>
              <a:rPr lang="en-US" sz="1900" dirty="0" smtClean="0">
                <a:latin typeface="Calibri"/>
              </a:rPr>
              <a:t> </a:t>
            </a:r>
            <a:r>
              <a:rPr lang="en-US" sz="1900" dirty="0">
                <a:latin typeface="Calibri"/>
              </a:rPr>
              <a:t>final: </a:t>
            </a:r>
            <a:r>
              <a:rPr lang="en-US" sz="1900" dirty="0">
                <a:latin typeface="Calibri"/>
                <a:hlinkClick r:id="rId3"/>
              </a:rPr>
              <a:t>http://hl7.org/fhir/STU3/index.html</a:t>
            </a:r>
            <a:endParaRPr lang="en-US" sz="1900" dirty="0">
              <a:latin typeface="Calibri"/>
            </a:endParaRPr>
          </a:p>
          <a:p>
            <a:r>
              <a:rPr lang="en-US" sz="2400" dirty="0" smtClean="0">
                <a:latin typeface="Calibri"/>
              </a:rPr>
              <a:t>Track </a:t>
            </a:r>
            <a:r>
              <a:rPr lang="en-US" sz="2400" dirty="0">
                <a:latin typeface="Calibri"/>
              </a:rPr>
              <a:t>Definition</a:t>
            </a:r>
          </a:p>
          <a:p>
            <a:pPr lvl="1"/>
            <a:r>
              <a:rPr lang="en-US" sz="2000" dirty="0" smtClean="0">
                <a:hlinkClick r:id="rId4"/>
              </a:rPr>
              <a:t>http://wiki.hl7.org/index.php?title=201801_Argonaut_Questionnaire</a:t>
            </a:r>
            <a:endParaRPr lang="en-US" sz="2000" dirty="0" smtClean="0">
              <a:latin typeface="Calibri"/>
            </a:endParaRPr>
          </a:p>
          <a:p>
            <a:pPr marL="342900" lvl="2" indent="-342900">
              <a:buClr>
                <a:schemeClr val="accent1"/>
              </a:buClr>
              <a:buSzPct val="75000"/>
            </a:pPr>
            <a:r>
              <a:rPr lang="en-US" sz="2400" dirty="0" smtClean="0">
                <a:latin typeface="Calibri"/>
              </a:rPr>
              <a:t>Tracking Spreadsheet : </a:t>
            </a:r>
            <a:r>
              <a:rPr lang="en-US" u="sng" dirty="0" smtClean="0">
                <a:hlinkClick r:id="rId5"/>
              </a:rPr>
              <a:t>https://docs.google.com/spreadsheets/d/1We7Rlw61YNG9qSmUq0UIE6yHUb_1v-08J15iFSzEGaU/edit?usp=sharing</a:t>
            </a:r>
            <a:r>
              <a:rPr lang="en-US" dirty="0" smtClean="0"/>
              <a:t> </a:t>
            </a:r>
            <a:r>
              <a:rPr lang="en-US" sz="2400" dirty="0" smtClean="0">
                <a:latin typeface="Calibri"/>
              </a:rPr>
              <a:t>( note that this may change )</a:t>
            </a:r>
          </a:p>
          <a:p>
            <a:r>
              <a:rPr lang="en-US" sz="2400" dirty="0" smtClean="0"/>
              <a:t>Issues will be posted and managed on </a:t>
            </a:r>
            <a:r>
              <a:rPr lang="en-US" sz="2400" b="1" u="sng" dirty="0" err="1" smtClean="0">
                <a:hlinkClick r:id="rId6"/>
              </a:rPr>
              <a:t>GitHub</a:t>
            </a:r>
            <a:r>
              <a:rPr lang="en-US" sz="2400" b="1" u="sng" dirty="0" smtClean="0">
                <a:hlinkClick r:id="rId6"/>
              </a:rPr>
              <a:t> Issues</a:t>
            </a:r>
            <a:endParaRPr lang="en-US" sz="2400" b="1" u="sng" dirty="0" smtClean="0"/>
          </a:p>
          <a:p>
            <a:r>
              <a:rPr lang="en-US" sz="2400" dirty="0" smtClean="0"/>
              <a:t>Offline discussions on</a:t>
            </a:r>
            <a:r>
              <a:rPr lang="en-US" sz="2400" b="1" dirty="0" smtClean="0"/>
              <a:t> </a:t>
            </a:r>
            <a:r>
              <a:rPr lang="en-US" sz="2400" b="1" u="sng" dirty="0" err="1" smtClean="0">
                <a:hlinkClick r:id="rId7"/>
              </a:rPr>
              <a:t>Zulip</a:t>
            </a:r>
            <a:endParaRPr lang="en-US" sz="24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013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Questions Answered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Calibri"/>
              </a:rPr>
              <a:t>FHIR Chat:</a:t>
            </a:r>
          </a:p>
          <a:p>
            <a:pPr lvl="1"/>
            <a:r>
              <a:rPr lang="en-US" sz="2500" dirty="0">
                <a:latin typeface="Calibri"/>
              </a:rPr>
              <a:t>https://chat.fhir.org/#narrow/stream/connectathon.20mgmt/subject/C17.20Versioned.20API</a:t>
            </a:r>
          </a:p>
          <a:p>
            <a:r>
              <a:rPr lang="en-US" sz="3000" dirty="0" smtClean="0">
                <a:latin typeface="Calibri"/>
              </a:rPr>
              <a:t>On </a:t>
            </a:r>
            <a:r>
              <a:rPr lang="en-US" sz="3000" dirty="0">
                <a:latin typeface="Calibri"/>
              </a:rPr>
              <a:t>Site Issues: Sandy Vance </a:t>
            </a:r>
            <a:r>
              <a:rPr lang="en-US" sz="3000" dirty="0" smtClean="0">
                <a:latin typeface="Calibri"/>
              </a:rPr>
              <a:t>(</a:t>
            </a:r>
            <a:r>
              <a:rPr lang="en-US" sz="3000" dirty="0" smtClean="0">
                <a:latin typeface="Calibri"/>
                <a:hlinkClick r:id="rId3"/>
              </a:rPr>
              <a:t>sandra.vance@aegis.net</a:t>
            </a:r>
            <a:r>
              <a:rPr lang="en-US" sz="3000" dirty="0" smtClean="0">
                <a:latin typeface="Calibri"/>
              </a:rPr>
              <a:t>)</a:t>
            </a:r>
          </a:p>
          <a:p>
            <a:r>
              <a:rPr lang="en-US" sz="3000" dirty="0" smtClean="0">
                <a:latin typeface="Calibri"/>
              </a:rPr>
              <a:t>Contact me: </a:t>
            </a:r>
            <a:r>
              <a:rPr lang="en-US" sz="2800" dirty="0" smtClean="0">
                <a:latin typeface="Calibri"/>
              </a:rPr>
              <a:t>Eric Haas(ehaas@healthedatainc.com)</a:t>
            </a:r>
            <a:endParaRPr lang="en-US" sz="30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423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 to the Argonaut Questionnaire Track</a:t>
            </a:r>
            <a:endParaRPr lang="en-US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Calibri"/>
              </a:rPr>
              <a:t>Introduction to Track Lead</a:t>
            </a:r>
          </a:p>
          <a:p>
            <a:r>
              <a:rPr lang="en-US" sz="3000" dirty="0" smtClean="0">
                <a:latin typeface="Calibri"/>
              </a:rPr>
              <a:t>Track Definition</a:t>
            </a:r>
          </a:p>
          <a:p>
            <a:r>
              <a:rPr lang="en-US" sz="3000" dirty="0" smtClean="0">
                <a:latin typeface="Calibri"/>
              </a:rPr>
              <a:t>List of participating systems in the track (&amp; contacts?)</a:t>
            </a:r>
          </a:p>
          <a:p>
            <a:r>
              <a:rPr lang="en-US" sz="3000" dirty="0" smtClean="0">
                <a:latin typeface="Calibri"/>
              </a:rPr>
              <a:t>References to the servers &amp; clients for the track</a:t>
            </a:r>
          </a:p>
          <a:p>
            <a:r>
              <a:rPr lang="en-US" sz="3000" dirty="0">
                <a:latin typeface="Calibri"/>
              </a:rPr>
              <a:t>Goals for this track</a:t>
            </a:r>
          </a:p>
          <a:p>
            <a:endParaRPr lang="en-US" sz="3000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59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19856</TotalTime>
  <Words>707</Words>
  <Application>Microsoft Macintosh PowerPoint</Application>
  <PresentationFormat>Widescreen</PresentationFormat>
  <Paragraphs>147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 New Roman</vt:lpstr>
      <vt:lpstr>Verdana</vt:lpstr>
      <vt:lpstr>Wingdings</vt:lpstr>
      <vt:lpstr>Arial</vt:lpstr>
      <vt:lpstr>Refined</vt:lpstr>
      <vt:lpstr>Argonaut Questionnaire HL7 FHIR Connectathon</vt:lpstr>
      <vt:lpstr>Connectathon Overview</vt:lpstr>
      <vt:lpstr>What’s to be gained by attending a FHIR Connectathon? </vt:lpstr>
      <vt:lpstr>Track Selection</vt:lpstr>
      <vt:lpstr>Timeline of Activities</vt:lpstr>
      <vt:lpstr>Participant Opportunities</vt:lpstr>
      <vt:lpstr>Location of Support Materials</vt:lpstr>
      <vt:lpstr>How to Get your Questions Answered</vt:lpstr>
      <vt:lpstr>Intro to the Argonaut Questionnaire Track</vt:lpstr>
      <vt:lpstr>Track Lead</vt:lpstr>
      <vt:lpstr>Track Definition</vt:lpstr>
      <vt:lpstr>Track Definition</vt:lpstr>
      <vt:lpstr>Track Definition</vt:lpstr>
      <vt:lpstr>Track Definition</vt:lpstr>
      <vt:lpstr>Participating Systems</vt:lpstr>
      <vt:lpstr>Registration for This Track</vt:lpstr>
      <vt:lpstr>Client and Server References</vt:lpstr>
      <vt:lpstr>Track Goals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Eric Haas</cp:lastModifiedBy>
  <cp:revision>570</cp:revision>
  <dcterms:created xsi:type="dcterms:W3CDTF">2012-12-03T20:41:34Z</dcterms:created>
  <dcterms:modified xsi:type="dcterms:W3CDTF">2018-09-13T18:05:23Z</dcterms:modified>
</cp:coreProperties>
</file>