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60" r:id="rId3"/>
    <p:sldId id="257" r:id="rId4"/>
    <p:sldId id="259" r:id="rId5"/>
    <p:sldId id="261" r:id="rId6"/>
    <p:sldId id="258" r:id="rId7"/>
    <p:sldId id="262" r:id="rId8"/>
    <p:sldId id="264" r:id="rId9"/>
    <p:sldId id="269" r:id="rId10"/>
    <p:sldId id="271" r:id="rId11"/>
    <p:sldId id="272" r:id="rId12"/>
    <p:sldId id="273" r:id="rId13"/>
    <p:sldId id="274" r:id="rId14"/>
    <p:sldId id="267" r:id="rId15"/>
    <p:sldId id="268" r:id="rId16"/>
    <p:sldId id="266" r:id="rId17"/>
    <p:sldId id="275" r:id="rId18"/>
    <p:sldId id="276" r:id="rId19"/>
    <p:sldId id="286" r:id="rId20"/>
    <p:sldId id="278" r:id="rId21"/>
    <p:sldId id="283" r:id="rId22"/>
    <p:sldId id="284" r:id="rId23"/>
    <p:sldId id="279" r:id="rId24"/>
    <p:sldId id="281" r:id="rId25"/>
    <p:sldId id="280" r:id="rId26"/>
    <p:sldId id="285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6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7"/>
    <p:restoredTop sz="93662"/>
  </p:normalViewPr>
  <p:slideViewPr>
    <p:cSldViewPr snapToGrid="0" snapToObjects="1">
      <p:cViewPr>
        <p:scale>
          <a:sx n="160" d="100"/>
          <a:sy n="160" d="100"/>
        </p:scale>
        <p:origin x="5616" y="1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A92F8-9482-1145-B1E4-CE31E168D77D}" type="datetimeFigureOut">
              <a:rPr lang="en-US" smtClean="0"/>
              <a:pPr/>
              <a:t>3/21/18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A1877-C0DC-7444-845F-24A0FAE907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44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970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3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04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97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9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88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56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56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97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87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63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7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8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1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3/21/18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7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3/21/18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9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3/21/18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4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2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AD5B7-C160-7A4E-8FA5-E71465AAF732}" type="datetimeFigureOut">
              <a:rPr lang="en-US" smtClean="0"/>
              <a:pPr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0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github.com/argonautproject/scheduling/issues/44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9098280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97" y="1817269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987962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4437529" y="995082"/>
            <a:ext cx="7274859" cy="4155142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0" idx="0"/>
            <a:endCxn id="40" idx="2"/>
          </p:cNvCxnSpPr>
          <p:nvPr/>
        </p:nvCxnSpPr>
        <p:spPr>
          <a:xfrm>
            <a:off x="8074959" y="995082"/>
            <a:ext cx="0" cy="4155142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244277" y="823511"/>
            <a:ext cx="411131" cy="386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634742" y="1122382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search for available appointments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244277" y="2057391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667870" y="248042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books Appointment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3244277" y="3166333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667869" y="4655040"/>
            <a:ext cx="1777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</a:t>
            </a:r>
            <a:r>
              <a:rPr lang="en-US" smtClean="0"/>
              <a:t>user updates </a:t>
            </a:r>
            <a:r>
              <a:rPr lang="en-US" dirty="0" smtClean="0"/>
              <a:t>Appointment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3235812" y="4231162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634742" y="358956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Appointment </a:t>
            </a:r>
            <a:r>
              <a:rPr lang="en-US" dirty="0" smtClean="0"/>
              <a:t>confirmed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5516" y="2873215"/>
            <a:ext cx="1576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End User Application (Patient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6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search for available appointments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App returns available appointments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FHIR Scheduler, (EHR)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765516" y="2873215"/>
            <a:ext cx="1576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End User Application (Patient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49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selects from available appointments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18973" y="2388501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Holds Appointment*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84514" y="3857385"/>
            <a:ext cx="2128295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Hold Confirmation**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booking on hold until completed by End User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Scheduler, (EHR)</a:t>
            </a:r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5125709" y="5120640"/>
            <a:ext cx="3157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*PUT/POST to Server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** Or reject Appointment in form of </a:t>
            </a:r>
            <a:r>
              <a:rPr lang="en-US" dirty="0" err="1" smtClean="0"/>
              <a:t>OperationOutcome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65516" y="2873215"/>
            <a:ext cx="1576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End User Application (Patient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34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628257" y="2442412"/>
            <a:ext cx="1772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enters  patient/coverage information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613144" y="3473373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88580" y="2025616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Fetch or Register Patient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67149" y="3003469"/>
            <a:ext cx="212829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Patient Id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2719359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2922085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Scheduler, (EHR)</a:t>
            </a:r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765516" y="2873215"/>
            <a:ext cx="1576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End User Application (Patient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67149" y="3440525"/>
            <a:ext cx="204484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Update Coverage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158703" y="4204085"/>
            <a:ext cx="212829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Coverage Id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238211" y="3886523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120245" y="4055796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79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18075" y="2560079"/>
            <a:ext cx="20448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Books 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02949" y="3888037"/>
            <a:ext cx="1976828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Booking</a:t>
            </a:r>
          </a:p>
          <a:p>
            <a:r>
              <a:rPr lang="en-US" dirty="0" smtClean="0"/>
              <a:t>Confirmation or Rejection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35516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12763" y="3519760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booking or  notifies of rejection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Scheduler, (EHR)</a:t>
            </a:r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765516" y="2873215"/>
            <a:ext cx="1576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End User Application (Patient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94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468321" y="3519760"/>
            <a:ext cx="282925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02466" y="2498690"/>
            <a:ext cx="2245007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Fetch “initial load” of open Slots* for Service(s)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368119" y="3789392"/>
            <a:ext cx="282925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125709" y="5120640"/>
            <a:ext cx="335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Includes Schedule, Practitioner, Location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65516" y="2873215"/>
            <a:ext cx="1576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End User Application (Patient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0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468321" y="3519760"/>
            <a:ext cx="282925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564281" y="2637731"/>
            <a:ext cx="2537130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Fetch </a:t>
            </a:r>
            <a:r>
              <a:rPr lang="en-US" i="1" dirty="0" smtClean="0"/>
              <a:t>all</a:t>
            </a:r>
            <a:r>
              <a:rPr lang="en-US" dirty="0" smtClean="0"/>
              <a:t> Slots* updated since last fetch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368119" y="3789392"/>
            <a:ext cx="282925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125709" y="5120640"/>
            <a:ext cx="335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Interaction</a:t>
            </a:r>
            <a:r>
              <a:rPr lang="en-US" dirty="0"/>
              <a:t> </a:t>
            </a:r>
            <a:r>
              <a:rPr lang="en-US" i="1" dirty="0"/>
              <a:t>does not</a:t>
            </a:r>
            <a:r>
              <a:rPr lang="en-US" dirty="0"/>
              <a:t> </a:t>
            </a:r>
            <a:r>
              <a:rPr lang="en-US" dirty="0" smtClean="0"/>
              <a:t>filter by </a:t>
            </a:r>
            <a:r>
              <a:rPr lang="en-US" dirty="0"/>
              <a:t>search parameters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65516" y="2873215"/>
            <a:ext cx="1576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End User Application (Patient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5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265634" y="2244914"/>
            <a:ext cx="303194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POST …/Subscription/my-sub*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541478" y="2815202"/>
            <a:ext cx="263271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65634" y="4672259"/>
            <a:ext cx="290855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Notifications +/-  resources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23577" y="3355167"/>
            <a:ext cx="179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(some time later)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541478" y="3758490"/>
            <a:ext cx="2632716" cy="304800"/>
            <a:chOff x="6757652" y="3758490"/>
            <a:chExt cx="1993273" cy="30480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6757652" y="3758490"/>
              <a:ext cx="1691095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910052" y="3910890"/>
              <a:ext cx="1709022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7062452" y="4063290"/>
              <a:ext cx="168847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464834" y="5435666"/>
            <a:ext cx="71397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See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github.com/argonautproject/scheduling/issues/44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Need to includes new, deleted, open</a:t>
            </a:r>
            <a:r>
              <a:rPr lang="en-US" dirty="0" smtClean="0">
                <a:sym typeface="Wingdings"/>
              </a:rPr>
              <a:t> closed and closed  open slots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Don’t know how we would do that with a search plus events.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5516" y="2873215"/>
            <a:ext cx="1576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End User Application (Patient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437529" y="1442189"/>
            <a:ext cx="7274859" cy="4155142"/>
          </a:xfrm>
          <a:prstGeom prst="rect">
            <a:avLst/>
          </a:prstGeom>
          <a:noFill/>
          <a:ln w="635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enters  coverage information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28087" y="2173834"/>
            <a:ext cx="2044849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Create or update Coverage information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67541" y="3903121"/>
            <a:ext cx="212829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Returns Coverage </a:t>
            </a:r>
            <a:r>
              <a:rPr lang="en-US" dirty="0" smtClean="0"/>
              <a:t>Id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765516" y="2873215"/>
            <a:ext cx="1576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End User Application (Patient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00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n 25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27" name="Can 26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 Scheduling</a:t>
            </a:r>
          </a:p>
          <a:p>
            <a:pPr algn="ctr"/>
            <a:r>
              <a:rPr lang="en-US" sz="2400" dirty="0" smtClean="0"/>
              <a:t> Application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78223" y="4739318"/>
            <a:ext cx="237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Provider A (</a:t>
            </a:r>
            <a:r>
              <a:rPr lang="en-US" dirty="0"/>
              <a:t>Referral Initiator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098280" y="4740733"/>
            <a:ext cx="237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Provider B (</a:t>
            </a:r>
            <a:r>
              <a:rPr lang="en-US" dirty="0"/>
              <a:t>Referral </a:t>
            </a:r>
            <a:r>
              <a:rPr lang="en-US" dirty="0" smtClean="0"/>
              <a:t>Recipient)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5730" y="4726802"/>
            <a:ext cx="237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Patient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472402" y="948690"/>
            <a:ext cx="20962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Patient </a:t>
            </a:r>
            <a:r>
              <a:rPr lang="en-US" dirty="0" smtClean="0"/>
              <a:t>Match*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Appointment </a:t>
            </a:r>
            <a:r>
              <a:rPr lang="en-US" dirty="0"/>
              <a:t>Availability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Hold/Book* Appointment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Update/Cancel </a:t>
            </a:r>
            <a:r>
              <a:rPr lang="en-US" dirty="0"/>
              <a:t>Appointment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Exchange Relevant Clinical Information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r>
              <a:rPr lang="en-US" dirty="0" smtClean="0"/>
              <a:t>*Options for new Patient </a:t>
            </a:r>
            <a:r>
              <a:rPr lang="en-US" dirty="0"/>
              <a:t>Registration a</a:t>
            </a:r>
            <a:r>
              <a:rPr lang="en-US" dirty="0" smtClean="0"/>
              <a:t>nd updating </a:t>
            </a:r>
            <a:r>
              <a:rPr lang="en-US" dirty="0"/>
              <a:t>Coverage </a:t>
            </a:r>
            <a:r>
              <a:rPr lang="en-US" dirty="0" smtClean="0"/>
              <a:t>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1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n 25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Server</a:t>
            </a:r>
          </a:p>
          <a:p>
            <a:pPr algn="ctr"/>
            <a:r>
              <a:rPr lang="en-US" sz="2400" dirty="0"/>
              <a:t>(EHR Scheduler)</a:t>
            </a:r>
          </a:p>
        </p:txBody>
      </p:sp>
      <p:sp>
        <p:nvSpPr>
          <p:cNvPr id="27" name="Can 26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Client</a:t>
            </a:r>
          </a:p>
          <a:p>
            <a:pPr algn="ctr"/>
            <a:r>
              <a:rPr lang="en-US" sz="2400" dirty="0" smtClean="0"/>
              <a:t>(Provider Scheduling</a:t>
            </a:r>
          </a:p>
          <a:p>
            <a:pPr algn="ctr"/>
            <a:r>
              <a:rPr lang="en-US" sz="2400" dirty="0" smtClean="0"/>
              <a:t> Application)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78223" y="4739318"/>
            <a:ext cx="237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Provider A (</a:t>
            </a:r>
            <a:r>
              <a:rPr lang="en-US" dirty="0"/>
              <a:t>Referral Initiator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098280" y="4740733"/>
            <a:ext cx="237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Provider B (</a:t>
            </a:r>
            <a:r>
              <a:rPr lang="en-US" dirty="0"/>
              <a:t>Referral </a:t>
            </a:r>
            <a:r>
              <a:rPr lang="en-US" dirty="0" smtClean="0"/>
              <a:t>Recipient)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5730" y="4726802"/>
            <a:ext cx="237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Patient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35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9098280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97" y="1817269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987962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4437529" y="995082"/>
            <a:ext cx="7274859" cy="4155142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0" idx="0"/>
            <a:endCxn id="40" idx="2"/>
          </p:cNvCxnSpPr>
          <p:nvPr/>
        </p:nvCxnSpPr>
        <p:spPr>
          <a:xfrm>
            <a:off x="8074959" y="995082"/>
            <a:ext cx="0" cy="4155142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244277" y="823511"/>
            <a:ext cx="411131" cy="386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634742" y="1122382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search for available appointments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244277" y="2057391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667870" y="248042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books Appointment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3244277" y="3166333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667869" y="4655040"/>
            <a:ext cx="1777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</a:t>
            </a:r>
            <a:r>
              <a:rPr lang="en-US" smtClean="0"/>
              <a:t>user updates </a:t>
            </a:r>
            <a:r>
              <a:rPr lang="en-US" dirty="0" smtClean="0"/>
              <a:t>Appointment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3235812" y="4231162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634742" y="358956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Appointment </a:t>
            </a:r>
            <a:r>
              <a:rPr lang="en-US" dirty="0" smtClean="0"/>
              <a:t>confirmed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5516" y="2873215"/>
            <a:ext cx="1576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End User Application (Patient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3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6482947" y="2743201"/>
            <a:ext cx="2713910" cy="756504"/>
            <a:chOff x="-1796260" y="2124752"/>
            <a:chExt cx="10092590" cy="1022801"/>
          </a:xfrm>
        </p:grpSpPr>
        <p:sp>
          <p:nvSpPr>
            <p:cNvPr id="55" name="TextBox 54"/>
            <p:cNvSpPr txBox="1"/>
            <p:nvPr/>
          </p:nvSpPr>
          <p:spPr>
            <a:xfrm>
              <a:off x="1582429" y="2124752"/>
              <a:ext cx="6255656" cy="646331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Search for Patient IDs</a:t>
              </a:r>
              <a:endParaRPr lang="en-US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 title="A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360189" y="3890367"/>
            <a:ext cx="1682154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Patient ID(s)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119868" y="2199342"/>
            <a:ext cx="1736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(optional) Patient supplies </a:t>
            </a:r>
            <a:r>
              <a:rPr lang="en-US" smtClean="0"/>
              <a:t>updated demographics </a:t>
            </a:r>
            <a:r>
              <a:rPr lang="en-US" dirty="0" smtClean="0"/>
              <a:t>information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2419912" y="3665113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85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6482947" y="2743201"/>
            <a:ext cx="2713910" cy="756504"/>
            <a:chOff x="-1796260" y="2124752"/>
            <a:chExt cx="10092590" cy="1022801"/>
          </a:xfrm>
        </p:grpSpPr>
        <p:sp>
          <p:nvSpPr>
            <p:cNvPr id="55" name="TextBox 54"/>
            <p:cNvSpPr txBox="1"/>
            <p:nvPr/>
          </p:nvSpPr>
          <p:spPr>
            <a:xfrm>
              <a:off x="1582430" y="2124752"/>
              <a:ext cx="6255657" cy="87384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Create Patient Record* </a:t>
              </a:r>
              <a:endParaRPr lang="en-US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360189" y="3890367"/>
            <a:ext cx="1682154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Patient ID(s)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119868" y="2199342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(optional) Patient supplies demographic</a:t>
            </a:r>
          </a:p>
          <a:p>
            <a:r>
              <a:rPr lang="en-US" dirty="0" smtClean="0"/>
              <a:t>information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2419912" y="3665113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74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6468835" y="2730501"/>
            <a:ext cx="2713910" cy="756504"/>
            <a:chOff x="-1796260" y="2124752"/>
            <a:chExt cx="10092590" cy="1022801"/>
          </a:xfrm>
        </p:grpSpPr>
        <p:sp>
          <p:nvSpPr>
            <p:cNvPr id="55" name="TextBox 54"/>
            <p:cNvSpPr txBox="1"/>
            <p:nvPr/>
          </p:nvSpPr>
          <p:spPr>
            <a:xfrm>
              <a:off x="1582430" y="2124752"/>
              <a:ext cx="6255657" cy="87384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Update patient Coverage</a:t>
              </a:r>
              <a:endParaRPr lang="en-US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360189" y="3890367"/>
            <a:ext cx="1682154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coverage ID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119868" y="2199342"/>
            <a:ext cx="1736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(optional) Patient </a:t>
            </a:r>
            <a:r>
              <a:rPr lang="en-US" dirty="0" smtClean="0"/>
              <a:t>supplies updated coverage information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2419912" y="3665113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7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82947" y="2743201"/>
            <a:ext cx="2713910" cy="756504"/>
            <a:chOff x="-1796260" y="2124752"/>
            <a:chExt cx="10092590" cy="1022801"/>
          </a:xfrm>
        </p:grpSpPr>
        <p:sp>
          <p:nvSpPr>
            <p:cNvPr id="21" name="TextBox 20"/>
            <p:cNvSpPr txBox="1"/>
            <p:nvPr/>
          </p:nvSpPr>
          <p:spPr>
            <a:xfrm>
              <a:off x="260056" y="2124752"/>
              <a:ext cx="7983794" cy="87384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Search for available appointments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035893" y="3890367"/>
            <a:ext cx="2006450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available appointments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119868" y="2199342"/>
            <a:ext cx="1736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(optional) patient provides information (</a:t>
            </a:r>
            <a:r>
              <a:rPr lang="en-US" dirty="0" err="1" smtClean="0"/>
              <a:t>e.g.,preferred</a:t>
            </a:r>
            <a:r>
              <a:rPr lang="en-US" dirty="0" smtClean="0"/>
              <a:t> times)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419912" y="3665113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07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6752364" y="2813266"/>
            <a:ext cx="2146852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Hold </a:t>
            </a:r>
            <a:r>
              <a:rPr lang="en-US" dirty="0"/>
              <a:t>Appointment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497060" y="3469921"/>
            <a:ext cx="2713910" cy="9577"/>
          </a:xfrm>
          <a:prstGeom prst="straightConnector1">
            <a:avLst/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70422" y="3894534"/>
            <a:ext cx="2282366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Confirm/reject hold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46767" y="2168924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(optional) Patient selects from available appointments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319196" y="3361487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7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82947" y="2743201"/>
            <a:ext cx="2713910" cy="756504"/>
            <a:chOff x="-1796260" y="2124752"/>
            <a:chExt cx="10092590" cy="1022801"/>
          </a:xfrm>
        </p:grpSpPr>
        <p:sp>
          <p:nvSpPr>
            <p:cNvPr id="21" name="TextBox 20"/>
            <p:cNvSpPr txBox="1"/>
            <p:nvPr/>
          </p:nvSpPr>
          <p:spPr>
            <a:xfrm>
              <a:off x="260056" y="2124752"/>
              <a:ext cx="7983794" cy="87384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Cancels appointment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035893" y="3890367"/>
            <a:ext cx="2006450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</a:t>
            </a:r>
            <a:endParaRPr lang="en-US" dirty="0"/>
          </a:p>
          <a:p>
            <a:r>
              <a:rPr lang="en-US" dirty="0" smtClean="0"/>
              <a:t>confirmation </a:t>
            </a:r>
            <a:r>
              <a:rPr lang="en-US" dirty="0"/>
              <a:t>of </a:t>
            </a:r>
            <a:r>
              <a:rPr lang="en-US" dirty="0" smtClean="0"/>
              <a:t>cancellation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71254" y="22977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Patient cancels booked appointment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224331" y="3442022"/>
            <a:ext cx="1608610" cy="11153"/>
          </a:xfrm>
          <a:prstGeom prst="straightConnector1">
            <a:avLst/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32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7010139" y="2939857"/>
            <a:ext cx="2146852" cy="36933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Cancel hold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482947" y="3490129"/>
            <a:ext cx="2713910" cy="9577"/>
          </a:xfrm>
          <a:prstGeom prst="straightConnector1">
            <a:avLst/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02355" y="3870159"/>
            <a:ext cx="2139382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Confirm/reject hold</a:t>
            </a:r>
            <a:endParaRPr lang="en-US" dirty="0"/>
          </a:p>
        </p:txBody>
      </p:sp>
      <p:sp>
        <p:nvSpPr>
          <p:cNvPr id="19" name="Can 18"/>
          <p:cNvSpPr/>
          <p:nvPr/>
        </p:nvSpPr>
        <p:spPr>
          <a:xfrm>
            <a:off x="3870512" y="2383272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28" name="Can 27"/>
          <p:cNvSpPr/>
          <p:nvPr/>
        </p:nvSpPr>
        <p:spPr>
          <a:xfrm>
            <a:off x="3856400" y="239027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  <a:ln w="25400"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61371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  <a:ln w="38100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Client</a:t>
            </a:r>
            <a:endParaRPr lang="en-US" sz="2400" dirty="0"/>
          </a:p>
          <a:p>
            <a:pPr algn="ctr"/>
            <a:r>
              <a:rPr lang="en-US" sz="2400" dirty="0"/>
              <a:t>(Scheduling </a:t>
            </a:r>
            <a:r>
              <a:rPr lang="en-US" sz="2400" dirty="0" smtClean="0"/>
              <a:t>Application Server)</a:t>
            </a:r>
            <a:endParaRPr lang="en-US" sz="2400" dirty="0"/>
          </a:p>
        </p:txBody>
      </p:sp>
      <p:sp>
        <p:nvSpPr>
          <p:cNvPr id="8" name="Can 7"/>
          <p:cNvSpPr/>
          <p:nvPr/>
        </p:nvSpPr>
        <p:spPr>
          <a:xfrm>
            <a:off x="8966431" y="2228623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</a:t>
            </a:r>
            <a:r>
              <a:rPr lang="en-US" sz="2400" dirty="0" smtClean="0"/>
              <a:t>Server</a:t>
            </a:r>
          </a:p>
          <a:p>
            <a:pPr algn="ctr"/>
            <a:r>
              <a:rPr lang="en-US" sz="2400" dirty="0" smtClean="0"/>
              <a:t>(EHR Scheduler)</a:t>
            </a:r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2524529" y="5597331"/>
            <a:ext cx="7274859" cy="923330"/>
          </a:xfrm>
          <a:prstGeom prst="rect">
            <a:avLst/>
          </a:prstGeom>
          <a:noFill/>
          <a:ln w="25400" cap="flat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</a:t>
            </a:r>
            <a:r>
              <a:rPr lang="en-US" dirty="0"/>
              <a:t>: </a:t>
            </a:r>
            <a:r>
              <a:rPr lang="en-US" dirty="0" smtClean="0"/>
              <a:t>For 3rd </a:t>
            </a:r>
            <a:r>
              <a:rPr lang="en-US" dirty="0"/>
              <a:t>Party </a:t>
            </a:r>
            <a:r>
              <a:rPr lang="en-US" dirty="0" smtClean="0"/>
              <a:t>Applications there is a both End User Application and Scheduling Application Server. For EHR Patient Portals there is only an </a:t>
            </a:r>
            <a:r>
              <a:rPr lang="en-US" dirty="0"/>
              <a:t>End User </a:t>
            </a:r>
            <a:r>
              <a:rPr lang="en-US" dirty="0" smtClean="0"/>
              <a:t>Application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4167" y="3079447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22280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49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566162" y="2084516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Patient login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3"/>
            <a:endCxn id="10" idx="1"/>
          </p:cNvCxnSpPr>
          <p:nvPr/>
        </p:nvCxnSpPr>
        <p:spPr>
          <a:xfrm>
            <a:off x="5531332" y="2666222"/>
            <a:ext cx="14738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556758" y="391812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 smtClean="0"/>
              <a:t>Book appointment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005209" y="391812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 smtClean="0"/>
              <a:t>Hold appointment (optional)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005209" y="2084516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Appointment availability search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3"/>
            <a:endCxn id="9" idx="1"/>
          </p:cNvCxnSpPr>
          <p:nvPr/>
        </p:nvCxnSpPr>
        <p:spPr>
          <a:xfrm>
            <a:off x="5521928" y="4499829"/>
            <a:ext cx="1483281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2"/>
            <a:endCxn id="9" idx="0"/>
          </p:cNvCxnSpPr>
          <p:nvPr/>
        </p:nvCxnSpPr>
        <p:spPr>
          <a:xfrm>
            <a:off x="7987794" y="3247928"/>
            <a:ext cx="0" cy="6701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</p:cNvCxnSpPr>
          <p:nvPr/>
        </p:nvCxnSpPr>
        <p:spPr>
          <a:xfrm>
            <a:off x="4539343" y="5081535"/>
            <a:ext cx="9404" cy="12150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" idx="0"/>
          </p:cNvCxnSpPr>
          <p:nvPr/>
        </p:nvCxnSpPr>
        <p:spPr>
          <a:xfrm>
            <a:off x="4539343" y="902825"/>
            <a:ext cx="9404" cy="11816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109701" y="1345852"/>
            <a:ext cx="22775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Patient Scheduling Scenario </a:t>
            </a:r>
            <a:r>
              <a:rPr lang="en-US" dirty="0"/>
              <a:t>1: Patient </a:t>
            </a:r>
            <a:r>
              <a:rPr lang="en-US" dirty="0" smtClean="0"/>
              <a:t>Portal Scheduling </a:t>
            </a:r>
            <a:r>
              <a:rPr lang="en-US" dirty="0"/>
              <a:t>for new or existing patient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74103" y="533493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74103" y="6244947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33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850783" y="18293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Patient registration/ coverage (option A)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3"/>
            <a:endCxn id="10" idx="1"/>
          </p:cNvCxnSpPr>
          <p:nvPr/>
        </p:nvCxnSpPr>
        <p:spPr>
          <a:xfrm>
            <a:off x="4815953" y="2411097"/>
            <a:ext cx="13264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434036" y="374213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/>
              <a:t>Patient </a:t>
            </a:r>
            <a:r>
              <a:rPr lang="en-US" dirty="0" smtClean="0"/>
              <a:t>registration/ coverage (option B)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434036" y="18293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 smtClean="0"/>
              <a:t>Hold appointment (optional)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142410" y="18293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/>
              <a:t>Search for open appointments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142409" y="374213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/>
              <a:t>Book appointment</a:t>
            </a:r>
          </a:p>
        </p:txBody>
      </p:sp>
      <p:cxnSp>
        <p:nvCxnSpPr>
          <p:cNvPr id="12" name="Straight Arrow Connector 11"/>
          <p:cNvCxnSpPr>
            <a:stCxn id="8" idx="0"/>
            <a:endCxn id="9" idx="2"/>
          </p:cNvCxnSpPr>
          <p:nvPr/>
        </p:nvCxnSpPr>
        <p:spPr>
          <a:xfrm flipV="1">
            <a:off x="10416621" y="2992803"/>
            <a:ext cx="0" cy="74933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  <a:endCxn id="9" idx="1"/>
          </p:cNvCxnSpPr>
          <p:nvPr/>
        </p:nvCxnSpPr>
        <p:spPr>
          <a:xfrm>
            <a:off x="8107580" y="2411097"/>
            <a:ext cx="13264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1"/>
            <a:endCxn id="11" idx="3"/>
          </p:cNvCxnSpPr>
          <p:nvPr/>
        </p:nvCxnSpPr>
        <p:spPr>
          <a:xfrm flipH="1">
            <a:off x="8107579" y="4323839"/>
            <a:ext cx="13264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" idx="0"/>
          </p:cNvCxnSpPr>
          <p:nvPr/>
        </p:nvCxnSpPr>
        <p:spPr>
          <a:xfrm>
            <a:off x="3833368" y="635000"/>
            <a:ext cx="0" cy="11943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1"/>
            <a:endCxn id="31" idx="3"/>
          </p:cNvCxnSpPr>
          <p:nvPr/>
        </p:nvCxnSpPr>
        <p:spPr>
          <a:xfrm flipH="1">
            <a:off x="4815953" y="4323839"/>
            <a:ext cx="13264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1742" y="1312398"/>
            <a:ext cx="2161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Patient Scheduling Scenario </a:t>
            </a:r>
            <a:r>
              <a:rPr lang="en-US" dirty="0" smtClean="0"/>
              <a:t>2: Open Scheduling </a:t>
            </a:r>
            <a:r>
              <a:rPr lang="en-US" dirty="0"/>
              <a:t>for new or existing patient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2850783" y="374213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6"/>
            </a:pPr>
            <a:r>
              <a:rPr lang="en-US" dirty="0" smtClean="0"/>
              <a:t>Patient coverage (option C)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>
            <a:off x="3833368" y="4905545"/>
            <a:ext cx="0" cy="12666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58724" y="342661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58724" y="6054115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461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2622977" y="245663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search </a:t>
            </a:r>
            <a:r>
              <a:rPr lang="en-US" dirty="0" err="1" smtClean="0"/>
              <a:t>critera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20245" y="2499500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Search for </a:t>
            </a:r>
            <a:r>
              <a:rPr lang="en-US" smtClean="0"/>
              <a:t>available appointments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237373" y="3689228"/>
            <a:ext cx="1860142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available appointments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20245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459599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60531" y="3473626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744389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available appointments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870430" y="3011961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" y="2116140"/>
            <a:ext cx="1780491" cy="2698128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4294338" y="3326245"/>
            <a:ext cx="336906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56447" y="2232039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Search for available appointments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90514" y="3710738"/>
            <a:ext cx="1911745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Return available appointments 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27821" y="3592013"/>
            <a:ext cx="339501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n 7"/>
          <p:cNvSpPr/>
          <p:nvPr/>
        </p:nvSpPr>
        <p:spPr>
          <a:xfrm>
            <a:off x="8295394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82690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sp>
        <p:nvSpPr>
          <p:cNvPr id="12" name="Circular Arrow 11"/>
          <p:cNvSpPr/>
          <p:nvPr/>
        </p:nvSpPr>
        <p:spPr>
          <a:xfrm>
            <a:off x="2340059" y="1224187"/>
            <a:ext cx="978408" cy="1391850"/>
          </a:xfrm>
          <a:prstGeom prst="circularArrow">
            <a:avLst/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77147" y="922118"/>
            <a:ext cx="3021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End user </a:t>
            </a:r>
            <a:r>
              <a:rPr lang="en-US" dirty="0" smtClean="0"/>
              <a:t>inputs search criteria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63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" y="2116140"/>
            <a:ext cx="1780491" cy="2698128"/>
          </a:xfrm>
          <a:prstGeom prst="rect">
            <a:avLst/>
          </a:prstGeom>
        </p:spPr>
      </p:pic>
      <p:sp>
        <p:nvSpPr>
          <p:cNvPr id="8" name="Can 7"/>
          <p:cNvSpPr/>
          <p:nvPr/>
        </p:nvSpPr>
        <p:spPr>
          <a:xfrm>
            <a:off x="8295394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82690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sp>
        <p:nvSpPr>
          <p:cNvPr id="10" name="Circular Arrow 9"/>
          <p:cNvSpPr/>
          <p:nvPr/>
        </p:nvSpPr>
        <p:spPr>
          <a:xfrm>
            <a:off x="2340059" y="1224187"/>
            <a:ext cx="978408" cy="1391850"/>
          </a:xfrm>
          <a:prstGeom prst="circularArrow">
            <a:avLst/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0135" y="864255"/>
            <a:ext cx="4615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End user selects </a:t>
            </a:r>
            <a:r>
              <a:rPr lang="en-US" dirty="0" smtClean="0"/>
              <a:t>from </a:t>
            </a:r>
            <a:r>
              <a:rPr lang="en-US" dirty="0"/>
              <a:t>available appointments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23663" y="2616037"/>
            <a:ext cx="2907451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Hold appointment </a:t>
            </a:r>
            <a:r>
              <a:rPr lang="en-US" smtClean="0"/>
              <a:t>(optional)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23663" y="3788318"/>
            <a:ext cx="2478611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Confirm/reject hold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407747" y="3427030"/>
            <a:ext cx="336906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336101" y="3618778"/>
            <a:ext cx="339501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ircular Arrow 23"/>
          <p:cNvSpPr/>
          <p:nvPr/>
        </p:nvSpPr>
        <p:spPr>
          <a:xfrm rot="10800000">
            <a:off x="2297163" y="4343826"/>
            <a:ext cx="978408" cy="1391850"/>
          </a:xfrm>
          <a:prstGeom prst="circularArrow">
            <a:avLst/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77437" y="5696821"/>
            <a:ext cx="51004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End </a:t>
            </a:r>
            <a:r>
              <a:rPr lang="en-US" dirty="0"/>
              <a:t>user </a:t>
            </a:r>
            <a:r>
              <a:rPr lang="en-US" dirty="0" smtClean="0"/>
              <a:t>enters additional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95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" y="2116140"/>
            <a:ext cx="1780491" cy="2698128"/>
          </a:xfrm>
          <a:prstGeom prst="rect">
            <a:avLst/>
          </a:prstGeom>
        </p:spPr>
      </p:pic>
      <p:sp>
        <p:nvSpPr>
          <p:cNvPr id="8" name="Can 7"/>
          <p:cNvSpPr/>
          <p:nvPr/>
        </p:nvSpPr>
        <p:spPr>
          <a:xfrm>
            <a:off x="8295394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82690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sp>
        <p:nvSpPr>
          <p:cNvPr id="10" name="Circular Arrow 9"/>
          <p:cNvSpPr/>
          <p:nvPr/>
        </p:nvSpPr>
        <p:spPr>
          <a:xfrm>
            <a:off x="2340059" y="1224187"/>
            <a:ext cx="978408" cy="1391850"/>
          </a:xfrm>
          <a:prstGeom prst="circularArrow">
            <a:avLst/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0135" y="864255"/>
            <a:ext cx="638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End user selects from available appointments (if Hold step absent)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97095" y="2701528"/>
            <a:ext cx="3440715" cy="1288558"/>
            <a:chOff x="4211541" y="4977016"/>
            <a:chExt cx="3440715" cy="2048912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283187" y="5828871"/>
              <a:ext cx="3369069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14241" y="4977016"/>
              <a:ext cx="2706960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Book appointment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61359" y="6438660"/>
              <a:ext cx="2695376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Confirm/reject </a:t>
              </a:r>
              <a:r>
                <a:rPr lang="en-US" dirty="0" smtClean="0"/>
                <a:t>booking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211541" y="6133766"/>
              <a:ext cx="339501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074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" y="2116140"/>
            <a:ext cx="1780491" cy="2698128"/>
          </a:xfrm>
          <a:prstGeom prst="rect">
            <a:avLst/>
          </a:prstGeom>
        </p:spPr>
      </p:pic>
      <p:sp>
        <p:nvSpPr>
          <p:cNvPr id="8" name="Can 7"/>
          <p:cNvSpPr/>
          <p:nvPr/>
        </p:nvSpPr>
        <p:spPr>
          <a:xfrm>
            <a:off x="8295394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82690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97095" y="2701528"/>
            <a:ext cx="3440715" cy="1288558"/>
            <a:chOff x="4211541" y="4977016"/>
            <a:chExt cx="3440715" cy="2048912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283187" y="5828871"/>
              <a:ext cx="3369069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14241" y="4977016"/>
              <a:ext cx="2706960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Cancel appointment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61358" y="6438660"/>
              <a:ext cx="3090898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Confirm/reject </a:t>
              </a:r>
              <a:r>
                <a:rPr lang="en-US" dirty="0" smtClean="0"/>
                <a:t>cancellation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211541" y="6133766"/>
              <a:ext cx="339501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825827" y="5240002"/>
            <a:ext cx="7274859" cy="923330"/>
          </a:xfrm>
          <a:prstGeom prst="rect">
            <a:avLst/>
          </a:prstGeom>
          <a:noFill/>
          <a:ln w="25400" cap="flat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</a:t>
            </a:r>
            <a:r>
              <a:rPr lang="en-US" dirty="0"/>
              <a:t>: </a:t>
            </a:r>
            <a:r>
              <a:rPr lang="en-US" dirty="0" smtClean="0"/>
              <a:t>For 3rd </a:t>
            </a:r>
            <a:r>
              <a:rPr lang="en-US" dirty="0"/>
              <a:t>Party </a:t>
            </a:r>
            <a:r>
              <a:rPr lang="en-US" dirty="0" smtClean="0"/>
              <a:t>Applications there is a both End User Application and Scheduling Application Server. For EHR Patient Portals there is only an </a:t>
            </a:r>
            <a:r>
              <a:rPr lang="en-US" dirty="0"/>
              <a:t>End User </a:t>
            </a:r>
            <a:r>
              <a:rPr lang="en-US" dirty="0" smtClean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81858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" y="2116140"/>
            <a:ext cx="1780491" cy="2698128"/>
          </a:xfrm>
          <a:prstGeom prst="rect">
            <a:avLst/>
          </a:prstGeom>
        </p:spPr>
      </p:pic>
      <p:sp>
        <p:nvSpPr>
          <p:cNvPr id="8" name="Can 7"/>
          <p:cNvSpPr/>
          <p:nvPr/>
        </p:nvSpPr>
        <p:spPr>
          <a:xfrm>
            <a:off x="8295394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82690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97095" y="2701528"/>
            <a:ext cx="3440715" cy="1288558"/>
            <a:chOff x="4211541" y="4977016"/>
            <a:chExt cx="3440715" cy="2048912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283187" y="5828871"/>
              <a:ext cx="3369069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14241" y="4977016"/>
              <a:ext cx="2706960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Appointment  Search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61358" y="6438660"/>
              <a:ext cx="3090898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Return search results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211541" y="6133766"/>
              <a:ext cx="339501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747769" y="5197763"/>
            <a:ext cx="7274859" cy="923330"/>
          </a:xfrm>
          <a:prstGeom prst="rect">
            <a:avLst/>
          </a:prstGeom>
          <a:noFill/>
          <a:ln w="25400" cap="flat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</a:t>
            </a:r>
            <a:r>
              <a:rPr lang="en-US" dirty="0"/>
              <a:t>: </a:t>
            </a:r>
            <a:r>
              <a:rPr lang="en-US" dirty="0" smtClean="0"/>
              <a:t>For 3rd </a:t>
            </a:r>
            <a:r>
              <a:rPr lang="en-US" dirty="0"/>
              <a:t>Party </a:t>
            </a:r>
            <a:r>
              <a:rPr lang="en-US" dirty="0" smtClean="0"/>
              <a:t>Applications there is a both End User Application and Scheduling Application Server. For EHR Patient Portals there is only an </a:t>
            </a:r>
            <a:r>
              <a:rPr lang="en-US" dirty="0"/>
              <a:t>End User </a:t>
            </a:r>
            <a:r>
              <a:rPr lang="en-US" dirty="0" smtClean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07057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471819" y="1014469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Find patient (optional)</a:t>
            </a:r>
          </a:p>
        </p:txBody>
      </p:sp>
      <p:cxnSp>
        <p:nvCxnSpPr>
          <p:cNvPr id="7" name="Straight Arrow Connector 6"/>
          <p:cNvCxnSpPr>
            <a:stCxn id="3" idx="3"/>
            <a:endCxn id="10" idx="1"/>
          </p:cNvCxnSpPr>
          <p:nvPr/>
        </p:nvCxnSpPr>
        <p:spPr>
          <a:xfrm>
            <a:off x="5436989" y="1596175"/>
            <a:ext cx="14738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471819" y="2848076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 smtClean="0"/>
              <a:t>Book appointment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910866" y="2848076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 smtClean="0"/>
              <a:t>Hold appointment (optional)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910866" y="1014469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Appointment availability search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3"/>
            <a:endCxn id="9" idx="1"/>
          </p:cNvCxnSpPr>
          <p:nvPr/>
        </p:nvCxnSpPr>
        <p:spPr>
          <a:xfrm>
            <a:off x="5436989" y="3429782"/>
            <a:ext cx="147387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2"/>
            <a:endCxn id="9" idx="0"/>
          </p:cNvCxnSpPr>
          <p:nvPr/>
        </p:nvCxnSpPr>
        <p:spPr>
          <a:xfrm>
            <a:off x="7893451" y="2177881"/>
            <a:ext cx="0" cy="6701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2"/>
            <a:endCxn id="3" idx="0"/>
          </p:cNvCxnSpPr>
          <p:nvPr/>
        </p:nvCxnSpPr>
        <p:spPr>
          <a:xfrm flipH="1">
            <a:off x="4454404" y="528940"/>
            <a:ext cx="1" cy="485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7910" y="1345852"/>
            <a:ext cx="2496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Provider Scheduling Scenario </a:t>
            </a:r>
            <a:r>
              <a:rPr lang="en-US" dirty="0" smtClean="0"/>
              <a:t>2</a:t>
            </a:r>
            <a:r>
              <a:rPr lang="en-US" smtClean="0"/>
              <a:t>: </a:t>
            </a:r>
            <a:r>
              <a:rPr lang="en-US" smtClean="0"/>
              <a:t>Scheduling </a:t>
            </a:r>
            <a:r>
              <a:rPr lang="en-US"/>
              <a:t>for </a:t>
            </a:r>
            <a:r>
              <a:rPr lang="en-US" smtClean="0"/>
              <a:t>an Existing </a:t>
            </a:r>
            <a:r>
              <a:rPr lang="en-US" dirty="0"/>
              <a:t>P</a:t>
            </a:r>
            <a:r>
              <a:rPr lang="en-US" dirty="0" smtClean="0"/>
              <a:t>atient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8" idx="2"/>
            <a:endCxn id="15" idx="0"/>
          </p:cNvCxnSpPr>
          <p:nvPr/>
        </p:nvCxnSpPr>
        <p:spPr>
          <a:xfrm>
            <a:off x="4454404" y="4011488"/>
            <a:ext cx="0" cy="716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471819" y="4728028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 smtClean="0"/>
              <a:t>Exchange patient information (optional)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8" idx="0"/>
          </p:cNvCxnSpPr>
          <p:nvPr/>
        </p:nvCxnSpPr>
        <p:spPr>
          <a:xfrm>
            <a:off x="4439557" y="5891440"/>
            <a:ext cx="0" cy="4522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79761" y="159608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64913" y="6343731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207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116981" y="11816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Find patient (optional)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3"/>
            <a:endCxn id="10" idx="1"/>
          </p:cNvCxnSpPr>
          <p:nvPr/>
        </p:nvCxnSpPr>
        <p:spPr>
          <a:xfrm>
            <a:off x="5082151" y="1763397"/>
            <a:ext cx="11251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297562" y="305313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/>
              <a:t>Hold </a:t>
            </a:r>
            <a:r>
              <a:rPr lang="en-US" dirty="0" smtClean="0"/>
              <a:t>appointment (optional)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297562" y="11816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/>
              <a:t>Appointment availability search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207272" y="11816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New patient registration/ coverage (option A)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207271" y="3039506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 smtClean="0"/>
              <a:t>New patient registration/ coverage (option B)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0"/>
            <a:endCxn id="9" idx="2"/>
          </p:cNvCxnSpPr>
          <p:nvPr/>
        </p:nvCxnSpPr>
        <p:spPr>
          <a:xfrm flipV="1">
            <a:off x="10280147" y="2345103"/>
            <a:ext cx="0" cy="70803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  <a:endCxn id="9" idx="1"/>
          </p:cNvCxnSpPr>
          <p:nvPr/>
        </p:nvCxnSpPr>
        <p:spPr>
          <a:xfrm>
            <a:off x="8172442" y="1763397"/>
            <a:ext cx="11251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1"/>
            <a:endCxn id="11" idx="3"/>
          </p:cNvCxnSpPr>
          <p:nvPr/>
        </p:nvCxnSpPr>
        <p:spPr>
          <a:xfrm flipH="1" flipV="1">
            <a:off x="8172441" y="3621212"/>
            <a:ext cx="1125121" cy="136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2"/>
            <a:endCxn id="3" idx="0"/>
          </p:cNvCxnSpPr>
          <p:nvPr/>
        </p:nvCxnSpPr>
        <p:spPr>
          <a:xfrm>
            <a:off x="4099566" y="730766"/>
            <a:ext cx="0" cy="4509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2251" y="1181691"/>
            <a:ext cx="2362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Provider Scheduling Scenario </a:t>
            </a:r>
            <a:r>
              <a:rPr lang="en-US" dirty="0"/>
              <a:t>1</a:t>
            </a:r>
            <a:r>
              <a:rPr lang="en-US" smtClean="0"/>
              <a:t>: </a:t>
            </a:r>
            <a:r>
              <a:rPr lang="en-US" smtClean="0"/>
              <a:t>General </a:t>
            </a:r>
            <a:r>
              <a:rPr lang="en-US" dirty="0"/>
              <a:t>C</a:t>
            </a:r>
            <a:r>
              <a:rPr lang="en-US" dirty="0" smtClean="0"/>
              <a:t>ase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116981" y="3039506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6"/>
            </a:pPr>
            <a:r>
              <a:rPr lang="en-US" smtClean="0"/>
              <a:t>Book appointment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5" idx="2"/>
            <a:endCxn id="37" idx="0"/>
          </p:cNvCxnSpPr>
          <p:nvPr/>
        </p:nvCxnSpPr>
        <p:spPr>
          <a:xfrm flipH="1">
            <a:off x="4085227" y="4202918"/>
            <a:ext cx="14339" cy="6944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1"/>
            <a:endCxn id="15" idx="3"/>
          </p:cNvCxnSpPr>
          <p:nvPr/>
        </p:nvCxnSpPr>
        <p:spPr>
          <a:xfrm flipH="1">
            <a:off x="5082151" y="3621212"/>
            <a:ext cx="11251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3102642" y="4897320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7"/>
            </a:pPr>
            <a:r>
              <a:rPr lang="en-US" dirty="0" smtClean="0"/>
              <a:t>Exchange patient information (optional)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37" idx="2"/>
          </p:cNvCxnSpPr>
          <p:nvPr/>
        </p:nvCxnSpPr>
        <p:spPr>
          <a:xfrm>
            <a:off x="4085227" y="6060732"/>
            <a:ext cx="0" cy="4513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24922" y="361434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10583" y="6482555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8248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850783" y="9530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Share Business Rules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3"/>
            <a:endCxn id="10" idx="1"/>
          </p:cNvCxnSpPr>
          <p:nvPr/>
        </p:nvCxnSpPr>
        <p:spPr>
          <a:xfrm>
            <a:off x="4815953" y="1534797"/>
            <a:ext cx="13264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850783" y="2698209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 smtClean="0"/>
              <a:t>Notified of Schedule changes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142410" y="2698209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/>
              <a:t>Initial Load of open slots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142410" y="9530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Subscribe </a:t>
            </a:r>
            <a:r>
              <a:rPr lang="en-US" dirty="0"/>
              <a:t>for notification of </a:t>
            </a:r>
            <a:r>
              <a:rPr lang="en-US" dirty="0" smtClean="0"/>
              <a:t>schedule changes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850783" y="4551507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 smtClean="0"/>
              <a:t>‘Smart’ Poll for updated slot data 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3"/>
          </p:cNvCxnSpPr>
          <p:nvPr/>
        </p:nvCxnSpPr>
        <p:spPr>
          <a:xfrm flipV="1">
            <a:off x="4815953" y="3279914"/>
            <a:ext cx="1262843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2"/>
            <a:endCxn id="9" idx="0"/>
          </p:cNvCxnSpPr>
          <p:nvPr/>
        </p:nvCxnSpPr>
        <p:spPr>
          <a:xfrm>
            <a:off x="7124995" y="2116503"/>
            <a:ext cx="0" cy="581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11" idx="0"/>
          </p:cNvCxnSpPr>
          <p:nvPr/>
        </p:nvCxnSpPr>
        <p:spPr>
          <a:xfrm>
            <a:off x="3833368" y="3861621"/>
            <a:ext cx="0" cy="6898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2"/>
            <a:endCxn id="3" idx="0"/>
          </p:cNvCxnSpPr>
          <p:nvPr/>
        </p:nvCxnSpPr>
        <p:spPr>
          <a:xfrm>
            <a:off x="3833368" y="594841"/>
            <a:ext cx="0" cy="3582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2"/>
          </p:cNvCxnSpPr>
          <p:nvPr/>
        </p:nvCxnSpPr>
        <p:spPr>
          <a:xfrm>
            <a:off x="3833368" y="5714919"/>
            <a:ext cx="0" cy="854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5274" y="740898"/>
            <a:ext cx="2405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Patient Scheduling Scenario </a:t>
            </a:r>
            <a:r>
              <a:rPr lang="en-US" dirty="0"/>
              <a:t>3</a:t>
            </a:r>
            <a:r>
              <a:rPr lang="en-US" dirty="0" smtClean="0"/>
              <a:t>: </a:t>
            </a:r>
            <a:r>
              <a:rPr lang="en-US" dirty="0"/>
              <a:t>Prefetching Open </a:t>
            </a:r>
            <a:r>
              <a:rPr lang="en-US" dirty="0" smtClean="0"/>
              <a:t>Slots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58724" y="225509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9051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" y="2116140"/>
            <a:ext cx="1780491" cy="2698128"/>
          </a:xfrm>
          <a:prstGeom prst="rect">
            <a:avLst/>
          </a:prstGeom>
        </p:spPr>
      </p:pic>
      <p:sp>
        <p:nvSpPr>
          <p:cNvPr id="8" name="Can 7"/>
          <p:cNvSpPr/>
          <p:nvPr/>
        </p:nvSpPr>
        <p:spPr>
          <a:xfrm>
            <a:off x="8295394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82690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97095" y="2701528"/>
            <a:ext cx="3440715" cy="1288558"/>
            <a:chOff x="4211541" y="4977016"/>
            <a:chExt cx="3440715" cy="2048912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283187" y="5828871"/>
              <a:ext cx="3369069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14241" y="4977016"/>
              <a:ext cx="2706960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Cancel Hold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61358" y="6438660"/>
              <a:ext cx="3090898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Confirm/reject </a:t>
              </a:r>
              <a:r>
                <a:rPr lang="en-US" dirty="0" smtClean="0"/>
                <a:t>cancellation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211541" y="6133766"/>
              <a:ext cx="339501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747769" y="5197763"/>
            <a:ext cx="7274859" cy="923330"/>
          </a:xfrm>
          <a:prstGeom prst="rect">
            <a:avLst/>
          </a:prstGeom>
          <a:noFill/>
          <a:ln w="25400" cap="flat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</a:t>
            </a:r>
            <a:r>
              <a:rPr lang="en-US" dirty="0"/>
              <a:t>: </a:t>
            </a:r>
            <a:r>
              <a:rPr lang="en-US" dirty="0" smtClean="0"/>
              <a:t>For 3rd </a:t>
            </a:r>
            <a:r>
              <a:rPr lang="en-US" dirty="0"/>
              <a:t>Party </a:t>
            </a:r>
            <a:r>
              <a:rPr lang="en-US" dirty="0" smtClean="0"/>
              <a:t>Applications there is a both End User Application and Scheduling Application Server. For EHR Patient Portals there is only an </a:t>
            </a:r>
            <a:r>
              <a:rPr lang="en-US" dirty="0"/>
              <a:t>End User </a:t>
            </a:r>
            <a:r>
              <a:rPr lang="en-US" dirty="0" smtClean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52436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  <a:ln w="25400">
            <a:solidFill>
              <a:schemeClr val="tx1"/>
            </a:solidFill>
            <a:prstDash val="dash"/>
          </a:ln>
        </p:spPr>
      </p:pic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526250" y="2831485"/>
            <a:ext cx="2713910" cy="580056"/>
            <a:chOff x="-1796260" y="2363311"/>
            <a:chExt cx="10092590" cy="784242"/>
          </a:xfrm>
        </p:grpSpPr>
        <p:sp>
          <p:nvSpPr>
            <p:cNvPr id="21" name="TextBox 20"/>
            <p:cNvSpPr txBox="1"/>
            <p:nvPr/>
          </p:nvSpPr>
          <p:spPr>
            <a:xfrm>
              <a:off x="-741862" y="2363311"/>
              <a:ext cx="7983794" cy="499341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Appointment Search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09063" y="3958324"/>
            <a:ext cx="2247568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Search </a:t>
            </a:r>
            <a:r>
              <a:rPr lang="en-US" smtClean="0"/>
              <a:t>Results </a:t>
            </a:r>
            <a:endParaRPr lang="en-US" dirty="0"/>
          </a:p>
        </p:txBody>
      </p:sp>
      <p:sp>
        <p:nvSpPr>
          <p:cNvPr id="19" name="Can 18"/>
          <p:cNvSpPr/>
          <p:nvPr/>
        </p:nvSpPr>
        <p:spPr>
          <a:xfrm>
            <a:off x="3870512" y="2383272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28" name="Can 27"/>
          <p:cNvSpPr/>
          <p:nvPr/>
        </p:nvSpPr>
        <p:spPr>
          <a:xfrm>
            <a:off x="3856400" y="239027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034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selects from available appointments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92800" y="2520188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Holds Appointment (Optional)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77249" y="3642390"/>
            <a:ext cx="212829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Confirm/reject hold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248783" y="3236787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84514" y="3487661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60531" y="3487661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54839" y="3642390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booking on hold until completed by End User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74348" y="3005056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sp>
        <p:nvSpPr>
          <p:cNvPr id="14" name="Circular Arrow 13"/>
          <p:cNvSpPr/>
          <p:nvPr/>
        </p:nvSpPr>
        <p:spPr>
          <a:xfrm>
            <a:off x="5321818" y="1453398"/>
            <a:ext cx="978408" cy="1391850"/>
          </a:xfrm>
          <a:prstGeom prst="circularArrow">
            <a:avLst/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33087" y="658596"/>
            <a:ext cx="2420345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Create Appointment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4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541173" y="944270"/>
            <a:ext cx="1991328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Patient registration/ coverage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54252" y="2824222"/>
            <a:ext cx="1991328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/>
              <a:t>Appointment availability search</a:t>
            </a:r>
          </a:p>
        </p:txBody>
      </p:sp>
      <p:cxnSp>
        <p:nvCxnSpPr>
          <p:cNvPr id="12" name="Straight Arrow Connector 11"/>
          <p:cNvCxnSpPr>
            <a:endCxn id="3" idx="2"/>
          </p:cNvCxnSpPr>
          <p:nvPr/>
        </p:nvCxnSpPr>
        <p:spPr>
          <a:xfrm flipV="1">
            <a:off x="5536837" y="2107682"/>
            <a:ext cx="0" cy="71654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  <a:endCxn id="3" idx="0"/>
          </p:cNvCxnSpPr>
          <p:nvPr/>
        </p:nvCxnSpPr>
        <p:spPr>
          <a:xfrm>
            <a:off x="5536837" y="489357"/>
            <a:ext cx="0" cy="4549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80445" y="1345852"/>
            <a:ext cx="2584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Provider Scheduling Scenario </a:t>
            </a:r>
            <a:r>
              <a:rPr lang="en-US" dirty="0"/>
              <a:t>3</a:t>
            </a:r>
            <a:r>
              <a:rPr lang="en-US" dirty="0" smtClean="0"/>
              <a:t>: </a:t>
            </a:r>
            <a:r>
              <a:rPr lang="en-US" dirty="0" smtClean="0"/>
              <a:t>Scheduling </a:t>
            </a:r>
            <a:r>
              <a:rPr lang="en-US" dirty="0"/>
              <a:t>for E</a:t>
            </a:r>
            <a:r>
              <a:rPr lang="en-US" dirty="0" smtClean="0"/>
              <a:t>xisting Patient </a:t>
            </a:r>
            <a:r>
              <a:rPr lang="en-US" i="1" dirty="0"/>
              <a:t>W</a:t>
            </a:r>
            <a:r>
              <a:rPr lang="en-US" i="1" dirty="0" smtClean="0"/>
              <a:t>ithin</a:t>
            </a:r>
            <a:r>
              <a:rPr lang="en-US" dirty="0" smtClean="0"/>
              <a:t> a System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8" idx="2"/>
            <a:endCxn id="15" idx="0"/>
          </p:cNvCxnSpPr>
          <p:nvPr/>
        </p:nvCxnSpPr>
        <p:spPr>
          <a:xfrm>
            <a:off x="5549916" y="3987634"/>
            <a:ext cx="0" cy="716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554252" y="4704174"/>
            <a:ext cx="1991328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/>
              <a:t>Book appointment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536836" y="5867586"/>
            <a:ext cx="1" cy="5729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62193" y="120025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62192" y="6399460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189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6842104" y="2914802"/>
            <a:ext cx="2146852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Books </a:t>
            </a:r>
            <a:r>
              <a:rPr lang="en-US" dirty="0"/>
              <a:t>Appointment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482947" y="3490129"/>
            <a:ext cx="2713910" cy="9577"/>
          </a:xfrm>
          <a:prstGeom prst="straightConnector1">
            <a:avLst/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34203" y="3890367"/>
            <a:ext cx="256265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Confirm/reject booking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04435" y="2261452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selects from available appointments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319196" y="3361487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12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850783" y="18293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6"/>
            </a:pPr>
            <a:r>
              <a:rPr lang="en-US" dirty="0" smtClean="0"/>
              <a:t>Patient registration/ coverage (option A)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3"/>
            <a:endCxn id="10" idx="1"/>
          </p:cNvCxnSpPr>
          <p:nvPr/>
        </p:nvCxnSpPr>
        <p:spPr>
          <a:xfrm>
            <a:off x="4815953" y="2411097"/>
            <a:ext cx="13264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434036" y="374213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9"/>
            </a:pPr>
            <a:r>
              <a:rPr lang="en-US" dirty="0"/>
              <a:t>Patient </a:t>
            </a:r>
            <a:r>
              <a:rPr lang="en-US" dirty="0" smtClean="0"/>
              <a:t>registration/ coverage (option B)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434036" y="18293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8"/>
            </a:pPr>
            <a:r>
              <a:rPr lang="en-US" dirty="0" smtClean="0"/>
              <a:t>Create and hold appointment (optional)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142410" y="18293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7"/>
            </a:pPr>
            <a:r>
              <a:rPr lang="en-US" dirty="0"/>
              <a:t>Search for open appointments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142409" y="374213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10"/>
            </a:pPr>
            <a:r>
              <a:rPr lang="en-US" dirty="0" smtClean="0"/>
              <a:t>Create and book </a:t>
            </a:r>
            <a:r>
              <a:rPr lang="en-US" dirty="0"/>
              <a:t>appointment</a:t>
            </a:r>
          </a:p>
        </p:txBody>
      </p:sp>
      <p:cxnSp>
        <p:nvCxnSpPr>
          <p:cNvPr id="12" name="Straight Arrow Connector 11"/>
          <p:cNvCxnSpPr>
            <a:stCxn id="8" idx="0"/>
            <a:endCxn id="9" idx="2"/>
          </p:cNvCxnSpPr>
          <p:nvPr/>
        </p:nvCxnSpPr>
        <p:spPr>
          <a:xfrm flipV="1">
            <a:off x="10416621" y="2992803"/>
            <a:ext cx="0" cy="74933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  <a:endCxn id="9" idx="1"/>
          </p:cNvCxnSpPr>
          <p:nvPr/>
        </p:nvCxnSpPr>
        <p:spPr>
          <a:xfrm>
            <a:off x="8107580" y="2411097"/>
            <a:ext cx="13264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1"/>
            <a:endCxn id="11" idx="3"/>
          </p:cNvCxnSpPr>
          <p:nvPr/>
        </p:nvCxnSpPr>
        <p:spPr>
          <a:xfrm flipH="1">
            <a:off x="8107579" y="4323839"/>
            <a:ext cx="13264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" idx="0"/>
          </p:cNvCxnSpPr>
          <p:nvPr/>
        </p:nvCxnSpPr>
        <p:spPr>
          <a:xfrm>
            <a:off x="3833368" y="635000"/>
            <a:ext cx="0" cy="11943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1"/>
            <a:endCxn id="31" idx="3"/>
          </p:cNvCxnSpPr>
          <p:nvPr/>
        </p:nvCxnSpPr>
        <p:spPr>
          <a:xfrm flipH="1">
            <a:off x="4815953" y="4323839"/>
            <a:ext cx="13264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1176" y="1312398"/>
            <a:ext cx="2167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Patient Scheduling Scenario 3 : </a:t>
            </a:r>
            <a:r>
              <a:rPr lang="en-US" dirty="0" smtClean="0"/>
              <a:t>Open Scheduling </a:t>
            </a:r>
            <a:r>
              <a:rPr lang="en-US" dirty="0"/>
              <a:t>for new or existing patient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2850783" y="374213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11"/>
            </a:pPr>
            <a:r>
              <a:rPr lang="en-US" dirty="0" smtClean="0"/>
              <a:t>Patient coverage (option C)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>
            <a:off x="3833368" y="4905545"/>
            <a:ext cx="0" cy="12666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58724" y="6172200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0087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468321" y="3519760"/>
            <a:ext cx="282925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710343" y="2539214"/>
            <a:ext cx="2245007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Subscribe to receive notifications of </a:t>
            </a:r>
            <a:r>
              <a:rPr lang="en-US" dirty="0"/>
              <a:t>s</a:t>
            </a:r>
            <a:r>
              <a:rPr lang="en-US" dirty="0" smtClean="0"/>
              <a:t>chedule changes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368119" y="3789392"/>
            <a:ext cx="282925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51518" y="3972440"/>
            <a:ext cx="2562655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Confirm/reject subscription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65516" y="2873215"/>
            <a:ext cx="1576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End User Application (Patient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27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7736458" y="3119954"/>
            <a:ext cx="1462304" cy="491125"/>
            <a:chOff x="7736458" y="3119954"/>
            <a:chExt cx="1462304" cy="491125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7835235" y="3611078"/>
              <a:ext cx="1261970" cy="1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736458" y="3119954"/>
              <a:ext cx="1462304" cy="369332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Notifications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184510" y="133626"/>
            <a:ext cx="1749857" cy="6711319"/>
            <a:chOff x="1639228" y="83071"/>
            <a:chExt cx="1749857" cy="6711319"/>
          </a:xfrm>
        </p:grpSpPr>
        <p:sp>
          <p:nvSpPr>
            <p:cNvPr id="11" name="Can 10"/>
            <p:cNvSpPr/>
            <p:nvPr/>
          </p:nvSpPr>
          <p:spPr>
            <a:xfrm>
              <a:off x="1639228" y="2484365"/>
              <a:ext cx="1749857" cy="190873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Client</a:t>
              </a:r>
            </a:p>
            <a:p>
              <a:pPr algn="ctr"/>
              <a:r>
                <a:rPr lang="en-US" sz="2000" dirty="0" smtClean="0"/>
                <a:t>(Scheduling Application)</a:t>
              </a:r>
              <a:endParaRPr lang="en-US" sz="2000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1639228" y="4885659"/>
              <a:ext cx="1749857" cy="190873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Client</a:t>
              </a:r>
            </a:p>
            <a:p>
              <a:pPr algn="ctr"/>
              <a:r>
                <a:rPr lang="en-US" sz="2000" dirty="0" smtClean="0"/>
                <a:t>(Scheduling Application)</a:t>
              </a:r>
              <a:endParaRPr lang="en-US" sz="2000" dirty="0"/>
            </a:p>
          </p:txBody>
        </p:sp>
        <p:sp>
          <p:nvSpPr>
            <p:cNvPr id="13" name="Can 12"/>
            <p:cNvSpPr/>
            <p:nvPr/>
          </p:nvSpPr>
          <p:spPr>
            <a:xfrm>
              <a:off x="1639228" y="83071"/>
              <a:ext cx="1749857" cy="190873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Client</a:t>
              </a:r>
            </a:p>
            <a:p>
              <a:pPr algn="ctr"/>
              <a:r>
                <a:rPr lang="en-US" sz="2000" dirty="0" smtClean="0"/>
                <a:t>(Scheduling Application)</a:t>
              </a:r>
              <a:endParaRPr lang="en-US" sz="2000" dirty="0"/>
            </a:p>
          </p:txBody>
        </p:sp>
      </p:grpSp>
      <p:sp>
        <p:nvSpPr>
          <p:cNvPr id="15" name="Can 14"/>
          <p:cNvSpPr/>
          <p:nvPr/>
        </p:nvSpPr>
        <p:spPr>
          <a:xfrm>
            <a:off x="5857298" y="2644193"/>
            <a:ext cx="1749857" cy="1908731"/>
          </a:xfrm>
          <a:prstGeom prst="can">
            <a:avLst/>
          </a:prstGeom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Notification feed handler</a:t>
            </a:r>
            <a:endParaRPr lang="en-US" sz="2000" dirty="0"/>
          </a:p>
        </p:txBody>
      </p:sp>
      <p:grpSp>
        <p:nvGrpSpPr>
          <p:cNvPr id="16" name="Group 15"/>
          <p:cNvGrpSpPr/>
          <p:nvPr/>
        </p:nvGrpSpPr>
        <p:grpSpPr>
          <a:xfrm rot="1904669">
            <a:off x="4252598" y="1873317"/>
            <a:ext cx="1462304" cy="465552"/>
            <a:chOff x="4004885" y="1090848"/>
            <a:chExt cx="1462304" cy="465552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4105017" y="1556399"/>
              <a:ext cx="1261970" cy="1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 rot="39464">
              <a:off x="4004885" y="1090848"/>
              <a:ext cx="1462304" cy="369332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Notifications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 rot="19265839">
            <a:off x="4130097" y="4864243"/>
            <a:ext cx="1462304" cy="465552"/>
            <a:chOff x="4021447" y="5266608"/>
            <a:chExt cx="1462304" cy="465552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4121579" y="5732159"/>
              <a:ext cx="1261970" cy="1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021447" y="5266608"/>
              <a:ext cx="1462304" cy="369332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Notifications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004885" y="3282086"/>
            <a:ext cx="1462304" cy="465552"/>
            <a:chOff x="4004885" y="3282086"/>
            <a:chExt cx="1462304" cy="465552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4105017" y="3747637"/>
              <a:ext cx="1261970" cy="1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004885" y="3282086"/>
              <a:ext cx="1462304" cy="369332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Notifications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4537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468321" y="3519760"/>
            <a:ext cx="282925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604385" y="2184615"/>
            <a:ext cx="2420345" cy="1200329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Fetch open Slots for actor and time period defined in Notification payload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368119" y="3789392"/>
            <a:ext cx="282925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9" name="Circular Arrow 8"/>
          <p:cNvSpPr/>
          <p:nvPr/>
        </p:nvSpPr>
        <p:spPr>
          <a:xfrm rot="10800000">
            <a:off x="4636505" y="4197856"/>
            <a:ext cx="978408" cy="1391850"/>
          </a:xfrm>
          <a:prstGeom prst="circularArrow">
            <a:avLst/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47976" y="5587972"/>
            <a:ext cx="2420345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Update slot data for actor and time period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5516" y="2873215"/>
            <a:ext cx="1576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End User Application (Patient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" y="2116140"/>
            <a:ext cx="1780491" cy="26981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16002" y="2185336"/>
            <a:ext cx="2802903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769356" y="2915368"/>
            <a:ext cx="2296196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Returns Patient Id</a:t>
            </a:r>
          </a:p>
        </p:txBody>
      </p:sp>
      <p:sp>
        <p:nvSpPr>
          <p:cNvPr id="8" name="Can 7"/>
          <p:cNvSpPr/>
          <p:nvPr/>
        </p:nvSpPr>
        <p:spPr>
          <a:xfrm>
            <a:off x="8295394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4197095" y="3465206"/>
            <a:ext cx="3440715" cy="1068337"/>
            <a:chOff x="4211541" y="5162911"/>
            <a:chExt cx="3440715" cy="1698743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4283187" y="5828871"/>
              <a:ext cx="3369069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689660" y="5162911"/>
              <a:ext cx="2916894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Update coverage </a:t>
              </a:r>
              <a:r>
                <a:rPr lang="en-US" smtClean="0"/>
                <a:t>(option)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29791" y="6274386"/>
              <a:ext cx="2475314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Returns coverage Id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211541" y="6133766"/>
              <a:ext cx="339501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8497229" y="51741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407747" y="2657597"/>
            <a:ext cx="336906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336101" y="2849345"/>
            <a:ext cx="339501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03376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sp>
        <p:nvSpPr>
          <p:cNvPr id="31" name="Circular Arrow 30"/>
          <p:cNvSpPr/>
          <p:nvPr/>
        </p:nvSpPr>
        <p:spPr>
          <a:xfrm>
            <a:off x="2340059" y="1224187"/>
            <a:ext cx="978408" cy="1391850"/>
          </a:xfrm>
          <a:prstGeom prst="circularArrow">
            <a:avLst/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46031" y="896793"/>
            <a:ext cx="4127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End </a:t>
            </a:r>
            <a:r>
              <a:rPr lang="en-US" dirty="0" smtClean="0"/>
              <a:t>user login/enters patient information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5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18075" y="2560079"/>
            <a:ext cx="20448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Book 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86170" y="3483481"/>
            <a:ext cx="1976828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Confirm/reject booking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35516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12763" y="3519760"/>
            <a:ext cx="1889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 booking or notify of rejection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30595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sp>
        <p:nvSpPr>
          <p:cNvPr id="12" name="Circular Arrow 11"/>
          <p:cNvSpPr/>
          <p:nvPr/>
        </p:nvSpPr>
        <p:spPr>
          <a:xfrm>
            <a:off x="5321818" y="1453398"/>
            <a:ext cx="978408" cy="1391850"/>
          </a:xfrm>
          <a:prstGeom prst="circularArrow">
            <a:avLst/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97730" y="586279"/>
            <a:ext cx="2420345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Create Appointment resource (if hold operation skipped)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3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cancels booked appointment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94456" y="2388098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Cancels </a:t>
            </a:r>
            <a:r>
              <a:rPr lang="en-US" dirty="0" smtClean="0"/>
              <a:t>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02949" y="3888037"/>
            <a:ext cx="1976828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</a:t>
            </a:r>
          </a:p>
          <a:p>
            <a:r>
              <a:rPr lang="en-US" dirty="0" smtClean="0"/>
              <a:t>Confirmation of Cancellation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cancellation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765516" y="2873215"/>
            <a:ext cx="1576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End User Application (Patient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811267" y="3095872"/>
            <a:ext cx="2245007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Share Business Rules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368119" y="3789392"/>
            <a:ext cx="282925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5516" y="2873215"/>
            <a:ext cx="1576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End User Application (Patient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68119" y="2637731"/>
            <a:ext cx="2929455" cy="1151661"/>
            <a:chOff x="3858207" y="1995892"/>
            <a:chExt cx="4595305" cy="1151661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015389" y="2877921"/>
              <a:ext cx="443812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853279" y="1995892"/>
              <a:ext cx="3521642" cy="646331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Fetch open Slots* for Service(s)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58207" y="3147553"/>
              <a:ext cx="443812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125709" y="5120640"/>
            <a:ext cx="335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Include Schedule, Practitioner, Location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65516" y="2873215"/>
            <a:ext cx="1576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End User Application (Patient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65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23259</TotalTime>
  <Words>1448</Words>
  <Application>Microsoft Macintosh PowerPoint</Application>
  <PresentationFormat>Widescreen</PresentationFormat>
  <Paragraphs>363</Paragraphs>
  <Slides>45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Calibri</vt:lpstr>
      <vt:lpstr>Calibri Light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Haas</dc:creator>
  <cp:lastModifiedBy>Eric Haas</cp:lastModifiedBy>
  <cp:revision>150</cp:revision>
  <dcterms:created xsi:type="dcterms:W3CDTF">2017-07-06T23:25:33Z</dcterms:created>
  <dcterms:modified xsi:type="dcterms:W3CDTF">2018-03-22T03:27:57Z</dcterms:modified>
</cp:coreProperties>
</file>