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amp;ehk=jHLbAspAqQ5ljEcc"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1"/>
  </p:notesMasterIdLst>
  <p:sldIdLst>
    <p:sldId id="272" r:id="rId3"/>
    <p:sldId id="264" r:id="rId4"/>
    <p:sldId id="270" r:id="rId5"/>
    <p:sldId id="257" r:id="rId6"/>
    <p:sldId id="293" r:id="rId7"/>
    <p:sldId id="265" r:id="rId8"/>
    <p:sldId id="290" r:id="rId9"/>
    <p:sldId id="294" r:id="rId10"/>
    <p:sldId id="268"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95" r:id="rId27"/>
    <p:sldId id="296" r:id="rId28"/>
    <p:sldId id="262" r:id="rId29"/>
    <p:sldId id="267"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5" autoAdjust="0"/>
    <p:restoredTop sz="94696" autoAdjust="0"/>
  </p:normalViewPr>
  <p:slideViewPr>
    <p:cSldViewPr snapToGrid="0">
      <p:cViewPr varScale="1">
        <p:scale>
          <a:sx n="109" d="100"/>
          <a:sy n="109" d="100"/>
        </p:scale>
        <p:origin x="1278" y="114"/>
      </p:cViewPr>
      <p:guideLst>
        <p:guide orient="horz" pos="2160"/>
        <p:guide pos="2880"/>
      </p:guideLst>
    </p:cSldViewPr>
  </p:slideViewPr>
  <p:notesTextViewPr>
    <p:cViewPr>
      <p:scale>
        <a:sx n="1" d="1"/>
        <a:sy n="1" d="1"/>
      </p:scale>
      <p:origin x="0" y="0"/>
    </p:cViewPr>
  </p:notesTextViewPr>
  <p:sorterViewPr>
    <p:cViewPr>
      <p:scale>
        <a:sx n="80" d="100"/>
        <a:sy n="80" d="100"/>
      </p:scale>
      <p:origin x="0" y="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2EBBEB-02CA-450A-ADF0-7E1C99D8D2D1}" type="doc">
      <dgm:prSet loTypeId="urn:microsoft.com/office/officeart/2005/8/layout/hProcess11" loCatId="process" qsTypeId="urn:microsoft.com/office/officeart/2005/8/quickstyle/simple4" qsCatId="simple" csTypeId="urn:microsoft.com/office/officeart/2005/8/colors/colorful4" csCatId="colorful" phldr="1"/>
      <dgm:spPr/>
    </dgm:pt>
    <dgm:pt modelId="{11AE9903-8A7D-40BB-AF2D-0827DA2C4880}">
      <dgm:prSet phldrT="[Text]" custT="1"/>
      <dgm:spPr/>
      <dgm:t>
        <a:bodyPr/>
        <a:lstStyle/>
        <a:p>
          <a:endParaRPr lang="en-US" sz="1400" b="0" i="0" dirty="0">
            <a:solidFill>
              <a:schemeClr val="bg1"/>
            </a:solidFill>
            <a:latin typeface="Calibri" panose="020F0502020204030204" pitchFamily="34" charset="0"/>
            <a:cs typeface="Calibri" panose="020F0502020204030204" pitchFamily="34" charset="0"/>
          </a:endParaRPr>
        </a:p>
        <a:p>
          <a:r>
            <a:rPr lang="en-US" sz="1400" b="0" i="0" dirty="0">
              <a:solidFill>
                <a:schemeClr val="bg1"/>
              </a:solidFill>
              <a:latin typeface="Calibri" panose="020F0502020204030204" pitchFamily="34" charset="0"/>
              <a:cs typeface="Calibri" panose="020F0502020204030204" pitchFamily="34" charset="0"/>
            </a:rPr>
            <a:t>March</a:t>
          </a:r>
          <a:br>
            <a:rPr lang="en-US" sz="1400" b="0" i="0" dirty="0">
              <a:solidFill>
                <a:schemeClr val="bg1"/>
              </a:solidFill>
              <a:latin typeface="Calibri" panose="020F0502020204030204" pitchFamily="34" charset="0"/>
              <a:cs typeface="Calibri" panose="020F0502020204030204" pitchFamily="34" charset="0"/>
            </a:rPr>
          </a:br>
          <a:r>
            <a:rPr lang="en-US" sz="1400" b="0" i="0" dirty="0">
              <a:solidFill>
                <a:schemeClr val="bg1"/>
              </a:solidFill>
              <a:latin typeface="Calibri" panose="020F0502020204030204" pitchFamily="34" charset="0"/>
              <a:cs typeface="Calibri" panose="020F0502020204030204" pitchFamily="34" charset="0"/>
            </a:rPr>
            <a:t>Project Launch!</a:t>
          </a:r>
        </a:p>
      </dgm:t>
    </dgm:pt>
    <dgm:pt modelId="{92C6F6EE-E440-4C94-A517-2DE87BF86B82}" type="parTrans" cxnId="{040B7B91-68A6-40D3-BEEC-086C3609372F}">
      <dgm:prSet/>
      <dgm:spPr/>
      <dgm:t>
        <a:bodyPr/>
        <a:lstStyle/>
        <a:p>
          <a:endParaRPr lang="en-US"/>
        </a:p>
      </dgm:t>
    </dgm:pt>
    <dgm:pt modelId="{D399CA55-417C-43BC-A648-1F4C0D1A7548}" type="sibTrans" cxnId="{040B7B91-68A6-40D3-BEEC-086C3609372F}">
      <dgm:prSet/>
      <dgm:spPr/>
      <dgm:t>
        <a:bodyPr/>
        <a:lstStyle/>
        <a:p>
          <a:endParaRPr lang="en-US"/>
        </a:p>
      </dgm:t>
    </dgm:pt>
    <dgm:pt modelId="{1C0E0690-0D28-498A-9713-AAA00D9F988C}">
      <dgm:prSet phldrT="[Text]" custT="1"/>
      <dgm:spPr/>
      <dgm:t>
        <a:bodyPr/>
        <a:lstStyle/>
        <a:p>
          <a:r>
            <a:rPr lang="en-US" sz="1400" b="0" i="0" dirty="0">
              <a:solidFill>
                <a:schemeClr val="bg1"/>
              </a:solidFill>
              <a:latin typeface="Calibri" panose="020F0502020204030204" pitchFamily="34" charset="0"/>
              <a:cs typeface="Calibri" panose="020F0502020204030204" pitchFamily="34" charset="0"/>
            </a:rPr>
            <a:t>April</a:t>
          </a:r>
        </a:p>
        <a:p>
          <a:r>
            <a:rPr lang="en-US" sz="1400" b="0" i="0" dirty="0">
              <a:solidFill>
                <a:schemeClr val="bg1"/>
              </a:solidFill>
              <a:latin typeface="Calibri" panose="020F0502020204030204" pitchFamily="34" charset="0"/>
              <a:cs typeface="Calibri" panose="020F0502020204030204" pitchFamily="34" charset="0"/>
            </a:rPr>
            <a:t>Finalize scope &amp; scenarios</a:t>
          </a:r>
        </a:p>
      </dgm:t>
    </dgm:pt>
    <dgm:pt modelId="{20FDDFC3-5A94-4CF6-810E-1E90F9A3B358}" type="parTrans" cxnId="{EDB18B3F-E7D9-4B83-B7F5-951359A51026}">
      <dgm:prSet/>
      <dgm:spPr/>
      <dgm:t>
        <a:bodyPr/>
        <a:lstStyle/>
        <a:p>
          <a:endParaRPr lang="en-US"/>
        </a:p>
      </dgm:t>
    </dgm:pt>
    <dgm:pt modelId="{15990F3A-020E-4F6E-8FAA-5A892B027742}" type="sibTrans" cxnId="{EDB18B3F-E7D9-4B83-B7F5-951359A51026}">
      <dgm:prSet/>
      <dgm:spPr/>
      <dgm:t>
        <a:bodyPr/>
        <a:lstStyle/>
        <a:p>
          <a:endParaRPr lang="en-US"/>
        </a:p>
      </dgm:t>
    </dgm:pt>
    <dgm:pt modelId="{30E7E69C-CFDD-4141-8033-E02187194337}">
      <dgm:prSet phldrT="[Text]" custT="1"/>
      <dgm:spPr/>
      <dgm:t>
        <a:bodyPr/>
        <a:lstStyle/>
        <a:p>
          <a:r>
            <a:rPr lang="en-US" sz="1400" b="0" i="0" dirty="0">
              <a:solidFill>
                <a:schemeClr val="bg1"/>
              </a:solidFill>
              <a:latin typeface="Calibri" panose="020F0502020204030204" pitchFamily="34" charset="0"/>
              <a:cs typeface="Calibri" panose="020F0502020204030204" pitchFamily="34" charset="0"/>
            </a:rPr>
            <a:t>May-June</a:t>
          </a:r>
        </a:p>
        <a:p>
          <a:r>
            <a:rPr lang="en-US" sz="1400" b="0" i="0" dirty="0">
              <a:solidFill>
                <a:schemeClr val="bg1"/>
              </a:solidFill>
              <a:latin typeface="Calibri" panose="020F0502020204030204" pitchFamily="34" charset="0"/>
              <a:cs typeface="Calibri" panose="020F0502020204030204" pitchFamily="34" charset="0"/>
            </a:rPr>
            <a:t>Draft initial profiles &amp; solicit feedback</a:t>
          </a:r>
        </a:p>
      </dgm:t>
    </dgm:pt>
    <dgm:pt modelId="{497FA2C5-344C-4358-A83D-19A6BA41A8C9}" type="parTrans" cxnId="{4961989C-B8C3-45EF-93AF-E20A5C24D9C1}">
      <dgm:prSet/>
      <dgm:spPr/>
      <dgm:t>
        <a:bodyPr/>
        <a:lstStyle/>
        <a:p>
          <a:endParaRPr lang="en-US"/>
        </a:p>
      </dgm:t>
    </dgm:pt>
    <dgm:pt modelId="{0B3221A2-15F9-4128-8E4D-76E36777D374}" type="sibTrans" cxnId="{4961989C-B8C3-45EF-93AF-E20A5C24D9C1}">
      <dgm:prSet/>
      <dgm:spPr/>
      <dgm:t>
        <a:bodyPr/>
        <a:lstStyle/>
        <a:p>
          <a:endParaRPr lang="en-US"/>
        </a:p>
      </dgm:t>
    </dgm:pt>
    <dgm:pt modelId="{70FC1ADB-F403-4C8D-9765-CD47B92C50B7}">
      <dgm:prSet phldrT="[Text]" custT="1"/>
      <dgm:spPr/>
      <dgm:t>
        <a:bodyPr/>
        <a:lstStyle/>
        <a:p>
          <a:r>
            <a:rPr lang="en-US" sz="1400" b="0" i="0" dirty="0">
              <a:solidFill>
                <a:schemeClr val="bg1"/>
              </a:solidFill>
              <a:latin typeface="Calibri" panose="020F0502020204030204" pitchFamily="34" charset="0"/>
              <a:cs typeface="Calibri" panose="020F0502020204030204" pitchFamily="34" charset="0"/>
            </a:rPr>
            <a:t>July</a:t>
          </a:r>
        </a:p>
        <a:p>
          <a:r>
            <a:rPr lang="en-US" sz="1400" b="0" i="0" dirty="0">
              <a:solidFill>
                <a:schemeClr val="bg1"/>
              </a:solidFill>
              <a:latin typeface="Calibri" panose="020F0502020204030204" pitchFamily="34" charset="0"/>
              <a:cs typeface="Calibri" panose="020F0502020204030204" pitchFamily="34" charset="0"/>
            </a:rPr>
            <a:t>Virtual Connectathon</a:t>
          </a:r>
        </a:p>
        <a:p>
          <a:r>
            <a:rPr lang="en-US" sz="1400" b="0" i="0" dirty="0">
              <a:solidFill>
                <a:schemeClr val="bg1"/>
              </a:solidFill>
              <a:latin typeface="Calibri" panose="020F0502020204030204" pitchFamily="34" charset="0"/>
              <a:cs typeface="Calibri" panose="020F0502020204030204" pitchFamily="34" charset="0"/>
            </a:rPr>
            <a:t>and/or ‘Sprints’</a:t>
          </a:r>
        </a:p>
      </dgm:t>
    </dgm:pt>
    <dgm:pt modelId="{AF5826A2-D9AF-42A1-B720-8C9AE2511BE7}" type="parTrans" cxnId="{65082B81-04CE-4B76-B6CB-24846B054540}">
      <dgm:prSet/>
      <dgm:spPr/>
      <dgm:t>
        <a:bodyPr/>
        <a:lstStyle/>
        <a:p>
          <a:endParaRPr lang="en-US"/>
        </a:p>
      </dgm:t>
    </dgm:pt>
    <dgm:pt modelId="{7E5A4FDA-44F3-4D74-8C6E-10EFF615E7FD}" type="sibTrans" cxnId="{65082B81-04CE-4B76-B6CB-24846B054540}">
      <dgm:prSet/>
      <dgm:spPr/>
      <dgm:t>
        <a:bodyPr/>
        <a:lstStyle/>
        <a:p>
          <a:endParaRPr lang="en-US"/>
        </a:p>
      </dgm:t>
    </dgm:pt>
    <dgm:pt modelId="{995A1454-1744-47A0-9EA0-ADD8F0B949A8}">
      <dgm:prSet phldrT="[Text]" custT="1"/>
      <dgm:spPr/>
      <dgm:t>
        <a:bodyPr/>
        <a:lstStyle/>
        <a:p>
          <a:r>
            <a:rPr lang="en-US" sz="1400" b="0" i="0" dirty="0">
              <a:solidFill>
                <a:schemeClr val="bg1"/>
              </a:solidFill>
              <a:latin typeface="Calibri" panose="020F0502020204030204" pitchFamily="34" charset="0"/>
              <a:cs typeface="Calibri" panose="020F0502020204030204" pitchFamily="34" charset="0"/>
            </a:rPr>
            <a:t>August</a:t>
          </a:r>
        </a:p>
        <a:p>
          <a:r>
            <a:rPr lang="en-US" sz="1400" b="0" i="0" dirty="0">
              <a:solidFill>
                <a:schemeClr val="bg1"/>
              </a:solidFill>
              <a:latin typeface="Calibri" panose="020F0502020204030204" pitchFamily="34" charset="0"/>
              <a:cs typeface="Calibri" panose="020F0502020204030204" pitchFamily="34" charset="0"/>
            </a:rPr>
            <a:t>Solid API draft</a:t>
          </a:r>
        </a:p>
      </dgm:t>
    </dgm:pt>
    <dgm:pt modelId="{05E5A0CC-2942-4506-B841-382089CE30C4}" type="parTrans" cxnId="{ACBD6BCB-C5A9-43C2-976D-956B0E2958CF}">
      <dgm:prSet/>
      <dgm:spPr/>
      <dgm:t>
        <a:bodyPr/>
        <a:lstStyle/>
        <a:p>
          <a:endParaRPr lang="en-US"/>
        </a:p>
      </dgm:t>
    </dgm:pt>
    <dgm:pt modelId="{545273A2-D1D0-4ADE-B97D-384AD2E19D22}" type="sibTrans" cxnId="{ACBD6BCB-C5A9-43C2-976D-956B0E2958CF}">
      <dgm:prSet/>
      <dgm:spPr/>
      <dgm:t>
        <a:bodyPr/>
        <a:lstStyle/>
        <a:p>
          <a:endParaRPr lang="en-US"/>
        </a:p>
      </dgm:t>
    </dgm:pt>
    <dgm:pt modelId="{3A3C0599-6FA7-4A42-B44E-4330F3F2F7FA}">
      <dgm:prSet phldrT="[Text]" custT="1"/>
      <dgm:spPr/>
      <dgm:t>
        <a:bodyPr/>
        <a:lstStyle/>
        <a:p>
          <a:r>
            <a:rPr lang="en-US" sz="1400" b="0" i="0" dirty="0">
              <a:solidFill>
                <a:schemeClr val="bg1"/>
              </a:solidFill>
              <a:latin typeface="Calibri" panose="020F0502020204030204" pitchFamily="34" charset="0"/>
              <a:cs typeface="Calibri" panose="020F0502020204030204" pitchFamily="34" charset="0"/>
            </a:rPr>
            <a:t>September</a:t>
          </a:r>
        </a:p>
        <a:p>
          <a:r>
            <a:rPr lang="en-US" sz="1400" b="0" i="0" dirty="0">
              <a:solidFill>
                <a:schemeClr val="bg1"/>
              </a:solidFill>
              <a:latin typeface="Calibri" panose="020F0502020204030204" pitchFamily="34" charset="0"/>
              <a:cs typeface="Calibri" panose="020F0502020204030204" pitchFamily="34" charset="0"/>
            </a:rPr>
            <a:t>HL7 in-person Connectathon</a:t>
          </a:r>
        </a:p>
      </dgm:t>
    </dgm:pt>
    <dgm:pt modelId="{598E5078-C6F7-40DC-B3EE-D63A379DED19}" type="parTrans" cxnId="{247E1044-3AF4-4519-848A-3DE9CEFC8BA8}">
      <dgm:prSet/>
      <dgm:spPr/>
      <dgm:t>
        <a:bodyPr/>
        <a:lstStyle/>
        <a:p>
          <a:endParaRPr lang="en-US"/>
        </a:p>
      </dgm:t>
    </dgm:pt>
    <dgm:pt modelId="{D081C0C5-7D09-4B22-9A4A-84661DC3B641}" type="sibTrans" cxnId="{247E1044-3AF4-4519-848A-3DE9CEFC8BA8}">
      <dgm:prSet/>
      <dgm:spPr/>
      <dgm:t>
        <a:bodyPr/>
        <a:lstStyle/>
        <a:p>
          <a:endParaRPr lang="en-US"/>
        </a:p>
      </dgm:t>
    </dgm:pt>
    <dgm:pt modelId="{CCE98788-B665-49C4-A474-D5C83B2849EE}">
      <dgm:prSet phldrT="[Text]" custT="1"/>
      <dgm:spPr/>
      <dgm:t>
        <a:bodyPr/>
        <a:lstStyle/>
        <a:p>
          <a:r>
            <a:rPr lang="en-US" sz="1400" b="0" i="0" dirty="0">
              <a:solidFill>
                <a:schemeClr val="bg1"/>
              </a:solidFill>
              <a:latin typeface="Calibri" panose="020F0502020204030204" pitchFamily="34" charset="0"/>
              <a:cs typeface="Calibri" panose="020F0502020204030204" pitchFamily="34" charset="0"/>
            </a:rPr>
            <a:t>October</a:t>
          </a:r>
        </a:p>
        <a:p>
          <a:r>
            <a:rPr lang="en-US" sz="1400" b="0" i="0" dirty="0">
              <a:solidFill>
                <a:schemeClr val="bg1"/>
              </a:solidFill>
              <a:latin typeface="Calibri" panose="020F0502020204030204" pitchFamily="34" charset="0"/>
              <a:cs typeface="Calibri" panose="020F0502020204030204" pitchFamily="34" charset="0"/>
            </a:rPr>
            <a:t>Finalized IG &amp; publication</a:t>
          </a:r>
        </a:p>
      </dgm:t>
    </dgm:pt>
    <dgm:pt modelId="{2997D305-970E-4434-959D-81F366E22825}" type="parTrans" cxnId="{78ACB470-AB54-4729-87F4-9C9914D37E99}">
      <dgm:prSet/>
      <dgm:spPr/>
      <dgm:t>
        <a:bodyPr/>
        <a:lstStyle/>
        <a:p>
          <a:endParaRPr lang="en-US"/>
        </a:p>
      </dgm:t>
    </dgm:pt>
    <dgm:pt modelId="{D2F7DAA4-00B3-40D7-B5A5-E9978ADE2AA1}" type="sibTrans" cxnId="{78ACB470-AB54-4729-87F4-9C9914D37E99}">
      <dgm:prSet/>
      <dgm:spPr/>
      <dgm:t>
        <a:bodyPr/>
        <a:lstStyle/>
        <a:p>
          <a:endParaRPr lang="en-US"/>
        </a:p>
      </dgm:t>
    </dgm:pt>
    <dgm:pt modelId="{8685DE2B-4A28-4A70-8304-68942A462CE4}" type="pres">
      <dgm:prSet presAssocID="{A82EBBEB-02CA-450A-ADF0-7E1C99D8D2D1}" presName="Name0" presStyleCnt="0">
        <dgm:presLayoutVars>
          <dgm:dir/>
          <dgm:resizeHandles val="exact"/>
        </dgm:presLayoutVars>
      </dgm:prSet>
      <dgm:spPr/>
    </dgm:pt>
    <dgm:pt modelId="{8C292524-81BF-4767-A254-EB4D3E29FEE7}" type="pres">
      <dgm:prSet presAssocID="{A82EBBEB-02CA-450A-ADF0-7E1C99D8D2D1}" presName="arrow" presStyleLbl="bgShp" presStyleIdx="0" presStyleCnt="1"/>
      <dgm:spPr/>
    </dgm:pt>
    <dgm:pt modelId="{CA32707F-4342-4501-8235-96B5ACA9805C}" type="pres">
      <dgm:prSet presAssocID="{A82EBBEB-02CA-450A-ADF0-7E1C99D8D2D1}" presName="points" presStyleCnt="0"/>
      <dgm:spPr/>
    </dgm:pt>
    <dgm:pt modelId="{CF233C50-0007-4D39-8557-DC35DB336E93}" type="pres">
      <dgm:prSet presAssocID="{11AE9903-8A7D-40BB-AF2D-0827DA2C4880}" presName="compositeA" presStyleCnt="0"/>
      <dgm:spPr/>
    </dgm:pt>
    <dgm:pt modelId="{8D8A339D-0A47-445B-8FF8-A1EAE98B639D}" type="pres">
      <dgm:prSet presAssocID="{11AE9903-8A7D-40BB-AF2D-0827DA2C4880}" presName="textA" presStyleLbl="revTx" presStyleIdx="0" presStyleCnt="7" custScaleX="160718">
        <dgm:presLayoutVars>
          <dgm:bulletEnabled val="1"/>
        </dgm:presLayoutVars>
      </dgm:prSet>
      <dgm:spPr/>
    </dgm:pt>
    <dgm:pt modelId="{2BFA5145-727E-4F05-80F2-EDBB0C70207F}" type="pres">
      <dgm:prSet presAssocID="{11AE9903-8A7D-40BB-AF2D-0827DA2C4880}" presName="circleA" presStyleLbl="node1" presStyleIdx="0" presStyleCnt="7"/>
      <dgm:spPr/>
    </dgm:pt>
    <dgm:pt modelId="{F1298887-7ED9-42DF-8079-BD51A0CE5A65}" type="pres">
      <dgm:prSet presAssocID="{11AE9903-8A7D-40BB-AF2D-0827DA2C4880}" presName="spaceA" presStyleCnt="0"/>
      <dgm:spPr/>
    </dgm:pt>
    <dgm:pt modelId="{55B5EF8A-0072-411C-80F8-B258490F7199}" type="pres">
      <dgm:prSet presAssocID="{D399CA55-417C-43BC-A648-1F4C0D1A7548}" presName="space" presStyleCnt="0"/>
      <dgm:spPr/>
    </dgm:pt>
    <dgm:pt modelId="{6AE2038C-6B6B-4602-B420-8F38497C7F0A}" type="pres">
      <dgm:prSet presAssocID="{1C0E0690-0D28-498A-9713-AAA00D9F988C}" presName="compositeB" presStyleCnt="0"/>
      <dgm:spPr/>
    </dgm:pt>
    <dgm:pt modelId="{0BBABD97-0D30-4449-94A4-3313AB892CCC}" type="pres">
      <dgm:prSet presAssocID="{1C0E0690-0D28-498A-9713-AAA00D9F988C}" presName="textB" presStyleLbl="revTx" presStyleIdx="1" presStyleCnt="7" custScaleX="165906" custLinFactNeighborX="-8624" custLinFactNeighborY="1629">
        <dgm:presLayoutVars>
          <dgm:bulletEnabled val="1"/>
        </dgm:presLayoutVars>
      </dgm:prSet>
      <dgm:spPr/>
    </dgm:pt>
    <dgm:pt modelId="{36774560-D8D8-4CE0-BEA1-120A1C77A580}" type="pres">
      <dgm:prSet presAssocID="{1C0E0690-0D28-498A-9713-AAA00D9F988C}" presName="circleB" presStyleLbl="node1" presStyleIdx="1" presStyleCnt="7"/>
      <dgm:spPr/>
    </dgm:pt>
    <dgm:pt modelId="{5C078B02-6E70-413B-B499-C0807B00465B}" type="pres">
      <dgm:prSet presAssocID="{1C0E0690-0D28-498A-9713-AAA00D9F988C}" presName="spaceB" presStyleCnt="0"/>
      <dgm:spPr/>
    </dgm:pt>
    <dgm:pt modelId="{86ABDAEC-1978-4B25-8C39-34BDF19B467F}" type="pres">
      <dgm:prSet presAssocID="{15990F3A-020E-4F6E-8FAA-5A892B027742}" presName="space" presStyleCnt="0"/>
      <dgm:spPr/>
    </dgm:pt>
    <dgm:pt modelId="{7519E873-DF25-4DBE-BC69-BEA996D27897}" type="pres">
      <dgm:prSet presAssocID="{30E7E69C-CFDD-4141-8033-E02187194337}" presName="compositeA" presStyleCnt="0"/>
      <dgm:spPr/>
    </dgm:pt>
    <dgm:pt modelId="{19C43F6E-D67E-4DC3-825B-92852A7C268B}" type="pres">
      <dgm:prSet presAssocID="{30E7E69C-CFDD-4141-8033-E02187194337}" presName="textA" presStyleLbl="revTx" presStyleIdx="2" presStyleCnt="7" custScaleX="185218">
        <dgm:presLayoutVars>
          <dgm:bulletEnabled val="1"/>
        </dgm:presLayoutVars>
      </dgm:prSet>
      <dgm:spPr/>
    </dgm:pt>
    <dgm:pt modelId="{6503A9FD-FB93-4DB7-AF97-BD8DA6765EDA}" type="pres">
      <dgm:prSet presAssocID="{30E7E69C-CFDD-4141-8033-E02187194337}" presName="circleA" presStyleLbl="node1" presStyleIdx="2" presStyleCnt="7"/>
      <dgm:spPr/>
    </dgm:pt>
    <dgm:pt modelId="{8236FA0F-4FBD-4DF4-9048-BF66645DF658}" type="pres">
      <dgm:prSet presAssocID="{30E7E69C-CFDD-4141-8033-E02187194337}" presName="spaceA" presStyleCnt="0"/>
      <dgm:spPr/>
    </dgm:pt>
    <dgm:pt modelId="{7FB708C0-3203-4AA4-8A74-DA1638A4D503}" type="pres">
      <dgm:prSet presAssocID="{0B3221A2-15F9-4128-8E4D-76E36777D374}" presName="space" presStyleCnt="0"/>
      <dgm:spPr/>
    </dgm:pt>
    <dgm:pt modelId="{F6402396-F854-4284-9131-4AB70F829570}" type="pres">
      <dgm:prSet presAssocID="{70FC1ADB-F403-4C8D-9765-CD47B92C50B7}" presName="compositeB" presStyleCnt="0"/>
      <dgm:spPr/>
    </dgm:pt>
    <dgm:pt modelId="{AD6144EE-EF2D-4EAF-B85F-4EC78C72CAA9}" type="pres">
      <dgm:prSet presAssocID="{70FC1ADB-F403-4C8D-9765-CD47B92C50B7}" presName="textB" presStyleLbl="revTx" presStyleIdx="3" presStyleCnt="7" custScaleX="220448">
        <dgm:presLayoutVars>
          <dgm:bulletEnabled val="1"/>
        </dgm:presLayoutVars>
      </dgm:prSet>
      <dgm:spPr/>
    </dgm:pt>
    <dgm:pt modelId="{1292E828-A763-411E-B1EC-7D8DEAB8DC91}" type="pres">
      <dgm:prSet presAssocID="{70FC1ADB-F403-4C8D-9765-CD47B92C50B7}" presName="circleB" presStyleLbl="node1" presStyleIdx="3" presStyleCnt="7"/>
      <dgm:spPr/>
    </dgm:pt>
    <dgm:pt modelId="{3BA1C460-FAD6-4A4E-A669-4A3742BE6E5B}" type="pres">
      <dgm:prSet presAssocID="{70FC1ADB-F403-4C8D-9765-CD47B92C50B7}" presName="spaceB" presStyleCnt="0"/>
      <dgm:spPr/>
    </dgm:pt>
    <dgm:pt modelId="{4CF1B3DB-857E-4A89-A3DE-BA50DAB4D704}" type="pres">
      <dgm:prSet presAssocID="{7E5A4FDA-44F3-4D74-8C6E-10EFF615E7FD}" presName="space" presStyleCnt="0"/>
      <dgm:spPr/>
    </dgm:pt>
    <dgm:pt modelId="{B6C5D5FA-B379-4AAD-99DB-737A2D01299B}" type="pres">
      <dgm:prSet presAssocID="{995A1454-1744-47A0-9EA0-ADD8F0B949A8}" presName="compositeA" presStyleCnt="0"/>
      <dgm:spPr/>
    </dgm:pt>
    <dgm:pt modelId="{84520AAD-F012-417B-8A88-B9E6876FC732}" type="pres">
      <dgm:prSet presAssocID="{995A1454-1744-47A0-9EA0-ADD8F0B949A8}" presName="textA" presStyleLbl="revTx" presStyleIdx="4" presStyleCnt="7" custScaleX="155041">
        <dgm:presLayoutVars>
          <dgm:bulletEnabled val="1"/>
        </dgm:presLayoutVars>
      </dgm:prSet>
      <dgm:spPr/>
    </dgm:pt>
    <dgm:pt modelId="{76572C9C-FD72-4C2E-B14C-4D834F1D4C3F}" type="pres">
      <dgm:prSet presAssocID="{995A1454-1744-47A0-9EA0-ADD8F0B949A8}" presName="circleA" presStyleLbl="node1" presStyleIdx="4" presStyleCnt="7"/>
      <dgm:spPr/>
    </dgm:pt>
    <dgm:pt modelId="{FB0CA4C3-074D-4569-AEA6-BEB700DFE8CF}" type="pres">
      <dgm:prSet presAssocID="{995A1454-1744-47A0-9EA0-ADD8F0B949A8}" presName="spaceA" presStyleCnt="0"/>
      <dgm:spPr/>
    </dgm:pt>
    <dgm:pt modelId="{E65E6E36-E84B-4078-8703-FC7CB197116E}" type="pres">
      <dgm:prSet presAssocID="{545273A2-D1D0-4ADE-B97D-384AD2E19D22}" presName="space" presStyleCnt="0"/>
      <dgm:spPr/>
    </dgm:pt>
    <dgm:pt modelId="{3F43CFE6-211B-41B4-81B4-FAD515EBCC86}" type="pres">
      <dgm:prSet presAssocID="{3A3C0599-6FA7-4A42-B44E-4330F3F2F7FA}" presName="compositeB" presStyleCnt="0"/>
      <dgm:spPr/>
    </dgm:pt>
    <dgm:pt modelId="{376D29E2-6A30-4CAE-B728-5BEC57C3F939}" type="pres">
      <dgm:prSet presAssocID="{3A3C0599-6FA7-4A42-B44E-4330F3F2F7FA}" presName="textB" presStyleLbl="revTx" presStyleIdx="5" presStyleCnt="7" custScaleX="234334">
        <dgm:presLayoutVars>
          <dgm:bulletEnabled val="1"/>
        </dgm:presLayoutVars>
      </dgm:prSet>
      <dgm:spPr/>
    </dgm:pt>
    <dgm:pt modelId="{9AB9E3A6-9C9A-42A4-9551-D438AB5AC33B}" type="pres">
      <dgm:prSet presAssocID="{3A3C0599-6FA7-4A42-B44E-4330F3F2F7FA}" presName="circleB" presStyleLbl="node1" presStyleIdx="5" presStyleCnt="7"/>
      <dgm:spPr/>
    </dgm:pt>
    <dgm:pt modelId="{BF3003AC-E057-4FDC-9233-FD3E70A5429A}" type="pres">
      <dgm:prSet presAssocID="{3A3C0599-6FA7-4A42-B44E-4330F3F2F7FA}" presName="spaceB" presStyleCnt="0"/>
      <dgm:spPr/>
    </dgm:pt>
    <dgm:pt modelId="{3CE81CA9-0E4D-4DD4-8889-F47DF0B36AF1}" type="pres">
      <dgm:prSet presAssocID="{D081C0C5-7D09-4B22-9A4A-84661DC3B641}" presName="space" presStyleCnt="0"/>
      <dgm:spPr/>
    </dgm:pt>
    <dgm:pt modelId="{EA8FB896-37F6-43BA-9402-B61BED5390B9}" type="pres">
      <dgm:prSet presAssocID="{CCE98788-B665-49C4-A474-D5C83B2849EE}" presName="compositeA" presStyleCnt="0"/>
      <dgm:spPr/>
    </dgm:pt>
    <dgm:pt modelId="{6577AD67-05D9-4588-9302-D6507EDE6D23}" type="pres">
      <dgm:prSet presAssocID="{CCE98788-B665-49C4-A474-D5C83B2849EE}" presName="textA" presStyleLbl="revTx" presStyleIdx="6" presStyleCnt="7" custScaleX="215568">
        <dgm:presLayoutVars>
          <dgm:bulletEnabled val="1"/>
        </dgm:presLayoutVars>
      </dgm:prSet>
      <dgm:spPr/>
    </dgm:pt>
    <dgm:pt modelId="{568849E1-1130-49BC-9C46-CC1B04CA336B}" type="pres">
      <dgm:prSet presAssocID="{CCE98788-B665-49C4-A474-D5C83B2849EE}" presName="circleA" presStyleLbl="node1" presStyleIdx="6" presStyleCnt="7"/>
      <dgm:spPr/>
    </dgm:pt>
    <dgm:pt modelId="{E5655F33-5BFA-44FE-BFF3-5CA33480945E}" type="pres">
      <dgm:prSet presAssocID="{CCE98788-B665-49C4-A474-D5C83B2849EE}" presName="spaceA" presStyleCnt="0"/>
      <dgm:spPr/>
    </dgm:pt>
  </dgm:ptLst>
  <dgm:cxnLst>
    <dgm:cxn modelId="{90C25824-1169-4703-A38D-69C0B283536E}" type="presOf" srcId="{70FC1ADB-F403-4C8D-9765-CD47B92C50B7}" destId="{AD6144EE-EF2D-4EAF-B85F-4EC78C72CAA9}" srcOrd="0" destOrd="0" presId="urn:microsoft.com/office/officeart/2005/8/layout/hProcess11"/>
    <dgm:cxn modelId="{AD7DCB3E-4504-488C-9917-5EB41467812A}" type="presOf" srcId="{3A3C0599-6FA7-4A42-B44E-4330F3F2F7FA}" destId="{376D29E2-6A30-4CAE-B728-5BEC57C3F939}" srcOrd="0" destOrd="0" presId="urn:microsoft.com/office/officeart/2005/8/layout/hProcess11"/>
    <dgm:cxn modelId="{EDB18B3F-E7D9-4B83-B7F5-951359A51026}" srcId="{A82EBBEB-02CA-450A-ADF0-7E1C99D8D2D1}" destId="{1C0E0690-0D28-498A-9713-AAA00D9F988C}" srcOrd="1" destOrd="0" parTransId="{20FDDFC3-5A94-4CF6-810E-1E90F9A3B358}" sibTransId="{15990F3A-020E-4F6E-8FAA-5A892B027742}"/>
    <dgm:cxn modelId="{247E1044-3AF4-4519-848A-3DE9CEFC8BA8}" srcId="{A82EBBEB-02CA-450A-ADF0-7E1C99D8D2D1}" destId="{3A3C0599-6FA7-4A42-B44E-4330F3F2F7FA}" srcOrd="5" destOrd="0" parTransId="{598E5078-C6F7-40DC-B3EE-D63A379DED19}" sibTransId="{D081C0C5-7D09-4B22-9A4A-84661DC3B641}"/>
    <dgm:cxn modelId="{9B62B36C-9BA3-4881-AD30-E7D1807A515A}" type="presOf" srcId="{30E7E69C-CFDD-4141-8033-E02187194337}" destId="{19C43F6E-D67E-4DC3-825B-92852A7C268B}" srcOrd="0" destOrd="0" presId="urn:microsoft.com/office/officeart/2005/8/layout/hProcess11"/>
    <dgm:cxn modelId="{78ACB470-AB54-4729-87F4-9C9914D37E99}" srcId="{A82EBBEB-02CA-450A-ADF0-7E1C99D8D2D1}" destId="{CCE98788-B665-49C4-A474-D5C83B2849EE}" srcOrd="6" destOrd="0" parTransId="{2997D305-970E-4434-959D-81F366E22825}" sibTransId="{D2F7DAA4-00B3-40D7-B5A5-E9978ADE2AA1}"/>
    <dgm:cxn modelId="{6B828C74-774F-4BA3-B08F-E25D037F25DA}" type="presOf" srcId="{995A1454-1744-47A0-9EA0-ADD8F0B949A8}" destId="{84520AAD-F012-417B-8A88-B9E6876FC732}" srcOrd="0" destOrd="0" presId="urn:microsoft.com/office/officeart/2005/8/layout/hProcess11"/>
    <dgm:cxn modelId="{65082B81-04CE-4B76-B6CB-24846B054540}" srcId="{A82EBBEB-02CA-450A-ADF0-7E1C99D8D2D1}" destId="{70FC1ADB-F403-4C8D-9765-CD47B92C50B7}" srcOrd="3" destOrd="0" parTransId="{AF5826A2-D9AF-42A1-B720-8C9AE2511BE7}" sibTransId="{7E5A4FDA-44F3-4D74-8C6E-10EFF615E7FD}"/>
    <dgm:cxn modelId="{040B7B91-68A6-40D3-BEEC-086C3609372F}" srcId="{A82EBBEB-02CA-450A-ADF0-7E1C99D8D2D1}" destId="{11AE9903-8A7D-40BB-AF2D-0827DA2C4880}" srcOrd="0" destOrd="0" parTransId="{92C6F6EE-E440-4C94-A517-2DE87BF86B82}" sibTransId="{D399CA55-417C-43BC-A648-1F4C0D1A7548}"/>
    <dgm:cxn modelId="{11A48093-E44A-4EEC-AC25-3AA6E0DA8237}" type="presOf" srcId="{CCE98788-B665-49C4-A474-D5C83B2849EE}" destId="{6577AD67-05D9-4588-9302-D6507EDE6D23}" srcOrd="0" destOrd="0" presId="urn:microsoft.com/office/officeart/2005/8/layout/hProcess11"/>
    <dgm:cxn modelId="{4961989C-B8C3-45EF-93AF-E20A5C24D9C1}" srcId="{A82EBBEB-02CA-450A-ADF0-7E1C99D8D2D1}" destId="{30E7E69C-CFDD-4141-8033-E02187194337}" srcOrd="2" destOrd="0" parTransId="{497FA2C5-344C-4358-A83D-19A6BA41A8C9}" sibTransId="{0B3221A2-15F9-4128-8E4D-76E36777D374}"/>
    <dgm:cxn modelId="{F0812FAA-14DC-4193-98AB-53876A0CCE3E}" type="presOf" srcId="{A82EBBEB-02CA-450A-ADF0-7E1C99D8D2D1}" destId="{8685DE2B-4A28-4A70-8304-68942A462CE4}" srcOrd="0" destOrd="0" presId="urn:microsoft.com/office/officeart/2005/8/layout/hProcess11"/>
    <dgm:cxn modelId="{ACBD6BCB-C5A9-43C2-976D-956B0E2958CF}" srcId="{A82EBBEB-02CA-450A-ADF0-7E1C99D8D2D1}" destId="{995A1454-1744-47A0-9EA0-ADD8F0B949A8}" srcOrd="4" destOrd="0" parTransId="{05E5A0CC-2942-4506-B841-382089CE30C4}" sibTransId="{545273A2-D1D0-4ADE-B97D-384AD2E19D22}"/>
    <dgm:cxn modelId="{DFF6DACF-0F55-4917-BCAA-90E97A848D4A}" type="presOf" srcId="{1C0E0690-0D28-498A-9713-AAA00D9F988C}" destId="{0BBABD97-0D30-4449-94A4-3313AB892CCC}" srcOrd="0" destOrd="0" presId="urn:microsoft.com/office/officeart/2005/8/layout/hProcess11"/>
    <dgm:cxn modelId="{5AB69EEE-6291-4E2F-BF96-71BD1A3271D0}" type="presOf" srcId="{11AE9903-8A7D-40BB-AF2D-0827DA2C4880}" destId="{8D8A339D-0A47-445B-8FF8-A1EAE98B639D}" srcOrd="0" destOrd="0" presId="urn:microsoft.com/office/officeart/2005/8/layout/hProcess11"/>
    <dgm:cxn modelId="{1A60F2A8-2D21-434E-8358-CC3DEEC661B8}" type="presParOf" srcId="{8685DE2B-4A28-4A70-8304-68942A462CE4}" destId="{8C292524-81BF-4767-A254-EB4D3E29FEE7}" srcOrd="0" destOrd="0" presId="urn:microsoft.com/office/officeart/2005/8/layout/hProcess11"/>
    <dgm:cxn modelId="{35785F43-EE5F-4D62-8100-98CDC546F1DE}" type="presParOf" srcId="{8685DE2B-4A28-4A70-8304-68942A462CE4}" destId="{CA32707F-4342-4501-8235-96B5ACA9805C}" srcOrd="1" destOrd="0" presId="urn:microsoft.com/office/officeart/2005/8/layout/hProcess11"/>
    <dgm:cxn modelId="{D4D60112-FB79-4F2E-A319-26BC8B58D4EC}" type="presParOf" srcId="{CA32707F-4342-4501-8235-96B5ACA9805C}" destId="{CF233C50-0007-4D39-8557-DC35DB336E93}" srcOrd="0" destOrd="0" presId="urn:microsoft.com/office/officeart/2005/8/layout/hProcess11"/>
    <dgm:cxn modelId="{0EA5F4E7-8FDC-44F0-A72D-BFF0BDB54CF2}" type="presParOf" srcId="{CF233C50-0007-4D39-8557-DC35DB336E93}" destId="{8D8A339D-0A47-445B-8FF8-A1EAE98B639D}" srcOrd="0" destOrd="0" presId="urn:microsoft.com/office/officeart/2005/8/layout/hProcess11"/>
    <dgm:cxn modelId="{F2FAD696-31D0-48AD-87EE-DA32DC4B2299}" type="presParOf" srcId="{CF233C50-0007-4D39-8557-DC35DB336E93}" destId="{2BFA5145-727E-4F05-80F2-EDBB0C70207F}" srcOrd="1" destOrd="0" presId="urn:microsoft.com/office/officeart/2005/8/layout/hProcess11"/>
    <dgm:cxn modelId="{B49BEB95-92DA-4BDE-86BB-BC04FDEA29AB}" type="presParOf" srcId="{CF233C50-0007-4D39-8557-DC35DB336E93}" destId="{F1298887-7ED9-42DF-8079-BD51A0CE5A65}" srcOrd="2" destOrd="0" presId="urn:microsoft.com/office/officeart/2005/8/layout/hProcess11"/>
    <dgm:cxn modelId="{364EAFD9-4F1E-45EE-A941-89C167B23579}" type="presParOf" srcId="{CA32707F-4342-4501-8235-96B5ACA9805C}" destId="{55B5EF8A-0072-411C-80F8-B258490F7199}" srcOrd="1" destOrd="0" presId="urn:microsoft.com/office/officeart/2005/8/layout/hProcess11"/>
    <dgm:cxn modelId="{0B29F13C-624B-4678-8327-2641F3C5876E}" type="presParOf" srcId="{CA32707F-4342-4501-8235-96B5ACA9805C}" destId="{6AE2038C-6B6B-4602-B420-8F38497C7F0A}" srcOrd="2" destOrd="0" presId="urn:microsoft.com/office/officeart/2005/8/layout/hProcess11"/>
    <dgm:cxn modelId="{FE70C16B-5A4D-4EF5-BAE8-3BB41CE19E68}" type="presParOf" srcId="{6AE2038C-6B6B-4602-B420-8F38497C7F0A}" destId="{0BBABD97-0D30-4449-94A4-3313AB892CCC}" srcOrd="0" destOrd="0" presId="urn:microsoft.com/office/officeart/2005/8/layout/hProcess11"/>
    <dgm:cxn modelId="{1204EE96-0CCD-4D5D-B89A-CB9E8DE68A31}" type="presParOf" srcId="{6AE2038C-6B6B-4602-B420-8F38497C7F0A}" destId="{36774560-D8D8-4CE0-BEA1-120A1C77A580}" srcOrd="1" destOrd="0" presId="urn:microsoft.com/office/officeart/2005/8/layout/hProcess11"/>
    <dgm:cxn modelId="{3DC4C996-844D-4BD2-A89A-45ED70BF9A86}" type="presParOf" srcId="{6AE2038C-6B6B-4602-B420-8F38497C7F0A}" destId="{5C078B02-6E70-413B-B499-C0807B00465B}" srcOrd="2" destOrd="0" presId="urn:microsoft.com/office/officeart/2005/8/layout/hProcess11"/>
    <dgm:cxn modelId="{AC1B7D03-EF9A-4272-9224-91BAEE4E9C88}" type="presParOf" srcId="{CA32707F-4342-4501-8235-96B5ACA9805C}" destId="{86ABDAEC-1978-4B25-8C39-34BDF19B467F}" srcOrd="3" destOrd="0" presId="urn:microsoft.com/office/officeart/2005/8/layout/hProcess11"/>
    <dgm:cxn modelId="{4AE3D932-ED1A-4E46-8FC9-52667484E29C}" type="presParOf" srcId="{CA32707F-4342-4501-8235-96B5ACA9805C}" destId="{7519E873-DF25-4DBE-BC69-BEA996D27897}" srcOrd="4" destOrd="0" presId="urn:microsoft.com/office/officeart/2005/8/layout/hProcess11"/>
    <dgm:cxn modelId="{3FD5A976-00A5-4721-B9B4-F30A8B3AEF81}" type="presParOf" srcId="{7519E873-DF25-4DBE-BC69-BEA996D27897}" destId="{19C43F6E-D67E-4DC3-825B-92852A7C268B}" srcOrd="0" destOrd="0" presId="urn:microsoft.com/office/officeart/2005/8/layout/hProcess11"/>
    <dgm:cxn modelId="{E02DF850-0C47-4401-98AC-CF2E001D572F}" type="presParOf" srcId="{7519E873-DF25-4DBE-BC69-BEA996D27897}" destId="{6503A9FD-FB93-4DB7-AF97-BD8DA6765EDA}" srcOrd="1" destOrd="0" presId="urn:microsoft.com/office/officeart/2005/8/layout/hProcess11"/>
    <dgm:cxn modelId="{2A070FDB-CE56-4BF2-8D15-5C0509048670}" type="presParOf" srcId="{7519E873-DF25-4DBE-BC69-BEA996D27897}" destId="{8236FA0F-4FBD-4DF4-9048-BF66645DF658}" srcOrd="2" destOrd="0" presId="urn:microsoft.com/office/officeart/2005/8/layout/hProcess11"/>
    <dgm:cxn modelId="{E36521A0-7D03-4D31-BD10-AF01F977DC64}" type="presParOf" srcId="{CA32707F-4342-4501-8235-96B5ACA9805C}" destId="{7FB708C0-3203-4AA4-8A74-DA1638A4D503}" srcOrd="5" destOrd="0" presId="urn:microsoft.com/office/officeart/2005/8/layout/hProcess11"/>
    <dgm:cxn modelId="{2586E2CD-1A6D-415F-B287-E0ACBF237D4C}" type="presParOf" srcId="{CA32707F-4342-4501-8235-96B5ACA9805C}" destId="{F6402396-F854-4284-9131-4AB70F829570}" srcOrd="6" destOrd="0" presId="urn:microsoft.com/office/officeart/2005/8/layout/hProcess11"/>
    <dgm:cxn modelId="{D7EBC869-C90F-46C1-9C2A-59058CAE18B4}" type="presParOf" srcId="{F6402396-F854-4284-9131-4AB70F829570}" destId="{AD6144EE-EF2D-4EAF-B85F-4EC78C72CAA9}" srcOrd="0" destOrd="0" presId="urn:microsoft.com/office/officeart/2005/8/layout/hProcess11"/>
    <dgm:cxn modelId="{1E47EFBA-E58B-45F9-8364-714E467F5BED}" type="presParOf" srcId="{F6402396-F854-4284-9131-4AB70F829570}" destId="{1292E828-A763-411E-B1EC-7D8DEAB8DC91}" srcOrd="1" destOrd="0" presId="urn:microsoft.com/office/officeart/2005/8/layout/hProcess11"/>
    <dgm:cxn modelId="{C9557B08-CDB4-4AC2-B1F2-A3EF0574C1A9}" type="presParOf" srcId="{F6402396-F854-4284-9131-4AB70F829570}" destId="{3BA1C460-FAD6-4A4E-A669-4A3742BE6E5B}" srcOrd="2" destOrd="0" presId="urn:microsoft.com/office/officeart/2005/8/layout/hProcess11"/>
    <dgm:cxn modelId="{318D29E1-5276-4999-97D3-D19EFD516304}" type="presParOf" srcId="{CA32707F-4342-4501-8235-96B5ACA9805C}" destId="{4CF1B3DB-857E-4A89-A3DE-BA50DAB4D704}" srcOrd="7" destOrd="0" presId="urn:microsoft.com/office/officeart/2005/8/layout/hProcess11"/>
    <dgm:cxn modelId="{A1B8BA63-6BBD-446A-A853-81B58D657B0B}" type="presParOf" srcId="{CA32707F-4342-4501-8235-96B5ACA9805C}" destId="{B6C5D5FA-B379-4AAD-99DB-737A2D01299B}" srcOrd="8" destOrd="0" presId="urn:microsoft.com/office/officeart/2005/8/layout/hProcess11"/>
    <dgm:cxn modelId="{6BA286C5-E5DA-44E1-B67A-F54B2282AA76}" type="presParOf" srcId="{B6C5D5FA-B379-4AAD-99DB-737A2D01299B}" destId="{84520AAD-F012-417B-8A88-B9E6876FC732}" srcOrd="0" destOrd="0" presId="urn:microsoft.com/office/officeart/2005/8/layout/hProcess11"/>
    <dgm:cxn modelId="{6935C096-506D-4098-91C6-1073D9FAAEB8}" type="presParOf" srcId="{B6C5D5FA-B379-4AAD-99DB-737A2D01299B}" destId="{76572C9C-FD72-4C2E-B14C-4D834F1D4C3F}" srcOrd="1" destOrd="0" presId="urn:microsoft.com/office/officeart/2005/8/layout/hProcess11"/>
    <dgm:cxn modelId="{35DA019E-8303-4341-B167-3594EE6B6D7A}" type="presParOf" srcId="{B6C5D5FA-B379-4AAD-99DB-737A2D01299B}" destId="{FB0CA4C3-074D-4569-AEA6-BEB700DFE8CF}" srcOrd="2" destOrd="0" presId="urn:microsoft.com/office/officeart/2005/8/layout/hProcess11"/>
    <dgm:cxn modelId="{D1440D41-525D-4908-97CD-A64570DB7C8D}" type="presParOf" srcId="{CA32707F-4342-4501-8235-96B5ACA9805C}" destId="{E65E6E36-E84B-4078-8703-FC7CB197116E}" srcOrd="9" destOrd="0" presId="urn:microsoft.com/office/officeart/2005/8/layout/hProcess11"/>
    <dgm:cxn modelId="{DF15BBD1-5F20-4344-97BA-CAD8C44EF477}" type="presParOf" srcId="{CA32707F-4342-4501-8235-96B5ACA9805C}" destId="{3F43CFE6-211B-41B4-81B4-FAD515EBCC86}" srcOrd="10" destOrd="0" presId="urn:microsoft.com/office/officeart/2005/8/layout/hProcess11"/>
    <dgm:cxn modelId="{6024EA23-116D-424A-BCC1-ADC0BCF862F0}" type="presParOf" srcId="{3F43CFE6-211B-41B4-81B4-FAD515EBCC86}" destId="{376D29E2-6A30-4CAE-B728-5BEC57C3F939}" srcOrd="0" destOrd="0" presId="urn:microsoft.com/office/officeart/2005/8/layout/hProcess11"/>
    <dgm:cxn modelId="{102BE15D-98E4-4276-9D63-AD65DEE9075D}" type="presParOf" srcId="{3F43CFE6-211B-41B4-81B4-FAD515EBCC86}" destId="{9AB9E3A6-9C9A-42A4-9551-D438AB5AC33B}" srcOrd="1" destOrd="0" presId="urn:microsoft.com/office/officeart/2005/8/layout/hProcess11"/>
    <dgm:cxn modelId="{348C7266-DA8D-4CC3-9925-C800C1F7C989}" type="presParOf" srcId="{3F43CFE6-211B-41B4-81B4-FAD515EBCC86}" destId="{BF3003AC-E057-4FDC-9233-FD3E70A5429A}" srcOrd="2" destOrd="0" presId="urn:microsoft.com/office/officeart/2005/8/layout/hProcess11"/>
    <dgm:cxn modelId="{97FEDEE0-D320-46E5-B892-62C0558877FC}" type="presParOf" srcId="{CA32707F-4342-4501-8235-96B5ACA9805C}" destId="{3CE81CA9-0E4D-4DD4-8889-F47DF0B36AF1}" srcOrd="11" destOrd="0" presId="urn:microsoft.com/office/officeart/2005/8/layout/hProcess11"/>
    <dgm:cxn modelId="{5EC101BD-29CE-40F9-A9AE-26127E918C25}" type="presParOf" srcId="{CA32707F-4342-4501-8235-96B5ACA9805C}" destId="{EA8FB896-37F6-43BA-9402-B61BED5390B9}" srcOrd="12" destOrd="0" presId="urn:microsoft.com/office/officeart/2005/8/layout/hProcess11"/>
    <dgm:cxn modelId="{9AE1561D-F869-42BB-AFE0-80BBC972718C}" type="presParOf" srcId="{EA8FB896-37F6-43BA-9402-B61BED5390B9}" destId="{6577AD67-05D9-4588-9302-D6507EDE6D23}" srcOrd="0" destOrd="0" presId="urn:microsoft.com/office/officeart/2005/8/layout/hProcess11"/>
    <dgm:cxn modelId="{9EC8DFD2-46E2-43CD-B57C-05E215F01026}" type="presParOf" srcId="{EA8FB896-37F6-43BA-9402-B61BED5390B9}" destId="{568849E1-1130-49BC-9C46-CC1B04CA336B}" srcOrd="1" destOrd="0" presId="urn:microsoft.com/office/officeart/2005/8/layout/hProcess11"/>
    <dgm:cxn modelId="{420F5CEB-7D08-41C7-A9BC-211127687821}" type="presParOf" srcId="{EA8FB896-37F6-43BA-9402-B61BED5390B9}" destId="{E5655F33-5BFA-44FE-BFF3-5CA33480945E}"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292524-81BF-4767-A254-EB4D3E29FEE7}">
      <dsp:nvSpPr>
        <dsp:cNvPr id="0" name=""/>
        <dsp:cNvSpPr/>
      </dsp:nvSpPr>
      <dsp:spPr>
        <a:xfrm>
          <a:off x="0" y="1138105"/>
          <a:ext cx="8772160" cy="1517474"/>
        </a:xfrm>
        <a:prstGeom prst="notchedRightArrow">
          <a:avLst/>
        </a:prstGeom>
        <a:solidFill>
          <a:schemeClr val="accent4">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 modelId="{8D8A339D-0A47-445B-8FF8-A1EAE98B639D}">
      <dsp:nvSpPr>
        <dsp:cNvPr id="0" name=""/>
        <dsp:cNvSpPr/>
      </dsp:nvSpPr>
      <dsp:spPr>
        <a:xfrm>
          <a:off x="1095" y="0"/>
          <a:ext cx="927791" cy="1517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endParaRPr lang="en-US" sz="1400" b="0" i="0" kern="1200" dirty="0">
            <a:solidFill>
              <a:schemeClr val="bg1"/>
            </a:solidFill>
            <a:latin typeface="Calibri" panose="020F0502020204030204" pitchFamily="34" charset="0"/>
            <a:cs typeface="Calibri" panose="020F0502020204030204" pitchFamily="34" charset="0"/>
          </a:endParaRPr>
        </a:p>
        <a:p>
          <a:pPr marL="0" lvl="0" indent="0" algn="ctr" defTabSz="622300">
            <a:lnSpc>
              <a:spcPct val="90000"/>
            </a:lnSpc>
            <a:spcBef>
              <a:spcPct val="0"/>
            </a:spcBef>
            <a:spcAft>
              <a:spcPct val="35000"/>
            </a:spcAft>
            <a:buNone/>
          </a:pPr>
          <a:r>
            <a:rPr lang="en-US" sz="1400" b="0" i="0" kern="1200" dirty="0">
              <a:solidFill>
                <a:schemeClr val="bg1"/>
              </a:solidFill>
              <a:latin typeface="Calibri" panose="020F0502020204030204" pitchFamily="34" charset="0"/>
              <a:cs typeface="Calibri" panose="020F0502020204030204" pitchFamily="34" charset="0"/>
            </a:rPr>
            <a:t>March</a:t>
          </a:r>
          <a:br>
            <a:rPr lang="en-US" sz="1400" b="0" i="0" kern="1200" dirty="0">
              <a:solidFill>
                <a:schemeClr val="bg1"/>
              </a:solidFill>
              <a:latin typeface="Calibri" panose="020F0502020204030204" pitchFamily="34" charset="0"/>
              <a:cs typeface="Calibri" panose="020F0502020204030204" pitchFamily="34" charset="0"/>
            </a:rPr>
          </a:br>
          <a:r>
            <a:rPr lang="en-US" sz="1400" b="0" i="0" kern="1200" dirty="0">
              <a:solidFill>
                <a:schemeClr val="bg1"/>
              </a:solidFill>
              <a:latin typeface="Calibri" panose="020F0502020204030204" pitchFamily="34" charset="0"/>
              <a:cs typeface="Calibri" panose="020F0502020204030204" pitchFamily="34" charset="0"/>
            </a:rPr>
            <a:t>Project Launch!</a:t>
          </a:r>
        </a:p>
      </dsp:txBody>
      <dsp:txXfrm>
        <a:off x="1095" y="0"/>
        <a:ext cx="927791" cy="1517474"/>
      </dsp:txXfrm>
    </dsp:sp>
    <dsp:sp modelId="{2BFA5145-727E-4F05-80F2-EDBB0C70207F}">
      <dsp:nvSpPr>
        <dsp:cNvPr id="0" name=""/>
        <dsp:cNvSpPr/>
      </dsp:nvSpPr>
      <dsp:spPr>
        <a:xfrm>
          <a:off x="275307" y="1707158"/>
          <a:ext cx="379368" cy="379368"/>
        </a:xfrm>
        <a:prstGeom prst="ellipse">
          <a:avLst/>
        </a:prstGeom>
        <a:gradFill rotWithShape="0">
          <a:gsLst>
            <a:gs pos="0">
              <a:schemeClr val="accent4">
                <a:hueOff val="0"/>
                <a:satOff val="0"/>
                <a:lumOff val="0"/>
                <a:alphaOff val="0"/>
                <a:shade val="47500"/>
                <a:satMod val="137000"/>
              </a:schemeClr>
            </a:gs>
            <a:gs pos="55000">
              <a:schemeClr val="accent4">
                <a:hueOff val="0"/>
                <a:satOff val="0"/>
                <a:lumOff val="0"/>
                <a:alphaOff val="0"/>
                <a:shade val="69000"/>
                <a:satMod val="137000"/>
              </a:schemeClr>
            </a:gs>
            <a:gs pos="100000">
              <a:schemeClr val="accent4">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sp>
    <dsp:sp modelId="{0BBABD97-0D30-4449-94A4-3313AB892CCC}">
      <dsp:nvSpPr>
        <dsp:cNvPr id="0" name=""/>
        <dsp:cNvSpPr/>
      </dsp:nvSpPr>
      <dsp:spPr>
        <a:xfrm>
          <a:off x="907966" y="2276211"/>
          <a:ext cx="957740" cy="1517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b="0" i="0" kern="1200" dirty="0">
              <a:solidFill>
                <a:schemeClr val="bg1"/>
              </a:solidFill>
              <a:latin typeface="Calibri" panose="020F0502020204030204" pitchFamily="34" charset="0"/>
              <a:cs typeface="Calibri" panose="020F0502020204030204" pitchFamily="34" charset="0"/>
            </a:rPr>
            <a:t>April</a:t>
          </a:r>
        </a:p>
        <a:p>
          <a:pPr marL="0" lvl="0" indent="0" algn="ctr" defTabSz="622300">
            <a:lnSpc>
              <a:spcPct val="90000"/>
            </a:lnSpc>
            <a:spcBef>
              <a:spcPct val="0"/>
            </a:spcBef>
            <a:spcAft>
              <a:spcPct val="35000"/>
            </a:spcAft>
            <a:buNone/>
          </a:pPr>
          <a:r>
            <a:rPr lang="en-US" sz="1400" b="0" i="0" kern="1200" dirty="0">
              <a:solidFill>
                <a:schemeClr val="bg1"/>
              </a:solidFill>
              <a:latin typeface="Calibri" panose="020F0502020204030204" pitchFamily="34" charset="0"/>
              <a:cs typeface="Calibri" panose="020F0502020204030204" pitchFamily="34" charset="0"/>
            </a:rPr>
            <a:t>Finalize scope &amp; scenarios</a:t>
          </a:r>
        </a:p>
      </dsp:txBody>
      <dsp:txXfrm>
        <a:off x="907966" y="2276211"/>
        <a:ext cx="957740" cy="1517474"/>
      </dsp:txXfrm>
    </dsp:sp>
    <dsp:sp modelId="{36774560-D8D8-4CE0-BEA1-120A1C77A580}">
      <dsp:nvSpPr>
        <dsp:cNvPr id="0" name=""/>
        <dsp:cNvSpPr/>
      </dsp:nvSpPr>
      <dsp:spPr>
        <a:xfrm>
          <a:off x="1246937" y="1707158"/>
          <a:ext cx="379368" cy="379368"/>
        </a:xfrm>
        <a:prstGeom prst="ellipse">
          <a:avLst/>
        </a:prstGeom>
        <a:gradFill rotWithShape="0">
          <a:gsLst>
            <a:gs pos="0">
              <a:schemeClr val="accent4">
                <a:hueOff val="1607495"/>
                <a:satOff val="-1444"/>
                <a:lumOff val="-229"/>
                <a:alphaOff val="0"/>
                <a:shade val="47500"/>
                <a:satMod val="137000"/>
              </a:schemeClr>
            </a:gs>
            <a:gs pos="55000">
              <a:schemeClr val="accent4">
                <a:hueOff val="1607495"/>
                <a:satOff val="-1444"/>
                <a:lumOff val="-229"/>
                <a:alphaOff val="0"/>
                <a:shade val="69000"/>
                <a:satMod val="137000"/>
              </a:schemeClr>
            </a:gs>
            <a:gs pos="100000">
              <a:schemeClr val="accent4">
                <a:hueOff val="1607495"/>
                <a:satOff val="-1444"/>
                <a:lumOff val="-229"/>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sp>
    <dsp:sp modelId="{19C43F6E-D67E-4DC3-825B-92852A7C268B}">
      <dsp:nvSpPr>
        <dsp:cNvPr id="0" name=""/>
        <dsp:cNvSpPr/>
      </dsp:nvSpPr>
      <dsp:spPr>
        <a:xfrm>
          <a:off x="1944356" y="0"/>
          <a:ext cx="1069225" cy="1517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0" i="0" kern="1200" dirty="0">
              <a:solidFill>
                <a:schemeClr val="bg1"/>
              </a:solidFill>
              <a:latin typeface="Calibri" panose="020F0502020204030204" pitchFamily="34" charset="0"/>
              <a:cs typeface="Calibri" panose="020F0502020204030204" pitchFamily="34" charset="0"/>
            </a:rPr>
            <a:t>May-June</a:t>
          </a:r>
        </a:p>
        <a:p>
          <a:pPr marL="0" lvl="0" indent="0" algn="ctr" defTabSz="622300">
            <a:lnSpc>
              <a:spcPct val="90000"/>
            </a:lnSpc>
            <a:spcBef>
              <a:spcPct val="0"/>
            </a:spcBef>
            <a:spcAft>
              <a:spcPct val="35000"/>
            </a:spcAft>
            <a:buNone/>
          </a:pPr>
          <a:r>
            <a:rPr lang="en-US" sz="1400" b="0" i="0" kern="1200" dirty="0">
              <a:solidFill>
                <a:schemeClr val="bg1"/>
              </a:solidFill>
              <a:latin typeface="Calibri" panose="020F0502020204030204" pitchFamily="34" charset="0"/>
              <a:cs typeface="Calibri" panose="020F0502020204030204" pitchFamily="34" charset="0"/>
            </a:rPr>
            <a:t>Draft initial profiles &amp; solicit feedback</a:t>
          </a:r>
        </a:p>
      </dsp:txBody>
      <dsp:txXfrm>
        <a:off x="1944356" y="0"/>
        <a:ext cx="1069225" cy="1517474"/>
      </dsp:txXfrm>
    </dsp:sp>
    <dsp:sp modelId="{6503A9FD-FB93-4DB7-AF97-BD8DA6765EDA}">
      <dsp:nvSpPr>
        <dsp:cNvPr id="0" name=""/>
        <dsp:cNvSpPr/>
      </dsp:nvSpPr>
      <dsp:spPr>
        <a:xfrm>
          <a:off x="2289284" y="1707158"/>
          <a:ext cx="379368" cy="379368"/>
        </a:xfrm>
        <a:prstGeom prst="ellipse">
          <a:avLst/>
        </a:prstGeom>
        <a:gradFill rotWithShape="0">
          <a:gsLst>
            <a:gs pos="0">
              <a:schemeClr val="accent4">
                <a:hueOff val="3214990"/>
                <a:satOff val="-2889"/>
                <a:lumOff val="-458"/>
                <a:alphaOff val="0"/>
                <a:shade val="47500"/>
                <a:satMod val="137000"/>
              </a:schemeClr>
            </a:gs>
            <a:gs pos="55000">
              <a:schemeClr val="accent4">
                <a:hueOff val="3214990"/>
                <a:satOff val="-2889"/>
                <a:lumOff val="-458"/>
                <a:alphaOff val="0"/>
                <a:shade val="69000"/>
                <a:satMod val="137000"/>
              </a:schemeClr>
            </a:gs>
            <a:gs pos="100000">
              <a:schemeClr val="accent4">
                <a:hueOff val="3214990"/>
                <a:satOff val="-2889"/>
                <a:lumOff val="-458"/>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sp>
    <dsp:sp modelId="{AD6144EE-EF2D-4EAF-B85F-4EC78C72CAA9}">
      <dsp:nvSpPr>
        <dsp:cNvPr id="0" name=""/>
        <dsp:cNvSpPr/>
      </dsp:nvSpPr>
      <dsp:spPr>
        <a:xfrm>
          <a:off x="3042445" y="2276211"/>
          <a:ext cx="1272600" cy="1517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b="0" i="0" kern="1200" dirty="0">
              <a:solidFill>
                <a:schemeClr val="bg1"/>
              </a:solidFill>
              <a:latin typeface="Calibri" panose="020F0502020204030204" pitchFamily="34" charset="0"/>
              <a:cs typeface="Calibri" panose="020F0502020204030204" pitchFamily="34" charset="0"/>
            </a:rPr>
            <a:t>July</a:t>
          </a:r>
        </a:p>
        <a:p>
          <a:pPr marL="0" lvl="0" indent="0" algn="ctr" defTabSz="622300">
            <a:lnSpc>
              <a:spcPct val="90000"/>
            </a:lnSpc>
            <a:spcBef>
              <a:spcPct val="0"/>
            </a:spcBef>
            <a:spcAft>
              <a:spcPct val="35000"/>
            </a:spcAft>
            <a:buNone/>
          </a:pPr>
          <a:r>
            <a:rPr lang="en-US" sz="1400" b="0" i="0" kern="1200" dirty="0">
              <a:solidFill>
                <a:schemeClr val="bg1"/>
              </a:solidFill>
              <a:latin typeface="Calibri" panose="020F0502020204030204" pitchFamily="34" charset="0"/>
              <a:cs typeface="Calibri" panose="020F0502020204030204" pitchFamily="34" charset="0"/>
            </a:rPr>
            <a:t>Virtual Connectathon</a:t>
          </a:r>
        </a:p>
        <a:p>
          <a:pPr marL="0" lvl="0" indent="0" algn="ctr" defTabSz="622300">
            <a:lnSpc>
              <a:spcPct val="90000"/>
            </a:lnSpc>
            <a:spcBef>
              <a:spcPct val="0"/>
            </a:spcBef>
            <a:spcAft>
              <a:spcPct val="35000"/>
            </a:spcAft>
            <a:buNone/>
          </a:pPr>
          <a:r>
            <a:rPr lang="en-US" sz="1400" b="0" i="0" kern="1200" dirty="0">
              <a:solidFill>
                <a:schemeClr val="bg1"/>
              </a:solidFill>
              <a:latin typeface="Calibri" panose="020F0502020204030204" pitchFamily="34" charset="0"/>
              <a:cs typeface="Calibri" panose="020F0502020204030204" pitchFamily="34" charset="0"/>
            </a:rPr>
            <a:t>and/or ‘Sprints’</a:t>
          </a:r>
        </a:p>
      </dsp:txBody>
      <dsp:txXfrm>
        <a:off x="3042445" y="2276211"/>
        <a:ext cx="1272600" cy="1517474"/>
      </dsp:txXfrm>
    </dsp:sp>
    <dsp:sp modelId="{1292E828-A763-411E-B1EC-7D8DEAB8DC91}">
      <dsp:nvSpPr>
        <dsp:cNvPr id="0" name=""/>
        <dsp:cNvSpPr/>
      </dsp:nvSpPr>
      <dsp:spPr>
        <a:xfrm>
          <a:off x="3489061" y="1707158"/>
          <a:ext cx="379368" cy="379368"/>
        </a:xfrm>
        <a:prstGeom prst="ellipse">
          <a:avLst/>
        </a:prstGeom>
        <a:gradFill rotWithShape="0">
          <a:gsLst>
            <a:gs pos="0">
              <a:schemeClr val="accent4">
                <a:hueOff val="4822484"/>
                <a:satOff val="-4333"/>
                <a:lumOff val="-686"/>
                <a:alphaOff val="0"/>
                <a:shade val="47500"/>
                <a:satMod val="137000"/>
              </a:schemeClr>
            </a:gs>
            <a:gs pos="55000">
              <a:schemeClr val="accent4">
                <a:hueOff val="4822484"/>
                <a:satOff val="-4333"/>
                <a:lumOff val="-686"/>
                <a:alphaOff val="0"/>
                <a:shade val="69000"/>
                <a:satMod val="137000"/>
              </a:schemeClr>
            </a:gs>
            <a:gs pos="100000">
              <a:schemeClr val="accent4">
                <a:hueOff val="4822484"/>
                <a:satOff val="-4333"/>
                <a:lumOff val="-686"/>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sp>
    <dsp:sp modelId="{84520AAD-F012-417B-8A88-B9E6876FC732}">
      <dsp:nvSpPr>
        <dsp:cNvPr id="0" name=""/>
        <dsp:cNvSpPr/>
      </dsp:nvSpPr>
      <dsp:spPr>
        <a:xfrm>
          <a:off x="4343909" y="0"/>
          <a:ext cx="895019" cy="1517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0" i="0" kern="1200" dirty="0">
              <a:solidFill>
                <a:schemeClr val="bg1"/>
              </a:solidFill>
              <a:latin typeface="Calibri" panose="020F0502020204030204" pitchFamily="34" charset="0"/>
              <a:cs typeface="Calibri" panose="020F0502020204030204" pitchFamily="34" charset="0"/>
            </a:rPr>
            <a:t>August</a:t>
          </a:r>
        </a:p>
        <a:p>
          <a:pPr marL="0" lvl="0" indent="0" algn="ctr" defTabSz="622300">
            <a:lnSpc>
              <a:spcPct val="90000"/>
            </a:lnSpc>
            <a:spcBef>
              <a:spcPct val="0"/>
            </a:spcBef>
            <a:spcAft>
              <a:spcPct val="35000"/>
            </a:spcAft>
            <a:buNone/>
          </a:pPr>
          <a:r>
            <a:rPr lang="en-US" sz="1400" b="0" i="0" kern="1200" dirty="0">
              <a:solidFill>
                <a:schemeClr val="bg1"/>
              </a:solidFill>
              <a:latin typeface="Calibri" panose="020F0502020204030204" pitchFamily="34" charset="0"/>
              <a:cs typeface="Calibri" panose="020F0502020204030204" pitchFamily="34" charset="0"/>
            </a:rPr>
            <a:t>Solid API draft</a:t>
          </a:r>
        </a:p>
      </dsp:txBody>
      <dsp:txXfrm>
        <a:off x="4343909" y="0"/>
        <a:ext cx="895019" cy="1517474"/>
      </dsp:txXfrm>
    </dsp:sp>
    <dsp:sp modelId="{76572C9C-FD72-4C2E-B14C-4D834F1D4C3F}">
      <dsp:nvSpPr>
        <dsp:cNvPr id="0" name=""/>
        <dsp:cNvSpPr/>
      </dsp:nvSpPr>
      <dsp:spPr>
        <a:xfrm>
          <a:off x="4601735" y="1707158"/>
          <a:ext cx="379368" cy="379368"/>
        </a:xfrm>
        <a:prstGeom prst="ellipse">
          <a:avLst/>
        </a:prstGeom>
        <a:gradFill rotWithShape="0">
          <a:gsLst>
            <a:gs pos="0">
              <a:schemeClr val="accent4">
                <a:hueOff val="6429979"/>
                <a:satOff val="-5778"/>
                <a:lumOff val="-915"/>
                <a:alphaOff val="0"/>
                <a:shade val="47500"/>
                <a:satMod val="137000"/>
              </a:schemeClr>
            </a:gs>
            <a:gs pos="55000">
              <a:schemeClr val="accent4">
                <a:hueOff val="6429979"/>
                <a:satOff val="-5778"/>
                <a:lumOff val="-915"/>
                <a:alphaOff val="0"/>
                <a:shade val="69000"/>
                <a:satMod val="137000"/>
              </a:schemeClr>
            </a:gs>
            <a:gs pos="100000">
              <a:schemeClr val="accent4">
                <a:hueOff val="6429979"/>
                <a:satOff val="-5778"/>
                <a:lumOff val="-915"/>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sp>
    <dsp:sp modelId="{376D29E2-6A30-4CAE-B728-5BEC57C3F939}">
      <dsp:nvSpPr>
        <dsp:cNvPr id="0" name=""/>
        <dsp:cNvSpPr/>
      </dsp:nvSpPr>
      <dsp:spPr>
        <a:xfrm>
          <a:off x="5267793" y="2276211"/>
          <a:ext cx="1352761" cy="1517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b="0" i="0" kern="1200" dirty="0">
              <a:solidFill>
                <a:schemeClr val="bg1"/>
              </a:solidFill>
              <a:latin typeface="Calibri" panose="020F0502020204030204" pitchFamily="34" charset="0"/>
              <a:cs typeface="Calibri" panose="020F0502020204030204" pitchFamily="34" charset="0"/>
            </a:rPr>
            <a:t>September</a:t>
          </a:r>
        </a:p>
        <a:p>
          <a:pPr marL="0" lvl="0" indent="0" algn="ctr" defTabSz="622300">
            <a:lnSpc>
              <a:spcPct val="90000"/>
            </a:lnSpc>
            <a:spcBef>
              <a:spcPct val="0"/>
            </a:spcBef>
            <a:spcAft>
              <a:spcPct val="35000"/>
            </a:spcAft>
            <a:buNone/>
          </a:pPr>
          <a:r>
            <a:rPr lang="en-US" sz="1400" b="0" i="0" kern="1200" dirty="0">
              <a:solidFill>
                <a:schemeClr val="bg1"/>
              </a:solidFill>
              <a:latin typeface="Calibri" panose="020F0502020204030204" pitchFamily="34" charset="0"/>
              <a:cs typeface="Calibri" panose="020F0502020204030204" pitchFamily="34" charset="0"/>
            </a:rPr>
            <a:t>HL7 in-person Connectathon</a:t>
          </a:r>
        </a:p>
      </dsp:txBody>
      <dsp:txXfrm>
        <a:off x="5267793" y="2276211"/>
        <a:ext cx="1352761" cy="1517474"/>
      </dsp:txXfrm>
    </dsp:sp>
    <dsp:sp modelId="{9AB9E3A6-9C9A-42A4-9551-D438AB5AC33B}">
      <dsp:nvSpPr>
        <dsp:cNvPr id="0" name=""/>
        <dsp:cNvSpPr/>
      </dsp:nvSpPr>
      <dsp:spPr>
        <a:xfrm>
          <a:off x="5754489" y="1707158"/>
          <a:ext cx="379368" cy="379368"/>
        </a:xfrm>
        <a:prstGeom prst="ellipse">
          <a:avLst/>
        </a:prstGeom>
        <a:gradFill rotWithShape="0">
          <a:gsLst>
            <a:gs pos="0">
              <a:schemeClr val="accent4">
                <a:hueOff val="8037474"/>
                <a:satOff val="-7222"/>
                <a:lumOff val="-1144"/>
                <a:alphaOff val="0"/>
                <a:shade val="47500"/>
                <a:satMod val="137000"/>
              </a:schemeClr>
            </a:gs>
            <a:gs pos="55000">
              <a:schemeClr val="accent4">
                <a:hueOff val="8037474"/>
                <a:satOff val="-7222"/>
                <a:lumOff val="-1144"/>
                <a:alphaOff val="0"/>
                <a:shade val="69000"/>
                <a:satMod val="137000"/>
              </a:schemeClr>
            </a:gs>
            <a:gs pos="100000">
              <a:schemeClr val="accent4">
                <a:hueOff val="8037474"/>
                <a:satOff val="-7222"/>
                <a:lumOff val="-1144"/>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sp>
    <dsp:sp modelId="{6577AD67-05D9-4588-9302-D6507EDE6D23}">
      <dsp:nvSpPr>
        <dsp:cNvPr id="0" name=""/>
        <dsp:cNvSpPr/>
      </dsp:nvSpPr>
      <dsp:spPr>
        <a:xfrm>
          <a:off x="6649418" y="0"/>
          <a:ext cx="1244429" cy="1517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0" i="0" kern="1200" dirty="0">
              <a:solidFill>
                <a:schemeClr val="bg1"/>
              </a:solidFill>
              <a:latin typeface="Calibri" panose="020F0502020204030204" pitchFamily="34" charset="0"/>
              <a:cs typeface="Calibri" panose="020F0502020204030204" pitchFamily="34" charset="0"/>
            </a:rPr>
            <a:t>October</a:t>
          </a:r>
        </a:p>
        <a:p>
          <a:pPr marL="0" lvl="0" indent="0" algn="ctr" defTabSz="622300">
            <a:lnSpc>
              <a:spcPct val="90000"/>
            </a:lnSpc>
            <a:spcBef>
              <a:spcPct val="0"/>
            </a:spcBef>
            <a:spcAft>
              <a:spcPct val="35000"/>
            </a:spcAft>
            <a:buNone/>
          </a:pPr>
          <a:r>
            <a:rPr lang="en-US" sz="1400" b="0" i="0" kern="1200" dirty="0">
              <a:solidFill>
                <a:schemeClr val="bg1"/>
              </a:solidFill>
              <a:latin typeface="Calibri" panose="020F0502020204030204" pitchFamily="34" charset="0"/>
              <a:cs typeface="Calibri" panose="020F0502020204030204" pitchFamily="34" charset="0"/>
            </a:rPr>
            <a:t>Finalized IG &amp; publication</a:t>
          </a:r>
        </a:p>
      </dsp:txBody>
      <dsp:txXfrm>
        <a:off x="6649418" y="0"/>
        <a:ext cx="1244429" cy="1517474"/>
      </dsp:txXfrm>
    </dsp:sp>
    <dsp:sp modelId="{568849E1-1130-49BC-9C46-CC1B04CA336B}">
      <dsp:nvSpPr>
        <dsp:cNvPr id="0" name=""/>
        <dsp:cNvSpPr/>
      </dsp:nvSpPr>
      <dsp:spPr>
        <a:xfrm>
          <a:off x="7081949" y="1707158"/>
          <a:ext cx="379368" cy="379368"/>
        </a:xfrm>
        <a:prstGeom prst="ellipse">
          <a:avLst/>
        </a:prstGeom>
        <a:gradFill rotWithShape="0">
          <a:gsLst>
            <a:gs pos="0">
              <a:schemeClr val="accent4">
                <a:hueOff val="9644969"/>
                <a:satOff val="-8667"/>
                <a:lumOff val="-1373"/>
                <a:alphaOff val="0"/>
                <a:shade val="47500"/>
                <a:satMod val="137000"/>
              </a:schemeClr>
            </a:gs>
            <a:gs pos="55000">
              <a:schemeClr val="accent4">
                <a:hueOff val="9644969"/>
                <a:satOff val="-8667"/>
                <a:lumOff val="-1373"/>
                <a:alphaOff val="0"/>
                <a:shade val="69000"/>
                <a:satMod val="137000"/>
              </a:schemeClr>
            </a:gs>
            <a:gs pos="100000">
              <a:schemeClr val="accent4">
                <a:hueOff val="9644969"/>
                <a:satOff val="-8667"/>
                <a:lumOff val="-1373"/>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5AEEB7-5C13-408C-9AED-E00A991EEEA0}" type="datetimeFigureOut">
              <a:rPr lang="en-US" smtClean="0"/>
              <a:t>4/12/2017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3D4178-7222-4F04-B240-2D792FD2AE1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gforge.hl7.org/gf/project/fhir/tracker/?action=TrackerItemEdit&amp;tracker_item_id=13196"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gforge.hl7.org/gf/project/fhir/tracker/?action=TrackerItemEdit&amp;tracker_item_id=13196"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Combine</a:t>
            </a:r>
            <a:r>
              <a:rPr lang="en-US" baseline="0" dirty="0"/>
              <a:t> with old slide set</a:t>
            </a:r>
            <a:endParaRPr lang="en-US" dirty="0"/>
          </a:p>
        </p:txBody>
      </p:sp>
      <p:sp>
        <p:nvSpPr>
          <p:cNvPr id="4" name="Slide Number Placeholder 3"/>
          <p:cNvSpPr>
            <a:spLocks noGrp="1"/>
          </p:cNvSpPr>
          <p:nvPr>
            <p:ph type="sldNum" sz="quarter" idx="10"/>
          </p:nvPr>
        </p:nvSpPr>
        <p:spPr/>
        <p:txBody>
          <a:bodyPr/>
          <a:lstStyle/>
          <a:p>
            <a:fld id="{0B6E2784-AD47-46E0-AF47-4E7C16B87677}" type="slidenum">
              <a:rPr lang="en-US" smtClean="0"/>
              <a:pPr/>
              <a:t>7</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6E2784-AD47-46E0-AF47-4E7C16B87677}"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 booking of a healthcare event among patient</a:t>
            </a:r>
            <a:r>
              <a:rPr lang="en-US" sz="1200" b="0" i="0" kern="1200" dirty="0" err="1">
                <a:solidFill>
                  <a:schemeClr val="tx1"/>
                </a:solidFill>
                <a:latin typeface="+mn-lt"/>
                <a:ea typeface="+mn-ea"/>
                <a:cs typeface="+mn-cs"/>
              </a:rPr>
              <a:t>(s)</a:t>
            </a:r>
            <a:r>
              <a:rPr lang="en-US" sz="1200" b="0" i="0" kern="1200" dirty="0">
                <a:solidFill>
                  <a:schemeClr val="tx1"/>
                </a:solidFill>
                <a:latin typeface="+mn-lt"/>
                <a:ea typeface="+mn-ea"/>
                <a:cs typeface="+mn-cs"/>
              </a:rPr>
              <a:t>, practitioner</a:t>
            </a:r>
            <a:r>
              <a:rPr lang="en-US" sz="1200" b="0" i="0" kern="1200" dirty="0" err="1">
                <a:solidFill>
                  <a:schemeClr val="tx1"/>
                </a:solidFill>
                <a:latin typeface="+mn-lt"/>
                <a:ea typeface="+mn-ea"/>
                <a:cs typeface="+mn-cs"/>
              </a:rPr>
              <a:t>(s)</a:t>
            </a:r>
            <a:r>
              <a:rPr lang="en-US" sz="1200" b="0" i="0" kern="1200" dirty="0">
                <a:solidFill>
                  <a:schemeClr val="tx1"/>
                </a:solidFill>
                <a:latin typeface="+mn-lt"/>
                <a:ea typeface="+mn-ea"/>
                <a:cs typeface="+mn-cs"/>
              </a:rPr>
              <a:t>, related person</a:t>
            </a:r>
            <a:r>
              <a:rPr lang="en-US" sz="1200" b="0" i="0" kern="1200" dirty="0" err="1">
                <a:solidFill>
                  <a:schemeClr val="tx1"/>
                </a:solidFill>
                <a:latin typeface="+mn-lt"/>
                <a:ea typeface="+mn-ea"/>
                <a:cs typeface="+mn-cs"/>
              </a:rPr>
              <a:t>(s)</a:t>
            </a:r>
            <a:r>
              <a:rPr lang="en-US" sz="1200" b="0" i="0" kern="1200" dirty="0">
                <a:solidFill>
                  <a:schemeClr val="tx1"/>
                </a:solidFill>
                <a:latin typeface="+mn-lt"/>
                <a:ea typeface="+mn-ea"/>
                <a:cs typeface="+mn-cs"/>
              </a:rPr>
              <a:t> and/or device</a:t>
            </a:r>
            <a:r>
              <a:rPr lang="en-US" sz="1200" b="0" i="0" kern="1200" dirty="0" err="1">
                <a:solidFill>
                  <a:schemeClr val="tx1"/>
                </a:solidFill>
                <a:latin typeface="+mn-lt"/>
                <a:ea typeface="+mn-ea"/>
                <a:cs typeface="+mn-cs"/>
              </a:rPr>
              <a:t>(s)</a:t>
            </a:r>
            <a:r>
              <a:rPr lang="en-US" sz="1200" b="0" i="0" kern="1200" dirty="0">
                <a:solidFill>
                  <a:schemeClr val="tx1"/>
                </a:solidFill>
                <a:latin typeface="+mn-lt"/>
                <a:ea typeface="+mn-ea"/>
                <a:cs typeface="+mn-cs"/>
              </a:rPr>
              <a:t> for a specific date/time.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r>
              <a:rPr lang="en-US" sz="1200" b="0" i="0" kern="1200" dirty="0">
                <a:solidFill>
                  <a:schemeClr val="tx1"/>
                </a:solidFill>
                <a:latin typeface="+mn-lt"/>
                <a:ea typeface="+mn-ea"/>
                <a:cs typeface="+mn-cs"/>
              </a:rPr>
              <a:t>already</a:t>
            </a:r>
            <a:r>
              <a:rPr lang="en-US" sz="1200" b="0" i="0" kern="1200" baseline="0" dirty="0">
                <a:solidFill>
                  <a:schemeClr val="tx1"/>
                </a:solidFill>
                <a:latin typeface="+mn-lt"/>
                <a:ea typeface="+mn-ea"/>
                <a:cs typeface="+mn-cs"/>
              </a:rPr>
              <a:t> covered in schedule slide</a:t>
            </a: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r>
              <a:rPr lang="en-US" sz="1200" b="0" i="0" kern="1200" dirty="0">
                <a:solidFill>
                  <a:schemeClr val="tx1"/>
                </a:solidFill>
                <a:latin typeface="+mn-lt"/>
                <a:ea typeface="+mn-ea"/>
                <a:cs typeface="+mn-cs"/>
              </a:rPr>
              <a:t>already</a:t>
            </a:r>
            <a:r>
              <a:rPr lang="en-US" sz="1200" b="0" i="0" kern="1200" baseline="0" dirty="0">
                <a:solidFill>
                  <a:schemeClr val="tx1"/>
                </a:solidFill>
                <a:latin typeface="+mn-lt"/>
                <a:ea typeface="+mn-ea"/>
                <a:cs typeface="+mn-cs"/>
              </a:rPr>
              <a:t> covered in slot slide</a:t>
            </a: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r>
              <a:rPr lang="en-US" sz="1200" b="0" i="0" kern="1200" dirty="0">
                <a:solidFill>
                  <a:schemeClr val="tx1"/>
                </a:solidFill>
                <a:latin typeface="+mn-lt"/>
                <a:ea typeface="+mn-ea"/>
                <a:cs typeface="+mn-cs"/>
              </a:rPr>
              <a:t>already</a:t>
            </a:r>
            <a:r>
              <a:rPr lang="en-US" sz="1200" b="0" i="0" kern="1200" baseline="0" dirty="0">
                <a:solidFill>
                  <a:schemeClr val="tx1"/>
                </a:solidFill>
                <a:latin typeface="+mn-lt"/>
                <a:ea typeface="+mn-ea"/>
                <a:cs typeface="+mn-cs"/>
              </a:rPr>
              <a:t> covered in schedule slide</a:t>
            </a: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r>
              <a:rPr lang="en-US" sz="1200" b="0" i="0" kern="1200" dirty="0">
                <a:solidFill>
                  <a:schemeClr val="tx1"/>
                </a:solidFill>
                <a:latin typeface="+mn-lt"/>
                <a:ea typeface="+mn-ea"/>
                <a:cs typeface="+mn-cs"/>
              </a:rPr>
              <a:t>already</a:t>
            </a:r>
            <a:r>
              <a:rPr lang="en-US" sz="1200" b="0" i="0" kern="1200" baseline="0" dirty="0">
                <a:solidFill>
                  <a:schemeClr val="tx1"/>
                </a:solidFill>
                <a:latin typeface="+mn-lt"/>
                <a:ea typeface="+mn-ea"/>
                <a:cs typeface="+mn-cs"/>
              </a:rPr>
              <a:t> covered in slot slide</a:t>
            </a: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r>
              <a:rPr lang="en-US" sz="1200" b="0" i="0" kern="1200" baseline="0" dirty="0">
                <a:solidFill>
                  <a:schemeClr val="tx1"/>
                </a:solidFill>
                <a:latin typeface="+mn-lt"/>
                <a:ea typeface="+mn-ea"/>
                <a:cs typeface="+mn-cs"/>
              </a:rPr>
              <a:t>reason = </a:t>
            </a:r>
            <a:r>
              <a:rPr lang="en-US" sz="1200" b="0" i="0" kern="1200" baseline="0" dirty="0" err="1">
                <a:solidFill>
                  <a:schemeClr val="tx1"/>
                </a:solidFill>
                <a:latin typeface="+mn-lt"/>
                <a:ea typeface="+mn-ea"/>
                <a:cs typeface="+mn-cs"/>
              </a:rPr>
              <a:t>reasonCode</a:t>
            </a:r>
            <a:r>
              <a:rPr lang="en-US" sz="1200" b="0" i="0" kern="1200" baseline="0" dirty="0">
                <a:solidFill>
                  <a:schemeClr val="tx1"/>
                </a:solidFill>
                <a:latin typeface="+mn-lt"/>
                <a:ea typeface="+mn-ea"/>
                <a:cs typeface="+mn-cs"/>
              </a:rPr>
              <a:t> Reason for visit – aka chief complaint codes. </a:t>
            </a: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r>
              <a:rPr lang="en-US" sz="1200" b="0" i="0" kern="1200" baseline="0" dirty="0">
                <a:solidFill>
                  <a:schemeClr val="tx1"/>
                </a:solidFill>
                <a:latin typeface="+mn-lt"/>
                <a:ea typeface="+mn-ea"/>
                <a:cs typeface="+mn-cs"/>
              </a:rPr>
              <a:t>Indication  = </a:t>
            </a:r>
            <a:r>
              <a:rPr lang="en-US" sz="1200" b="0" i="0" kern="1200" baseline="0" dirty="0" err="1">
                <a:solidFill>
                  <a:schemeClr val="tx1"/>
                </a:solidFill>
                <a:latin typeface="+mn-lt"/>
                <a:ea typeface="+mn-ea"/>
                <a:cs typeface="+mn-cs"/>
              </a:rPr>
              <a:t>reasonReference</a:t>
            </a:r>
            <a:r>
              <a:rPr lang="en-US" sz="1200" b="0" i="0" kern="1200" baseline="0" dirty="0">
                <a:solidFill>
                  <a:schemeClr val="tx1"/>
                </a:solidFill>
                <a:latin typeface="+mn-lt"/>
                <a:ea typeface="+mn-ea"/>
                <a:cs typeface="+mn-cs"/>
              </a:rPr>
              <a:t> Reason for visit – aka chief complaint codes. </a:t>
            </a: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r>
              <a:rPr lang="en-US" sz="1200" b="0" i="0" kern="1200" baseline="0" dirty="0" err="1">
                <a:solidFill>
                  <a:schemeClr val="tx1"/>
                </a:solidFill>
                <a:latin typeface="+mn-lt"/>
                <a:ea typeface="+mn-ea"/>
                <a:cs typeface="+mn-cs"/>
              </a:rPr>
              <a:t>SupportingInformation</a:t>
            </a:r>
            <a:r>
              <a:rPr lang="en-US" sz="1200" b="0" i="0" kern="1200" baseline="0" dirty="0">
                <a:solidFill>
                  <a:schemeClr val="tx1"/>
                </a:solidFill>
                <a:latin typeface="+mn-lt"/>
                <a:ea typeface="+mn-ea"/>
                <a:cs typeface="+mn-cs"/>
              </a:rPr>
              <a:t> as references to other resources (part of the FHIR request pattern alignment)</a:t>
            </a: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r>
              <a:rPr lang="en-US" sz="1200" b="0" i="0" kern="1200" baseline="0" dirty="0">
                <a:solidFill>
                  <a:schemeClr val="tx1"/>
                </a:solidFill>
                <a:latin typeface="+mn-lt"/>
                <a:ea typeface="+mn-ea"/>
                <a:cs typeface="+mn-cs"/>
              </a:rPr>
              <a:t> see resources notes  - bit of  provenance</a:t>
            </a: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r>
              <a:rPr lang="en-US" sz="1200" b="0" i="0" kern="1200" baseline="0" dirty="0">
                <a:solidFill>
                  <a:schemeClr val="tx1"/>
                </a:solidFill>
                <a:latin typeface="+mn-lt"/>
                <a:ea typeface="+mn-ea"/>
                <a:cs typeface="+mn-cs"/>
              </a:rPr>
              <a:t>Link to </a:t>
            </a:r>
            <a:r>
              <a:rPr lang="en-US" sz="1200" b="0" i="0" kern="1200" baseline="0" dirty="0" err="1">
                <a:solidFill>
                  <a:schemeClr val="tx1"/>
                </a:solidFill>
                <a:latin typeface="+mn-lt"/>
                <a:ea typeface="+mn-ea"/>
                <a:cs typeface="+mn-cs"/>
              </a:rPr>
              <a:t>ReferralRequest</a:t>
            </a:r>
            <a:r>
              <a:rPr lang="en-US" sz="1200" b="0" i="0" kern="1200" baseline="0" dirty="0">
                <a:solidFill>
                  <a:schemeClr val="tx1"/>
                </a:solidFill>
                <a:latin typeface="+mn-lt"/>
                <a:ea typeface="+mn-ea"/>
                <a:cs typeface="+mn-cs"/>
              </a:rPr>
              <a:t> resource.  ( This should be </a:t>
            </a:r>
            <a:r>
              <a:rPr lang="en-US" sz="1200" b="0" i="0" kern="1200" baseline="0" dirty="0" err="1">
                <a:solidFill>
                  <a:schemeClr val="tx1"/>
                </a:solidFill>
                <a:latin typeface="+mn-lt"/>
                <a:ea typeface="+mn-ea"/>
                <a:cs typeface="+mn-cs"/>
              </a:rPr>
              <a:t>ProcedureRequest</a:t>
            </a:r>
            <a:r>
              <a:rPr lang="en-US" sz="1200" b="0" i="0" kern="1200" baseline="0" dirty="0">
                <a:solidFill>
                  <a:schemeClr val="tx1"/>
                </a:solidFill>
                <a:latin typeface="+mn-lt"/>
                <a:ea typeface="+mn-ea"/>
                <a:cs typeface="+mn-cs"/>
              </a:rPr>
              <a:t> as well.   See </a:t>
            </a:r>
            <a:r>
              <a:rPr lang="en-US" sz="1200" b="0" i="0" kern="1200" baseline="0" dirty="0" err="1">
                <a:solidFill>
                  <a:schemeClr val="tx1"/>
                </a:solidFill>
                <a:latin typeface="+mn-lt"/>
                <a:ea typeface="+mn-ea"/>
                <a:cs typeface="+mn-cs"/>
              </a:rPr>
              <a:t>GF</a:t>
            </a:r>
            <a:r>
              <a:rPr lang="en-US" sz="1200" b="0" i="0" kern="1200" baseline="0" dirty="0">
                <a:solidFill>
                  <a:schemeClr val="tx1"/>
                </a:solidFill>
                <a:latin typeface="+mn-lt"/>
                <a:ea typeface="+mn-ea"/>
                <a:cs typeface="+mn-cs"/>
              </a:rPr>
              <a:t> </a:t>
            </a:r>
            <a:r>
              <a:rPr lang="en-US" sz="1200" b="1" i="0" u="sng" kern="1200" dirty="0">
                <a:solidFill>
                  <a:schemeClr val="tx1"/>
                </a:solidFill>
                <a:latin typeface="+mn-lt"/>
                <a:ea typeface="+mn-ea"/>
                <a:cs typeface="+mn-cs"/>
                <a:hlinkClick r:id="rId3" tooltip="Edit this tracker item"/>
              </a:rPr>
              <a:t>[#13196]</a:t>
            </a:r>
            <a:endParaRPr lang="en-US" sz="1200" b="0" i="0" kern="1200" baseline="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10 (part of the FHIR request pattern alignment)</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11 ? (part of the FHIR request pattern alignment)</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endParaRPr lang="en-US" sz="1200" b="0" i="0" kern="1200" baseline="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endParaRPr lang="en-US" sz="1200" b="0" i="0" kern="1200" baseline="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endParaRPr lang="en-US" sz="1200" b="0" i="0" kern="1200" baseline="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endParaRPr lang="en-US" sz="1200" b="0" i="0" kern="1200" baseline="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endParaRPr lang="en-US" sz="1200" b="0" i="0" kern="1200" baseline="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endParaRPr lang="en-US" sz="1200" b="0" i="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B6E2784-AD47-46E0-AF47-4E7C16B87677}"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 booking of a healthcare event among patient</a:t>
            </a:r>
            <a:r>
              <a:rPr lang="en-US" sz="1200" b="0" i="0" kern="1200" dirty="0" err="1">
                <a:solidFill>
                  <a:schemeClr val="tx1"/>
                </a:solidFill>
                <a:latin typeface="+mn-lt"/>
                <a:ea typeface="+mn-ea"/>
                <a:cs typeface="+mn-cs"/>
              </a:rPr>
              <a:t>(s)</a:t>
            </a:r>
            <a:r>
              <a:rPr lang="en-US" sz="1200" b="0" i="0" kern="1200" dirty="0">
                <a:solidFill>
                  <a:schemeClr val="tx1"/>
                </a:solidFill>
                <a:latin typeface="+mn-lt"/>
                <a:ea typeface="+mn-ea"/>
                <a:cs typeface="+mn-cs"/>
              </a:rPr>
              <a:t>, practitioner</a:t>
            </a:r>
            <a:r>
              <a:rPr lang="en-US" sz="1200" b="0" i="0" kern="1200" dirty="0" err="1">
                <a:solidFill>
                  <a:schemeClr val="tx1"/>
                </a:solidFill>
                <a:latin typeface="+mn-lt"/>
                <a:ea typeface="+mn-ea"/>
                <a:cs typeface="+mn-cs"/>
              </a:rPr>
              <a:t>(s)</a:t>
            </a:r>
            <a:r>
              <a:rPr lang="en-US" sz="1200" b="0" i="0" kern="1200" dirty="0">
                <a:solidFill>
                  <a:schemeClr val="tx1"/>
                </a:solidFill>
                <a:latin typeface="+mn-lt"/>
                <a:ea typeface="+mn-ea"/>
                <a:cs typeface="+mn-cs"/>
              </a:rPr>
              <a:t>, related person</a:t>
            </a:r>
            <a:r>
              <a:rPr lang="en-US" sz="1200" b="0" i="0" kern="1200" dirty="0" err="1">
                <a:solidFill>
                  <a:schemeClr val="tx1"/>
                </a:solidFill>
                <a:latin typeface="+mn-lt"/>
                <a:ea typeface="+mn-ea"/>
                <a:cs typeface="+mn-cs"/>
              </a:rPr>
              <a:t>(s)</a:t>
            </a:r>
            <a:r>
              <a:rPr lang="en-US" sz="1200" b="0" i="0" kern="1200" dirty="0">
                <a:solidFill>
                  <a:schemeClr val="tx1"/>
                </a:solidFill>
                <a:latin typeface="+mn-lt"/>
                <a:ea typeface="+mn-ea"/>
                <a:cs typeface="+mn-cs"/>
              </a:rPr>
              <a:t> and/or device</a:t>
            </a:r>
            <a:r>
              <a:rPr lang="en-US" sz="1200" b="0" i="0" kern="1200" dirty="0" err="1">
                <a:solidFill>
                  <a:schemeClr val="tx1"/>
                </a:solidFill>
                <a:latin typeface="+mn-lt"/>
                <a:ea typeface="+mn-ea"/>
                <a:cs typeface="+mn-cs"/>
              </a:rPr>
              <a:t>(s)</a:t>
            </a:r>
            <a:r>
              <a:rPr lang="en-US" sz="1200" b="0" i="0" kern="1200" dirty="0">
                <a:solidFill>
                  <a:schemeClr val="tx1"/>
                </a:solidFill>
                <a:latin typeface="+mn-lt"/>
                <a:ea typeface="+mn-ea"/>
                <a:cs typeface="+mn-cs"/>
              </a:rPr>
              <a:t> for a specific date/time.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r>
              <a:rPr lang="en-US" sz="1200" b="0" i="0" kern="1200" dirty="0">
                <a:solidFill>
                  <a:schemeClr val="tx1"/>
                </a:solidFill>
                <a:latin typeface="+mn-lt"/>
                <a:ea typeface="+mn-ea"/>
                <a:cs typeface="+mn-cs"/>
              </a:rPr>
              <a:t>already</a:t>
            </a:r>
            <a:r>
              <a:rPr lang="en-US" sz="1200" b="0" i="0" kern="1200" baseline="0" dirty="0">
                <a:solidFill>
                  <a:schemeClr val="tx1"/>
                </a:solidFill>
                <a:latin typeface="+mn-lt"/>
                <a:ea typeface="+mn-ea"/>
                <a:cs typeface="+mn-cs"/>
              </a:rPr>
              <a:t> covered in schedule slide</a:t>
            </a: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r>
              <a:rPr lang="en-US" sz="1200" b="0" i="0" kern="1200" dirty="0">
                <a:solidFill>
                  <a:schemeClr val="tx1"/>
                </a:solidFill>
                <a:latin typeface="+mn-lt"/>
                <a:ea typeface="+mn-ea"/>
                <a:cs typeface="+mn-cs"/>
              </a:rPr>
              <a:t>already</a:t>
            </a:r>
            <a:r>
              <a:rPr lang="en-US" sz="1200" b="0" i="0" kern="1200" baseline="0" dirty="0">
                <a:solidFill>
                  <a:schemeClr val="tx1"/>
                </a:solidFill>
                <a:latin typeface="+mn-lt"/>
                <a:ea typeface="+mn-ea"/>
                <a:cs typeface="+mn-cs"/>
              </a:rPr>
              <a:t> covered in slot slide</a:t>
            </a: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r>
              <a:rPr lang="en-US" sz="1200" b="0" i="0" kern="1200" dirty="0">
                <a:solidFill>
                  <a:schemeClr val="tx1"/>
                </a:solidFill>
                <a:latin typeface="+mn-lt"/>
                <a:ea typeface="+mn-ea"/>
                <a:cs typeface="+mn-cs"/>
              </a:rPr>
              <a:t>already</a:t>
            </a:r>
            <a:r>
              <a:rPr lang="en-US" sz="1200" b="0" i="0" kern="1200" baseline="0" dirty="0">
                <a:solidFill>
                  <a:schemeClr val="tx1"/>
                </a:solidFill>
                <a:latin typeface="+mn-lt"/>
                <a:ea typeface="+mn-ea"/>
                <a:cs typeface="+mn-cs"/>
              </a:rPr>
              <a:t> covered in schedule slide</a:t>
            </a: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r>
              <a:rPr lang="en-US" sz="1200" b="0" i="0" kern="1200" dirty="0">
                <a:solidFill>
                  <a:schemeClr val="tx1"/>
                </a:solidFill>
                <a:latin typeface="+mn-lt"/>
                <a:ea typeface="+mn-ea"/>
                <a:cs typeface="+mn-cs"/>
              </a:rPr>
              <a:t>already</a:t>
            </a:r>
            <a:r>
              <a:rPr lang="en-US" sz="1200" b="0" i="0" kern="1200" baseline="0" dirty="0">
                <a:solidFill>
                  <a:schemeClr val="tx1"/>
                </a:solidFill>
                <a:latin typeface="+mn-lt"/>
                <a:ea typeface="+mn-ea"/>
                <a:cs typeface="+mn-cs"/>
              </a:rPr>
              <a:t> covered in slot slide</a:t>
            </a: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r>
              <a:rPr lang="en-US" sz="1200" b="0" i="0" kern="1200" baseline="0" dirty="0">
                <a:solidFill>
                  <a:schemeClr val="tx1"/>
                </a:solidFill>
                <a:latin typeface="+mn-lt"/>
                <a:ea typeface="+mn-ea"/>
                <a:cs typeface="+mn-cs"/>
              </a:rPr>
              <a:t>reason = </a:t>
            </a:r>
            <a:r>
              <a:rPr lang="en-US" sz="1200" b="0" i="0" kern="1200" baseline="0" dirty="0" err="1">
                <a:solidFill>
                  <a:schemeClr val="tx1"/>
                </a:solidFill>
                <a:latin typeface="+mn-lt"/>
                <a:ea typeface="+mn-ea"/>
                <a:cs typeface="+mn-cs"/>
              </a:rPr>
              <a:t>reasonCode</a:t>
            </a:r>
            <a:r>
              <a:rPr lang="en-US" sz="1200" b="0" i="0" kern="1200" baseline="0" dirty="0">
                <a:solidFill>
                  <a:schemeClr val="tx1"/>
                </a:solidFill>
                <a:latin typeface="+mn-lt"/>
                <a:ea typeface="+mn-ea"/>
                <a:cs typeface="+mn-cs"/>
              </a:rPr>
              <a:t> Reason for visit – aka chief complaint codes. </a:t>
            </a: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r>
              <a:rPr lang="en-US" sz="1200" b="0" i="0" kern="1200" baseline="0" dirty="0">
                <a:solidFill>
                  <a:schemeClr val="tx1"/>
                </a:solidFill>
                <a:latin typeface="+mn-lt"/>
                <a:ea typeface="+mn-ea"/>
                <a:cs typeface="+mn-cs"/>
              </a:rPr>
              <a:t>Indication  = </a:t>
            </a:r>
            <a:r>
              <a:rPr lang="en-US" sz="1200" b="0" i="0" kern="1200" baseline="0" dirty="0" err="1">
                <a:solidFill>
                  <a:schemeClr val="tx1"/>
                </a:solidFill>
                <a:latin typeface="+mn-lt"/>
                <a:ea typeface="+mn-ea"/>
                <a:cs typeface="+mn-cs"/>
              </a:rPr>
              <a:t>reasonReference</a:t>
            </a:r>
            <a:r>
              <a:rPr lang="en-US" sz="1200" b="0" i="0" kern="1200" baseline="0" dirty="0">
                <a:solidFill>
                  <a:schemeClr val="tx1"/>
                </a:solidFill>
                <a:latin typeface="+mn-lt"/>
                <a:ea typeface="+mn-ea"/>
                <a:cs typeface="+mn-cs"/>
              </a:rPr>
              <a:t> Reason for visit – aka chief complaint codes. </a:t>
            </a: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r>
              <a:rPr lang="en-US" sz="1200" b="0" i="0" kern="1200" baseline="0" dirty="0" err="1">
                <a:solidFill>
                  <a:schemeClr val="tx1"/>
                </a:solidFill>
                <a:latin typeface="+mn-lt"/>
                <a:ea typeface="+mn-ea"/>
                <a:cs typeface="+mn-cs"/>
              </a:rPr>
              <a:t>SupportingInformation</a:t>
            </a:r>
            <a:r>
              <a:rPr lang="en-US" sz="1200" b="0" i="0" kern="1200" baseline="0" dirty="0">
                <a:solidFill>
                  <a:schemeClr val="tx1"/>
                </a:solidFill>
                <a:latin typeface="+mn-lt"/>
                <a:ea typeface="+mn-ea"/>
                <a:cs typeface="+mn-cs"/>
              </a:rPr>
              <a:t> as references to other resources (part of the FHIR request pattern alignment)</a:t>
            </a: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r>
              <a:rPr lang="en-US" sz="1200" b="0" i="0" kern="1200" baseline="0" dirty="0">
                <a:solidFill>
                  <a:schemeClr val="tx1"/>
                </a:solidFill>
                <a:latin typeface="+mn-lt"/>
                <a:ea typeface="+mn-ea"/>
                <a:cs typeface="+mn-cs"/>
              </a:rPr>
              <a:t> see resources notes  - bit of  provenance</a:t>
            </a: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r>
              <a:rPr lang="en-US" sz="1200" b="0" i="0" kern="1200" baseline="0" dirty="0">
                <a:solidFill>
                  <a:schemeClr val="tx1"/>
                </a:solidFill>
                <a:latin typeface="+mn-lt"/>
                <a:ea typeface="+mn-ea"/>
                <a:cs typeface="+mn-cs"/>
              </a:rPr>
              <a:t>Link to </a:t>
            </a:r>
            <a:r>
              <a:rPr lang="en-US" sz="1200" b="0" i="0" kern="1200" baseline="0" dirty="0" err="1">
                <a:solidFill>
                  <a:schemeClr val="tx1"/>
                </a:solidFill>
                <a:latin typeface="+mn-lt"/>
                <a:ea typeface="+mn-ea"/>
                <a:cs typeface="+mn-cs"/>
              </a:rPr>
              <a:t>ReferralRequest</a:t>
            </a:r>
            <a:r>
              <a:rPr lang="en-US" sz="1200" b="0" i="0" kern="1200" baseline="0" dirty="0">
                <a:solidFill>
                  <a:schemeClr val="tx1"/>
                </a:solidFill>
                <a:latin typeface="+mn-lt"/>
                <a:ea typeface="+mn-ea"/>
                <a:cs typeface="+mn-cs"/>
              </a:rPr>
              <a:t> resource.  ( This should be </a:t>
            </a:r>
            <a:r>
              <a:rPr lang="en-US" sz="1200" b="0" i="0" kern="1200" baseline="0" dirty="0" err="1">
                <a:solidFill>
                  <a:schemeClr val="tx1"/>
                </a:solidFill>
                <a:latin typeface="+mn-lt"/>
                <a:ea typeface="+mn-ea"/>
                <a:cs typeface="+mn-cs"/>
              </a:rPr>
              <a:t>ProcedureRequest</a:t>
            </a:r>
            <a:r>
              <a:rPr lang="en-US" sz="1200" b="0" i="0" kern="1200" baseline="0" dirty="0">
                <a:solidFill>
                  <a:schemeClr val="tx1"/>
                </a:solidFill>
                <a:latin typeface="+mn-lt"/>
                <a:ea typeface="+mn-ea"/>
                <a:cs typeface="+mn-cs"/>
              </a:rPr>
              <a:t> as well.   See </a:t>
            </a:r>
            <a:r>
              <a:rPr lang="en-US" sz="1200" b="0" i="0" kern="1200" baseline="0" dirty="0" err="1">
                <a:solidFill>
                  <a:schemeClr val="tx1"/>
                </a:solidFill>
                <a:latin typeface="+mn-lt"/>
                <a:ea typeface="+mn-ea"/>
                <a:cs typeface="+mn-cs"/>
              </a:rPr>
              <a:t>GF</a:t>
            </a:r>
            <a:r>
              <a:rPr lang="en-US" sz="1200" b="0" i="0" kern="1200" baseline="0" dirty="0">
                <a:solidFill>
                  <a:schemeClr val="tx1"/>
                </a:solidFill>
                <a:latin typeface="+mn-lt"/>
                <a:ea typeface="+mn-ea"/>
                <a:cs typeface="+mn-cs"/>
              </a:rPr>
              <a:t> </a:t>
            </a:r>
            <a:r>
              <a:rPr lang="en-US" sz="1200" b="1" i="0" u="sng" kern="1200" dirty="0">
                <a:solidFill>
                  <a:schemeClr val="tx1"/>
                </a:solidFill>
                <a:latin typeface="+mn-lt"/>
                <a:ea typeface="+mn-ea"/>
                <a:cs typeface="+mn-cs"/>
                <a:hlinkClick r:id="rId3" tooltip="Edit this tracker item"/>
              </a:rPr>
              <a:t>[#13196]</a:t>
            </a:r>
            <a:endParaRPr lang="en-US" sz="1200" b="0" i="0" kern="1200" baseline="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10 (part of the FHIR request pattern alignment)</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11 ? (part of the FHIR request pattern alignment)</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endParaRPr lang="en-US" sz="1200" b="0" i="0" kern="1200" baseline="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endParaRPr lang="en-US" sz="1200" b="0" i="0" kern="1200" baseline="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endParaRPr lang="en-US" sz="1200" b="0" i="0" kern="1200" baseline="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endParaRPr lang="en-US" sz="1200" b="0" i="0" kern="1200" baseline="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endParaRPr lang="en-US" sz="1200" b="0" i="0" kern="1200" baseline="0" dirty="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lain"/>
              <a:tabLst/>
              <a:defRPr/>
            </a:pPr>
            <a:endParaRPr lang="en-US" sz="1200" b="0" i="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B6E2784-AD47-46E0-AF47-4E7C16B87677}" type="slidenum">
              <a:rPr lang="en-US" smtClean="0"/>
              <a:pPr/>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6E2784-AD47-46E0-AF47-4E7C16B87677}" type="slidenum">
              <a:rPr lang="en-US" smtClean="0"/>
              <a:pPr/>
              <a:t>23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6E2784-AD47-46E0-AF47-4E7C16B87677}" type="slidenum">
              <a:rPr lang="en-US" smtClean="0"/>
              <a:pPr/>
              <a:t>24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6E2784-AD47-46E0-AF47-4E7C16B87677}" type="slidenum">
              <a:rPr lang="en-US" smtClean="0"/>
              <a:pPr/>
              <a:t>26</a:t>
            </a:fld>
            <a:endParaRPr lang="en-US"/>
          </a:p>
        </p:txBody>
      </p:sp>
    </p:spTree>
    <p:extLst>
      <p:ext uri="{BB962C8B-B14F-4D97-AF65-F5344CB8AC3E}">
        <p14:creationId xmlns:p14="http://schemas.microsoft.com/office/powerpoint/2010/main" val="4247372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Combine</a:t>
            </a:r>
            <a:r>
              <a:rPr lang="en-US" baseline="0" dirty="0"/>
              <a:t> with old slide set</a:t>
            </a:r>
            <a:endParaRPr lang="en-US" dirty="0"/>
          </a:p>
        </p:txBody>
      </p:sp>
      <p:sp>
        <p:nvSpPr>
          <p:cNvPr id="4" name="Slide Number Placeholder 3"/>
          <p:cNvSpPr>
            <a:spLocks noGrp="1"/>
          </p:cNvSpPr>
          <p:nvPr>
            <p:ph type="sldNum" sz="quarter" idx="10"/>
          </p:nvPr>
        </p:nvSpPr>
        <p:spPr/>
        <p:txBody>
          <a:bodyPr/>
          <a:lstStyle/>
          <a:p>
            <a:fld id="{0B6E2784-AD47-46E0-AF47-4E7C16B87677}"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 don’t need to profile them all – can leverage Argonaut Data Query and/or US Core</a:t>
            </a:r>
          </a:p>
        </p:txBody>
      </p:sp>
      <p:sp>
        <p:nvSpPr>
          <p:cNvPr id="4" name="Slide Number Placeholder 3"/>
          <p:cNvSpPr>
            <a:spLocks noGrp="1"/>
          </p:cNvSpPr>
          <p:nvPr>
            <p:ph type="sldNum" sz="quarter" idx="10"/>
          </p:nvPr>
        </p:nvSpPr>
        <p:spPr/>
        <p:txBody>
          <a:bodyPr/>
          <a:lstStyle/>
          <a:p>
            <a:fld id="{0B6E2784-AD47-46E0-AF47-4E7C16B87677}"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The real-world, non-automated analogue of the schedule described above is a standard appointment book. These books are generally organized with rows of time slots, during which a service or resource is available.</a:t>
            </a:r>
            <a:endParaRPr lang="en-US" baseline="0" dirty="0"/>
          </a:p>
        </p:txBody>
      </p:sp>
      <p:sp>
        <p:nvSpPr>
          <p:cNvPr id="4" name="Slide Number Placeholder 3"/>
          <p:cNvSpPr>
            <a:spLocks noGrp="1"/>
          </p:cNvSpPr>
          <p:nvPr>
            <p:ph type="sldNum" sz="quarter" idx="10"/>
          </p:nvPr>
        </p:nvSpPr>
        <p:spPr/>
        <p:txBody>
          <a:bodyPr/>
          <a:lstStyle/>
          <a:p>
            <a:fld id="{0B6E2784-AD47-46E0-AF47-4E7C16B87677}"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Go in</a:t>
            </a:r>
            <a:r>
              <a:rPr lang="en-US" baseline="0" dirty="0"/>
              <a:t> depth for each change….</a:t>
            </a:r>
          </a:p>
          <a:p>
            <a:r>
              <a:rPr lang="en-US" sz="1200" b="0" i="0" kern="1200" dirty="0">
                <a:solidFill>
                  <a:schemeClr val="tx1"/>
                </a:solidFill>
                <a:latin typeface="+mn-lt"/>
                <a:ea typeface="+mn-ea"/>
                <a:cs typeface="+mn-cs"/>
              </a:rPr>
              <a:t>The real-world, non-automated analogue of the schedule described above is a standard appointment book. These books are generally organized with rows of time slots, during which a service or resource is available.</a:t>
            </a:r>
            <a:endParaRPr lang="en-US" baseline="0" dirty="0"/>
          </a:p>
          <a:p>
            <a:endParaRPr lang="en-US" baseline="0" dirty="0"/>
          </a:p>
          <a:p>
            <a:pPr marL="228600" indent="-228600">
              <a:buAutoNum type="arabicPeriod"/>
            </a:pPr>
            <a:r>
              <a:rPr lang="en-US" baseline="0" dirty="0"/>
              <a:t>Status element</a:t>
            </a:r>
          </a:p>
          <a:p>
            <a:pPr marL="228600" indent="-228600">
              <a:buAutoNum type="arabicPeriod"/>
            </a:pPr>
            <a:r>
              <a:rPr lang="en-US" baseline="0" dirty="0"/>
              <a:t>Categories:  useful for search see http://hl7.org/fhir/STU3/valueset-service-category.html</a:t>
            </a:r>
          </a:p>
          <a:p>
            <a:pPr marL="228600" indent="-228600">
              <a:buAutoNum type="arabicPeriod"/>
            </a:pPr>
            <a:r>
              <a:rPr lang="en-US" baseline="0" dirty="0"/>
              <a:t>Rename</a:t>
            </a:r>
          </a:p>
          <a:p>
            <a:pPr marL="228600" indent="-228600">
              <a:buAutoNum type="arabicPeriod"/>
            </a:pPr>
            <a:r>
              <a:rPr lang="en-US" baseline="0" dirty="0"/>
              <a:t> specialty overlaps with category?  Source </a:t>
            </a:r>
            <a:r>
              <a:rPr lang="en-US" sz="1200" b="0" i="0" kern="1200" dirty="0" err="1">
                <a:solidFill>
                  <a:schemeClr val="tx1"/>
                </a:solidFill>
                <a:latin typeface="+mn-lt"/>
                <a:ea typeface="+mn-ea"/>
                <a:cs typeface="+mn-cs"/>
              </a:rPr>
              <a:t>HITSP</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C80</a:t>
            </a:r>
            <a:r>
              <a:rPr lang="en-US" sz="1200" b="0" i="0" kern="1200" dirty="0">
                <a:solidFill>
                  <a:schemeClr val="tx1"/>
                </a:solidFill>
                <a:latin typeface="+mn-lt"/>
                <a:ea typeface="+mn-ea"/>
                <a:cs typeface="+mn-cs"/>
              </a:rPr>
              <a:t> Table 2-149 Clinical Specialty Value Set Definition.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latin typeface="+mn-lt"/>
                <a:ea typeface="+mn-ea"/>
                <a:cs typeface="+mn-cs"/>
              </a:rPr>
              <a:t>Update to include </a:t>
            </a:r>
            <a:r>
              <a:rPr lang="en-US" sz="1200" b="0" i="0" kern="1200" dirty="0" err="1">
                <a:solidFill>
                  <a:schemeClr val="tx1"/>
                </a:solidFill>
                <a:latin typeface="+mn-lt"/>
                <a:ea typeface="+mn-ea"/>
                <a:cs typeface="+mn-cs"/>
              </a:rPr>
              <a:t>PractitionerRole</a:t>
            </a:r>
            <a:r>
              <a:rPr lang="en-US" sz="1200" b="0" i="0" kern="1200" baseline="0" dirty="0">
                <a:solidFill>
                  <a:schemeClr val="tx1"/>
                </a:solidFill>
                <a:latin typeface="+mn-lt"/>
                <a:ea typeface="+mn-ea"/>
                <a:cs typeface="+mn-cs"/>
              </a:rPr>
              <a:t> and “</a:t>
            </a:r>
            <a:br>
              <a:rPr lang="en-US" sz="1200" b="0" kern="1200" dirty="0">
                <a:solidFill>
                  <a:schemeClr val="tx1"/>
                </a:solidFill>
                <a:latin typeface="+mn-lt"/>
                <a:ea typeface="+mn-ea"/>
                <a:cs typeface="+mn-cs"/>
              </a:rPr>
            </a:br>
            <a:r>
              <a:rPr lang="en-US" sz="1200" b="0" kern="1200" dirty="0">
                <a:solidFill>
                  <a:schemeClr val="tx1"/>
                </a:solidFill>
                <a:latin typeface="+mn-lt"/>
                <a:ea typeface="+mn-ea"/>
                <a:cs typeface="+mn-cs"/>
              </a:rPr>
              <a:t>The capacity to support multiple referenced resource types should be used in cases where the specific resources themselves cannot be scheduled without the other, and thus only make sense to the system exposing them as a group. Common examples of this are where the combination of a </a:t>
            </a:r>
            <a:r>
              <a:rPr lang="en-US" sz="1200" b="0" kern="1200" dirty="0" err="1">
                <a:solidFill>
                  <a:schemeClr val="tx1"/>
                </a:solidFill>
                <a:latin typeface="+mn-lt"/>
                <a:ea typeface="+mn-ea"/>
                <a:cs typeface="+mn-cs"/>
              </a:rPr>
              <a:t>pracitioner</a:t>
            </a:r>
            <a:r>
              <a:rPr lang="en-US" sz="1200" b="0" kern="1200" dirty="0">
                <a:solidFill>
                  <a:schemeClr val="tx1"/>
                </a:solidFill>
                <a:latin typeface="+mn-lt"/>
                <a:ea typeface="+mn-ea"/>
                <a:cs typeface="+mn-cs"/>
              </a:rPr>
              <a:t> and a room(location) are always required by a system.</a:t>
            </a:r>
            <a:r>
              <a:rPr lang="en-US" sz="1200" b="0" i="0"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B6E2784-AD47-46E0-AF47-4E7C16B87677}"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Go in</a:t>
            </a:r>
            <a:r>
              <a:rPr lang="en-US" baseline="0" dirty="0"/>
              <a:t> depth for each change….</a:t>
            </a:r>
          </a:p>
          <a:p>
            <a:r>
              <a:rPr lang="en-US" sz="1200" b="0" i="0" kern="1200" dirty="0">
                <a:solidFill>
                  <a:schemeClr val="tx1"/>
                </a:solidFill>
                <a:latin typeface="+mn-lt"/>
                <a:ea typeface="+mn-ea"/>
                <a:cs typeface="+mn-cs"/>
              </a:rPr>
              <a:t>The real-world, non-automated analogue of the schedule described above is a standard appointment book. These books are generally organized with rows of time slots, during which a service or resource is available.</a:t>
            </a:r>
            <a:endParaRPr lang="en-US" baseline="0" dirty="0"/>
          </a:p>
          <a:p>
            <a:endParaRPr lang="en-US" baseline="0" dirty="0"/>
          </a:p>
          <a:p>
            <a:pPr marL="228600" indent="-228600">
              <a:buAutoNum type="arabicPeriod"/>
            </a:pPr>
            <a:r>
              <a:rPr lang="en-US" baseline="0" dirty="0"/>
              <a:t>Status element</a:t>
            </a:r>
          </a:p>
          <a:p>
            <a:pPr marL="228600" indent="-228600">
              <a:buAutoNum type="arabicPeriod"/>
            </a:pPr>
            <a:r>
              <a:rPr lang="en-US" baseline="0" dirty="0"/>
              <a:t>Categories:  useful for search see http://hl7.org/fhir/STU3/valueset-service-category.html</a:t>
            </a:r>
          </a:p>
          <a:p>
            <a:pPr marL="228600" indent="-228600">
              <a:buAutoNum type="arabicPeriod"/>
            </a:pPr>
            <a:r>
              <a:rPr lang="en-US" baseline="0" dirty="0"/>
              <a:t>Rename</a:t>
            </a:r>
          </a:p>
          <a:p>
            <a:pPr marL="228600" indent="-228600">
              <a:buAutoNum type="arabicPeriod"/>
            </a:pPr>
            <a:r>
              <a:rPr lang="en-US" baseline="0" dirty="0"/>
              <a:t> specialty overlaps with category?  Source </a:t>
            </a:r>
            <a:r>
              <a:rPr lang="en-US" sz="1200" b="0" i="0" kern="1200" dirty="0" err="1">
                <a:solidFill>
                  <a:schemeClr val="tx1"/>
                </a:solidFill>
                <a:latin typeface="+mn-lt"/>
                <a:ea typeface="+mn-ea"/>
                <a:cs typeface="+mn-cs"/>
              </a:rPr>
              <a:t>HITSP</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C80</a:t>
            </a:r>
            <a:r>
              <a:rPr lang="en-US" sz="1200" b="0" i="0" kern="1200" dirty="0">
                <a:solidFill>
                  <a:schemeClr val="tx1"/>
                </a:solidFill>
                <a:latin typeface="+mn-lt"/>
                <a:ea typeface="+mn-ea"/>
                <a:cs typeface="+mn-cs"/>
              </a:rPr>
              <a:t> Table 2-149 Clinical Specialty Value Set Definition.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latin typeface="+mn-lt"/>
                <a:ea typeface="+mn-ea"/>
                <a:cs typeface="+mn-cs"/>
              </a:rPr>
              <a:t>Update to include </a:t>
            </a:r>
            <a:r>
              <a:rPr lang="en-US" sz="1200" b="0" i="0" kern="1200" dirty="0" err="1">
                <a:solidFill>
                  <a:schemeClr val="tx1"/>
                </a:solidFill>
                <a:latin typeface="+mn-lt"/>
                <a:ea typeface="+mn-ea"/>
                <a:cs typeface="+mn-cs"/>
              </a:rPr>
              <a:t>PractitionerRole</a:t>
            </a:r>
            <a:r>
              <a:rPr lang="en-US" sz="1200" b="0" i="0" kern="1200" baseline="0" dirty="0">
                <a:solidFill>
                  <a:schemeClr val="tx1"/>
                </a:solidFill>
                <a:latin typeface="+mn-lt"/>
                <a:ea typeface="+mn-ea"/>
                <a:cs typeface="+mn-cs"/>
              </a:rPr>
              <a:t> and “</a:t>
            </a:r>
            <a:br>
              <a:rPr lang="en-US" sz="1200" b="0" kern="1200" dirty="0">
                <a:solidFill>
                  <a:schemeClr val="tx1"/>
                </a:solidFill>
                <a:latin typeface="+mn-lt"/>
                <a:ea typeface="+mn-ea"/>
                <a:cs typeface="+mn-cs"/>
              </a:rPr>
            </a:br>
            <a:r>
              <a:rPr lang="en-US" sz="1200" b="0" kern="1200" dirty="0">
                <a:solidFill>
                  <a:schemeClr val="tx1"/>
                </a:solidFill>
                <a:latin typeface="+mn-lt"/>
                <a:ea typeface="+mn-ea"/>
                <a:cs typeface="+mn-cs"/>
              </a:rPr>
              <a:t>The capacity to support multiple referenced resource types should be used in cases where the specific resources themselves cannot be scheduled without the other, and thus only make sense to the system exposing them as a group. Common examples of this are where the combination of a </a:t>
            </a:r>
            <a:r>
              <a:rPr lang="en-US" sz="1200" b="0" kern="1200" dirty="0" err="1">
                <a:solidFill>
                  <a:schemeClr val="tx1"/>
                </a:solidFill>
                <a:latin typeface="+mn-lt"/>
                <a:ea typeface="+mn-ea"/>
                <a:cs typeface="+mn-cs"/>
              </a:rPr>
              <a:t>pracitioner</a:t>
            </a:r>
            <a:r>
              <a:rPr lang="en-US" sz="1200" b="0" kern="1200" dirty="0">
                <a:solidFill>
                  <a:schemeClr val="tx1"/>
                </a:solidFill>
                <a:latin typeface="+mn-lt"/>
                <a:ea typeface="+mn-ea"/>
                <a:cs typeface="+mn-cs"/>
              </a:rPr>
              <a:t> and a room(location) are always required by a system.</a:t>
            </a:r>
            <a:r>
              <a:rPr lang="en-US" sz="1200" b="0" i="0"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B6E2784-AD47-46E0-AF47-4E7C16B87677}"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6E2784-AD47-46E0-AF47-4E7C16B87677}"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 slot of time on a schedule that may be available for booking appointments.</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1  already</a:t>
            </a:r>
            <a:r>
              <a:rPr lang="en-US" sz="1200" b="0" i="0" kern="1200" baseline="0" dirty="0">
                <a:solidFill>
                  <a:schemeClr val="tx1"/>
                </a:solidFill>
                <a:latin typeface="+mn-lt"/>
                <a:ea typeface="+mn-ea"/>
                <a:cs typeface="+mn-cs"/>
              </a:rPr>
              <a:t> covered in schedule slide</a:t>
            </a:r>
          </a:p>
          <a:p>
            <a:r>
              <a:rPr lang="en-US" sz="1200" b="0" i="0" kern="1200" baseline="0" dirty="0">
                <a:solidFill>
                  <a:schemeClr val="tx1"/>
                </a:solidFill>
                <a:latin typeface="+mn-lt"/>
                <a:ea typeface="+mn-ea"/>
                <a:cs typeface="+mn-cs"/>
              </a:rPr>
              <a:t>2  Again this overlaps with category: Rename and change in cardinality  service type  codes :  http://hl7.org/fhir/STU3/valueset-service-type.html </a:t>
            </a:r>
          </a:p>
          <a:p>
            <a:r>
              <a:rPr lang="en-US" sz="1200" b="0" i="0" kern="1200" baseline="0" dirty="0">
                <a:solidFill>
                  <a:schemeClr val="tx1"/>
                </a:solidFill>
                <a:latin typeface="+mn-lt"/>
                <a:ea typeface="+mn-ea"/>
                <a:cs typeface="+mn-cs"/>
              </a:rPr>
              <a:t>3  </a:t>
            </a:r>
            <a:r>
              <a:rPr lang="en-US" sz="1200" b="0" i="0" kern="1200" dirty="0">
                <a:solidFill>
                  <a:schemeClr val="tx1"/>
                </a:solidFill>
                <a:latin typeface="+mn-lt"/>
                <a:ea typeface="+mn-ea"/>
                <a:cs typeface="+mn-cs"/>
              </a:rPr>
              <a:t>already</a:t>
            </a:r>
            <a:r>
              <a:rPr lang="en-US" sz="1200" b="0" i="0" kern="1200" baseline="0" dirty="0">
                <a:solidFill>
                  <a:schemeClr val="tx1"/>
                </a:solidFill>
                <a:latin typeface="+mn-lt"/>
                <a:ea typeface="+mn-ea"/>
                <a:cs typeface="+mn-cs"/>
              </a:rPr>
              <a:t> covered in schedule slide</a:t>
            </a:r>
          </a:p>
          <a:p>
            <a:pPr marL="228600" indent="-228600">
              <a:buAutoNum type="arabicPeriod" startAt="4"/>
            </a:pPr>
            <a:r>
              <a:rPr lang="en-US" sz="1200" b="0" i="0" kern="1200" baseline="0" dirty="0">
                <a:solidFill>
                  <a:schemeClr val="tx1"/>
                </a:solidFill>
                <a:latin typeface="+mn-lt"/>
                <a:ea typeface="+mn-ea"/>
                <a:cs typeface="+mn-cs"/>
              </a:rPr>
              <a:t>Classifies the type of appointment that can be made.</a:t>
            </a:r>
          </a:p>
          <a:p>
            <a:pPr marL="228600" indent="-228600">
              <a:buAutoNum type="arabicPeriod" startAt="4"/>
            </a:pPr>
            <a:r>
              <a:rPr lang="en-US" sz="1200" b="0" i="0" kern="1200" baseline="0" dirty="0">
                <a:solidFill>
                  <a:schemeClr val="tx1"/>
                </a:solidFill>
                <a:latin typeface="+mn-lt"/>
                <a:ea typeface="+mn-ea"/>
                <a:cs typeface="+mn-cs"/>
              </a:rPr>
              <a:t>rename</a:t>
            </a:r>
          </a:p>
          <a:p>
            <a:endParaRPr lang="en-US" dirty="0"/>
          </a:p>
        </p:txBody>
      </p:sp>
      <p:sp>
        <p:nvSpPr>
          <p:cNvPr id="4" name="Slide Number Placeholder 3"/>
          <p:cNvSpPr>
            <a:spLocks noGrp="1"/>
          </p:cNvSpPr>
          <p:nvPr>
            <p:ph type="sldNum" sz="quarter" idx="10"/>
          </p:nvPr>
        </p:nvSpPr>
        <p:spPr/>
        <p:txBody>
          <a:bodyPr/>
          <a:lstStyle/>
          <a:p>
            <a:fld id="{0B6E2784-AD47-46E0-AF47-4E7C16B87677}"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 slot of time on a schedule that may be available for booking appointments.</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1  already</a:t>
            </a:r>
            <a:r>
              <a:rPr lang="en-US" sz="1200" b="0" i="0" kern="1200" baseline="0" dirty="0">
                <a:solidFill>
                  <a:schemeClr val="tx1"/>
                </a:solidFill>
                <a:latin typeface="+mn-lt"/>
                <a:ea typeface="+mn-ea"/>
                <a:cs typeface="+mn-cs"/>
              </a:rPr>
              <a:t> covered in schedule slide</a:t>
            </a:r>
          </a:p>
          <a:p>
            <a:r>
              <a:rPr lang="en-US" sz="1200" b="0" i="0" kern="1200" baseline="0" dirty="0">
                <a:solidFill>
                  <a:schemeClr val="tx1"/>
                </a:solidFill>
                <a:latin typeface="+mn-lt"/>
                <a:ea typeface="+mn-ea"/>
                <a:cs typeface="+mn-cs"/>
              </a:rPr>
              <a:t>2  Again this overlaps with category: Rename and change in cardinality  service type  codes :  http://hl7.org/fhir/STU3/valueset-service-type.html </a:t>
            </a:r>
          </a:p>
          <a:p>
            <a:r>
              <a:rPr lang="en-US" sz="1200" b="0" i="0" kern="1200" baseline="0" dirty="0">
                <a:solidFill>
                  <a:schemeClr val="tx1"/>
                </a:solidFill>
                <a:latin typeface="+mn-lt"/>
                <a:ea typeface="+mn-ea"/>
                <a:cs typeface="+mn-cs"/>
              </a:rPr>
              <a:t>3  </a:t>
            </a:r>
            <a:r>
              <a:rPr lang="en-US" sz="1200" b="0" i="0" kern="1200" dirty="0">
                <a:solidFill>
                  <a:schemeClr val="tx1"/>
                </a:solidFill>
                <a:latin typeface="+mn-lt"/>
                <a:ea typeface="+mn-ea"/>
                <a:cs typeface="+mn-cs"/>
              </a:rPr>
              <a:t>already</a:t>
            </a:r>
            <a:r>
              <a:rPr lang="en-US" sz="1200" b="0" i="0" kern="1200" baseline="0" dirty="0">
                <a:solidFill>
                  <a:schemeClr val="tx1"/>
                </a:solidFill>
                <a:latin typeface="+mn-lt"/>
                <a:ea typeface="+mn-ea"/>
                <a:cs typeface="+mn-cs"/>
              </a:rPr>
              <a:t> covered in schedule slide</a:t>
            </a:r>
          </a:p>
          <a:p>
            <a:pPr marL="228600" indent="-228600">
              <a:buAutoNum type="arabicPeriod" startAt="4"/>
            </a:pPr>
            <a:r>
              <a:rPr lang="en-US" sz="1200" b="0" i="0" kern="1200" baseline="0" dirty="0">
                <a:solidFill>
                  <a:schemeClr val="tx1"/>
                </a:solidFill>
                <a:latin typeface="+mn-lt"/>
                <a:ea typeface="+mn-ea"/>
                <a:cs typeface="+mn-cs"/>
              </a:rPr>
              <a:t>Classifies the type of appointment that can be made.</a:t>
            </a:r>
          </a:p>
          <a:p>
            <a:pPr marL="228600" indent="-228600">
              <a:buAutoNum type="arabicPeriod" startAt="4"/>
            </a:pPr>
            <a:r>
              <a:rPr lang="en-US" sz="1200" b="0" i="0" kern="1200" baseline="0" dirty="0">
                <a:solidFill>
                  <a:schemeClr val="tx1"/>
                </a:solidFill>
                <a:latin typeface="+mn-lt"/>
                <a:ea typeface="+mn-ea"/>
                <a:cs typeface="+mn-cs"/>
              </a:rPr>
              <a:t>rename</a:t>
            </a:r>
          </a:p>
          <a:p>
            <a:endParaRPr lang="en-US" dirty="0"/>
          </a:p>
        </p:txBody>
      </p:sp>
      <p:sp>
        <p:nvSpPr>
          <p:cNvPr id="4" name="Slide Number Placeholder 3"/>
          <p:cNvSpPr>
            <a:spLocks noGrp="1"/>
          </p:cNvSpPr>
          <p:nvPr>
            <p:ph type="sldNum" sz="quarter" idx="10"/>
          </p:nvPr>
        </p:nvSpPr>
        <p:spPr/>
        <p:txBody>
          <a:bodyPr/>
          <a:lstStyle/>
          <a:p>
            <a:fld id="{0B6E2784-AD47-46E0-AF47-4E7C16B87677}"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F34E23-7322-411F-A2A6-44967A8B4814}" type="datetimeFigureOut">
              <a:rPr lang="en-US" smtClean="0"/>
              <a:pPr/>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A3DF2-E465-496B-BD28-28890CCC095B}" type="slidenum">
              <a:rPr lang="en-US" smtClean="0"/>
              <a:pPr/>
              <a:t>‹#›</a:t>
            </a:fld>
            <a:endParaRPr lang="en-US"/>
          </a:p>
        </p:txBody>
      </p:sp>
    </p:spTree>
    <p:extLst>
      <p:ext uri="{BB962C8B-B14F-4D97-AF65-F5344CB8AC3E}">
        <p14:creationId xmlns:p14="http://schemas.microsoft.com/office/powerpoint/2010/main" val="871810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F34E23-7322-411F-A2A6-44967A8B4814}" type="datetimeFigureOut">
              <a:rPr lang="en-US" smtClean="0"/>
              <a:pPr/>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A3DF2-E465-496B-BD28-28890CCC095B}" type="slidenum">
              <a:rPr lang="en-US" smtClean="0"/>
              <a:pPr/>
              <a:t>‹#›</a:t>
            </a:fld>
            <a:endParaRPr lang="en-US"/>
          </a:p>
        </p:txBody>
      </p:sp>
    </p:spTree>
    <p:extLst>
      <p:ext uri="{BB962C8B-B14F-4D97-AF65-F5344CB8AC3E}">
        <p14:creationId xmlns:p14="http://schemas.microsoft.com/office/powerpoint/2010/main" val="325249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F34E23-7322-411F-A2A6-44967A8B4814}" type="datetimeFigureOut">
              <a:rPr lang="en-US" smtClean="0"/>
              <a:pPr/>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A3DF2-E465-496B-BD28-28890CCC095B}" type="slidenum">
              <a:rPr lang="en-US" smtClean="0"/>
              <a:pPr/>
              <a:t>‹#›</a:t>
            </a:fld>
            <a:endParaRPr lang="en-US"/>
          </a:p>
        </p:txBody>
      </p:sp>
    </p:spTree>
    <p:extLst>
      <p:ext uri="{BB962C8B-B14F-4D97-AF65-F5344CB8AC3E}">
        <p14:creationId xmlns:p14="http://schemas.microsoft.com/office/powerpoint/2010/main" val="1531143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a:p>
        </p:txBody>
      </p:sp>
      <p:sp>
        <p:nvSpPr>
          <p:cNvPr id="4" name="Date Placeholder 3"/>
          <p:cNvSpPr>
            <a:spLocks noGrp="1"/>
          </p:cNvSpPr>
          <p:nvPr>
            <p:ph type="dt" sz="half" idx="10"/>
          </p:nvPr>
        </p:nvSpPr>
        <p:spPr/>
        <p:txBody>
          <a:bodyPr/>
          <a:lstStyle/>
          <a:p>
            <a:fld id="{A8224893-DBDA-4BFA-9CE1-4BFE7CD0F8CF}" type="datetime1">
              <a:rPr lang="en-US"/>
              <a:pPr/>
              <a:t>4/12/2017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pPr/>
              <a:t>‹#›</a:t>
            </a:fld>
            <a:endParaRPr/>
          </a:p>
        </p:txBody>
      </p:sp>
    </p:spTree>
    <p:extLst>
      <p:ext uri="{BB962C8B-B14F-4D97-AF65-F5344CB8AC3E}">
        <p14:creationId xmlns:p14="http://schemas.microsoft.com/office/powerpoint/2010/main" val="1411411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B2D3E9E-A95C-48F2-B4BF-A71542E0BE9A}" type="datetime1">
              <a:rPr lang="en-US"/>
              <a:pPr/>
              <a:t>4/12/2017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pPr/>
              <a:t>‹#›</a:t>
            </a:fld>
            <a:endParaRPr/>
          </a:p>
        </p:txBody>
      </p:sp>
    </p:spTree>
    <p:extLst>
      <p:ext uri="{BB962C8B-B14F-4D97-AF65-F5344CB8AC3E}">
        <p14:creationId xmlns:p14="http://schemas.microsoft.com/office/powerpoint/2010/main" val="2597502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0F84E2-2D7A-43CF-AC90-352A289A783A}" type="datetime1">
              <a:rPr lang="en-US"/>
              <a:pPr/>
              <a:t>4/12/2017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pPr/>
              <a:t>‹#›</a:t>
            </a:fld>
            <a:endParaRPr/>
          </a:p>
        </p:txBody>
      </p:sp>
    </p:spTree>
    <p:extLst>
      <p:ext uri="{BB962C8B-B14F-4D97-AF65-F5344CB8AC3E}">
        <p14:creationId xmlns:p14="http://schemas.microsoft.com/office/powerpoint/2010/main" val="2359082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28650" y="1828801"/>
            <a:ext cx="3886200" cy="4351337"/>
          </a:xfrm>
        </p:spPr>
        <p:txBody>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29150" y="1828801"/>
            <a:ext cx="3886200" cy="4351337"/>
          </a:xfrm>
        </p:spPr>
        <p:txBody>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12952B5-7A2F-4CC8-B7CE-9234E21C2837}" type="datetime1">
              <a:rPr lang="en-US"/>
              <a:pPr/>
              <a:t>4/12/2017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pPr/>
              <a:t>‹#›</a:t>
            </a:fld>
            <a:endParaRPr/>
          </a:p>
        </p:txBody>
      </p:sp>
    </p:spTree>
    <p:extLst>
      <p:ext uri="{BB962C8B-B14F-4D97-AF65-F5344CB8AC3E}">
        <p14:creationId xmlns:p14="http://schemas.microsoft.com/office/powerpoint/2010/main" val="493991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0936" y="1681851"/>
            <a:ext cx="3867150" cy="731520"/>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0936" y="2507550"/>
            <a:ext cx="3867150" cy="372825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61299" y="1681851"/>
            <a:ext cx="3868340" cy="73152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1299" y="2507550"/>
            <a:ext cx="3868340" cy="372825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E1DA07A-9201-4B4B-BAF2-015AFA30F520}" type="datetime1">
              <a:rPr lang="en-US"/>
              <a:pPr/>
              <a:t>4/12/2017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4FAB73BC-B049-4115-A692-8D63A059BFB8}" type="slidenum">
              <a:rPr/>
              <a:pPr/>
              <a:t>‹#›</a:t>
            </a:fld>
            <a:endParaRPr/>
          </a:p>
        </p:txBody>
      </p:sp>
      <p:sp>
        <p:nvSpPr>
          <p:cNvPr id="10" name="Title 9"/>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171899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a:pPr/>
              <a:t>4/12/2017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FAB73BC-B049-4115-A692-8D63A059BFB8}" type="slidenum">
              <a:rPr/>
              <a:pPr/>
              <a:t>‹#›</a:t>
            </a:fld>
            <a:endParaRPr/>
          </a:p>
        </p:txBody>
      </p:sp>
      <p:sp>
        <p:nvSpPr>
          <p:cNvPr id="6" name="Title 5"/>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405636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a:pPr/>
              <a:t>4/12/2017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4FAB73BC-B049-4115-A692-8D63A059BFB8}" type="slidenum">
              <a:rPr/>
              <a:pPr/>
              <a:t>‹#›</a:t>
            </a:fld>
            <a:endParaRPr/>
          </a:p>
        </p:txBody>
      </p:sp>
    </p:spTree>
    <p:extLst>
      <p:ext uri="{BB962C8B-B14F-4D97-AF65-F5344CB8AC3E}">
        <p14:creationId xmlns:p14="http://schemas.microsoft.com/office/powerpoint/2010/main" val="540442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a:p>
        </p:txBody>
      </p:sp>
      <p:sp>
        <p:nvSpPr>
          <p:cNvPr id="3" name="Content Placeholder 2"/>
          <p:cNvSpPr>
            <a:spLocks noGrp="1"/>
          </p:cNvSpPr>
          <p:nvPr>
            <p:ph idx="1"/>
          </p:nvPr>
        </p:nvSpPr>
        <p:spPr>
          <a:xfrm>
            <a:off x="3886200" y="990600"/>
            <a:ext cx="4529613"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100000"/>
              </a:lnSpc>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AF6E2C9B-5FA2-460D-9BE7-B0812FC2A6FF}" type="datetime1">
              <a:rPr lang="en-US"/>
              <a:pPr/>
              <a:t>4/12/2017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pPr/>
              <a:t>‹#›</a:t>
            </a:fld>
            <a:endParaRPr/>
          </a:p>
        </p:txBody>
      </p:sp>
    </p:spTree>
    <p:extLst>
      <p:ext uri="{BB962C8B-B14F-4D97-AF65-F5344CB8AC3E}">
        <p14:creationId xmlns:p14="http://schemas.microsoft.com/office/powerpoint/2010/main" val="3091267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F34E23-7322-411F-A2A6-44967A8B4814}" type="datetimeFigureOut">
              <a:rPr lang="en-US" smtClean="0"/>
              <a:pPr/>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A3DF2-E465-496B-BD28-28890CCC095B}" type="slidenum">
              <a:rPr lang="en-US" smtClean="0"/>
              <a:pPr/>
              <a:t>‹#›</a:t>
            </a:fld>
            <a:endParaRPr lang="en-US"/>
          </a:p>
        </p:txBody>
      </p:sp>
    </p:spTree>
    <p:extLst>
      <p:ext uri="{BB962C8B-B14F-4D97-AF65-F5344CB8AC3E}">
        <p14:creationId xmlns:p14="http://schemas.microsoft.com/office/powerpoint/2010/main" val="2655760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a:p>
        </p:txBody>
      </p:sp>
      <p:sp>
        <p:nvSpPr>
          <p:cNvPr id="3" name="Picture Placeholder 2"/>
          <p:cNvSpPr>
            <a:spLocks noGrp="1"/>
          </p:cNvSpPr>
          <p:nvPr>
            <p:ph type="pic" idx="1"/>
          </p:nvPr>
        </p:nvSpPr>
        <p:spPr>
          <a:xfrm>
            <a:off x="3886200" y="990600"/>
            <a:ext cx="4530852"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100000"/>
              </a:lnSpc>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1D374940-A916-4C8B-9648-02A2D3898F9E}" type="datetime1">
              <a:rPr lang="en-US"/>
              <a:pPr/>
              <a:t>4/12/2017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pPr/>
              <a:t>‹#›</a:t>
            </a:fld>
            <a:endParaRPr/>
          </a:p>
        </p:txBody>
      </p:sp>
    </p:spTree>
    <p:extLst>
      <p:ext uri="{BB962C8B-B14F-4D97-AF65-F5344CB8AC3E}">
        <p14:creationId xmlns:p14="http://schemas.microsoft.com/office/powerpoint/2010/main" val="4630290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F4E5243-F52A-4D37-9694-EB26C6C31910}" type="datetime1">
              <a:rPr lang="en-US"/>
              <a:pPr/>
              <a:t>4/12/2017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pPr/>
              <a:t>‹#›</a:t>
            </a:fld>
            <a:endParaRPr/>
          </a:p>
        </p:txBody>
      </p:sp>
    </p:spTree>
    <p:extLst>
      <p:ext uri="{BB962C8B-B14F-4D97-AF65-F5344CB8AC3E}">
        <p14:creationId xmlns:p14="http://schemas.microsoft.com/office/powerpoint/2010/main" val="19206059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A77B6E1-634A-48DC-9E8B-D894023267EF}" type="datetime1">
              <a:rPr lang="en-US"/>
              <a:pPr/>
              <a:t>4/12/2017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pPr/>
              <a:t>‹#›</a:t>
            </a:fld>
            <a:endParaRPr/>
          </a:p>
        </p:txBody>
      </p:sp>
    </p:spTree>
    <p:extLst>
      <p:ext uri="{BB962C8B-B14F-4D97-AF65-F5344CB8AC3E}">
        <p14:creationId xmlns:p14="http://schemas.microsoft.com/office/powerpoint/2010/main" val="4184759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F34E23-7322-411F-A2A6-44967A8B4814}" type="datetimeFigureOut">
              <a:rPr lang="en-US" smtClean="0"/>
              <a:pPr/>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A3DF2-E465-496B-BD28-28890CCC095B}" type="slidenum">
              <a:rPr lang="en-US" smtClean="0"/>
              <a:pPr/>
              <a:t>‹#›</a:t>
            </a:fld>
            <a:endParaRPr lang="en-US"/>
          </a:p>
        </p:txBody>
      </p:sp>
    </p:spTree>
    <p:extLst>
      <p:ext uri="{BB962C8B-B14F-4D97-AF65-F5344CB8AC3E}">
        <p14:creationId xmlns:p14="http://schemas.microsoft.com/office/powerpoint/2010/main" val="193104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F34E23-7322-411F-A2A6-44967A8B4814}" type="datetimeFigureOut">
              <a:rPr lang="en-US" smtClean="0"/>
              <a:pPr/>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A3DF2-E465-496B-BD28-28890CCC095B}" type="slidenum">
              <a:rPr lang="en-US" smtClean="0"/>
              <a:pPr/>
              <a:t>‹#›</a:t>
            </a:fld>
            <a:endParaRPr lang="en-US"/>
          </a:p>
        </p:txBody>
      </p:sp>
    </p:spTree>
    <p:extLst>
      <p:ext uri="{BB962C8B-B14F-4D97-AF65-F5344CB8AC3E}">
        <p14:creationId xmlns:p14="http://schemas.microsoft.com/office/powerpoint/2010/main" val="53111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F34E23-7322-411F-A2A6-44967A8B4814}" type="datetimeFigureOut">
              <a:rPr lang="en-US" smtClean="0"/>
              <a:pPr/>
              <a:t>4/12/2017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A3DF2-E465-496B-BD28-28890CCC095B}" type="slidenum">
              <a:rPr lang="en-US" smtClean="0"/>
              <a:pPr/>
              <a:t>‹#›</a:t>
            </a:fld>
            <a:endParaRPr lang="en-US"/>
          </a:p>
        </p:txBody>
      </p:sp>
    </p:spTree>
    <p:extLst>
      <p:ext uri="{BB962C8B-B14F-4D97-AF65-F5344CB8AC3E}">
        <p14:creationId xmlns:p14="http://schemas.microsoft.com/office/powerpoint/2010/main" val="1030483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F34E23-7322-411F-A2A6-44967A8B4814}" type="datetimeFigureOut">
              <a:rPr lang="en-US" smtClean="0"/>
              <a:pPr/>
              <a:t>4/12/2017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6A3DF2-E465-496B-BD28-28890CCC095B}" type="slidenum">
              <a:rPr lang="en-US" smtClean="0"/>
              <a:pPr/>
              <a:t>‹#›</a:t>
            </a:fld>
            <a:endParaRPr lang="en-US"/>
          </a:p>
        </p:txBody>
      </p:sp>
    </p:spTree>
    <p:extLst>
      <p:ext uri="{BB962C8B-B14F-4D97-AF65-F5344CB8AC3E}">
        <p14:creationId xmlns:p14="http://schemas.microsoft.com/office/powerpoint/2010/main" val="58363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F34E23-7322-411F-A2A6-44967A8B4814}" type="datetimeFigureOut">
              <a:rPr lang="en-US" smtClean="0"/>
              <a:pPr/>
              <a:t>4/12/2017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6A3DF2-E465-496B-BD28-28890CCC095B}" type="slidenum">
              <a:rPr lang="en-US" smtClean="0"/>
              <a:pPr/>
              <a:t>‹#›</a:t>
            </a:fld>
            <a:endParaRPr lang="en-US"/>
          </a:p>
        </p:txBody>
      </p:sp>
    </p:spTree>
    <p:extLst>
      <p:ext uri="{BB962C8B-B14F-4D97-AF65-F5344CB8AC3E}">
        <p14:creationId xmlns:p14="http://schemas.microsoft.com/office/powerpoint/2010/main" val="2695369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F34E23-7322-411F-A2A6-44967A8B4814}" type="datetimeFigureOut">
              <a:rPr lang="en-US" smtClean="0"/>
              <a:pPr/>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A3DF2-E465-496B-BD28-28890CCC095B}" type="slidenum">
              <a:rPr lang="en-US" smtClean="0"/>
              <a:pPr/>
              <a:t>‹#›</a:t>
            </a:fld>
            <a:endParaRPr lang="en-US"/>
          </a:p>
        </p:txBody>
      </p:sp>
    </p:spTree>
    <p:extLst>
      <p:ext uri="{BB962C8B-B14F-4D97-AF65-F5344CB8AC3E}">
        <p14:creationId xmlns:p14="http://schemas.microsoft.com/office/powerpoint/2010/main" val="2314048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F34E23-7322-411F-A2A6-44967A8B4814}" type="datetimeFigureOut">
              <a:rPr lang="en-US" smtClean="0"/>
              <a:pPr/>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A3DF2-E465-496B-BD28-28890CCC095B}" type="slidenum">
              <a:rPr lang="en-US" smtClean="0"/>
              <a:pPr/>
              <a:t>‹#›</a:t>
            </a:fld>
            <a:endParaRPr lang="en-US"/>
          </a:p>
        </p:txBody>
      </p:sp>
    </p:spTree>
    <p:extLst>
      <p:ext uri="{BB962C8B-B14F-4D97-AF65-F5344CB8AC3E}">
        <p14:creationId xmlns:p14="http://schemas.microsoft.com/office/powerpoint/2010/main" val="317240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F34E23-7322-411F-A2A6-44967A8B4814}" type="datetimeFigureOut">
              <a:rPr lang="en-US" smtClean="0"/>
              <a:pPr/>
              <a:t>4/12/2017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A3DF2-E465-496B-BD28-28890CCC095B}" type="slidenum">
              <a:rPr lang="en-US" smtClean="0"/>
              <a:pPr/>
              <a:t>‹#›</a:t>
            </a:fld>
            <a:endParaRPr lang="en-US"/>
          </a:p>
        </p:txBody>
      </p:sp>
    </p:spTree>
    <p:extLst>
      <p:ext uri="{BB962C8B-B14F-4D97-AF65-F5344CB8AC3E}">
        <p14:creationId xmlns:p14="http://schemas.microsoft.com/office/powerpoint/2010/main" val="3177315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a:pPr/>
              <a:t>4/12/2017</a:t>
            </a:fld>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a:pPr/>
              <a:t>‹#›</a:t>
            </a:fld>
            <a:endParaRPr/>
          </a:p>
        </p:txBody>
      </p:sp>
    </p:spTree>
    <p:extLst>
      <p:ext uri="{BB962C8B-B14F-4D97-AF65-F5344CB8AC3E}">
        <p14:creationId xmlns:p14="http://schemas.microsoft.com/office/powerpoint/2010/main" val="119036138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SzPct val="80000"/>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SzPct val="80000"/>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SzPct val="80000"/>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SzPct val="80000"/>
        <a:buFont typeface="Arial"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SzPct val="80000"/>
        <a:buFont typeface="Arial" pitchFamily="34" charset="0"/>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hl7.org/fhir/STU3/index.html" TargetMode="External"/><Relationship Id="rId2" Type="http://schemas.openxmlformats.org/officeDocument/2006/relationships/hyperlink" Target="http://hl7.org/fhir/DSTU2/index.html"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iki.hl7.org/index.php?title=201701_Provider_Directories_and_Scheduling" TargetMode="External"/><Relationship Id="rId2" Type="http://schemas.openxmlformats.org/officeDocument/2006/relationships/hyperlink" Target="https://vimeopro.com/user12740828/hl7-fhir-developer-days-2016-amsterdam/video/191943422" TargetMode="External"/><Relationship Id="rId1" Type="http://schemas.openxmlformats.org/officeDocument/2006/relationships/slideLayout" Target="../slideLayouts/slideLayout2.xml"/><Relationship Id="rId5" Type="http://schemas.openxmlformats.org/officeDocument/2006/relationships/hyperlink" Target="https://nhsconnect.github.io/gpconnect/tag_design.html" TargetMode="External"/><Relationship Id="rId4" Type="http://schemas.openxmlformats.org/officeDocument/2006/relationships/hyperlink" Target="https://nhsconnect.github.io/gpconnect/appointments_use_case_book_an_appointment.htm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groups.google.com/forum/" TargetMode="External"/><Relationship Id="rId2" Type="http://schemas.openxmlformats.org/officeDocument/2006/relationships/hyperlink" Target="https://github.com/argonautproject/schedul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amp;ehk=jHLbAspAqQ5ljEcc"/><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Argonaut Scheduling</a:t>
            </a:r>
          </a:p>
        </p:txBody>
      </p:sp>
      <p:sp>
        <p:nvSpPr>
          <p:cNvPr id="3" name="Subtitle 2"/>
          <p:cNvSpPr>
            <a:spLocks noGrp="1"/>
          </p:cNvSpPr>
          <p:nvPr>
            <p:ph type="subTitle" idx="1"/>
          </p:nvPr>
        </p:nvSpPr>
        <p:spPr/>
        <p:txBody>
          <a:bodyPr/>
          <a:lstStyle/>
          <a:p>
            <a:r>
              <a:rPr lang="en-US" dirty="0"/>
              <a:t>04/12/2017</a:t>
            </a:r>
          </a:p>
          <a:p>
            <a:r>
              <a:rPr lang="en-US" dirty="0"/>
              <a:t>Eric Haas</a:t>
            </a:r>
          </a:p>
          <a:p>
            <a:r>
              <a:rPr lang="en-US" dirty="0"/>
              <a:t>Brett Marquard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FHIR Scheduling Related Resources </a:t>
            </a:r>
          </a:p>
        </p:txBody>
      </p:sp>
      <p:pic>
        <p:nvPicPr>
          <p:cNvPr id="8" name="Snagit_PPT678E" descr="PPT678E.png"/>
          <p:cNvPicPr>
            <a:picLocks noChangeAspect="1"/>
          </p:cNvPicPr>
          <p:nvPr/>
        </p:nvPicPr>
        <p:blipFill>
          <a:blip r:embed="rId3" cstate="print"/>
          <a:stretch>
            <a:fillRect/>
          </a:stretch>
        </p:blipFill>
        <p:spPr>
          <a:xfrm>
            <a:off x="457200" y="3004089"/>
            <a:ext cx="8229600" cy="2180891"/>
          </a:xfrm>
          <a:prstGeom prst="rect">
            <a:avLst/>
          </a:prstGeom>
        </p:spPr>
      </p:pic>
      <p:sp>
        <p:nvSpPr>
          <p:cNvPr id="9" name="Content Placeholder 8"/>
          <p:cNvSpPr>
            <a:spLocks noGrp="1"/>
          </p:cNvSpPr>
          <p:nvPr>
            <p:ph idx="1"/>
          </p:nvPr>
        </p:nvSpPr>
        <p:spPr/>
        <p:txBody>
          <a:bodyPr/>
          <a:lstStyle/>
          <a:p>
            <a:pPr marL="0" indent="0">
              <a:buNone/>
            </a:pPr>
            <a:r>
              <a:rPr lang="en-US" dirty="0"/>
              <a:t>We don’t need to profile them all – can leverage Argonaut Data Query and/or US Core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Focus on These Scheduling Resources</a:t>
            </a:r>
          </a:p>
        </p:txBody>
      </p:sp>
      <p:pic>
        <p:nvPicPr>
          <p:cNvPr id="4" name="Snagit_PPT34E1" descr="PPT34E1.png"/>
          <p:cNvPicPr>
            <a:picLocks noChangeAspect="1"/>
          </p:cNvPicPr>
          <p:nvPr/>
        </p:nvPicPr>
        <p:blipFill>
          <a:blip r:embed="rId2" cstate="print"/>
          <a:stretch>
            <a:fillRect/>
          </a:stretch>
        </p:blipFill>
        <p:spPr>
          <a:xfrm>
            <a:off x="457200" y="2825000"/>
            <a:ext cx="8229600" cy="2076362"/>
          </a:xfrm>
          <a:prstGeom prst="rect">
            <a:avLst/>
          </a:prstGeom>
        </p:spPr>
      </p:pic>
      <p:pic>
        <p:nvPicPr>
          <p:cNvPr id="5" name="Snagit_PPT1C63" descr="PPT1C63.png"/>
          <p:cNvPicPr>
            <a:picLocks noChangeAspect="1"/>
          </p:cNvPicPr>
          <p:nvPr/>
        </p:nvPicPr>
        <p:blipFill>
          <a:blip r:embed="rId3" cstate="print"/>
          <a:stretch>
            <a:fillRect/>
          </a:stretch>
        </p:blipFill>
        <p:spPr>
          <a:xfrm>
            <a:off x="457200" y="2772735"/>
            <a:ext cx="8229600" cy="21808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R2 v R3</a:t>
            </a:r>
          </a:p>
        </p:txBody>
      </p:sp>
      <p:sp>
        <p:nvSpPr>
          <p:cNvPr id="8" name="Content Placeholder 7"/>
          <p:cNvSpPr>
            <a:spLocks noGrp="1"/>
          </p:cNvSpPr>
          <p:nvPr>
            <p:ph idx="1"/>
          </p:nvPr>
        </p:nvSpPr>
        <p:spPr/>
        <p:txBody>
          <a:bodyPr>
            <a:normAutofit fontScale="92500" lnSpcReduction="10000"/>
          </a:bodyPr>
          <a:lstStyle/>
          <a:p>
            <a:pPr marL="0" indent="0">
              <a:buNone/>
            </a:pPr>
            <a:r>
              <a:rPr lang="en-US" dirty="0"/>
              <a:t>Review of the changes between FHIR </a:t>
            </a:r>
            <a:r>
              <a:rPr lang="en-US" dirty="0" err="1"/>
              <a:t>R2</a:t>
            </a:r>
            <a:r>
              <a:rPr lang="en-US" dirty="0"/>
              <a:t> and </a:t>
            </a:r>
            <a:r>
              <a:rPr lang="en-US" dirty="0" err="1"/>
              <a:t>R3</a:t>
            </a:r>
            <a:r>
              <a:rPr lang="en-US" dirty="0"/>
              <a:t> for these resources:</a:t>
            </a:r>
          </a:p>
          <a:p>
            <a:endParaRPr lang="en-US" dirty="0"/>
          </a:p>
          <a:p>
            <a:pPr>
              <a:buNone/>
            </a:pPr>
            <a:endParaRPr lang="en-US" dirty="0"/>
          </a:p>
          <a:p>
            <a:endParaRPr lang="en-US" dirty="0"/>
          </a:p>
          <a:p>
            <a:endParaRPr lang="en-US" dirty="0"/>
          </a:p>
          <a:p>
            <a:pPr>
              <a:buNone/>
            </a:pPr>
            <a:r>
              <a:rPr lang="en-US" dirty="0"/>
              <a:t>Note:</a:t>
            </a:r>
          </a:p>
          <a:p>
            <a:pPr>
              <a:buNone/>
            </a:pPr>
            <a:endParaRPr lang="en-US" dirty="0"/>
          </a:p>
          <a:p>
            <a:pPr>
              <a:buNone/>
            </a:pPr>
            <a:r>
              <a:rPr lang="en-US" dirty="0" err="1"/>
              <a:t>R2</a:t>
            </a:r>
            <a:r>
              <a:rPr lang="en-US" dirty="0"/>
              <a:t> = FHIR </a:t>
            </a:r>
            <a:r>
              <a:rPr lang="en-US" dirty="0" err="1"/>
              <a:t>DSTU2</a:t>
            </a:r>
            <a:r>
              <a:rPr lang="en-US" dirty="0"/>
              <a:t> at </a:t>
            </a:r>
            <a:r>
              <a:rPr lang="en-US" dirty="0">
                <a:hlinkClick r:id="rId2"/>
              </a:rPr>
              <a:t>http://hl7.org/fhir/DSTU2/index.html</a:t>
            </a:r>
            <a:endParaRPr lang="en-US" dirty="0"/>
          </a:p>
          <a:p>
            <a:pPr>
              <a:buNone/>
            </a:pPr>
            <a:r>
              <a:rPr lang="en-US" dirty="0" err="1"/>
              <a:t>R3</a:t>
            </a:r>
            <a:r>
              <a:rPr lang="en-US" dirty="0"/>
              <a:t>= FHIR </a:t>
            </a:r>
            <a:r>
              <a:rPr lang="en-US" dirty="0" err="1"/>
              <a:t>STU3</a:t>
            </a:r>
            <a:r>
              <a:rPr lang="en-US" dirty="0"/>
              <a:t> at </a:t>
            </a:r>
            <a:r>
              <a:rPr lang="en-US" dirty="0">
                <a:hlinkClick r:id="rId3"/>
              </a:rPr>
              <a:t>http://hl7.org/fhir/STU3/index.html</a:t>
            </a:r>
            <a:r>
              <a:rPr lang="en-US" dirty="0"/>
              <a:t> </a:t>
            </a:r>
          </a:p>
        </p:txBody>
      </p:sp>
      <p:pic>
        <p:nvPicPr>
          <p:cNvPr id="9" name="Snagit_PPT1C63" descr="PPT1C63.png"/>
          <p:cNvPicPr>
            <a:picLocks noChangeAspect="1"/>
          </p:cNvPicPr>
          <p:nvPr/>
        </p:nvPicPr>
        <p:blipFill>
          <a:blip r:embed="rId4" cstate="print"/>
          <a:stretch>
            <a:fillRect/>
          </a:stretch>
        </p:blipFill>
        <p:spPr>
          <a:xfrm>
            <a:off x="457200" y="2772735"/>
            <a:ext cx="8229600" cy="218089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 Resource – </a:t>
            </a:r>
            <a:r>
              <a:rPr lang="en-US" dirty="0" err="1"/>
              <a:t>R2</a:t>
            </a:r>
            <a:endParaRPr lang="en-US" dirty="0"/>
          </a:p>
        </p:txBody>
      </p:sp>
      <p:pic>
        <p:nvPicPr>
          <p:cNvPr id="5" name="Snagit_PPTEDE3" descr="PPTEDE3.png"/>
          <p:cNvPicPr>
            <a:picLocks noChangeAspect="1"/>
          </p:cNvPicPr>
          <p:nvPr/>
        </p:nvPicPr>
        <p:blipFill>
          <a:blip r:embed="rId3" cstate="print"/>
          <a:stretch>
            <a:fillRect/>
          </a:stretch>
        </p:blipFill>
        <p:spPr>
          <a:xfrm>
            <a:off x="0" y="1524000"/>
            <a:ext cx="9144000" cy="488121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Schedule Resource – R2/R3 Differences </a:t>
            </a:r>
          </a:p>
        </p:txBody>
      </p:sp>
      <p:pic>
        <p:nvPicPr>
          <p:cNvPr id="6" name="Snagit_PPT1417" descr="PPT1417.png"/>
          <p:cNvPicPr>
            <a:picLocks noChangeAspect="1"/>
          </p:cNvPicPr>
          <p:nvPr/>
        </p:nvPicPr>
        <p:blipFill>
          <a:blip r:embed="rId3" cstate="print"/>
          <a:stretch>
            <a:fillRect/>
          </a:stretch>
        </p:blipFill>
        <p:spPr>
          <a:xfrm>
            <a:off x="-990600" y="1447800"/>
            <a:ext cx="10013525" cy="526515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Schedule Resource – Difference Summary </a:t>
            </a:r>
          </a:p>
        </p:txBody>
      </p:sp>
      <p:pic>
        <p:nvPicPr>
          <p:cNvPr id="2050" name="Picture 2" descr="C:\Users\Eric\AppData\Local\Temp\SNAGHTML348805e8.PNG"/>
          <p:cNvPicPr>
            <a:picLocks noChangeAspect="1" noChangeArrowheads="1"/>
          </p:cNvPicPr>
          <p:nvPr/>
        </p:nvPicPr>
        <p:blipFill>
          <a:blip r:embed="rId3" cstate="print"/>
          <a:srcRect/>
          <a:stretch>
            <a:fillRect/>
          </a:stretch>
        </p:blipFill>
        <p:spPr bwMode="auto">
          <a:xfrm>
            <a:off x="1600201" y="1676400"/>
            <a:ext cx="5712311" cy="4114800"/>
          </a:xfrm>
          <a:prstGeom prst="rect">
            <a:avLst/>
          </a:prstGeom>
          <a:noFill/>
          <a:ln>
            <a:solidFill>
              <a:schemeClr val="accent1"/>
            </a:solidFill>
          </a:ln>
          <a:effectLst>
            <a:outerShdw blurRad="50800" dist="38100" dir="2700000" algn="tl" rotWithShape="0">
              <a:prstClr val="black">
                <a:alpha val="40000"/>
              </a:prst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Slot – R2</a:t>
            </a:r>
          </a:p>
        </p:txBody>
      </p:sp>
      <p:pic>
        <p:nvPicPr>
          <p:cNvPr id="6" name="Snagit_PPTFF16" descr="PPTFF16.png"/>
          <p:cNvPicPr>
            <a:picLocks noChangeAspect="1"/>
          </p:cNvPicPr>
          <p:nvPr/>
        </p:nvPicPr>
        <p:blipFill>
          <a:blip r:embed="rId3" cstate="print"/>
          <a:stretch>
            <a:fillRect/>
          </a:stretch>
        </p:blipFill>
        <p:spPr>
          <a:xfrm>
            <a:off x="0" y="1600200"/>
            <a:ext cx="9144000" cy="511381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Slot – R2/R3 Differences </a:t>
            </a:r>
          </a:p>
        </p:txBody>
      </p:sp>
      <p:pic>
        <p:nvPicPr>
          <p:cNvPr id="4" name="Snagit_PPTD093" descr="PPTD093.png"/>
          <p:cNvPicPr>
            <a:picLocks noChangeAspect="1"/>
          </p:cNvPicPr>
          <p:nvPr/>
        </p:nvPicPr>
        <p:blipFill>
          <a:blip r:embed="rId3" cstate="print"/>
          <a:stretch>
            <a:fillRect/>
          </a:stretch>
        </p:blipFill>
        <p:spPr>
          <a:xfrm>
            <a:off x="0" y="1407759"/>
            <a:ext cx="9144000" cy="522164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Slot – Difference Summary</a:t>
            </a:r>
          </a:p>
        </p:txBody>
      </p:sp>
      <p:pic>
        <p:nvPicPr>
          <p:cNvPr id="48130" name="Picture 2" descr="C:\Users\Eric\AppData\Local\Temp\SNAGHTML348a51ad.PNG"/>
          <p:cNvPicPr>
            <a:picLocks noChangeAspect="1" noChangeArrowheads="1"/>
          </p:cNvPicPr>
          <p:nvPr/>
        </p:nvPicPr>
        <p:blipFill>
          <a:blip r:embed="rId3" cstate="print"/>
          <a:srcRect/>
          <a:stretch>
            <a:fillRect/>
          </a:stretch>
        </p:blipFill>
        <p:spPr bwMode="auto">
          <a:xfrm>
            <a:off x="1219200" y="2057400"/>
            <a:ext cx="6548980" cy="3657600"/>
          </a:xfrm>
          <a:prstGeom prst="rect">
            <a:avLst/>
          </a:prstGeom>
          <a:noFill/>
          <a:ln>
            <a:solidFill>
              <a:schemeClr val="accent1"/>
            </a:solidFill>
          </a:ln>
          <a:effectLst>
            <a:outerShdw blurRad="50800" dist="38100" dir="2700000" algn="tl" rotWithShape="0">
              <a:prstClr val="black">
                <a:alpha val="40000"/>
              </a:prst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Appointment – R2</a:t>
            </a:r>
          </a:p>
        </p:txBody>
      </p:sp>
      <p:pic>
        <p:nvPicPr>
          <p:cNvPr id="5" name="Snagit_PPTC526" descr="PPTC526.png"/>
          <p:cNvPicPr>
            <a:picLocks noChangeAspect="1"/>
          </p:cNvPicPr>
          <p:nvPr/>
        </p:nvPicPr>
        <p:blipFill>
          <a:blip r:embed="rId3" cstate="print"/>
          <a:stretch>
            <a:fillRect/>
          </a:stretch>
        </p:blipFill>
        <p:spPr>
          <a:xfrm>
            <a:off x="1371600" y="1295400"/>
            <a:ext cx="6100274" cy="5562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pPr marL="0" indent="0">
              <a:buNone/>
            </a:pPr>
            <a:r>
              <a:rPr lang="en-US" dirty="0"/>
              <a:t>Welcome and Introductions</a:t>
            </a:r>
          </a:p>
          <a:p>
            <a:pPr marL="0" indent="0">
              <a:buNone/>
            </a:pPr>
            <a:r>
              <a:rPr lang="en-US" dirty="0"/>
              <a:t>Timelines</a:t>
            </a:r>
          </a:p>
          <a:p>
            <a:pPr marL="0" indent="0">
              <a:buNone/>
            </a:pPr>
            <a:r>
              <a:rPr lang="en-US" dirty="0"/>
              <a:t>Formalize scope</a:t>
            </a:r>
          </a:p>
          <a:p>
            <a:pPr marL="0" indent="0">
              <a:buNone/>
            </a:pPr>
            <a:r>
              <a:rPr lang="en-US" dirty="0"/>
              <a:t>R2 vs R3</a:t>
            </a:r>
          </a:p>
          <a:p>
            <a:endParaRPr lang="en-US" dirty="0"/>
          </a:p>
          <a:p>
            <a:endParaRPr lang="en-US" dirty="0"/>
          </a:p>
        </p:txBody>
      </p:sp>
    </p:spTree>
    <p:extLst>
      <p:ext uri="{BB962C8B-B14F-4D97-AF65-F5344CB8AC3E}">
        <p14:creationId xmlns:p14="http://schemas.microsoft.com/office/powerpoint/2010/main" val="4224194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Appointment – R2/R3 Differences </a:t>
            </a:r>
          </a:p>
        </p:txBody>
      </p:sp>
      <p:pic>
        <p:nvPicPr>
          <p:cNvPr id="5" name="Snagit_PPT5FE0" descr="PPT5FE0.png"/>
          <p:cNvPicPr>
            <a:picLocks noChangeAspect="1"/>
          </p:cNvPicPr>
          <p:nvPr/>
        </p:nvPicPr>
        <p:blipFill>
          <a:blip r:embed="rId3" cstate="print"/>
          <a:stretch>
            <a:fillRect/>
          </a:stretch>
        </p:blipFill>
        <p:spPr>
          <a:xfrm>
            <a:off x="1295400" y="1676400"/>
            <a:ext cx="6477000" cy="489110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4000" dirty="0"/>
              <a:t>Appointment – Difference Summary</a:t>
            </a:r>
          </a:p>
        </p:txBody>
      </p:sp>
      <p:pic>
        <p:nvPicPr>
          <p:cNvPr id="49156" name="Picture 4" descr="C:\Users\Eric\AppData\Local\Temp\SNAGHTML348d0813.PNG"/>
          <p:cNvPicPr>
            <a:picLocks noChangeAspect="1" noChangeArrowheads="1"/>
          </p:cNvPicPr>
          <p:nvPr/>
        </p:nvPicPr>
        <p:blipFill>
          <a:blip r:embed="rId3" cstate="print"/>
          <a:srcRect/>
          <a:stretch>
            <a:fillRect/>
          </a:stretch>
        </p:blipFill>
        <p:spPr bwMode="auto">
          <a:xfrm>
            <a:off x="1295400" y="2209800"/>
            <a:ext cx="5910605" cy="3657600"/>
          </a:xfrm>
          <a:prstGeom prst="rect">
            <a:avLst/>
          </a:prstGeom>
          <a:noFill/>
          <a:ln>
            <a:solidFill>
              <a:schemeClr val="accent1"/>
            </a:solidFill>
          </a:ln>
          <a:effectLst>
            <a:outerShdw blurRad="50800" dist="38100" dir="2700000" algn="tl" rotWithShape="0">
              <a:prstClr val="black">
                <a:alpha val="40000"/>
              </a:prst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AppointmentResponse</a:t>
            </a:r>
            <a:r>
              <a:rPr lang="en-US" dirty="0"/>
              <a:t> – R2</a:t>
            </a:r>
          </a:p>
        </p:txBody>
      </p:sp>
      <p:pic>
        <p:nvPicPr>
          <p:cNvPr id="4" name="Snagit_PPT544" descr="PPT544.png"/>
          <p:cNvPicPr>
            <a:picLocks noChangeAspect="1"/>
          </p:cNvPicPr>
          <p:nvPr/>
        </p:nvPicPr>
        <p:blipFill>
          <a:blip r:embed="rId2" cstate="print"/>
          <a:stretch>
            <a:fillRect/>
          </a:stretch>
        </p:blipFill>
        <p:spPr>
          <a:xfrm>
            <a:off x="671209" y="1634795"/>
            <a:ext cx="8472791" cy="522320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AppointmentResponse</a:t>
            </a:r>
            <a:r>
              <a:rPr lang="en-US" dirty="0"/>
              <a:t> – R2/R3 Differences </a:t>
            </a:r>
          </a:p>
        </p:txBody>
      </p:sp>
      <p:pic>
        <p:nvPicPr>
          <p:cNvPr id="4" name="Snagit_PPT6F79" descr="PPT6F79.png"/>
          <p:cNvPicPr>
            <a:picLocks noChangeAspect="1"/>
          </p:cNvPicPr>
          <p:nvPr/>
        </p:nvPicPr>
        <p:blipFill>
          <a:blip r:embed="rId3" cstate="print"/>
          <a:stretch>
            <a:fillRect/>
          </a:stretch>
        </p:blipFill>
        <p:spPr>
          <a:xfrm>
            <a:off x="152400" y="1809414"/>
            <a:ext cx="9144000" cy="504858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AppointmentResponse</a:t>
            </a:r>
            <a:r>
              <a:rPr lang="en-US" dirty="0"/>
              <a:t> – Difference Summary</a:t>
            </a:r>
          </a:p>
        </p:txBody>
      </p:sp>
      <p:pic>
        <p:nvPicPr>
          <p:cNvPr id="52226" name="Picture 2" descr="C:\Users\Eric\AppData\Local\Temp\SNAGHTML348e7cf0.PNG"/>
          <p:cNvPicPr>
            <a:picLocks noChangeAspect="1" noChangeArrowheads="1"/>
          </p:cNvPicPr>
          <p:nvPr/>
        </p:nvPicPr>
        <p:blipFill>
          <a:blip r:embed="rId3" cstate="print"/>
          <a:srcRect/>
          <a:stretch>
            <a:fillRect/>
          </a:stretch>
        </p:blipFill>
        <p:spPr bwMode="auto">
          <a:xfrm>
            <a:off x="304800" y="3048000"/>
            <a:ext cx="8696325" cy="1524000"/>
          </a:xfrm>
          <a:prstGeom prst="rect">
            <a:avLst/>
          </a:prstGeom>
          <a:noFill/>
          <a:ln>
            <a:solidFill>
              <a:schemeClr val="accent1"/>
            </a:solidFill>
          </a:ln>
          <a:effectLst>
            <a:outerShdw blurRad="50800" dist="38100" dir="2700000" algn="tl" rotWithShape="0">
              <a:prstClr val="black">
                <a:alpha val="40000"/>
              </a:prst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Differences R2 vs R3</a:t>
            </a:r>
          </a:p>
        </p:txBody>
      </p:sp>
      <p:sp>
        <p:nvSpPr>
          <p:cNvPr id="3" name="Content Placeholder 2"/>
          <p:cNvSpPr>
            <a:spLocks noGrp="1"/>
          </p:cNvSpPr>
          <p:nvPr>
            <p:ph idx="1"/>
          </p:nvPr>
        </p:nvSpPr>
        <p:spPr/>
        <p:txBody>
          <a:bodyPr/>
          <a:lstStyle/>
          <a:p>
            <a:r>
              <a:rPr lang="en-US" dirty="0"/>
              <a:t>Endpoint Resource in </a:t>
            </a:r>
            <a:r>
              <a:rPr lang="en-US" dirty="0" err="1"/>
              <a:t>R3</a:t>
            </a:r>
            <a:endParaRPr lang="en-US" dirty="0"/>
          </a:p>
          <a:p>
            <a:pPr lvl="1"/>
            <a:r>
              <a:rPr lang="en-US" dirty="0"/>
              <a:t>Do we need it?</a:t>
            </a:r>
          </a:p>
          <a:p>
            <a:r>
              <a:rPr lang="en-US" dirty="0" err="1"/>
              <a:t>ProviderRole</a:t>
            </a:r>
            <a:r>
              <a:rPr lang="en-US" dirty="0"/>
              <a:t> Resource in </a:t>
            </a:r>
            <a:r>
              <a:rPr lang="en-US" dirty="0" err="1"/>
              <a:t>R3</a:t>
            </a:r>
            <a:r>
              <a:rPr lang="en-US" dirty="0"/>
              <a:t> </a:t>
            </a:r>
          </a:p>
          <a:p>
            <a:pPr lvl="1"/>
            <a:r>
              <a:rPr lang="en-US" dirty="0"/>
              <a:t>Inline element in Provider in </a:t>
            </a:r>
            <a:r>
              <a:rPr lang="en-US" dirty="0" err="1"/>
              <a:t>R2</a:t>
            </a:r>
            <a:endParaRPr lang="en-US" dirty="0"/>
          </a:p>
          <a:p>
            <a:r>
              <a:rPr lang="en-US" dirty="0"/>
              <a:t> New elements in </a:t>
            </a:r>
            <a:r>
              <a:rPr lang="en-US" dirty="0" err="1"/>
              <a:t>R3</a:t>
            </a:r>
            <a:endParaRPr lang="en-US" dirty="0"/>
          </a:p>
          <a:p>
            <a:pPr lvl="1"/>
            <a:r>
              <a:rPr lang="en-US" dirty="0"/>
              <a:t>Can be handled as extensions in </a:t>
            </a:r>
            <a:r>
              <a:rPr lang="en-US" dirty="0" err="1"/>
              <a:t>R2</a:t>
            </a:r>
            <a:r>
              <a:rPr lang="en-US" dirty="0"/>
              <a:t> if needed</a:t>
            </a:r>
          </a:p>
          <a:p>
            <a:r>
              <a:rPr lang="en-US" dirty="0"/>
              <a:t>Other?</a:t>
            </a:r>
          </a:p>
          <a:p>
            <a:endParaRPr lang="en-US" dirty="0"/>
          </a:p>
        </p:txBody>
      </p:sp>
    </p:spTree>
    <p:extLst>
      <p:ext uri="{BB962C8B-B14F-4D97-AF65-F5344CB8AC3E}">
        <p14:creationId xmlns:p14="http://schemas.microsoft.com/office/powerpoint/2010/main" val="8923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Approach</a:t>
            </a:r>
          </a:p>
        </p:txBody>
      </p:sp>
      <p:sp>
        <p:nvSpPr>
          <p:cNvPr id="3" name="Content Placeholder 2"/>
          <p:cNvSpPr>
            <a:spLocks noGrp="1"/>
          </p:cNvSpPr>
          <p:nvPr>
            <p:ph idx="1"/>
          </p:nvPr>
        </p:nvSpPr>
        <p:spPr/>
        <p:txBody>
          <a:bodyPr/>
          <a:lstStyle/>
          <a:p>
            <a:pPr marL="0" indent="0">
              <a:buNone/>
            </a:pPr>
            <a:r>
              <a:rPr lang="en-US" dirty="0"/>
              <a:t>Options</a:t>
            </a:r>
          </a:p>
          <a:p>
            <a:pPr marL="971550" lvl="1" indent="-514350">
              <a:buFont typeface="+mj-lt"/>
              <a:buAutoNum type="alphaLcParenR"/>
            </a:pPr>
            <a:r>
              <a:rPr lang="en-US" dirty="0"/>
              <a:t>Create </a:t>
            </a:r>
            <a:r>
              <a:rPr lang="en-US" dirty="0" err="1"/>
              <a:t>R2</a:t>
            </a:r>
            <a:r>
              <a:rPr lang="en-US" dirty="0"/>
              <a:t> </a:t>
            </a:r>
            <a:r>
              <a:rPr lang="en-US" dirty="0" err="1"/>
              <a:t>IG</a:t>
            </a:r>
            <a:r>
              <a:rPr lang="en-US" dirty="0"/>
              <a:t> only (with extension as needed)</a:t>
            </a:r>
          </a:p>
          <a:p>
            <a:pPr marL="971550" lvl="1" indent="-514350">
              <a:buFont typeface="+mj-lt"/>
              <a:buAutoNum type="alphaLcParenR"/>
            </a:pPr>
            <a:r>
              <a:rPr lang="en-US" dirty="0"/>
              <a:t>Create </a:t>
            </a:r>
            <a:r>
              <a:rPr lang="en-US" dirty="0" err="1"/>
              <a:t>R3</a:t>
            </a:r>
            <a:r>
              <a:rPr lang="en-US" dirty="0"/>
              <a:t> </a:t>
            </a:r>
            <a:r>
              <a:rPr lang="en-US" dirty="0" err="1"/>
              <a:t>IG</a:t>
            </a:r>
            <a:r>
              <a:rPr lang="en-US" dirty="0"/>
              <a:t> only</a:t>
            </a:r>
          </a:p>
          <a:p>
            <a:pPr marL="971550" lvl="1" indent="-514350">
              <a:buFont typeface="+mj-lt"/>
              <a:buAutoNum type="alphaLcParenR"/>
            </a:pPr>
            <a:r>
              <a:rPr lang="en-US" dirty="0"/>
              <a:t>Create R2 and after publication determine if necessary, and budget, to create an R3 IG (as part of Argonaut)</a:t>
            </a:r>
          </a:p>
          <a:p>
            <a:pPr lvl="1">
              <a:buNone/>
            </a:pPr>
            <a:endParaRPr lang="en-US" dirty="0"/>
          </a:p>
        </p:txBody>
      </p:sp>
    </p:spTree>
    <p:extLst>
      <p:ext uri="{BB962C8B-B14F-4D97-AF65-F5344CB8AC3E}">
        <p14:creationId xmlns:p14="http://schemas.microsoft.com/office/powerpoint/2010/main" val="2705023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 Art</a:t>
            </a:r>
          </a:p>
        </p:txBody>
      </p:sp>
      <p:sp>
        <p:nvSpPr>
          <p:cNvPr id="3" name="Content Placeholder 2"/>
          <p:cNvSpPr>
            <a:spLocks noGrp="1"/>
          </p:cNvSpPr>
          <p:nvPr>
            <p:ph idx="1"/>
          </p:nvPr>
        </p:nvSpPr>
        <p:spPr/>
        <p:txBody>
          <a:bodyPr>
            <a:normAutofit/>
          </a:bodyPr>
          <a:lstStyle/>
          <a:p>
            <a:r>
              <a:rPr lang="en-US" sz="3200" dirty="0"/>
              <a:t>Norway </a:t>
            </a:r>
            <a:r>
              <a:rPr lang="en-US" sz="3200" dirty="0">
                <a:hlinkClick r:id="rId2"/>
              </a:rPr>
              <a:t>presentation</a:t>
            </a:r>
            <a:r>
              <a:rPr lang="en-US" sz="3200" dirty="0"/>
              <a:t> at FHIR developer days</a:t>
            </a:r>
          </a:p>
          <a:p>
            <a:r>
              <a:rPr lang="en-US" sz="3200" dirty="0"/>
              <a:t>HL7 </a:t>
            </a:r>
            <a:r>
              <a:rPr lang="en-US" sz="3200" dirty="0">
                <a:hlinkClick r:id="rId3"/>
              </a:rPr>
              <a:t>connectathon</a:t>
            </a:r>
            <a:r>
              <a:rPr lang="en-US" sz="3200" dirty="0"/>
              <a:t> scenarios</a:t>
            </a:r>
          </a:p>
          <a:p>
            <a:r>
              <a:rPr lang="en-US" sz="3200" dirty="0">
                <a:hlinkClick r:id="rId4"/>
              </a:rPr>
              <a:t>NHS GP Connect</a:t>
            </a:r>
            <a:endParaRPr lang="en-US" sz="3200" dirty="0"/>
          </a:p>
          <a:p>
            <a:pPr lvl="1"/>
            <a:r>
              <a:rPr lang="en-US" sz="2800" dirty="0"/>
              <a:t>Section on their HTML Design Decisions</a:t>
            </a:r>
          </a:p>
          <a:p>
            <a:pPr lvl="1"/>
            <a:r>
              <a:rPr lang="en-US" sz="2800" dirty="0">
                <a:hlinkClick r:id="rId5"/>
              </a:rPr>
              <a:t>https://nhsconnect.github.io/gpconnect/tag_design.html</a:t>
            </a:r>
            <a:r>
              <a:rPr lang="en-US" sz="2800" dirty="0"/>
              <a:t>  </a:t>
            </a:r>
          </a:p>
          <a:p>
            <a:endParaRPr lang="en-US" sz="3200" dirty="0"/>
          </a:p>
          <a:p>
            <a:r>
              <a:rPr lang="en-US" sz="3200" dirty="0"/>
              <a:t>Others to consider?</a:t>
            </a:r>
          </a:p>
        </p:txBody>
      </p:sp>
    </p:spTree>
    <p:extLst>
      <p:ext uri="{BB962C8B-B14F-4D97-AF65-F5344CB8AC3E}">
        <p14:creationId xmlns:p14="http://schemas.microsoft.com/office/powerpoint/2010/main" val="3848995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a:bodyPr>
          <a:lstStyle/>
          <a:p>
            <a:r>
              <a:rPr lang="en-US" dirty="0"/>
              <a:t>Subscribe to new Google group</a:t>
            </a:r>
          </a:p>
          <a:p>
            <a:r>
              <a:rPr lang="en-US" dirty="0"/>
              <a:t>Set recurring meeting time</a:t>
            </a:r>
          </a:p>
          <a:p>
            <a:r>
              <a:rPr lang="en-US" dirty="0"/>
              <a:t>Draft scenarios and formalize scope</a:t>
            </a:r>
          </a:p>
          <a:p>
            <a:endParaRPr lang="en-US" dirty="0"/>
          </a:p>
          <a:p>
            <a:pPr marL="0" indent="0">
              <a:buNone/>
            </a:pPr>
            <a:r>
              <a:rPr lang="en-US" dirty="0"/>
              <a:t>Planned development repo: </a:t>
            </a:r>
            <a:r>
              <a:rPr lang="en-US" sz="2400" dirty="0">
                <a:hlinkClick r:id="rId2"/>
              </a:rPr>
              <a:t>https://github.com/argonautproject/scheduling</a:t>
            </a:r>
            <a:r>
              <a:rPr lang="en-US" sz="2400" dirty="0"/>
              <a:t> </a:t>
            </a:r>
            <a:endParaRPr lang="en-US" dirty="0"/>
          </a:p>
          <a:p>
            <a:pPr marL="0" indent="0">
              <a:buNone/>
            </a:pPr>
            <a:r>
              <a:rPr lang="en-US" dirty="0"/>
              <a:t>Google Group:</a:t>
            </a:r>
          </a:p>
          <a:p>
            <a:pPr marL="0" indent="0">
              <a:buNone/>
            </a:pPr>
            <a:r>
              <a:rPr lang="en-US" sz="2400" dirty="0">
                <a:hlinkClick r:id="rId3"/>
              </a:rPr>
              <a:t>https://groups.google.com/forum/#!forum/argonaut-scheduling-workgroup</a:t>
            </a:r>
            <a:r>
              <a:rPr lang="en-US" sz="2400" dirty="0"/>
              <a:t> </a:t>
            </a:r>
          </a:p>
          <a:p>
            <a:endParaRPr lang="en-US" dirty="0"/>
          </a:p>
        </p:txBody>
      </p:sp>
    </p:spTree>
    <p:extLst>
      <p:ext uri="{BB962C8B-B14F-4D97-AF65-F5344CB8AC3E}">
        <p14:creationId xmlns:p14="http://schemas.microsoft.com/office/powerpoint/2010/main" val="4357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descr="Basic Timeline"/>
          <p:cNvGraphicFramePr/>
          <p:nvPr>
            <p:extLst>
              <p:ext uri="{D42A27DB-BD31-4B8C-83A1-F6EECF244321}">
                <p14:modId xmlns:p14="http://schemas.microsoft.com/office/powerpoint/2010/main" val="3335812125"/>
              </p:ext>
            </p:extLst>
          </p:nvPr>
        </p:nvGraphicFramePr>
        <p:xfrm>
          <a:off x="282388" y="1603561"/>
          <a:ext cx="8772160" cy="3793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p:cNvSpPr>
            <a:spLocks noGrp="1"/>
          </p:cNvSpPr>
          <p:nvPr>
            <p:ph type="title"/>
          </p:nvPr>
        </p:nvSpPr>
        <p:spPr>
          <a:xfrm>
            <a:off x="628650" y="365126"/>
            <a:ext cx="7886700" cy="1325563"/>
          </a:xfrm>
        </p:spPr>
        <p:txBody>
          <a:bodyPr/>
          <a:lstStyle/>
          <a:p>
            <a:r>
              <a:rPr lang="en-US" sz="4400" dirty="0">
                <a:solidFill>
                  <a:schemeClr val="bg1"/>
                </a:solidFill>
                <a:latin typeface="Calibri Light" panose="020F0302020204030204" pitchFamily="34" charset="0"/>
                <a:cs typeface="Calibri Light" panose="020F0302020204030204" pitchFamily="34" charset="0"/>
              </a:rPr>
              <a:t>Timelines</a:t>
            </a:r>
            <a:endParaRPr lang="en-US" dirty="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53099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Tasks</a:t>
            </a:r>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US" dirty="0"/>
              <a:t>Confirm Initial Scope</a:t>
            </a:r>
          </a:p>
          <a:p>
            <a:pPr marL="514350" lvl="0" indent="-514350">
              <a:buFont typeface="+mj-lt"/>
              <a:buAutoNum type="arabicPeriod"/>
            </a:pPr>
            <a:r>
              <a:rPr lang="en-US" dirty="0"/>
              <a:t>Develop basic appointment and scheduling scenarios</a:t>
            </a:r>
          </a:p>
          <a:p>
            <a:pPr marL="514350" lvl="0" indent="-514350">
              <a:buFont typeface="+mj-lt"/>
              <a:buAutoNum type="arabicPeriod"/>
            </a:pPr>
            <a:r>
              <a:rPr lang="en-US" dirty="0"/>
              <a:t>Draft supporting profiles</a:t>
            </a:r>
          </a:p>
          <a:p>
            <a:pPr marL="514350" lvl="0" indent="-514350">
              <a:buFont typeface="+mj-lt"/>
              <a:buAutoNum type="arabicPeriod"/>
            </a:pPr>
            <a:r>
              <a:rPr lang="en-US" dirty="0"/>
              <a:t>Host a virtual connectathon to test the new functionality</a:t>
            </a:r>
          </a:p>
          <a:p>
            <a:pPr marL="514350" indent="-514350">
              <a:buFont typeface="+mj-lt"/>
              <a:buAutoNum type="arabicPeriod"/>
            </a:pPr>
            <a:r>
              <a:rPr lang="en-US" dirty="0"/>
              <a:t>Formalization of the Scheduling and Appointments profiles into the FHIR/Argonaut publication framework</a:t>
            </a:r>
          </a:p>
          <a:p>
            <a:pPr lvl="0"/>
            <a:endParaRPr lang="en-US" sz="3200" dirty="0"/>
          </a:p>
          <a:p>
            <a:endParaRPr lang="en-US" dirty="0"/>
          </a:p>
        </p:txBody>
      </p:sp>
      <p:sp>
        <p:nvSpPr>
          <p:cNvPr id="4" name="Oval 3"/>
          <p:cNvSpPr/>
          <p:nvPr/>
        </p:nvSpPr>
        <p:spPr>
          <a:xfrm>
            <a:off x="1099226" y="1605064"/>
            <a:ext cx="3461757" cy="9144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6573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Use Cases</a:t>
            </a:r>
          </a:p>
        </p:txBody>
      </p:sp>
      <p:sp>
        <p:nvSpPr>
          <p:cNvPr id="3" name="Content Placeholder 2"/>
          <p:cNvSpPr>
            <a:spLocks noGrp="1"/>
          </p:cNvSpPr>
          <p:nvPr>
            <p:ph idx="1"/>
          </p:nvPr>
        </p:nvSpPr>
        <p:spPr/>
        <p:txBody>
          <a:bodyPr>
            <a:normAutofit/>
          </a:bodyPr>
          <a:lstStyle/>
          <a:p>
            <a:pPr marL="0" indent="0">
              <a:buNone/>
            </a:pPr>
            <a:r>
              <a:rPr lang="en-US" dirty="0"/>
              <a:t>Support basic </a:t>
            </a:r>
            <a:r>
              <a:rPr lang="en-US" b="1" dirty="0"/>
              <a:t>patient</a:t>
            </a:r>
            <a:r>
              <a:rPr lang="en-US" dirty="0"/>
              <a:t> access to a provider's calendar and appointment requests. APIs and guidance:</a:t>
            </a:r>
          </a:p>
          <a:p>
            <a:r>
              <a:rPr lang="en-US" dirty="0"/>
              <a:t>Retrieve existing patient appointments</a:t>
            </a:r>
          </a:p>
          <a:p>
            <a:r>
              <a:rPr lang="en-US" dirty="0"/>
              <a:t>Search a provider's schedule for an open appointment</a:t>
            </a:r>
            <a:r>
              <a:rPr lang="en-US" baseline="30000" dirty="0"/>
              <a:t>*</a:t>
            </a:r>
            <a:endParaRPr lang="en-US" dirty="0"/>
          </a:p>
          <a:p>
            <a:r>
              <a:rPr lang="en-US" dirty="0"/>
              <a:t>Request an appointment</a:t>
            </a:r>
          </a:p>
          <a:p>
            <a:r>
              <a:rPr lang="en-US" dirty="0"/>
              <a:t>Amend an appointment </a:t>
            </a:r>
          </a:p>
          <a:p>
            <a:r>
              <a:rPr lang="en-US" dirty="0"/>
              <a:t>Cancel or reschedule an appointment </a:t>
            </a:r>
          </a:p>
          <a:p>
            <a:pPr>
              <a:buNone/>
            </a:pPr>
            <a:r>
              <a:rPr lang="en-US" sz="1800" dirty="0"/>
              <a:t>*provider  =  individual, organization, healthcare service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3676" y="4564962"/>
            <a:ext cx="1739977" cy="1746937"/>
          </a:xfrm>
          <a:prstGeom prst="rect">
            <a:avLst/>
          </a:prstGeom>
        </p:spPr>
      </p:pic>
    </p:spTree>
    <p:extLst>
      <p:ext uri="{BB962C8B-B14F-4D97-AF65-F5344CB8AC3E}">
        <p14:creationId xmlns:p14="http://schemas.microsoft.com/office/powerpoint/2010/main" val="3472950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Use Cases</a:t>
            </a:r>
          </a:p>
        </p:txBody>
      </p:sp>
      <p:sp>
        <p:nvSpPr>
          <p:cNvPr id="3" name="Content Placeholder 2"/>
          <p:cNvSpPr>
            <a:spLocks noGrp="1"/>
          </p:cNvSpPr>
          <p:nvPr>
            <p:ph idx="1"/>
          </p:nvPr>
        </p:nvSpPr>
        <p:spPr/>
        <p:txBody>
          <a:bodyPr>
            <a:normAutofit/>
          </a:bodyPr>
          <a:lstStyle/>
          <a:p>
            <a:pPr marL="0" indent="0">
              <a:buNone/>
            </a:pPr>
            <a:r>
              <a:rPr lang="en-US" dirty="0"/>
              <a:t>Support basic </a:t>
            </a:r>
            <a:r>
              <a:rPr lang="en-US" b="1" dirty="0"/>
              <a:t>provider </a:t>
            </a:r>
            <a:r>
              <a:rPr lang="en-US" dirty="0"/>
              <a:t>access to a provider's calendar and appointment requests. APIs and guidance for </a:t>
            </a:r>
          </a:p>
          <a:p>
            <a:r>
              <a:rPr lang="en-US" dirty="0"/>
              <a:t>Same functionality as patient appointments</a:t>
            </a:r>
          </a:p>
          <a:p>
            <a:r>
              <a:rPr lang="en-US" dirty="0"/>
              <a:t>Provider scheduling on behalf of patient</a:t>
            </a:r>
          </a:p>
          <a:p>
            <a:pPr marL="0" indent="0">
              <a:buNone/>
            </a:pPr>
            <a:r>
              <a:rPr lang="en-US" dirty="0"/>
              <a:t>+ Retrieve their existing appointments for all patients</a:t>
            </a:r>
          </a:p>
          <a:p>
            <a:pPr>
              <a:buNone/>
            </a:pPr>
            <a:endParaRPr lang="en-US" dirty="0"/>
          </a:p>
          <a:p>
            <a:endParaRPr lang="en-US" dirty="0"/>
          </a:p>
        </p:txBody>
      </p:sp>
    </p:spTree>
    <p:extLst>
      <p:ext uri="{BB962C8B-B14F-4D97-AF65-F5344CB8AC3E}">
        <p14:creationId xmlns:p14="http://schemas.microsoft.com/office/powerpoint/2010/main" val="347295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 Scope</a:t>
            </a:r>
          </a:p>
        </p:txBody>
      </p:sp>
      <p:sp>
        <p:nvSpPr>
          <p:cNvPr id="3" name="Content Placeholder 2"/>
          <p:cNvSpPr>
            <a:spLocks noGrp="1"/>
          </p:cNvSpPr>
          <p:nvPr>
            <p:ph idx="1"/>
          </p:nvPr>
        </p:nvSpPr>
        <p:spPr/>
        <p:txBody>
          <a:bodyPr>
            <a:normAutofit/>
          </a:bodyPr>
          <a:lstStyle/>
          <a:p>
            <a:pPr marL="514350" indent="-514350"/>
            <a:r>
              <a:rPr lang="en-US" sz="3600" dirty="0"/>
              <a:t>Existing patient</a:t>
            </a:r>
          </a:p>
          <a:p>
            <a:pPr marL="514350" indent="-514350"/>
            <a:r>
              <a:rPr lang="en-US" sz="3600" dirty="0"/>
              <a:t>New patients</a:t>
            </a:r>
          </a:p>
          <a:p>
            <a:pPr marL="514350" indent="-514350"/>
            <a:r>
              <a:rPr lang="en-US" sz="3600" dirty="0"/>
              <a:t>Primary Care</a:t>
            </a:r>
          </a:p>
          <a:p>
            <a:pPr marL="514350" indent="-514350"/>
            <a:r>
              <a:rPr lang="en-US" sz="3600" dirty="0"/>
              <a:t>Referral/Specialty</a:t>
            </a:r>
          </a:p>
          <a:p>
            <a:pPr marL="971550" lvl="1" indent="-514350"/>
            <a:r>
              <a:rPr lang="en-US" sz="3200" dirty="0"/>
              <a:t>Diagnostics (lab/</a:t>
            </a:r>
            <a:r>
              <a:rPr lang="en-US" sz="3200" dirty="0" err="1"/>
              <a:t>xrays</a:t>
            </a:r>
            <a:r>
              <a:rPr lang="en-US" sz="3200" dirty="0"/>
              <a:t>)</a:t>
            </a:r>
          </a:p>
          <a:p>
            <a:pPr marL="971550" lvl="1" indent="-514350"/>
            <a:r>
              <a:rPr lang="en-US" sz="3200" dirty="0"/>
              <a:t>Cardiology</a:t>
            </a:r>
          </a:p>
          <a:p>
            <a:pPr marL="971550" lvl="1" indent="-514350"/>
            <a:r>
              <a:rPr lang="en-US" sz="3200" dirty="0"/>
              <a:t>Etc.</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a:t>
            </a:r>
          </a:p>
        </p:txBody>
      </p:sp>
      <p:sp>
        <p:nvSpPr>
          <p:cNvPr id="3" name="Content Placeholder 2"/>
          <p:cNvSpPr>
            <a:spLocks noGrp="1"/>
          </p:cNvSpPr>
          <p:nvPr>
            <p:ph idx="1"/>
          </p:nvPr>
        </p:nvSpPr>
        <p:spPr/>
        <p:txBody>
          <a:bodyPr>
            <a:normAutofit lnSpcReduction="10000"/>
          </a:bodyPr>
          <a:lstStyle/>
          <a:p>
            <a:pPr marL="514350" indent="-514350"/>
            <a:r>
              <a:rPr lang="en-US" sz="3600" dirty="0"/>
              <a:t>Prior approvals</a:t>
            </a:r>
          </a:p>
          <a:p>
            <a:pPr marL="514350" indent="-514350"/>
            <a:r>
              <a:rPr lang="en-US" sz="3600" dirty="0"/>
              <a:t>Estimated out of pocket patient costs</a:t>
            </a:r>
          </a:p>
          <a:p>
            <a:pPr marL="514350" indent="-514350"/>
            <a:r>
              <a:rPr lang="en-US" sz="3600" dirty="0"/>
              <a:t>Scheduling  physical (rooms, modalities, etc.) resources</a:t>
            </a:r>
          </a:p>
          <a:p>
            <a:pPr marL="514350" indent="-514350"/>
            <a:r>
              <a:rPr lang="en-US" sz="3600" dirty="0"/>
              <a:t>Initiating Transitions of Care</a:t>
            </a:r>
          </a:p>
          <a:p>
            <a:pPr marL="514350" indent="-514350"/>
            <a:r>
              <a:rPr lang="en-US" sz="3600" dirty="0"/>
              <a:t>Language support</a:t>
            </a:r>
          </a:p>
          <a:p>
            <a:pPr marL="514350" indent="-514350"/>
            <a:r>
              <a:rPr lang="en-US" sz="3600" dirty="0"/>
              <a:t>Scheduling surgery room in one organization with an external provider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Resources to Profile </a:t>
            </a:r>
          </a:p>
        </p:txBody>
      </p:sp>
      <p:sp>
        <p:nvSpPr>
          <p:cNvPr id="3" name="Content Placeholder 2"/>
          <p:cNvSpPr>
            <a:spLocks noGrp="1"/>
          </p:cNvSpPr>
          <p:nvPr>
            <p:ph idx="1"/>
          </p:nvPr>
        </p:nvSpPr>
        <p:spPr/>
        <p:txBody>
          <a:bodyPr/>
          <a:lstStyle/>
          <a:p>
            <a:r>
              <a:rPr lang="en-US" dirty="0"/>
              <a:t>Appointment</a:t>
            </a:r>
          </a:p>
          <a:p>
            <a:r>
              <a:rPr lang="en-US" dirty="0" err="1"/>
              <a:t>AppointmentResponse</a:t>
            </a:r>
            <a:endParaRPr lang="en-US" dirty="0"/>
          </a:p>
          <a:p>
            <a:r>
              <a:rPr lang="en-US" dirty="0"/>
              <a:t>Schedule</a:t>
            </a:r>
          </a:p>
          <a:p>
            <a:r>
              <a:rPr lang="en-US" dirty="0"/>
              <a:t>Slot</a:t>
            </a:r>
          </a:p>
          <a:p>
            <a:pPr marL="0" indent="0">
              <a:buNone/>
            </a:pPr>
            <a:endParaRPr lang="en-US" dirty="0"/>
          </a:p>
          <a:p>
            <a:pPr marL="0" indent="0">
              <a:buNone/>
            </a:pPr>
            <a:r>
              <a:rPr lang="en-US" dirty="0"/>
              <a:t>…Others? </a:t>
            </a:r>
            <a:r>
              <a:rPr lang="en-US" dirty="0" err="1"/>
              <a:t>HealthcareService</a:t>
            </a:r>
            <a:r>
              <a:rPr lang="en-US" dirty="0"/>
              <a:t>?</a:t>
            </a:r>
          </a:p>
          <a:p>
            <a:pPr marL="0" indent="0">
              <a:buNone/>
            </a:pPr>
            <a:endParaRPr lang="en-US" dirty="0"/>
          </a:p>
        </p:txBody>
      </p:sp>
    </p:spTree>
    <p:extLst>
      <p:ext uri="{BB962C8B-B14F-4D97-AF65-F5344CB8AC3E}">
        <p14:creationId xmlns:p14="http://schemas.microsoft.com/office/powerpoint/2010/main" val="2385710743"/>
      </p:ext>
    </p:extLst>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meline 01 16x9">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249</TotalTime>
  <Words>1206</Words>
  <Application>Microsoft Office PowerPoint</Application>
  <PresentationFormat>On-screen Show (4:3)</PresentationFormat>
  <Paragraphs>207</Paragraphs>
  <Slides>28</Slides>
  <Notes>15</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Calibri Light</vt:lpstr>
      <vt:lpstr>Georgia</vt:lpstr>
      <vt:lpstr>Office Theme</vt:lpstr>
      <vt:lpstr>Timeline 01 16x9</vt:lpstr>
      <vt:lpstr>Argonaut Scheduling</vt:lpstr>
      <vt:lpstr>Overview</vt:lpstr>
      <vt:lpstr>Timelines</vt:lpstr>
      <vt:lpstr>Project Tasks</vt:lpstr>
      <vt:lpstr>Initial Use Cases</vt:lpstr>
      <vt:lpstr>Additional Use Cases</vt:lpstr>
      <vt:lpstr>In Scope</vt:lpstr>
      <vt:lpstr>Future</vt:lpstr>
      <vt:lpstr>Potential Resources to Profile </vt:lpstr>
      <vt:lpstr>FHIR Scheduling Related Resources </vt:lpstr>
      <vt:lpstr>Focus on These Scheduling Resources</vt:lpstr>
      <vt:lpstr>R2 v R3</vt:lpstr>
      <vt:lpstr>Schedule Resource – R2</vt:lpstr>
      <vt:lpstr>Schedule Resource – R2/R3 Differences </vt:lpstr>
      <vt:lpstr>Schedule Resource – Difference Summary </vt:lpstr>
      <vt:lpstr>Slot – R2</vt:lpstr>
      <vt:lpstr>Slot – R2/R3 Differences </vt:lpstr>
      <vt:lpstr>Slot – Difference Summary</vt:lpstr>
      <vt:lpstr>Appointment – R2</vt:lpstr>
      <vt:lpstr>Appointment – R2/R3 Differences </vt:lpstr>
      <vt:lpstr>Appointment – Difference Summary</vt:lpstr>
      <vt:lpstr>AppointmentResponse – R2</vt:lpstr>
      <vt:lpstr>AppointmentResponse – R2/R3 Differences </vt:lpstr>
      <vt:lpstr>AppointmentResponse – Difference Summary</vt:lpstr>
      <vt:lpstr>Big Differences R2 vs R3</vt:lpstr>
      <vt:lpstr>Best Approach</vt:lpstr>
      <vt:lpstr>Prior Art</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Provider Directory</dc:title>
  <dc:creator>Brett A Marquard</dc:creator>
  <cp:lastModifiedBy>Brett Marquard</cp:lastModifiedBy>
  <cp:revision>38</cp:revision>
  <dcterms:created xsi:type="dcterms:W3CDTF">2016-03-29T14:56:46Z</dcterms:created>
  <dcterms:modified xsi:type="dcterms:W3CDTF">2017-04-12T17:34:16Z</dcterms:modified>
</cp:coreProperties>
</file>