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60" r:id="rId3"/>
    <p:sldId id="257" r:id="rId4"/>
    <p:sldId id="259" r:id="rId5"/>
    <p:sldId id="261" r:id="rId6"/>
    <p:sldId id="258" r:id="rId7"/>
    <p:sldId id="262" r:id="rId8"/>
    <p:sldId id="264" r:id="rId9"/>
    <p:sldId id="269" r:id="rId10"/>
    <p:sldId id="271" r:id="rId11"/>
    <p:sldId id="272" r:id="rId12"/>
    <p:sldId id="273" r:id="rId13"/>
    <p:sldId id="274" r:id="rId14"/>
    <p:sldId id="267" r:id="rId15"/>
    <p:sldId id="268" r:id="rId16"/>
    <p:sldId id="266" r:id="rId17"/>
    <p:sldId id="275" r:id="rId18"/>
    <p:sldId id="276" r:id="rId19"/>
    <p:sldId id="286" r:id="rId20"/>
    <p:sldId id="278" r:id="rId21"/>
    <p:sldId id="283" r:id="rId22"/>
    <p:sldId id="284" r:id="rId23"/>
    <p:sldId id="279" r:id="rId24"/>
    <p:sldId id="281" r:id="rId25"/>
    <p:sldId id="280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5"/>
    <p:restoredTop sz="94580"/>
  </p:normalViewPr>
  <p:slideViewPr>
    <p:cSldViewPr snapToGrid="0" snapToObjects="1">
      <p:cViewPr>
        <p:scale>
          <a:sx n="114" d="100"/>
          <a:sy n="114" d="100"/>
        </p:scale>
        <p:origin x="536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A92F8-9482-1145-B1E4-CE31E168D77D}" type="datetimeFigureOut">
              <a:rPr lang="en-US" smtClean="0"/>
              <a:pPr/>
              <a:t>11/16/17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A1877-C0DC-7444-845F-24A0FAE907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44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9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88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56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56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8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7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8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1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7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9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4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2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AD5B7-C160-7A4E-8FA5-E71465AAF732}" type="datetimeFigureOut">
              <a:rPr lang="en-US" smtClean="0"/>
              <a:pPr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0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uild.fhir.org/http.html#history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github.com/argonautproject/scheduling/issues/44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9098280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7" y="1817269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987962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9" y="995082"/>
            <a:ext cx="7274859" cy="415514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0" idx="0"/>
            <a:endCxn id="40" idx="2"/>
          </p:cNvCxnSpPr>
          <p:nvPr/>
        </p:nvCxnSpPr>
        <p:spPr>
          <a:xfrm>
            <a:off x="8074959" y="995082"/>
            <a:ext cx="0" cy="415514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4277" y="823511"/>
            <a:ext cx="411131" cy="386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634742" y="112238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244277" y="2057391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667870" y="248042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books Appointment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244277" y="3166333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667869" y="4655040"/>
            <a:ext cx="1777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r>
              <a:rPr lang="en-US" smtClean="0"/>
              <a:t>user updates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235812" y="4231162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634742" y="358956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Appointment </a:t>
            </a:r>
            <a:r>
              <a:rPr lang="en-US" dirty="0" smtClean="0"/>
              <a:t>confirmed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6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App returns available appointments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35716" y="3670862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FHIR Scheduler, (EHR)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A Poll for open 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8973" y="2388501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Holds Appointment*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4514" y="3857385"/>
            <a:ext cx="2128295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Hold Confirmation**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booking on hold until completed by End User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20590" y="3880973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10436" y="3526182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A Poll for open slots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25709" y="5120640"/>
            <a:ext cx="3157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*PUT/POST to Server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** Or reject Appointment in form of </a:t>
            </a:r>
            <a:r>
              <a:rPr lang="en-US" dirty="0" err="1" smtClean="0"/>
              <a:t>OperationOutcome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34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28257" y="2442412"/>
            <a:ext cx="1772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enters  patient/coverage </a:t>
            </a:r>
            <a:r>
              <a:rPr lang="en-US" dirty="0" smtClean="0"/>
              <a:t>information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613144" y="3473373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88580" y="2025616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Fetch or Register Patient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67149" y="3003469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Patient Id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2719359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2922085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765516" y="2873215"/>
            <a:ext cx="157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End User Application (Patient)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67149" y="3440525"/>
            <a:ext cx="204484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Update Coverage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58703" y="4204085"/>
            <a:ext cx="212829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</a:t>
            </a:r>
            <a:r>
              <a:rPr lang="en-US" dirty="0" smtClean="0"/>
              <a:t>Coverage</a:t>
            </a:r>
            <a:r>
              <a:rPr lang="en-US" dirty="0" smtClean="0"/>
              <a:t> </a:t>
            </a:r>
            <a:r>
              <a:rPr lang="en-US" dirty="0" smtClean="0"/>
              <a:t>Id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238211" y="3886523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120245" y="4055796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7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18075" y="2560079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Books 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2949" y="3888037"/>
            <a:ext cx="1976828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Booking</a:t>
            </a:r>
          </a:p>
          <a:p>
            <a:r>
              <a:rPr lang="en-US" dirty="0" smtClean="0"/>
              <a:t>Confirmation or Rejection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35516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12763" y="3519760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booking or  notifies of rejection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28608" y="3812600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2765" y="3543987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A Poll for open 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4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498690"/>
            <a:ext cx="2929455" cy="1290702"/>
            <a:chOff x="3858207" y="1856851"/>
            <a:chExt cx="4595305" cy="129070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015389" y="2877921"/>
              <a:ext cx="443812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853279" y="1856851"/>
              <a:ext cx="3521642" cy="923330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 “initial load” of open Slots* for Service(s)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015389" y="2238958"/>
              <a:ext cx="85311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AA</a:t>
              </a:r>
              <a:endParaRPr lang="en-US" dirty="0"/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312613" y="798111"/>
            <a:ext cx="429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 Initial Load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Include Schedule, Practitioner, Location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0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498690"/>
            <a:ext cx="2929455" cy="1290702"/>
            <a:chOff x="3858207" y="1856851"/>
            <a:chExt cx="4595305" cy="129070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015389" y="2877921"/>
              <a:ext cx="443812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853279" y="1856851"/>
              <a:ext cx="3521642" cy="923330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 </a:t>
              </a:r>
              <a:r>
                <a:rPr lang="en-US" i="1" dirty="0" smtClean="0"/>
                <a:t>all</a:t>
              </a:r>
              <a:r>
                <a:rPr lang="en-US" dirty="0" smtClean="0"/>
                <a:t> Slots* for Service(s) updated since last fetch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60992" y="2205609"/>
              <a:ext cx="41561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Option B </a:t>
            </a:r>
            <a:r>
              <a:rPr lang="mr-IN" dirty="0" smtClean="0"/>
              <a:t>–</a:t>
            </a:r>
            <a:r>
              <a:rPr lang="en-US" dirty="0" smtClean="0"/>
              <a:t> Poll for updated slots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*Include Schedule, Practitioner, Location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Use the _history interaction as described </a:t>
            </a:r>
            <a:r>
              <a:rPr lang="en-US" dirty="0" smtClean="0">
                <a:hlinkClick r:id="rId3"/>
              </a:rPr>
              <a:t>here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265634" y="2244914"/>
            <a:ext cx="303194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POST …/Subscription/my-sub*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541478" y="2815202"/>
            <a:ext cx="26327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89556" y="1931513"/>
            <a:ext cx="567685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65634" y="4672259"/>
            <a:ext cx="290855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Notifications +/-  resources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23577" y="3355167"/>
            <a:ext cx="179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(some time later)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541478" y="3758490"/>
            <a:ext cx="2632716" cy="304800"/>
            <a:chOff x="6757652" y="3758490"/>
            <a:chExt cx="1993273" cy="3048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6757652" y="3758490"/>
              <a:ext cx="1691095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910052" y="3910890"/>
              <a:ext cx="1709022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062452" y="4063290"/>
              <a:ext cx="168847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Option C </a:t>
            </a:r>
            <a:r>
              <a:rPr lang="mr-IN" dirty="0" smtClean="0"/>
              <a:t>–</a:t>
            </a:r>
            <a:r>
              <a:rPr lang="en-US" dirty="0" smtClean="0"/>
              <a:t> Subscription for updated slots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464834" y="5435666"/>
            <a:ext cx="71397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See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github.com/argonautproject/scheduling/issues/44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Need to includes new, deleted, open</a:t>
            </a:r>
            <a:r>
              <a:rPr lang="en-US" dirty="0" smtClean="0">
                <a:sym typeface="Wingdings"/>
              </a:rPr>
              <a:t> closed and closed  open slots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Don’t know how we would do that with a search plus events.</a:t>
            </a:r>
          </a:p>
        </p:txBody>
      </p:sp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enters  coverage information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28087" y="2173834"/>
            <a:ext cx="2044849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Create or update Coverage information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67541" y="3903121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Returns Coverage </a:t>
            </a:r>
            <a:r>
              <a:rPr lang="en-US" dirty="0" smtClean="0"/>
              <a:t>Id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61370" y="1760340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8d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338099" y="2581339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8e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87150" y="3585314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7800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n 25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27" name="Can 26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 Scheduling</a:t>
            </a:r>
          </a:p>
          <a:p>
            <a:pPr algn="ctr"/>
            <a:r>
              <a:rPr lang="en-US" sz="2400" dirty="0" smtClean="0"/>
              <a:t> Application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78223" y="4739318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A (</a:t>
            </a:r>
            <a:r>
              <a:rPr lang="en-US" dirty="0"/>
              <a:t>Referral Initiator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98280" y="4740733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B (</a:t>
            </a:r>
            <a:r>
              <a:rPr lang="en-US" dirty="0"/>
              <a:t>Referral </a:t>
            </a:r>
            <a:r>
              <a:rPr lang="en-US" dirty="0" smtClean="0"/>
              <a:t>Recipient)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5730" y="4726802"/>
            <a:ext cx="237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472402" y="948690"/>
            <a:ext cx="20962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Patient </a:t>
            </a:r>
            <a:r>
              <a:rPr lang="en-US" dirty="0" smtClean="0"/>
              <a:t>Match*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Appointment </a:t>
            </a:r>
            <a:r>
              <a:rPr lang="en-US" dirty="0"/>
              <a:t>Availability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Hold/Book* Appointment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Update/Cancel </a:t>
            </a:r>
            <a:r>
              <a:rPr lang="en-US" dirty="0"/>
              <a:t>Appointment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Exchange Relevant Clinical Information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*Options for new Patient </a:t>
            </a:r>
            <a:r>
              <a:rPr lang="en-US" dirty="0"/>
              <a:t>Registration a</a:t>
            </a:r>
            <a:r>
              <a:rPr lang="en-US" dirty="0" smtClean="0"/>
              <a:t>nd updating </a:t>
            </a:r>
            <a:r>
              <a:rPr lang="en-US" dirty="0"/>
              <a:t>Coverage </a:t>
            </a:r>
            <a:r>
              <a:rPr lang="en-US" dirty="0" smtClean="0"/>
              <a:t>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1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n 25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Server</a:t>
            </a:r>
          </a:p>
          <a:p>
            <a:pPr algn="ctr"/>
            <a:r>
              <a:rPr lang="en-US" sz="2400" dirty="0"/>
              <a:t>(EHR Scheduler)</a:t>
            </a:r>
          </a:p>
        </p:txBody>
      </p:sp>
      <p:sp>
        <p:nvSpPr>
          <p:cNvPr id="27" name="Can 26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Client</a:t>
            </a:r>
          </a:p>
          <a:p>
            <a:pPr algn="ctr"/>
            <a:r>
              <a:rPr lang="en-US" sz="2400" dirty="0" smtClean="0"/>
              <a:t>(Provider Scheduling</a:t>
            </a:r>
          </a:p>
          <a:p>
            <a:pPr algn="ctr"/>
            <a:r>
              <a:rPr lang="en-US" sz="2400" dirty="0" smtClean="0"/>
              <a:t> Application)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78223" y="4739318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A (</a:t>
            </a:r>
            <a:r>
              <a:rPr lang="en-US" dirty="0"/>
              <a:t>Referral Initiator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98280" y="4740733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B (</a:t>
            </a:r>
            <a:r>
              <a:rPr lang="en-US" dirty="0"/>
              <a:t>Referral </a:t>
            </a:r>
            <a:r>
              <a:rPr lang="en-US" dirty="0" smtClean="0"/>
              <a:t>Recipient)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5730" y="4726802"/>
            <a:ext cx="237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5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9098280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7" y="1817269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987962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9" y="995082"/>
            <a:ext cx="7274859" cy="415514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0" idx="0"/>
            <a:endCxn id="40" idx="2"/>
          </p:cNvCxnSpPr>
          <p:nvPr/>
        </p:nvCxnSpPr>
        <p:spPr>
          <a:xfrm>
            <a:off x="8074959" y="995082"/>
            <a:ext cx="0" cy="415514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4277" y="823511"/>
            <a:ext cx="411131" cy="386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634742" y="112238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244277" y="2057391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667870" y="248042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books Appointment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244277" y="3166333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667869" y="4655040"/>
            <a:ext cx="1777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r>
              <a:rPr lang="en-US" smtClean="0"/>
              <a:t>user updates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235812" y="4231162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634742" y="358956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Appointment </a:t>
            </a:r>
            <a:r>
              <a:rPr lang="en-US" dirty="0" smtClean="0"/>
              <a:t>confirmed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3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4692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Provider Scheduling Work Flow : Patient Match</a:t>
            </a:r>
            <a:endParaRPr lang="en-US" dirty="0"/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55" name="TextBox 54"/>
            <p:cNvSpPr txBox="1"/>
            <p:nvPr/>
          </p:nvSpPr>
          <p:spPr>
            <a:xfrm>
              <a:off x="1582429" y="2124752"/>
              <a:ext cx="6255656" cy="646331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Search for Patient IDs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-755766" y="2260347"/>
              <a:ext cx="1602903" cy="47563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58" name="Straight Arrow Connector 57" title="A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60189" y="3890367"/>
            <a:ext cx="1682154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Patient ID(s)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19868" y="2199342"/>
            <a:ext cx="1736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End user updates patient demographics</a:t>
            </a:r>
            <a:r>
              <a:rPr lang="en-US" dirty="0"/>
              <a:t> </a:t>
            </a:r>
            <a:r>
              <a:rPr lang="en-US" dirty="0" smtClean="0"/>
              <a:t>information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168093" y="1810359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5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5589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Provider Scheduling Work Flow </a:t>
            </a:r>
            <a:r>
              <a:rPr lang="en-US" dirty="0" smtClean="0"/>
              <a:t>: New Patient Registration</a:t>
            </a:r>
            <a:endParaRPr lang="en-US" dirty="0"/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55" name="TextBox 54"/>
            <p:cNvSpPr txBox="1"/>
            <p:nvPr/>
          </p:nvSpPr>
          <p:spPr>
            <a:xfrm>
              <a:off x="1582430" y="2124752"/>
              <a:ext cx="6255657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 Patient Record* 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-755766" y="2260347"/>
              <a:ext cx="1602903" cy="47563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60189" y="3890367"/>
            <a:ext cx="1682154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Patient ID(s)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19868" y="2199342"/>
            <a:ext cx="1736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End user updates patient demographics</a:t>
            </a:r>
            <a:r>
              <a:rPr lang="en-US" dirty="0"/>
              <a:t> </a:t>
            </a:r>
            <a:r>
              <a:rPr lang="en-US" dirty="0" smtClean="0"/>
              <a:t>information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168093" y="1810359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5008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Provider Scheduling Work Flow </a:t>
            </a:r>
            <a:r>
              <a:rPr lang="en-US" dirty="0" smtClean="0"/>
              <a:t>: Update Coverage</a:t>
            </a:r>
            <a:endParaRPr lang="en-US" dirty="0"/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55" name="TextBox 54"/>
            <p:cNvSpPr txBox="1"/>
            <p:nvPr/>
          </p:nvSpPr>
          <p:spPr>
            <a:xfrm>
              <a:off x="1582430" y="2124752"/>
              <a:ext cx="6255657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Update patient Coverage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-755766" y="2260347"/>
              <a:ext cx="1602903" cy="47563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60189" y="3890367"/>
            <a:ext cx="1682154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coverage ID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19868" y="2199342"/>
            <a:ext cx="1736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End user updates patient coverage information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168093" y="1810359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7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5639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Provider Scheduling Work Flow :  </a:t>
            </a:r>
            <a:r>
              <a:rPr lang="en-US" dirty="0" smtClean="0"/>
              <a:t>Appointment Availability</a:t>
            </a:r>
            <a:endParaRPr lang="en-US" dirty="0"/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21" name="TextBox 20"/>
            <p:cNvSpPr txBox="1"/>
            <p:nvPr/>
          </p:nvSpPr>
          <p:spPr>
            <a:xfrm>
              <a:off x="260056" y="2124752"/>
              <a:ext cx="7983794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Search for available appointments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-1771812" y="2209681"/>
              <a:ext cx="1580394" cy="49934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35893" y="3890367"/>
            <a:ext cx="2006450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available appointments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119868" y="2199342"/>
            <a:ext cx="1736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End user provides information (</a:t>
            </a:r>
            <a:r>
              <a:rPr lang="en-US" dirty="0" err="1" smtClean="0"/>
              <a:t>e.g.,preferred</a:t>
            </a:r>
            <a:r>
              <a:rPr lang="en-US" dirty="0" smtClean="0"/>
              <a:t> times)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68093" y="1810359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5639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Provider Scheduling Work Flow :  Hold/Book Appointment</a:t>
            </a:r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82947" y="2719537"/>
            <a:ext cx="2713910" cy="780169"/>
            <a:chOff x="-1796260" y="2092757"/>
            <a:chExt cx="10092590" cy="1054796"/>
          </a:xfrm>
        </p:grpSpPr>
        <p:sp>
          <p:nvSpPr>
            <p:cNvPr id="21" name="TextBox 20"/>
            <p:cNvSpPr txBox="1"/>
            <p:nvPr/>
          </p:nvSpPr>
          <p:spPr>
            <a:xfrm>
              <a:off x="260056" y="2092757"/>
              <a:ext cx="7983794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Holds/Books </a:t>
              </a:r>
              <a:r>
                <a:rPr lang="en-US" dirty="0"/>
                <a:t>Appointment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-1771812" y="2209681"/>
              <a:ext cx="1580394" cy="49934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14492" y="3890367"/>
            <a:ext cx="2282366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Confirmation with patient ID </a:t>
            </a:r>
            <a:r>
              <a:rPr lang="en-US" dirty="0"/>
              <a:t>or Rejection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04435" y="226145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319196" y="3361487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280186" y="3689220"/>
            <a:ext cx="1502397" cy="11151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0185" y="3920203"/>
            <a:ext cx="1767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booking </a:t>
            </a:r>
            <a:r>
              <a:rPr lang="en-US" dirty="0"/>
              <a:t>or </a:t>
            </a:r>
            <a:r>
              <a:rPr lang="en-US" dirty="0" smtClean="0"/>
              <a:t>notified </a:t>
            </a:r>
            <a:r>
              <a:rPr lang="en-US" dirty="0"/>
              <a:t>of rejection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52660" y="1872469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70962" y="3909799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1" name="Circular Arrow 30"/>
          <p:cNvSpPr/>
          <p:nvPr/>
        </p:nvSpPr>
        <p:spPr>
          <a:xfrm rot="10800000">
            <a:off x="10080703" y="4094465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254188" y="5486316"/>
            <a:ext cx="2467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New patient 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6021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Provider Scheduling Work Flow :  Update/Cancel Appointment</a:t>
            </a:r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21" name="TextBox 20"/>
            <p:cNvSpPr txBox="1"/>
            <p:nvPr/>
          </p:nvSpPr>
          <p:spPr>
            <a:xfrm>
              <a:off x="260056" y="2124752"/>
              <a:ext cx="7983794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Cancels appointment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-1771812" y="2209681"/>
              <a:ext cx="1580394" cy="49934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35893" y="3890367"/>
            <a:ext cx="2006450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</a:t>
            </a:r>
            <a:endParaRPr lang="en-US" dirty="0"/>
          </a:p>
          <a:p>
            <a:r>
              <a:rPr lang="en-US" dirty="0" smtClean="0"/>
              <a:t>confirmation </a:t>
            </a:r>
            <a:r>
              <a:rPr lang="en-US" dirty="0"/>
              <a:t>of </a:t>
            </a:r>
            <a:r>
              <a:rPr lang="en-US" dirty="0" smtClean="0"/>
              <a:t>cancellation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71254" y="22977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cancels booked appointment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26946" y="3733633"/>
            <a:ext cx="1608610" cy="11153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1086" y="3956474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cancellation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19479" y="1908740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02087" y="4037433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224331" y="3442022"/>
            <a:ext cx="1608610" cy="11153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32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6021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Provider Scheduling Work Flow :  Update/Cancel Appointment</a:t>
            </a:r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21" name="TextBox 20"/>
            <p:cNvSpPr txBox="1"/>
            <p:nvPr/>
          </p:nvSpPr>
          <p:spPr>
            <a:xfrm>
              <a:off x="260056" y="2124752"/>
              <a:ext cx="7983794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Cancels appointment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-1771812" y="2209681"/>
              <a:ext cx="1580394" cy="49934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35893" y="3890367"/>
            <a:ext cx="2006450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</a:t>
            </a:r>
            <a:endParaRPr lang="en-US" dirty="0"/>
          </a:p>
          <a:p>
            <a:r>
              <a:rPr lang="en-US" dirty="0" smtClean="0"/>
              <a:t>confirmation </a:t>
            </a:r>
            <a:r>
              <a:rPr lang="en-US" dirty="0"/>
              <a:t>of </a:t>
            </a:r>
            <a:r>
              <a:rPr lang="en-US" dirty="0" smtClean="0"/>
              <a:t>cancellation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71254" y="22977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cancels booked appointment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26946" y="3733633"/>
            <a:ext cx="1608610" cy="11153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1086" y="3956474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cancellation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19479" y="1908740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02087" y="4037433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224331" y="3442022"/>
            <a:ext cx="1608610" cy="11153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n 18"/>
          <p:cNvSpPr/>
          <p:nvPr/>
        </p:nvSpPr>
        <p:spPr>
          <a:xfrm>
            <a:off x="3870512" y="2383272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28" name="Can 27"/>
          <p:cNvSpPr/>
          <p:nvPr/>
        </p:nvSpPr>
        <p:spPr>
          <a:xfrm>
            <a:off x="3856400" y="239027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37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  <a:ln w="38100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Client</a:t>
            </a:r>
            <a:endParaRPr lang="en-US" sz="2400" dirty="0"/>
          </a:p>
          <a:p>
            <a:pPr algn="ctr"/>
            <a:r>
              <a:rPr lang="en-US" sz="2400" dirty="0"/>
              <a:t>(Scheduling </a:t>
            </a:r>
            <a:r>
              <a:rPr lang="en-US" sz="2400" dirty="0" smtClean="0"/>
              <a:t>Application Server)</a:t>
            </a:r>
            <a:endParaRPr lang="en-US" sz="2400" dirty="0"/>
          </a:p>
        </p:txBody>
      </p:sp>
      <p:sp>
        <p:nvSpPr>
          <p:cNvPr id="8" name="Can 7"/>
          <p:cNvSpPr/>
          <p:nvPr/>
        </p:nvSpPr>
        <p:spPr>
          <a:xfrm>
            <a:off x="8966431" y="2228623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</a:t>
            </a:r>
            <a:r>
              <a:rPr lang="en-US" sz="2400" dirty="0" smtClean="0"/>
              <a:t>Server</a:t>
            </a:r>
          </a:p>
          <a:p>
            <a:pPr algn="ctr"/>
            <a:r>
              <a:rPr lang="en-US" sz="2400" dirty="0" smtClean="0"/>
              <a:t>(EHR Scheduler)</a:t>
            </a: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2524529" y="5597331"/>
            <a:ext cx="7274859" cy="923330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For </a:t>
            </a:r>
            <a:r>
              <a:rPr lang="en-US" dirty="0" smtClean="0"/>
              <a:t>3rd </a:t>
            </a:r>
            <a:r>
              <a:rPr lang="en-US" dirty="0"/>
              <a:t>Party </a:t>
            </a:r>
            <a:r>
              <a:rPr lang="en-US" dirty="0" smtClean="0"/>
              <a:t>Applications there is a both End User Application and Scheduling Application Server. For EHR Patient Portals there is only an </a:t>
            </a:r>
            <a:r>
              <a:rPr lang="en-US" dirty="0"/>
              <a:t>End User </a:t>
            </a:r>
            <a:r>
              <a:rPr lang="en-US" dirty="0" smtClean="0"/>
              <a:t>Application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4167" y="3079447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22280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49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566162" y="208451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Patient login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5531332" y="2666222"/>
            <a:ext cx="14738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556758" y="391812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 smtClean="0"/>
              <a:t>Book appointment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005209" y="391812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Hold appointment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005209" y="208451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Appointment availability search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5521928" y="4499829"/>
            <a:ext cx="148328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  <a:endCxn id="9" idx="0"/>
          </p:cNvCxnSpPr>
          <p:nvPr/>
        </p:nvCxnSpPr>
        <p:spPr>
          <a:xfrm>
            <a:off x="7987794" y="3247928"/>
            <a:ext cx="0" cy="670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</p:cNvCxnSpPr>
          <p:nvPr/>
        </p:nvCxnSpPr>
        <p:spPr>
          <a:xfrm>
            <a:off x="4539343" y="5081535"/>
            <a:ext cx="9404" cy="1215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4539343" y="902825"/>
            <a:ext cx="9404" cy="11816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307401" y="1345852"/>
            <a:ext cx="1857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1: Patient </a:t>
            </a:r>
            <a:r>
              <a:rPr lang="en-US" dirty="0" smtClean="0"/>
              <a:t>Portal Scheduling </a:t>
            </a:r>
            <a:r>
              <a:rPr lang="en-US" dirty="0"/>
              <a:t>for new or existing patient</a:t>
            </a:r>
          </a:p>
        </p:txBody>
      </p:sp>
    </p:spTree>
    <p:extLst>
      <p:ext uri="{BB962C8B-B14F-4D97-AF65-F5344CB8AC3E}">
        <p14:creationId xmlns:p14="http://schemas.microsoft.com/office/powerpoint/2010/main" val="287433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825383" y="11816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Patient registration option A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4790553" y="1763397"/>
            <a:ext cx="14738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815979" y="3015298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/>
              <a:t>Patient registration option 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264430" y="3015298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Hold appointment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264430" y="11816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/>
              <a:t>Search for open appointments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815979" y="489732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/>
              <a:t>Book appointment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4781149" y="3597004"/>
            <a:ext cx="148328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  <a:endCxn id="9" idx="0"/>
          </p:cNvCxnSpPr>
          <p:nvPr/>
        </p:nvCxnSpPr>
        <p:spPr>
          <a:xfrm>
            <a:off x="7247015" y="2345103"/>
            <a:ext cx="0" cy="670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1" idx="0"/>
          </p:cNvCxnSpPr>
          <p:nvPr/>
        </p:nvCxnSpPr>
        <p:spPr>
          <a:xfrm>
            <a:off x="3798564" y="4178710"/>
            <a:ext cx="0" cy="718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3807968" y="550606"/>
            <a:ext cx="0" cy="6310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2"/>
          </p:cNvCxnSpPr>
          <p:nvPr/>
        </p:nvCxnSpPr>
        <p:spPr>
          <a:xfrm>
            <a:off x="3798564" y="6060733"/>
            <a:ext cx="0" cy="6448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1558" y="1312398"/>
            <a:ext cx="1857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</a:t>
            </a:r>
            <a:r>
              <a:rPr lang="en-US" dirty="0" smtClean="0"/>
              <a:t>2: Open Scheduling </a:t>
            </a:r>
            <a:r>
              <a:rPr lang="en-US" dirty="0"/>
              <a:t>for new or existing patient</a:t>
            </a:r>
          </a:p>
        </p:txBody>
      </p:sp>
    </p:spTree>
    <p:extLst>
      <p:ext uri="{BB962C8B-B14F-4D97-AF65-F5344CB8AC3E}">
        <p14:creationId xmlns:p14="http://schemas.microsoft.com/office/powerpoint/2010/main" val="126146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2622977" y="245663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search </a:t>
            </a:r>
            <a:r>
              <a:rPr lang="en-US" dirty="0" err="1" smtClean="0"/>
              <a:t>critera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20245" y="2499500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Search for </a:t>
            </a:r>
            <a:r>
              <a:rPr lang="en-US" smtClean="0"/>
              <a:t>available appointments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37373" y="3689228"/>
            <a:ext cx="1860142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available appointments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20245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459599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60531" y="3473626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744389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</a:t>
            </a:r>
            <a:r>
              <a:rPr lang="en-US" dirty="0" smtClean="0"/>
              <a:t>available appointments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870430" y="3011961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</a:t>
            </a:r>
            <a:r>
              <a:rPr lang="en-US" dirty="0" smtClean="0"/>
              <a:t>Patient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4294338" y="3326245"/>
            <a:ext cx="336906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56447" y="2232039"/>
            <a:ext cx="2044849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dirty="0" smtClean="0"/>
              <a:t>Search for available appointments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90514" y="3710738"/>
            <a:ext cx="1911745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n-US" dirty="0" smtClean="0"/>
              <a:t>Return </a:t>
            </a:r>
            <a:r>
              <a:rPr lang="en-US" dirty="0" smtClean="0"/>
              <a:t>available appointments </a:t>
            </a:r>
            <a:endParaRPr lang="en-US" dirty="0" smtClean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27821" y="3592013"/>
            <a:ext cx="339501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sp>
        <p:nvSpPr>
          <p:cNvPr id="12" name="Circular Arrow 11"/>
          <p:cNvSpPr/>
          <p:nvPr/>
        </p:nvSpPr>
        <p:spPr>
          <a:xfrm>
            <a:off x="2340059" y="1224187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77147" y="922118"/>
            <a:ext cx="3367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/>
              <a:t>End user </a:t>
            </a:r>
            <a:r>
              <a:rPr lang="en-US" dirty="0" smtClean="0"/>
              <a:t>inputs search criteria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3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sp>
        <p:nvSpPr>
          <p:cNvPr id="10" name="Circular Arrow 9"/>
          <p:cNvSpPr/>
          <p:nvPr/>
        </p:nvSpPr>
        <p:spPr>
          <a:xfrm>
            <a:off x="2340059" y="1224187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0135" y="864255"/>
            <a:ext cx="4883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n-US" dirty="0"/>
              <a:t>End user selects </a:t>
            </a:r>
            <a:r>
              <a:rPr lang="en-US" dirty="0" smtClean="0"/>
              <a:t>from </a:t>
            </a:r>
            <a:r>
              <a:rPr lang="en-US" dirty="0"/>
              <a:t>available appointments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23663" y="2616037"/>
            <a:ext cx="2907451" cy="648449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0"/>
            </a:pPr>
            <a:r>
              <a:rPr lang="en-US" dirty="0" smtClean="0"/>
              <a:t>Hold</a:t>
            </a:r>
            <a:r>
              <a:rPr lang="en-US" dirty="0" smtClean="0"/>
              <a:t> appointment </a:t>
            </a:r>
            <a:r>
              <a:rPr lang="en-US" smtClean="0"/>
              <a:t>(optional)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23663" y="3788318"/>
            <a:ext cx="2478611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1"/>
            </a:pPr>
            <a:r>
              <a:rPr lang="en-US" dirty="0" smtClean="0"/>
              <a:t>Confirm/reject hold</a:t>
            </a:r>
            <a:endParaRPr lang="en-US" dirty="0" smtClean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407747" y="3427030"/>
            <a:ext cx="336906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336101" y="3618778"/>
            <a:ext cx="339501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ircular Arrow 23"/>
          <p:cNvSpPr/>
          <p:nvPr/>
        </p:nvSpPr>
        <p:spPr>
          <a:xfrm rot="10800000">
            <a:off x="2297163" y="4343826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9343" y="5707432"/>
            <a:ext cx="51004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2"/>
            </a:pPr>
            <a:r>
              <a:rPr lang="en-US" dirty="0" smtClean="0"/>
              <a:t>End </a:t>
            </a:r>
            <a:r>
              <a:rPr lang="en-US" dirty="0"/>
              <a:t>user </a:t>
            </a:r>
            <a:r>
              <a:rPr lang="en-US" dirty="0" smtClean="0"/>
              <a:t>enters additional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95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sp>
        <p:nvSpPr>
          <p:cNvPr id="10" name="Circular Arrow 9"/>
          <p:cNvSpPr/>
          <p:nvPr/>
        </p:nvSpPr>
        <p:spPr>
          <a:xfrm>
            <a:off x="2340059" y="1224187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0135" y="864255"/>
            <a:ext cx="673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n-US" dirty="0" smtClean="0"/>
              <a:t>End user selects from available appointments (if Hold step absent)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97095" y="2701528"/>
            <a:ext cx="3440715" cy="1288558"/>
            <a:chOff x="4211541" y="4977016"/>
            <a:chExt cx="3440715" cy="204891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83187" y="5828871"/>
              <a:ext cx="336906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14241" y="4977016"/>
              <a:ext cx="2706960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13"/>
              </a:pPr>
              <a:r>
                <a:rPr lang="en-US" dirty="0" smtClean="0"/>
                <a:t>Book appointment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1359" y="6438660"/>
              <a:ext cx="2695376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14"/>
              </a:pPr>
              <a:r>
                <a:rPr lang="en-US" dirty="0"/>
                <a:t>Confirm/reject </a:t>
              </a:r>
              <a:r>
                <a:rPr lang="en-US" dirty="0" smtClean="0"/>
                <a:t>booking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211541" y="6133766"/>
              <a:ext cx="339501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074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97095" y="2701528"/>
            <a:ext cx="3440715" cy="1288558"/>
            <a:chOff x="4211541" y="4977016"/>
            <a:chExt cx="3440715" cy="204891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83187" y="5828871"/>
              <a:ext cx="336906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14241" y="4977016"/>
              <a:ext cx="2706960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Cancel appointment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1358" y="6438660"/>
              <a:ext cx="3090898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Confirm/reject </a:t>
              </a:r>
              <a:r>
                <a:rPr lang="en-US" dirty="0" smtClean="0"/>
                <a:t>cancellation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211541" y="6133766"/>
              <a:ext cx="339501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5827" y="5240002"/>
            <a:ext cx="7274859" cy="923330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For </a:t>
            </a:r>
            <a:r>
              <a:rPr lang="en-US" dirty="0" smtClean="0"/>
              <a:t>3rd </a:t>
            </a:r>
            <a:r>
              <a:rPr lang="en-US" dirty="0"/>
              <a:t>Party </a:t>
            </a:r>
            <a:r>
              <a:rPr lang="en-US" dirty="0" smtClean="0"/>
              <a:t>Applications there is a both End User Application and Scheduling Application Server. For EHR Patient Portals there is only an </a:t>
            </a:r>
            <a:r>
              <a:rPr lang="en-US" dirty="0"/>
              <a:t>End User </a:t>
            </a:r>
            <a:r>
              <a:rPr lang="en-US" dirty="0" smtClean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8185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97095" y="2701528"/>
            <a:ext cx="3440715" cy="1288558"/>
            <a:chOff x="4211541" y="4977016"/>
            <a:chExt cx="3440715" cy="204891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83187" y="5828871"/>
              <a:ext cx="336906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14241" y="4977016"/>
              <a:ext cx="2706960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Appointment  Search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1358" y="6438660"/>
              <a:ext cx="3090898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Return search results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211541" y="6133766"/>
              <a:ext cx="339501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747769" y="5197763"/>
            <a:ext cx="7274859" cy="923330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For </a:t>
            </a:r>
            <a:r>
              <a:rPr lang="en-US" dirty="0" smtClean="0"/>
              <a:t>3rd </a:t>
            </a:r>
            <a:r>
              <a:rPr lang="en-US" dirty="0"/>
              <a:t>Party </a:t>
            </a:r>
            <a:r>
              <a:rPr lang="en-US" dirty="0" smtClean="0"/>
              <a:t>Applications there is a both End User Application and Scheduling Application Server. For EHR Patient Portals there is only an </a:t>
            </a:r>
            <a:r>
              <a:rPr lang="en-US" dirty="0"/>
              <a:t>End User </a:t>
            </a:r>
            <a:r>
              <a:rPr lang="en-US" dirty="0" smtClean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0705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92800" y="2520188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Holds </a:t>
            </a:r>
            <a:r>
              <a:rPr lang="en-US" dirty="0" smtClean="0"/>
              <a:t>Appointment (Optional)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77249" y="3642390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Confirm/reject hold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248783" y="3236787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84514" y="3487661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60531" y="3487661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54839" y="3642390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booking on hold until completed by End User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74348" y="3005056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</a:t>
            </a:r>
            <a:r>
              <a:rPr lang="en-US" dirty="0" smtClean="0"/>
              <a:t>Patient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16002" y="2185336"/>
            <a:ext cx="2802903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Fetch or Register Patient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69356" y="2915368"/>
            <a:ext cx="2296196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Returns Patient Id</a:t>
            </a:r>
          </a:p>
        </p:txBody>
      </p:sp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197095" y="3465206"/>
            <a:ext cx="3440715" cy="1068337"/>
            <a:chOff x="4211541" y="5162911"/>
            <a:chExt cx="3440715" cy="1698743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4283187" y="5828871"/>
              <a:ext cx="336906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689660" y="5162911"/>
              <a:ext cx="2706960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4"/>
              </a:pPr>
              <a:r>
                <a:rPr lang="en-US" dirty="0" smtClean="0"/>
                <a:t>Update coverage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29791" y="6274386"/>
              <a:ext cx="2475314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5"/>
              </a:pPr>
              <a:r>
                <a:rPr lang="en-US" dirty="0" smtClean="0"/>
                <a:t>Returns </a:t>
              </a:r>
              <a:r>
                <a:rPr lang="en-US" dirty="0" smtClean="0"/>
                <a:t>coverage </a:t>
              </a:r>
              <a:r>
                <a:rPr lang="en-US" dirty="0" smtClean="0"/>
                <a:t>Id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211541" y="6133766"/>
              <a:ext cx="339501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8497229" y="51741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407747" y="2657597"/>
            <a:ext cx="336906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336101" y="2849345"/>
            <a:ext cx="339501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03376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</a:t>
            </a:r>
            <a:r>
              <a:rPr lang="en-US" dirty="0" smtClean="0"/>
              <a:t>Patient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1" name="Circular Arrow 30"/>
          <p:cNvSpPr/>
          <p:nvPr/>
        </p:nvSpPr>
        <p:spPr>
          <a:xfrm>
            <a:off x="2340059" y="1224187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46031" y="896793"/>
            <a:ext cx="4446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End </a:t>
            </a:r>
            <a:r>
              <a:rPr lang="en-US" dirty="0" smtClean="0"/>
              <a:t>user login/enters patient information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18075" y="2560079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Book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6170" y="3483481"/>
            <a:ext cx="1976828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Confirm/reject booking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35516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12763" y="3519760"/>
            <a:ext cx="1889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 </a:t>
            </a:r>
            <a:r>
              <a:rPr lang="en-US" dirty="0" smtClean="0"/>
              <a:t>booking or </a:t>
            </a:r>
            <a:r>
              <a:rPr lang="en-US" dirty="0" smtClean="0"/>
              <a:t>notify </a:t>
            </a:r>
            <a:r>
              <a:rPr lang="en-US" dirty="0" smtClean="0"/>
              <a:t>of rejection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30595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</a:t>
            </a:r>
            <a:r>
              <a:rPr lang="en-US" dirty="0" smtClean="0"/>
              <a:t>Patient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cancels booked appointment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94456" y="2388098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Cancels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2949" y="3888037"/>
            <a:ext cx="1976828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</a:t>
            </a:r>
          </a:p>
          <a:p>
            <a:r>
              <a:rPr lang="en-US" dirty="0" smtClean="0"/>
              <a:t>Confirmation of Cancellation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cancellation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12c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97350" y="3605389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14c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8316284" y="2269115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13c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643978" y="3889033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15c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55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847448"/>
            <a:ext cx="2929455" cy="941944"/>
            <a:chOff x="3858207" y="2205609"/>
            <a:chExt cx="4595305" cy="941944"/>
          </a:xfrm>
        </p:grpSpPr>
        <p:sp>
          <p:nvSpPr>
            <p:cNvPr id="4" name="TextBox 3"/>
            <p:cNvSpPr txBox="1"/>
            <p:nvPr/>
          </p:nvSpPr>
          <p:spPr>
            <a:xfrm>
              <a:off x="4931870" y="2205609"/>
              <a:ext cx="3521642" cy="369332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Share Business Rules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60992" y="2205609"/>
              <a:ext cx="41561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281082" y="731520"/>
            <a:ext cx="429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637731"/>
            <a:ext cx="2929455" cy="1151661"/>
            <a:chOff x="3858207" y="1995892"/>
            <a:chExt cx="4595305" cy="1151661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015389" y="2877921"/>
              <a:ext cx="443812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853279" y="1995892"/>
              <a:ext cx="3521642" cy="646331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 open Slots* for Service(s)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015389" y="2205609"/>
              <a:ext cx="75929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B1</a:t>
              </a:r>
              <a:endParaRPr lang="en-US" dirty="0"/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1: Poll for open slots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Include Schedule, Practitioner, Location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10599</TotalTime>
  <Words>1181</Words>
  <Application>Microsoft Macintosh PowerPoint</Application>
  <PresentationFormat>Widescreen</PresentationFormat>
  <Paragraphs>323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Calibri</vt:lpstr>
      <vt:lpstr>Calibri Light</vt:lpstr>
      <vt:lpstr>Mangal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Haas</dc:creator>
  <cp:lastModifiedBy>Eric Haas</cp:lastModifiedBy>
  <cp:revision>91</cp:revision>
  <dcterms:created xsi:type="dcterms:W3CDTF">2017-07-06T23:25:33Z</dcterms:created>
  <dcterms:modified xsi:type="dcterms:W3CDTF">2017-11-17T01:08:38Z</dcterms:modified>
</cp:coreProperties>
</file>