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87" r:id="rId2"/>
    <p:sldId id="288" r:id="rId3"/>
    <p:sldId id="286" r:id="rId4"/>
    <p:sldId id="289" r:id="rId5"/>
    <p:sldId id="290" r:id="rId6"/>
    <p:sldId id="291" r:id="rId7"/>
    <p:sldId id="292" r:id="rId8"/>
    <p:sldId id="256" r:id="rId9"/>
    <p:sldId id="257" r:id="rId10"/>
    <p:sldId id="272" r:id="rId11"/>
    <p:sldId id="274" r:id="rId12"/>
    <p:sldId id="295" r:id="rId13"/>
    <p:sldId id="296" r:id="rId14"/>
    <p:sldId id="275" r:id="rId15"/>
    <p:sldId id="259" r:id="rId16"/>
    <p:sldId id="276" r:id="rId17"/>
    <p:sldId id="262" r:id="rId18"/>
    <p:sldId id="277" r:id="rId19"/>
    <p:sldId id="261" r:id="rId20"/>
    <p:sldId id="297" r:id="rId21"/>
    <p:sldId id="293" r:id="rId22"/>
    <p:sldId id="278" r:id="rId23"/>
    <p:sldId id="263" r:id="rId24"/>
    <p:sldId id="258" r:id="rId25"/>
    <p:sldId id="285" r:id="rId26"/>
    <p:sldId id="279" r:id="rId27"/>
    <p:sldId id="265" r:id="rId28"/>
    <p:sldId id="280" r:id="rId29"/>
    <p:sldId id="267" r:id="rId30"/>
    <p:sldId id="281" r:id="rId31"/>
    <p:sldId id="282" r:id="rId32"/>
    <p:sldId id="284" r:id="rId33"/>
    <p:sldId id="28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704"/>
  </p:normalViewPr>
  <p:slideViewPr>
    <p:cSldViewPr snapToGrid="0" snapToObjects="1">
      <p:cViewPr>
        <p:scale>
          <a:sx n="100" d="100"/>
          <a:sy n="100" d="100"/>
        </p:scale>
        <p:origin x="-348" y="-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A8C39-6CA9-EE4C-A060-7881B55A3224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966CC-705F-0A47-9A96-788B8F7E1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54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</a:t>
            </a:r>
            <a:r>
              <a:rPr lang="en-US" baseline="0" dirty="0"/>
              <a:t> with old slide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2784-AD47-46E0-AF47-4E7C16B876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0269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</a:t>
            </a:r>
            <a:r>
              <a:rPr lang="en-US" baseline="0" dirty="0"/>
              <a:t> with old slide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2784-AD47-46E0-AF47-4E7C16B876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92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5A46-0399-A349-B2AE-8EEA9F2E39DF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0F92-05BA-5945-9415-65F3CDFC7D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00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5A46-0399-A349-B2AE-8EEA9F2E39DF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0F92-05BA-5945-9415-65F3CDFC7D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257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5A46-0399-A349-B2AE-8EEA9F2E39DF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0F92-05BA-5945-9415-65F3CDFC7D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798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5A46-0399-A349-B2AE-8EEA9F2E39DF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0F92-05BA-5945-9415-65F3CDFC7D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316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5A46-0399-A349-B2AE-8EEA9F2E39DF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0F92-05BA-5945-9415-65F3CDFC7D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215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5A46-0399-A349-B2AE-8EEA9F2E39DF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0F92-05BA-5945-9415-65F3CDFC7D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455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5A46-0399-A349-B2AE-8EEA9F2E39DF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0F92-05BA-5945-9415-65F3CDFC7D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82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5A46-0399-A349-B2AE-8EEA9F2E39DF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0F92-05BA-5945-9415-65F3CDFC7D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580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5A46-0399-A349-B2AE-8EEA9F2E39DF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0F92-05BA-5945-9415-65F3CDFC7D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717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5A46-0399-A349-B2AE-8EEA9F2E39DF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0F92-05BA-5945-9415-65F3CDFC7D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843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5A46-0399-A349-B2AE-8EEA9F2E39DF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0F92-05BA-5945-9415-65F3CDFC7D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095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75A46-0399-A349-B2AE-8EEA9F2E39DF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50F92-05BA-5945-9415-65F3CDFC7D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18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hsconnect.github.io/gpconnect/appointments_use_case_search_for_free_slots.html" TargetMode="External"/><Relationship Id="rId2" Type="http://schemas.openxmlformats.org/officeDocument/2006/relationships/hyperlink" Target="https://simplifier.net/Scheduling/Appointment-find/render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hsconnect.github.io/gpconnect/appointments_design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uild.fhir.org/request-definitions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nhsconnect.github.io/gpconnect/appointments_use_case_book_an_appointment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nhsconnect.github.io/gpconnect/appointments_design.html" TargetMode="External"/><Relationship Id="rId2" Type="http://schemas.openxmlformats.org/officeDocument/2006/relationships/hyperlink" Target="https://nhsconnect.github.io/gpconnect/appointments_use_case_book_an_appointmen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gonautproject/scheduling/tree/master/meeting-not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Argonaut </a:t>
            </a:r>
            <a:r>
              <a:rPr lang="en-US" dirty="0" smtClean="0"/>
              <a:t>Scheduling (Annotated </a:t>
            </a:r>
            <a:r>
              <a:rPr lang="en-US" dirty="0" smtClean="0">
                <a:solidFill>
                  <a:srgbClr val="FF0000"/>
                </a:solidFill>
              </a:rPr>
              <a:t>(in red) </a:t>
            </a:r>
            <a:r>
              <a:rPr lang="en-US" dirty="0" smtClean="0"/>
              <a:t>with Meeting Notes)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04/26/2017</a:t>
            </a:r>
            <a:endParaRPr lang="en-US" dirty="0"/>
          </a:p>
          <a:p>
            <a:r>
              <a:rPr lang="en-US" dirty="0"/>
              <a:t>Eric Haas</a:t>
            </a:r>
          </a:p>
          <a:p>
            <a:r>
              <a:rPr lang="en-US" dirty="0"/>
              <a:t>Brett Marquard</a:t>
            </a:r>
          </a:p>
        </p:txBody>
      </p:sp>
    </p:spTree>
    <p:extLst>
      <p:ext uri="{BB962C8B-B14F-4D97-AF65-F5344CB8AC3E}">
        <p14:creationId xmlns:p14="http://schemas.microsoft.com/office/powerpoint/2010/main" xmlns="" val="1512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Diagram by  Cooper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690688"/>
            <a:ext cx="10212404" cy="4733174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4782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146" y="365125"/>
            <a:ext cx="8040190" cy="1325563"/>
          </a:xfrm>
        </p:spPr>
        <p:txBody>
          <a:bodyPr/>
          <a:lstStyle/>
          <a:p>
            <a:r>
              <a:rPr lang="en-US" dirty="0" smtClean="0"/>
              <a:t>Use Case: Overview of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2566" y="2134126"/>
            <a:ext cx="3785616" cy="44030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2.Search </a:t>
            </a:r>
            <a:r>
              <a:rPr lang="en-US" sz="2600" dirty="0"/>
              <a:t>for or create* a Patient resource</a:t>
            </a:r>
          </a:p>
          <a:p>
            <a:pPr marL="0" indent="0">
              <a:buNone/>
            </a:pPr>
            <a:r>
              <a:rPr lang="en-US" sz="2600" dirty="0" smtClean="0"/>
              <a:t>4. Provide </a:t>
            </a:r>
            <a:r>
              <a:rPr lang="en-US" sz="2600" dirty="0"/>
              <a:t>list of </a:t>
            </a:r>
            <a:r>
              <a:rPr lang="en-US" sz="2600" dirty="0" smtClean="0"/>
              <a:t>available appointments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6</a:t>
            </a:r>
            <a:r>
              <a:rPr lang="en-US" sz="2600" dirty="0" smtClean="0"/>
              <a:t>. Accept</a:t>
            </a:r>
            <a:r>
              <a:rPr lang="en-US" sz="2600" dirty="0"/>
              <a:t> Appointment for </a:t>
            </a:r>
            <a:r>
              <a:rPr lang="en-US" sz="2600" dirty="0" smtClean="0"/>
              <a:t>the chosen</a:t>
            </a:r>
            <a:r>
              <a:rPr lang="en-US" sz="2600" dirty="0"/>
              <a:t> Slot and </a:t>
            </a:r>
            <a:r>
              <a:rPr lang="en-US" sz="2600" dirty="0" smtClean="0"/>
              <a:t>Patient</a:t>
            </a:r>
            <a:endParaRPr lang="en-US" sz="26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573" y="499140"/>
            <a:ext cx="1810946" cy="14987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3640" y="5632704"/>
            <a:ext cx="1585912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660064" y="287088"/>
            <a:ext cx="1016381" cy="16392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998975" y="2566177"/>
            <a:ext cx="2302637" cy="252788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647573" y="1926336"/>
            <a:ext cx="3785616" cy="4403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1. Login and Patient Lookup          </a:t>
            </a:r>
          </a:p>
          <a:p>
            <a:pPr marL="0" indent="0">
              <a:buFont typeface="Arial"/>
              <a:buNone/>
            </a:pPr>
            <a:r>
              <a:rPr lang="en-US" dirty="0"/>
              <a:t>3</a:t>
            </a:r>
            <a:r>
              <a:rPr lang="en-US" dirty="0" smtClean="0"/>
              <a:t>. Lookup appointments by date range.</a:t>
            </a:r>
          </a:p>
          <a:p>
            <a:pPr marL="0" indent="0">
              <a:buFont typeface="Arial"/>
              <a:buNone/>
            </a:pPr>
            <a:r>
              <a:rPr lang="en-US" dirty="0"/>
              <a:t>5</a:t>
            </a:r>
            <a:r>
              <a:rPr lang="en-US" dirty="0" smtClean="0"/>
              <a:t>. Choose an Appointment.</a:t>
            </a:r>
          </a:p>
          <a:p>
            <a:pPr marL="0" indent="0">
              <a:buFont typeface="Arial"/>
              <a:buNone/>
            </a:pPr>
            <a:r>
              <a:rPr lang="en-US" dirty="0"/>
              <a:t>7</a:t>
            </a:r>
            <a:r>
              <a:rPr lang="en-US" dirty="0" smtClean="0"/>
              <a:t>. Other steps?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 flipH="1">
            <a:off x="5522075" y="3714082"/>
            <a:ext cx="2570491" cy="2527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 flipH="1">
            <a:off x="5518136" y="4694967"/>
            <a:ext cx="2570491" cy="2527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284029" y="3401444"/>
            <a:ext cx="1978848" cy="25278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665414" y="4279684"/>
            <a:ext cx="1978848" cy="2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32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146" y="365125"/>
            <a:ext cx="8040190" cy="1325563"/>
          </a:xfrm>
        </p:spPr>
        <p:txBody>
          <a:bodyPr/>
          <a:lstStyle/>
          <a:p>
            <a:r>
              <a:rPr lang="en-US" dirty="0" smtClean="0"/>
              <a:t>Use Case: Overview of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2566" y="2134126"/>
            <a:ext cx="3785616" cy="44030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?</a:t>
            </a:r>
            <a:r>
              <a:rPr lang="en-US" sz="2600" dirty="0" smtClean="0"/>
              <a:t>.</a:t>
            </a:r>
            <a:r>
              <a:rPr lang="en-US" sz="2600" dirty="0" smtClean="0"/>
              <a:t>Search </a:t>
            </a:r>
            <a:r>
              <a:rPr lang="en-US" sz="2600" dirty="0"/>
              <a:t>for or create* a Patient resource</a:t>
            </a:r>
          </a:p>
          <a:p>
            <a:pPr marL="0" indent="0">
              <a:buNone/>
            </a:pPr>
            <a:r>
              <a:rPr lang="en-US" sz="2600" dirty="0" smtClean="0"/>
              <a:t>4. Provide </a:t>
            </a:r>
            <a:r>
              <a:rPr lang="en-US" sz="2600" dirty="0"/>
              <a:t>list of </a:t>
            </a:r>
            <a:r>
              <a:rPr lang="en-US" sz="2600" dirty="0" smtClean="0"/>
              <a:t>available appointments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6</a:t>
            </a:r>
            <a:r>
              <a:rPr lang="en-US" sz="2600" dirty="0" smtClean="0"/>
              <a:t>. Accept</a:t>
            </a:r>
            <a:r>
              <a:rPr lang="en-US" sz="2600" dirty="0"/>
              <a:t> Appointment for </a:t>
            </a:r>
            <a:r>
              <a:rPr lang="en-US" sz="2600" dirty="0" smtClean="0"/>
              <a:t>the chosen</a:t>
            </a:r>
            <a:r>
              <a:rPr lang="en-US" sz="2600" dirty="0"/>
              <a:t> Slot and </a:t>
            </a:r>
            <a:r>
              <a:rPr lang="en-US" sz="2600" dirty="0" smtClean="0"/>
              <a:t>Patient</a:t>
            </a:r>
            <a:endParaRPr lang="en-US" sz="26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573" y="499140"/>
            <a:ext cx="1810946" cy="14987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3640" y="5632704"/>
            <a:ext cx="1585912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660064" y="287088"/>
            <a:ext cx="1016381" cy="16392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998975" y="2566177"/>
            <a:ext cx="2302637" cy="252788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647573" y="1926336"/>
            <a:ext cx="3785616" cy="4403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?</a:t>
            </a:r>
            <a:r>
              <a:rPr lang="en-US" dirty="0" smtClean="0"/>
              <a:t>. </a:t>
            </a:r>
            <a:r>
              <a:rPr lang="en-US" dirty="0" smtClean="0"/>
              <a:t>Login and Patient Lookup         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3</a:t>
            </a:r>
            <a:r>
              <a:rPr lang="en-US" dirty="0" smtClean="0"/>
              <a:t>. </a:t>
            </a:r>
            <a:r>
              <a:rPr lang="en-US" dirty="0" smtClean="0"/>
              <a:t>Lookup appointments by date range.</a:t>
            </a:r>
          </a:p>
          <a:p>
            <a:pPr marL="0" indent="0">
              <a:buFont typeface="Arial"/>
              <a:buNone/>
            </a:pPr>
            <a:r>
              <a:rPr lang="en-US" dirty="0"/>
              <a:t>5</a:t>
            </a:r>
            <a:r>
              <a:rPr lang="en-US" dirty="0" smtClean="0"/>
              <a:t>. Choose an Appointment.</a:t>
            </a:r>
          </a:p>
          <a:p>
            <a:pPr marL="0" indent="0">
              <a:buFont typeface="Arial"/>
              <a:buNone/>
            </a:pPr>
            <a:r>
              <a:rPr lang="en-US" dirty="0"/>
              <a:t>7</a:t>
            </a:r>
            <a:r>
              <a:rPr lang="en-US" dirty="0" smtClean="0"/>
              <a:t>. Other steps?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 flipH="1">
            <a:off x="5522075" y="3714082"/>
            <a:ext cx="2570491" cy="2527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 flipH="1">
            <a:off x="5518136" y="4694967"/>
            <a:ext cx="2570491" cy="2527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284029" y="3401444"/>
            <a:ext cx="1978848" cy="25278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665414" y="4279684"/>
            <a:ext cx="1978848" cy="2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32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6595" y="2536448"/>
            <a:ext cx="579536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After discussing Step 1</a:t>
            </a:r>
          </a:p>
          <a:p>
            <a:pPr lvl="2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jumped </a:t>
            </a:r>
            <a:r>
              <a:rPr lang="en-US" sz="4000" dirty="0" smtClean="0">
                <a:solidFill>
                  <a:srgbClr val="FF0000"/>
                </a:solidFill>
              </a:rPr>
              <a:t>to 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146" y="365125"/>
            <a:ext cx="8040190" cy="1325563"/>
          </a:xfrm>
        </p:spPr>
        <p:txBody>
          <a:bodyPr/>
          <a:lstStyle/>
          <a:p>
            <a:r>
              <a:rPr lang="en-US" dirty="0" smtClean="0"/>
              <a:t>Use Case: Overview of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2566" y="2134126"/>
            <a:ext cx="3785616" cy="44030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2.Search </a:t>
            </a:r>
            <a:r>
              <a:rPr lang="en-US" sz="2600" dirty="0"/>
              <a:t>for or create* a Patient resource</a:t>
            </a:r>
          </a:p>
          <a:p>
            <a:pPr marL="0" indent="0">
              <a:buNone/>
            </a:pPr>
            <a:r>
              <a:rPr lang="en-US" sz="2600" dirty="0" smtClean="0"/>
              <a:t>4. Provide </a:t>
            </a:r>
            <a:r>
              <a:rPr lang="en-US" sz="2600" dirty="0"/>
              <a:t>list of </a:t>
            </a:r>
            <a:r>
              <a:rPr lang="en-US" sz="2600" dirty="0" smtClean="0"/>
              <a:t>available appointments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6</a:t>
            </a:r>
            <a:r>
              <a:rPr lang="en-US" sz="2600" dirty="0" smtClean="0"/>
              <a:t>. Accept</a:t>
            </a:r>
            <a:r>
              <a:rPr lang="en-US" sz="2600" dirty="0"/>
              <a:t> Appointment for the </a:t>
            </a:r>
            <a:r>
              <a:rPr lang="en-US" sz="2600" dirty="0" smtClean="0"/>
              <a:t>chosen</a:t>
            </a:r>
            <a:r>
              <a:rPr lang="en-US" sz="2600" dirty="0"/>
              <a:t> Slot and </a:t>
            </a:r>
            <a:r>
              <a:rPr lang="en-US" sz="2600" dirty="0" smtClean="0"/>
              <a:t>Patient</a:t>
            </a:r>
            <a:endParaRPr lang="en-US" sz="26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573" y="499140"/>
            <a:ext cx="1810946" cy="14987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3640" y="5632704"/>
            <a:ext cx="1585912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660064" y="287088"/>
            <a:ext cx="1016381" cy="16392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343998" y="2677511"/>
            <a:ext cx="2302637" cy="252788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647573" y="1926336"/>
            <a:ext cx="3785616" cy="4403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1. Login and Patient Lookup          </a:t>
            </a:r>
          </a:p>
          <a:p>
            <a:pPr marL="0" indent="0">
              <a:buFont typeface="Arial"/>
              <a:buNone/>
            </a:pPr>
            <a:r>
              <a:rPr lang="en-US" dirty="0"/>
              <a:t>3</a:t>
            </a:r>
            <a:r>
              <a:rPr lang="en-US" dirty="0" smtClean="0"/>
              <a:t>. Lookup appointments by date range.</a:t>
            </a:r>
          </a:p>
          <a:p>
            <a:pPr marL="0" indent="0">
              <a:buFont typeface="Arial"/>
              <a:buNone/>
            </a:pPr>
            <a:r>
              <a:rPr lang="en-US" dirty="0"/>
              <a:t>5</a:t>
            </a:r>
            <a:r>
              <a:rPr lang="en-US" dirty="0" smtClean="0"/>
              <a:t>. Choose an Appointment.</a:t>
            </a:r>
          </a:p>
          <a:p>
            <a:pPr marL="0" indent="0">
              <a:buFont typeface="Arial"/>
              <a:buNone/>
            </a:pPr>
            <a:r>
              <a:rPr lang="en-US" dirty="0"/>
              <a:t>7</a:t>
            </a:r>
            <a:r>
              <a:rPr lang="en-US" dirty="0" smtClean="0"/>
              <a:t>. Other steps?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 flipH="1">
            <a:off x="5471350" y="3924640"/>
            <a:ext cx="2570491" cy="2527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433189" y="3546369"/>
            <a:ext cx="1978848" cy="25278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651742" y="4551894"/>
            <a:ext cx="1978848" cy="252788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26935" y="2402356"/>
            <a:ext cx="3696425" cy="862052"/>
          </a:xfrm>
          <a:custGeom>
            <a:avLst/>
            <a:gdLst>
              <a:gd name="connsiteX0" fmla="*/ 0 w 4981431"/>
              <a:gd name="connsiteY0" fmla="*/ 329375 h 658750"/>
              <a:gd name="connsiteX1" fmla="*/ 2490716 w 4981431"/>
              <a:gd name="connsiteY1" fmla="*/ 0 h 658750"/>
              <a:gd name="connsiteX2" fmla="*/ 4981432 w 4981431"/>
              <a:gd name="connsiteY2" fmla="*/ 329375 h 658750"/>
              <a:gd name="connsiteX3" fmla="*/ 2490716 w 4981431"/>
              <a:gd name="connsiteY3" fmla="*/ 658750 h 658750"/>
              <a:gd name="connsiteX4" fmla="*/ 0 w 4981431"/>
              <a:gd name="connsiteY4" fmla="*/ 329375 h 658750"/>
              <a:gd name="connsiteX0" fmla="*/ 2490716 w 4981432"/>
              <a:gd name="connsiteY0" fmla="*/ 0 h 658750"/>
              <a:gd name="connsiteX1" fmla="*/ 4981432 w 4981432"/>
              <a:gd name="connsiteY1" fmla="*/ 329375 h 658750"/>
              <a:gd name="connsiteX2" fmla="*/ 2490716 w 4981432"/>
              <a:gd name="connsiteY2" fmla="*/ 658750 h 658750"/>
              <a:gd name="connsiteX3" fmla="*/ 0 w 4981432"/>
              <a:gd name="connsiteY3" fmla="*/ 329375 h 658750"/>
              <a:gd name="connsiteX4" fmla="*/ 2582156 w 4981432"/>
              <a:gd name="connsiteY4" fmla="*/ 91440 h 658750"/>
              <a:gd name="connsiteX0" fmla="*/ 2493319 w 4984035"/>
              <a:gd name="connsiteY0" fmla="*/ 78569 h 737319"/>
              <a:gd name="connsiteX1" fmla="*/ 4984035 w 4984035"/>
              <a:gd name="connsiteY1" fmla="*/ 407944 h 737319"/>
              <a:gd name="connsiteX2" fmla="*/ 2493319 w 4984035"/>
              <a:gd name="connsiteY2" fmla="*/ 737319 h 737319"/>
              <a:gd name="connsiteX3" fmla="*/ 2603 w 4984035"/>
              <a:gd name="connsiteY3" fmla="*/ 407944 h 737319"/>
              <a:gd name="connsiteX4" fmla="*/ 2886511 w 4984035"/>
              <a:gd name="connsiteY4" fmla="*/ 14561 h 737319"/>
              <a:gd name="connsiteX0" fmla="*/ 2492432 w 4361356"/>
              <a:gd name="connsiteY0" fmla="*/ 78569 h 738704"/>
              <a:gd name="connsiteX1" fmla="*/ 4361356 w 4361356"/>
              <a:gd name="connsiteY1" fmla="*/ 279928 h 738704"/>
              <a:gd name="connsiteX2" fmla="*/ 2492432 w 4361356"/>
              <a:gd name="connsiteY2" fmla="*/ 737319 h 738704"/>
              <a:gd name="connsiteX3" fmla="*/ 1716 w 4361356"/>
              <a:gd name="connsiteY3" fmla="*/ 407944 h 738704"/>
              <a:gd name="connsiteX4" fmla="*/ 2885624 w 4361356"/>
              <a:gd name="connsiteY4" fmla="*/ 14561 h 738704"/>
              <a:gd name="connsiteX0" fmla="*/ 2492432 w 4361829"/>
              <a:gd name="connsiteY0" fmla="*/ 78569 h 738704"/>
              <a:gd name="connsiteX1" fmla="*/ 4361356 w 4361829"/>
              <a:gd name="connsiteY1" fmla="*/ 279928 h 738704"/>
              <a:gd name="connsiteX2" fmla="*/ 2492432 w 4361829"/>
              <a:gd name="connsiteY2" fmla="*/ 737319 h 738704"/>
              <a:gd name="connsiteX3" fmla="*/ 1716 w 4361829"/>
              <a:gd name="connsiteY3" fmla="*/ 407944 h 738704"/>
              <a:gd name="connsiteX4" fmla="*/ 2885624 w 4361829"/>
              <a:gd name="connsiteY4" fmla="*/ 14561 h 738704"/>
              <a:gd name="connsiteX0" fmla="*/ 2300567 w 4169952"/>
              <a:gd name="connsiteY0" fmla="*/ 96634 h 764558"/>
              <a:gd name="connsiteX1" fmla="*/ 4169491 w 4169952"/>
              <a:gd name="connsiteY1" fmla="*/ 297993 h 764558"/>
              <a:gd name="connsiteX2" fmla="*/ 2300567 w 4169952"/>
              <a:gd name="connsiteY2" fmla="*/ 755384 h 764558"/>
              <a:gd name="connsiteX3" fmla="*/ 1875 w 4169952"/>
              <a:gd name="connsiteY3" fmla="*/ 179121 h 764558"/>
              <a:gd name="connsiteX4" fmla="*/ 2693759 w 4169952"/>
              <a:gd name="connsiteY4" fmla="*/ 32626 h 764558"/>
              <a:gd name="connsiteX0" fmla="*/ 2305574 w 4174959"/>
              <a:gd name="connsiteY0" fmla="*/ 173113 h 841037"/>
              <a:gd name="connsiteX1" fmla="*/ 4174498 w 4174959"/>
              <a:gd name="connsiteY1" fmla="*/ 374472 h 841037"/>
              <a:gd name="connsiteX2" fmla="*/ 2305574 w 4174959"/>
              <a:gd name="connsiteY2" fmla="*/ 831863 h 841037"/>
              <a:gd name="connsiteX3" fmla="*/ 6882 w 4174959"/>
              <a:gd name="connsiteY3" fmla="*/ 255600 h 841037"/>
              <a:gd name="connsiteX4" fmla="*/ 2698766 w 4174959"/>
              <a:gd name="connsiteY4" fmla="*/ 109105 h 841037"/>
              <a:gd name="connsiteX0" fmla="*/ 2305574 w 4174959"/>
              <a:gd name="connsiteY0" fmla="*/ 215816 h 883740"/>
              <a:gd name="connsiteX1" fmla="*/ 4174498 w 4174959"/>
              <a:gd name="connsiteY1" fmla="*/ 417175 h 883740"/>
              <a:gd name="connsiteX2" fmla="*/ 2305574 w 4174959"/>
              <a:gd name="connsiteY2" fmla="*/ 874566 h 883740"/>
              <a:gd name="connsiteX3" fmla="*/ 6882 w 4174959"/>
              <a:gd name="connsiteY3" fmla="*/ 298303 h 883740"/>
              <a:gd name="connsiteX4" fmla="*/ 2698766 w 4174959"/>
              <a:gd name="connsiteY4" fmla="*/ 151808 h 883740"/>
              <a:gd name="connsiteX0" fmla="*/ 2305574 w 4174959"/>
              <a:gd name="connsiteY0" fmla="*/ 292225 h 960149"/>
              <a:gd name="connsiteX1" fmla="*/ 4174498 w 4174959"/>
              <a:gd name="connsiteY1" fmla="*/ 493584 h 960149"/>
              <a:gd name="connsiteX2" fmla="*/ 2305574 w 4174959"/>
              <a:gd name="connsiteY2" fmla="*/ 950975 h 960149"/>
              <a:gd name="connsiteX3" fmla="*/ 6882 w 4174959"/>
              <a:gd name="connsiteY3" fmla="*/ 374712 h 960149"/>
              <a:gd name="connsiteX4" fmla="*/ 2698766 w 4174959"/>
              <a:gd name="connsiteY4" fmla="*/ 228217 h 960149"/>
              <a:gd name="connsiteX0" fmla="*/ 2300567 w 4169952"/>
              <a:gd name="connsiteY0" fmla="*/ 166612 h 834536"/>
              <a:gd name="connsiteX1" fmla="*/ 4169491 w 4169952"/>
              <a:gd name="connsiteY1" fmla="*/ 367971 h 834536"/>
              <a:gd name="connsiteX2" fmla="*/ 2300567 w 4169952"/>
              <a:gd name="connsiteY2" fmla="*/ 825362 h 834536"/>
              <a:gd name="connsiteX3" fmla="*/ 1875 w 4169952"/>
              <a:gd name="connsiteY3" fmla="*/ 249099 h 834536"/>
              <a:gd name="connsiteX4" fmla="*/ 2693759 w 4169952"/>
              <a:gd name="connsiteY4" fmla="*/ 175756 h 834536"/>
              <a:gd name="connsiteX0" fmla="*/ 2298694 w 4168079"/>
              <a:gd name="connsiteY0" fmla="*/ 204264 h 872188"/>
              <a:gd name="connsiteX1" fmla="*/ 4167618 w 4168079"/>
              <a:gd name="connsiteY1" fmla="*/ 405623 h 872188"/>
              <a:gd name="connsiteX2" fmla="*/ 2298694 w 4168079"/>
              <a:gd name="connsiteY2" fmla="*/ 863014 h 872188"/>
              <a:gd name="connsiteX3" fmla="*/ 2 w 4168079"/>
              <a:gd name="connsiteY3" fmla="*/ 286751 h 872188"/>
              <a:gd name="connsiteX4" fmla="*/ 2691886 w 4168079"/>
              <a:gd name="connsiteY4" fmla="*/ 213408 h 872188"/>
              <a:gd name="connsiteX0" fmla="*/ 1978654 w 3848020"/>
              <a:gd name="connsiteY0" fmla="*/ 168283 h 828652"/>
              <a:gd name="connsiteX1" fmla="*/ 3847578 w 3848020"/>
              <a:gd name="connsiteY1" fmla="*/ 369642 h 828652"/>
              <a:gd name="connsiteX2" fmla="*/ 1978654 w 3848020"/>
              <a:gd name="connsiteY2" fmla="*/ 827033 h 828652"/>
              <a:gd name="connsiteX3" fmla="*/ 2 w 3848020"/>
              <a:gd name="connsiteY3" fmla="*/ 369642 h 828652"/>
              <a:gd name="connsiteX4" fmla="*/ 2371846 w 3848020"/>
              <a:gd name="connsiteY4" fmla="*/ 177427 h 828652"/>
              <a:gd name="connsiteX0" fmla="*/ 1978680 w 3848046"/>
              <a:gd name="connsiteY0" fmla="*/ 231514 h 891883"/>
              <a:gd name="connsiteX1" fmla="*/ 3847604 w 3848046"/>
              <a:gd name="connsiteY1" fmla="*/ 432873 h 891883"/>
              <a:gd name="connsiteX2" fmla="*/ 1978680 w 3848046"/>
              <a:gd name="connsiteY2" fmla="*/ 890264 h 891883"/>
              <a:gd name="connsiteX3" fmla="*/ 28 w 3848046"/>
              <a:gd name="connsiteY3" fmla="*/ 432873 h 891883"/>
              <a:gd name="connsiteX4" fmla="*/ 2371872 w 3848046"/>
              <a:gd name="connsiteY4" fmla="*/ 240658 h 891883"/>
              <a:gd name="connsiteX0" fmla="*/ 1978682 w 3848048"/>
              <a:gd name="connsiteY0" fmla="*/ 148740 h 809109"/>
              <a:gd name="connsiteX1" fmla="*/ 3847606 w 3848048"/>
              <a:gd name="connsiteY1" fmla="*/ 350099 h 809109"/>
              <a:gd name="connsiteX2" fmla="*/ 1978682 w 3848048"/>
              <a:gd name="connsiteY2" fmla="*/ 807490 h 809109"/>
              <a:gd name="connsiteX3" fmla="*/ 30 w 3848048"/>
              <a:gd name="connsiteY3" fmla="*/ 350099 h 809109"/>
              <a:gd name="connsiteX4" fmla="*/ 2371874 w 3848048"/>
              <a:gd name="connsiteY4" fmla="*/ 157884 h 809109"/>
              <a:gd name="connsiteX0" fmla="*/ 1942106 w 3848048"/>
              <a:gd name="connsiteY0" fmla="*/ 157884 h 809109"/>
              <a:gd name="connsiteX1" fmla="*/ 3847606 w 3848048"/>
              <a:gd name="connsiteY1" fmla="*/ 350099 h 809109"/>
              <a:gd name="connsiteX2" fmla="*/ 1978682 w 3848048"/>
              <a:gd name="connsiteY2" fmla="*/ 807490 h 809109"/>
              <a:gd name="connsiteX3" fmla="*/ 30 w 3848048"/>
              <a:gd name="connsiteY3" fmla="*/ 350099 h 809109"/>
              <a:gd name="connsiteX4" fmla="*/ 2371874 w 3848048"/>
              <a:gd name="connsiteY4" fmla="*/ 157884 h 809109"/>
              <a:gd name="connsiteX0" fmla="*/ 1943407 w 3849349"/>
              <a:gd name="connsiteY0" fmla="*/ 102801 h 754026"/>
              <a:gd name="connsiteX1" fmla="*/ 3848907 w 3849349"/>
              <a:gd name="connsiteY1" fmla="*/ 295016 h 754026"/>
              <a:gd name="connsiteX2" fmla="*/ 1979983 w 3849349"/>
              <a:gd name="connsiteY2" fmla="*/ 752407 h 754026"/>
              <a:gd name="connsiteX3" fmla="*/ 1331 w 3849349"/>
              <a:gd name="connsiteY3" fmla="*/ 295016 h 754026"/>
              <a:gd name="connsiteX4" fmla="*/ 2281735 w 3849349"/>
              <a:gd name="connsiteY4" fmla="*/ 57081 h 754026"/>
              <a:gd name="connsiteX0" fmla="*/ 1943407 w 3849349"/>
              <a:gd name="connsiteY0" fmla="*/ 117708 h 768933"/>
              <a:gd name="connsiteX1" fmla="*/ 3848907 w 3849349"/>
              <a:gd name="connsiteY1" fmla="*/ 309923 h 768933"/>
              <a:gd name="connsiteX2" fmla="*/ 1979983 w 3849349"/>
              <a:gd name="connsiteY2" fmla="*/ 767314 h 768933"/>
              <a:gd name="connsiteX3" fmla="*/ 1331 w 3849349"/>
              <a:gd name="connsiteY3" fmla="*/ 309923 h 768933"/>
              <a:gd name="connsiteX4" fmla="*/ 2281735 w 3849349"/>
              <a:gd name="connsiteY4" fmla="*/ 71988 h 768933"/>
              <a:gd name="connsiteX0" fmla="*/ 1942628 w 3848570"/>
              <a:gd name="connsiteY0" fmla="*/ 122566 h 773791"/>
              <a:gd name="connsiteX1" fmla="*/ 3848128 w 3848570"/>
              <a:gd name="connsiteY1" fmla="*/ 314781 h 773791"/>
              <a:gd name="connsiteX2" fmla="*/ 1979204 w 3848570"/>
              <a:gd name="connsiteY2" fmla="*/ 772172 h 773791"/>
              <a:gd name="connsiteX3" fmla="*/ 552 w 3848570"/>
              <a:gd name="connsiteY3" fmla="*/ 314781 h 773791"/>
              <a:gd name="connsiteX4" fmla="*/ 2280956 w 3848570"/>
              <a:gd name="connsiteY4" fmla="*/ 76846 h 773791"/>
              <a:gd name="connsiteX0" fmla="*/ 1741535 w 3647466"/>
              <a:gd name="connsiteY0" fmla="*/ 112588 h 762634"/>
              <a:gd name="connsiteX1" fmla="*/ 3647035 w 3647466"/>
              <a:gd name="connsiteY1" fmla="*/ 304803 h 762634"/>
              <a:gd name="connsiteX2" fmla="*/ 1778111 w 3647466"/>
              <a:gd name="connsiteY2" fmla="*/ 762194 h 762634"/>
              <a:gd name="connsiteX3" fmla="*/ 627 w 3647466"/>
              <a:gd name="connsiteY3" fmla="*/ 377955 h 762634"/>
              <a:gd name="connsiteX4" fmla="*/ 2079863 w 3647466"/>
              <a:gd name="connsiteY4" fmla="*/ 66868 h 762634"/>
              <a:gd name="connsiteX0" fmla="*/ 1740922 w 3646853"/>
              <a:gd name="connsiteY0" fmla="*/ 145724 h 797608"/>
              <a:gd name="connsiteX1" fmla="*/ 3646422 w 3646853"/>
              <a:gd name="connsiteY1" fmla="*/ 337939 h 797608"/>
              <a:gd name="connsiteX2" fmla="*/ 1777498 w 3646853"/>
              <a:gd name="connsiteY2" fmla="*/ 795330 h 797608"/>
              <a:gd name="connsiteX3" fmla="*/ 14 w 3646853"/>
              <a:gd name="connsiteY3" fmla="*/ 411091 h 797608"/>
              <a:gd name="connsiteX4" fmla="*/ 2079250 w 3646853"/>
              <a:gd name="connsiteY4" fmla="*/ 100004 h 79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6853" h="797608">
                <a:moveTo>
                  <a:pt x="1740922" y="145724"/>
                </a:moveTo>
                <a:cubicBezTo>
                  <a:pt x="3116506" y="145724"/>
                  <a:pt x="3646422" y="156030"/>
                  <a:pt x="3646422" y="337939"/>
                </a:cubicBezTo>
                <a:cubicBezTo>
                  <a:pt x="3673854" y="849032"/>
                  <a:pt x="2385233" y="783138"/>
                  <a:pt x="1777498" y="795330"/>
                </a:cubicBezTo>
                <a:cubicBezTo>
                  <a:pt x="1169763" y="807522"/>
                  <a:pt x="4586" y="783011"/>
                  <a:pt x="14" y="411091"/>
                </a:cubicBezTo>
                <a:cubicBezTo>
                  <a:pt x="-4558" y="39171"/>
                  <a:pt x="1170010" y="-119452"/>
                  <a:pt x="2079250" y="100004"/>
                </a:cubicBezTo>
              </a:path>
            </a:pathLst>
          </a:cu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 flipH="1">
            <a:off x="5496712" y="5016566"/>
            <a:ext cx="2570491" cy="2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37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Step 1</a:t>
            </a:r>
            <a:r>
              <a:rPr lang="en-US" sz="3600" dirty="0"/>
              <a:t>:  </a:t>
            </a:r>
            <a:r>
              <a:rPr lang="en-US" sz="3600" dirty="0" smtClean="0"/>
              <a:t>Login and Patient </a:t>
            </a:r>
            <a:r>
              <a:rPr lang="en-US" sz="3600" dirty="0" smtClean="0"/>
              <a:t>Authentication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Login: assume client has access and not going to discuss </a:t>
            </a:r>
            <a:r>
              <a:rPr lang="en-US" dirty="0" smtClean="0"/>
              <a:t>today</a:t>
            </a:r>
          </a:p>
          <a:p>
            <a:pPr lvl="1"/>
            <a:r>
              <a:rPr lang="en-US" dirty="0" smtClean="0"/>
              <a:t>Is this safe to assume right now?  </a:t>
            </a:r>
            <a:r>
              <a:rPr lang="en-US" dirty="0" smtClean="0">
                <a:solidFill>
                  <a:srgbClr val="FF0000"/>
                </a:solidFill>
              </a:rPr>
              <a:t>ESSENTIALLY NO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Need to identify “access patterns”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New Patient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Existing Patient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Don’t Care ( e.g. </a:t>
            </a:r>
            <a:r>
              <a:rPr lang="en-US" dirty="0" err="1" smtClean="0">
                <a:solidFill>
                  <a:srgbClr val="FF0000"/>
                </a:solidFill>
              </a:rPr>
              <a:t>ZocDoc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If no credentials </a:t>
            </a:r>
            <a:r>
              <a:rPr lang="en-US" dirty="0" err="1" smtClean="0">
                <a:solidFill>
                  <a:srgbClr val="FF0000"/>
                </a:solidFill>
              </a:rPr>
              <a:t>vs</a:t>
            </a:r>
            <a:r>
              <a:rPr lang="en-US" dirty="0" smtClean="0">
                <a:solidFill>
                  <a:srgbClr val="FF0000"/>
                </a:solidFill>
              </a:rPr>
              <a:t> credential drive different use cases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If more than one system then changes significantly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and Login can happen at end.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Patient </a:t>
            </a:r>
            <a:r>
              <a:rPr lang="en-US" dirty="0" smtClean="0"/>
              <a:t>Authentication ( to get to next step )</a:t>
            </a:r>
            <a:endParaRPr lang="en-US" dirty="0" smtClean="0"/>
          </a:p>
          <a:p>
            <a:pPr lvl="1"/>
            <a:r>
              <a:rPr lang="en-US" dirty="0" smtClean="0"/>
              <a:t>Existing Patient </a:t>
            </a:r>
          </a:p>
          <a:p>
            <a:pPr lvl="2"/>
            <a:r>
              <a:rPr lang="en-US" dirty="0" smtClean="0"/>
              <a:t>need to provide some identifying information</a:t>
            </a:r>
          </a:p>
          <a:p>
            <a:pPr lvl="3"/>
            <a:r>
              <a:rPr lang="en-US" dirty="0" smtClean="0"/>
              <a:t>Name</a:t>
            </a:r>
          </a:p>
          <a:p>
            <a:pPr lvl="3"/>
            <a:r>
              <a:rPr lang="en-US" dirty="0" smtClean="0"/>
              <a:t>Password</a:t>
            </a:r>
          </a:p>
          <a:p>
            <a:pPr lvl="3"/>
            <a:r>
              <a:rPr lang="en-US" dirty="0" smtClean="0"/>
              <a:t>ID?</a:t>
            </a:r>
          </a:p>
          <a:p>
            <a:pPr lvl="3"/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New Patient</a:t>
            </a:r>
          </a:p>
          <a:p>
            <a:pPr lvl="2"/>
            <a:r>
              <a:rPr lang="en-US" dirty="0"/>
              <a:t>need to provide some identifying </a:t>
            </a:r>
            <a:r>
              <a:rPr lang="en-US" dirty="0" smtClean="0"/>
              <a:t>information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</a:rPr>
              <a:t>SKIP Steps 1 and 2 and jump to 3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092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146" y="365125"/>
            <a:ext cx="8040190" cy="1325563"/>
          </a:xfrm>
        </p:spPr>
        <p:txBody>
          <a:bodyPr/>
          <a:lstStyle/>
          <a:p>
            <a:r>
              <a:rPr lang="en-US" dirty="0" smtClean="0"/>
              <a:t>Use Case: Overview of Steps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3227805">
            <a:off x="11219359" y="2403909"/>
            <a:ext cx="802638" cy="8285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2566" y="2134126"/>
            <a:ext cx="3785616" cy="44030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2.Search </a:t>
            </a:r>
            <a:r>
              <a:rPr lang="en-US" sz="2600" dirty="0"/>
              <a:t>for or create* a Patient resource</a:t>
            </a:r>
          </a:p>
          <a:p>
            <a:pPr marL="0" indent="0">
              <a:buNone/>
            </a:pPr>
            <a:r>
              <a:rPr lang="en-US" sz="2600" dirty="0" smtClean="0"/>
              <a:t>4. Provide </a:t>
            </a:r>
            <a:r>
              <a:rPr lang="en-US" sz="2600" dirty="0"/>
              <a:t>list of </a:t>
            </a:r>
            <a:r>
              <a:rPr lang="en-US" sz="2600" dirty="0" smtClean="0"/>
              <a:t>available appointments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6</a:t>
            </a:r>
            <a:r>
              <a:rPr lang="en-US" sz="2600" dirty="0" smtClean="0"/>
              <a:t>. Accept</a:t>
            </a:r>
            <a:r>
              <a:rPr lang="en-US" sz="2600" dirty="0"/>
              <a:t> Appointment for </a:t>
            </a:r>
            <a:r>
              <a:rPr lang="en-US" sz="2600" dirty="0" smtClean="0"/>
              <a:t>the chosen</a:t>
            </a:r>
            <a:r>
              <a:rPr lang="en-US" sz="2600" dirty="0"/>
              <a:t> Slot and </a:t>
            </a:r>
            <a:r>
              <a:rPr lang="en-US" sz="2600" dirty="0" smtClean="0"/>
              <a:t>Patient</a:t>
            </a:r>
            <a:endParaRPr lang="en-US" sz="26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573" y="499140"/>
            <a:ext cx="1810946" cy="14987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3640" y="5632704"/>
            <a:ext cx="1585912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660064" y="287088"/>
            <a:ext cx="1016381" cy="1639248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647573" y="1926336"/>
            <a:ext cx="3785616" cy="4403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1. Login and Patient Lookup          </a:t>
            </a:r>
          </a:p>
          <a:p>
            <a:pPr marL="0" indent="0">
              <a:buFont typeface="Arial"/>
              <a:buNone/>
            </a:pPr>
            <a:r>
              <a:rPr lang="en-US" dirty="0"/>
              <a:t>3</a:t>
            </a:r>
            <a:r>
              <a:rPr lang="en-US" dirty="0" smtClean="0"/>
              <a:t>. Lookup appointments by date range.</a:t>
            </a:r>
          </a:p>
          <a:p>
            <a:pPr marL="0" indent="0">
              <a:buFont typeface="Arial"/>
              <a:buNone/>
            </a:pPr>
            <a:r>
              <a:rPr lang="en-US" dirty="0"/>
              <a:t>5</a:t>
            </a:r>
            <a:r>
              <a:rPr lang="en-US" dirty="0" smtClean="0"/>
              <a:t>. Choose an Appointment.</a:t>
            </a:r>
          </a:p>
          <a:p>
            <a:pPr marL="0" indent="0">
              <a:buFont typeface="Arial"/>
              <a:buNone/>
            </a:pPr>
            <a:r>
              <a:rPr lang="en-US" dirty="0"/>
              <a:t>7</a:t>
            </a:r>
            <a:r>
              <a:rPr lang="en-US" dirty="0" smtClean="0"/>
              <a:t>. Other steps?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755139" y="2587188"/>
            <a:ext cx="3646853" cy="797608"/>
          </a:xfrm>
          <a:custGeom>
            <a:avLst/>
            <a:gdLst>
              <a:gd name="connsiteX0" fmla="*/ 0 w 4981431"/>
              <a:gd name="connsiteY0" fmla="*/ 329375 h 658750"/>
              <a:gd name="connsiteX1" fmla="*/ 2490716 w 4981431"/>
              <a:gd name="connsiteY1" fmla="*/ 0 h 658750"/>
              <a:gd name="connsiteX2" fmla="*/ 4981432 w 4981431"/>
              <a:gd name="connsiteY2" fmla="*/ 329375 h 658750"/>
              <a:gd name="connsiteX3" fmla="*/ 2490716 w 4981431"/>
              <a:gd name="connsiteY3" fmla="*/ 658750 h 658750"/>
              <a:gd name="connsiteX4" fmla="*/ 0 w 4981431"/>
              <a:gd name="connsiteY4" fmla="*/ 329375 h 658750"/>
              <a:gd name="connsiteX0" fmla="*/ 2490716 w 4981432"/>
              <a:gd name="connsiteY0" fmla="*/ 0 h 658750"/>
              <a:gd name="connsiteX1" fmla="*/ 4981432 w 4981432"/>
              <a:gd name="connsiteY1" fmla="*/ 329375 h 658750"/>
              <a:gd name="connsiteX2" fmla="*/ 2490716 w 4981432"/>
              <a:gd name="connsiteY2" fmla="*/ 658750 h 658750"/>
              <a:gd name="connsiteX3" fmla="*/ 0 w 4981432"/>
              <a:gd name="connsiteY3" fmla="*/ 329375 h 658750"/>
              <a:gd name="connsiteX4" fmla="*/ 2582156 w 4981432"/>
              <a:gd name="connsiteY4" fmla="*/ 91440 h 658750"/>
              <a:gd name="connsiteX0" fmla="*/ 2493319 w 4984035"/>
              <a:gd name="connsiteY0" fmla="*/ 78569 h 737319"/>
              <a:gd name="connsiteX1" fmla="*/ 4984035 w 4984035"/>
              <a:gd name="connsiteY1" fmla="*/ 407944 h 737319"/>
              <a:gd name="connsiteX2" fmla="*/ 2493319 w 4984035"/>
              <a:gd name="connsiteY2" fmla="*/ 737319 h 737319"/>
              <a:gd name="connsiteX3" fmla="*/ 2603 w 4984035"/>
              <a:gd name="connsiteY3" fmla="*/ 407944 h 737319"/>
              <a:gd name="connsiteX4" fmla="*/ 2886511 w 4984035"/>
              <a:gd name="connsiteY4" fmla="*/ 14561 h 737319"/>
              <a:gd name="connsiteX0" fmla="*/ 2492432 w 4361356"/>
              <a:gd name="connsiteY0" fmla="*/ 78569 h 738704"/>
              <a:gd name="connsiteX1" fmla="*/ 4361356 w 4361356"/>
              <a:gd name="connsiteY1" fmla="*/ 279928 h 738704"/>
              <a:gd name="connsiteX2" fmla="*/ 2492432 w 4361356"/>
              <a:gd name="connsiteY2" fmla="*/ 737319 h 738704"/>
              <a:gd name="connsiteX3" fmla="*/ 1716 w 4361356"/>
              <a:gd name="connsiteY3" fmla="*/ 407944 h 738704"/>
              <a:gd name="connsiteX4" fmla="*/ 2885624 w 4361356"/>
              <a:gd name="connsiteY4" fmla="*/ 14561 h 738704"/>
              <a:gd name="connsiteX0" fmla="*/ 2492432 w 4361829"/>
              <a:gd name="connsiteY0" fmla="*/ 78569 h 738704"/>
              <a:gd name="connsiteX1" fmla="*/ 4361356 w 4361829"/>
              <a:gd name="connsiteY1" fmla="*/ 279928 h 738704"/>
              <a:gd name="connsiteX2" fmla="*/ 2492432 w 4361829"/>
              <a:gd name="connsiteY2" fmla="*/ 737319 h 738704"/>
              <a:gd name="connsiteX3" fmla="*/ 1716 w 4361829"/>
              <a:gd name="connsiteY3" fmla="*/ 407944 h 738704"/>
              <a:gd name="connsiteX4" fmla="*/ 2885624 w 4361829"/>
              <a:gd name="connsiteY4" fmla="*/ 14561 h 738704"/>
              <a:gd name="connsiteX0" fmla="*/ 2300567 w 4169952"/>
              <a:gd name="connsiteY0" fmla="*/ 96634 h 764558"/>
              <a:gd name="connsiteX1" fmla="*/ 4169491 w 4169952"/>
              <a:gd name="connsiteY1" fmla="*/ 297993 h 764558"/>
              <a:gd name="connsiteX2" fmla="*/ 2300567 w 4169952"/>
              <a:gd name="connsiteY2" fmla="*/ 755384 h 764558"/>
              <a:gd name="connsiteX3" fmla="*/ 1875 w 4169952"/>
              <a:gd name="connsiteY3" fmla="*/ 179121 h 764558"/>
              <a:gd name="connsiteX4" fmla="*/ 2693759 w 4169952"/>
              <a:gd name="connsiteY4" fmla="*/ 32626 h 764558"/>
              <a:gd name="connsiteX0" fmla="*/ 2305574 w 4174959"/>
              <a:gd name="connsiteY0" fmla="*/ 173113 h 841037"/>
              <a:gd name="connsiteX1" fmla="*/ 4174498 w 4174959"/>
              <a:gd name="connsiteY1" fmla="*/ 374472 h 841037"/>
              <a:gd name="connsiteX2" fmla="*/ 2305574 w 4174959"/>
              <a:gd name="connsiteY2" fmla="*/ 831863 h 841037"/>
              <a:gd name="connsiteX3" fmla="*/ 6882 w 4174959"/>
              <a:gd name="connsiteY3" fmla="*/ 255600 h 841037"/>
              <a:gd name="connsiteX4" fmla="*/ 2698766 w 4174959"/>
              <a:gd name="connsiteY4" fmla="*/ 109105 h 841037"/>
              <a:gd name="connsiteX0" fmla="*/ 2305574 w 4174959"/>
              <a:gd name="connsiteY0" fmla="*/ 215816 h 883740"/>
              <a:gd name="connsiteX1" fmla="*/ 4174498 w 4174959"/>
              <a:gd name="connsiteY1" fmla="*/ 417175 h 883740"/>
              <a:gd name="connsiteX2" fmla="*/ 2305574 w 4174959"/>
              <a:gd name="connsiteY2" fmla="*/ 874566 h 883740"/>
              <a:gd name="connsiteX3" fmla="*/ 6882 w 4174959"/>
              <a:gd name="connsiteY3" fmla="*/ 298303 h 883740"/>
              <a:gd name="connsiteX4" fmla="*/ 2698766 w 4174959"/>
              <a:gd name="connsiteY4" fmla="*/ 151808 h 883740"/>
              <a:gd name="connsiteX0" fmla="*/ 2305574 w 4174959"/>
              <a:gd name="connsiteY0" fmla="*/ 292225 h 960149"/>
              <a:gd name="connsiteX1" fmla="*/ 4174498 w 4174959"/>
              <a:gd name="connsiteY1" fmla="*/ 493584 h 960149"/>
              <a:gd name="connsiteX2" fmla="*/ 2305574 w 4174959"/>
              <a:gd name="connsiteY2" fmla="*/ 950975 h 960149"/>
              <a:gd name="connsiteX3" fmla="*/ 6882 w 4174959"/>
              <a:gd name="connsiteY3" fmla="*/ 374712 h 960149"/>
              <a:gd name="connsiteX4" fmla="*/ 2698766 w 4174959"/>
              <a:gd name="connsiteY4" fmla="*/ 228217 h 960149"/>
              <a:gd name="connsiteX0" fmla="*/ 2300567 w 4169952"/>
              <a:gd name="connsiteY0" fmla="*/ 166612 h 834536"/>
              <a:gd name="connsiteX1" fmla="*/ 4169491 w 4169952"/>
              <a:gd name="connsiteY1" fmla="*/ 367971 h 834536"/>
              <a:gd name="connsiteX2" fmla="*/ 2300567 w 4169952"/>
              <a:gd name="connsiteY2" fmla="*/ 825362 h 834536"/>
              <a:gd name="connsiteX3" fmla="*/ 1875 w 4169952"/>
              <a:gd name="connsiteY3" fmla="*/ 249099 h 834536"/>
              <a:gd name="connsiteX4" fmla="*/ 2693759 w 4169952"/>
              <a:gd name="connsiteY4" fmla="*/ 175756 h 834536"/>
              <a:gd name="connsiteX0" fmla="*/ 2298694 w 4168079"/>
              <a:gd name="connsiteY0" fmla="*/ 204264 h 872188"/>
              <a:gd name="connsiteX1" fmla="*/ 4167618 w 4168079"/>
              <a:gd name="connsiteY1" fmla="*/ 405623 h 872188"/>
              <a:gd name="connsiteX2" fmla="*/ 2298694 w 4168079"/>
              <a:gd name="connsiteY2" fmla="*/ 863014 h 872188"/>
              <a:gd name="connsiteX3" fmla="*/ 2 w 4168079"/>
              <a:gd name="connsiteY3" fmla="*/ 286751 h 872188"/>
              <a:gd name="connsiteX4" fmla="*/ 2691886 w 4168079"/>
              <a:gd name="connsiteY4" fmla="*/ 213408 h 872188"/>
              <a:gd name="connsiteX0" fmla="*/ 1978654 w 3848020"/>
              <a:gd name="connsiteY0" fmla="*/ 168283 h 828652"/>
              <a:gd name="connsiteX1" fmla="*/ 3847578 w 3848020"/>
              <a:gd name="connsiteY1" fmla="*/ 369642 h 828652"/>
              <a:gd name="connsiteX2" fmla="*/ 1978654 w 3848020"/>
              <a:gd name="connsiteY2" fmla="*/ 827033 h 828652"/>
              <a:gd name="connsiteX3" fmla="*/ 2 w 3848020"/>
              <a:gd name="connsiteY3" fmla="*/ 369642 h 828652"/>
              <a:gd name="connsiteX4" fmla="*/ 2371846 w 3848020"/>
              <a:gd name="connsiteY4" fmla="*/ 177427 h 828652"/>
              <a:gd name="connsiteX0" fmla="*/ 1978680 w 3848046"/>
              <a:gd name="connsiteY0" fmla="*/ 231514 h 891883"/>
              <a:gd name="connsiteX1" fmla="*/ 3847604 w 3848046"/>
              <a:gd name="connsiteY1" fmla="*/ 432873 h 891883"/>
              <a:gd name="connsiteX2" fmla="*/ 1978680 w 3848046"/>
              <a:gd name="connsiteY2" fmla="*/ 890264 h 891883"/>
              <a:gd name="connsiteX3" fmla="*/ 28 w 3848046"/>
              <a:gd name="connsiteY3" fmla="*/ 432873 h 891883"/>
              <a:gd name="connsiteX4" fmla="*/ 2371872 w 3848046"/>
              <a:gd name="connsiteY4" fmla="*/ 240658 h 891883"/>
              <a:gd name="connsiteX0" fmla="*/ 1978682 w 3848048"/>
              <a:gd name="connsiteY0" fmla="*/ 148740 h 809109"/>
              <a:gd name="connsiteX1" fmla="*/ 3847606 w 3848048"/>
              <a:gd name="connsiteY1" fmla="*/ 350099 h 809109"/>
              <a:gd name="connsiteX2" fmla="*/ 1978682 w 3848048"/>
              <a:gd name="connsiteY2" fmla="*/ 807490 h 809109"/>
              <a:gd name="connsiteX3" fmla="*/ 30 w 3848048"/>
              <a:gd name="connsiteY3" fmla="*/ 350099 h 809109"/>
              <a:gd name="connsiteX4" fmla="*/ 2371874 w 3848048"/>
              <a:gd name="connsiteY4" fmla="*/ 157884 h 809109"/>
              <a:gd name="connsiteX0" fmla="*/ 1942106 w 3848048"/>
              <a:gd name="connsiteY0" fmla="*/ 157884 h 809109"/>
              <a:gd name="connsiteX1" fmla="*/ 3847606 w 3848048"/>
              <a:gd name="connsiteY1" fmla="*/ 350099 h 809109"/>
              <a:gd name="connsiteX2" fmla="*/ 1978682 w 3848048"/>
              <a:gd name="connsiteY2" fmla="*/ 807490 h 809109"/>
              <a:gd name="connsiteX3" fmla="*/ 30 w 3848048"/>
              <a:gd name="connsiteY3" fmla="*/ 350099 h 809109"/>
              <a:gd name="connsiteX4" fmla="*/ 2371874 w 3848048"/>
              <a:gd name="connsiteY4" fmla="*/ 157884 h 809109"/>
              <a:gd name="connsiteX0" fmla="*/ 1943407 w 3849349"/>
              <a:gd name="connsiteY0" fmla="*/ 102801 h 754026"/>
              <a:gd name="connsiteX1" fmla="*/ 3848907 w 3849349"/>
              <a:gd name="connsiteY1" fmla="*/ 295016 h 754026"/>
              <a:gd name="connsiteX2" fmla="*/ 1979983 w 3849349"/>
              <a:gd name="connsiteY2" fmla="*/ 752407 h 754026"/>
              <a:gd name="connsiteX3" fmla="*/ 1331 w 3849349"/>
              <a:gd name="connsiteY3" fmla="*/ 295016 h 754026"/>
              <a:gd name="connsiteX4" fmla="*/ 2281735 w 3849349"/>
              <a:gd name="connsiteY4" fmla="*/ 57081 h 754026"/>
              <a:gd name="connsiteX0" fmla="*/ 1943407 w 3849349"/>
              <a:gd name="connsiteY0" fmla="*/ 117708 h 768933"/>
              <a:gd name="connsiteX1" fmla="*/ 3848907 w 3849349"/>
              <a:gd name="connsiteY1" fmla="*/ 309923 h 768933"/>
              <a:gd name="connsiteX2" fmla="*/ 1979983 w 3849349"/>
              <a:gd name="connsiteY2" fmla="*/ 767314 h 768933"/>
              <a:gd name="connsiteX3" fmla="*/ 1331 w 3849349"/>
              <a:gd name="connsiteY3" fmla="*/ 309923 h 768933"/>
              <a:gd name="connsiteX4" fmla="*/ 2281735 w 3849349"/>
              <a:gd name="connsiteY4" fmla="*/ 71988 h 768933"/>
              <a:gd name="connsiteX0" fmla="*/ 1942628 w 3848570"/>
              <a:gd name="connsiteY0" fmla="*/ 122566 h 773791"/>
              <a:gd name="connsiteX1" fmla="*/ 3848128 w 3848570"/>
              <a:gd name="connsiteY1" fmla="*/ 314781 h 773791"/>
              <a:gd name="connsiteX2" fmla="*/ 1979204 w 3848570"/>
              <a:gd name="connsiteY2" fmla="*/ 772172 h 773791"/>
              <a:gd name="connsiteX3" fmla="*/ 552 w 3848570"/>
              <a:gd name="connsiteY3" fmla="*/ 314781 h 773791"/>
              <a:gd name="connsiteX4" fmla="*/ 2280956 w 3848570"/>
              <a:gd name="connsiteY4" fmla="*/ 76846 h 773791"/>
              <a:gd name="connsiteX0" fmla="*/ 1741535 w 3647466"/>
              <a:gd name="connsiteY0" fmla="*/ 112588 h 762634"/>
              <a:gd name="connsiteX1" fmla="*/ 3647035 w 3647466"/>
              <a:gd name="connsiteY1" fmla="*/ 304803 h 762634"/>
              <a:gd name="connsiteX2" fmla="*/ 1778111 w 3647466"/>
              <a:gd name="connsiteY2" fmla="*/ 762194 h 762634"/>
              <a:gd name="connsiteX3" fmla="*/ 627 w 3647466"/>
              <a:gd name="connsiteY3" fmla="*/ 377955 h 762634"/>
              <a:gd name="connsiteX4" fmla="*/ 2079863 w 3647466"/>
              <a:gd name="connsiteY4" fmla="*/ 66868 h 762634"/>
              <a:gd name="connsiteX0" fmla="*/ 1740922 w 3646853"/>
              <a:gd name="connsiteY0" fmla="*/ 145724 h 797608"/>
              <a:gd name="connsiteX1" fmla="*/ 3646422 w 3646853"/>
              <a:gd name="connsiteY1" fmla="*/ 337939 h 797608"/>
              <a:gd name="connsiteX2" fmla="*/ 1777498 w 3646853"/>
              <a:gd name="connsiteY2" fmla="*/ 795330 h 797608"/>
              <a:gd name="connsiteX3" fmla="*/ 14 w 3646853"/>
              <a:gd name="connsiteY3" fmla="*/ 411091 h 797608"/>
              <a:gd name="connsiteX4" fmla="*/ 2079250 w 3646853"/>
              <a:gd name="connsiteY4" fmla="*/ 100004 h 79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6853" h="797608">
                <a:moveTo>
                  <a:pt x="1740922" y="145724"/>
                </a:moveTo>
                <a:cubicBezTo>
                  <a:pt x="3116506" y="145724"/>
                  <a:pt x="3646422" y="156030"/>
                  <a:pt x="3646422" y="337939"/>
                </a:cubicBezTo>
                <a:cubicBezTo>
                  <a:pt x="3673854" y="849032"/>
                  <a:pt x="2385233" y="783138"/>
                  <a:pt x="1777498" y="795330"/>
                </a:cubicBezTo>
                <a:cubicBezTo>
                  <a:pt x="1169763" y="807522"/>
                  <a:pt x="4586" y="783011"/>
                  <a:pt x="14" y="411091"/>
                </a:cubicBezTo>
                <a:cubicBezTo>
                  <a:pt x="-4558" y="39171"/>
                  <a:pt x="1170010" y="-119452"/>
                  <a:pt x="2079250" y="100004"/>
                </a:cubicBezTo>
              </a:path>
            </a:pathLst>
          </a:cu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343998" y="2677511"/>
            <a:ext cx="2302637" cy="2527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 flipH="1">
            <a:off x="5471350" y="3819806"/>
            <a:ext cx="2570491" cy="2527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433189" y="3546369"/>
            <a:ext cx="1978848" cy="25278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443765" y="4558684"/>
            <a:ext cx="1978848" cy="25278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 flipH="1">
            <a:off x="5605462" y="4835706"/>
            <a:ext cx="2570491" cy="2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37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Step 2</a:t>
            </a:r>
            <a:r>
              <a:rPr lang="en-US" sz="3600" dirty="0" smtClean="0"/>
              <a:t>: </a:t>
            </a:r>
            <a:r>
              <a:rPr lang="en-US" sz="3600" dirty="0"/>
              <a:t>(Server) Patient Matching or create </a:t>
            </a:r>
            <a:r>
              <a:rPr lang="en-US" sz="3600" dirty="0" smtClean="0"/>
              <a:t>new </a:t>
            </a:r>
            <a:r>
              <a:rPr lang="en-US" sz="3600" dirty="0"/>
              <a:t>Patient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Patient is logged in </a:t>
            </a:r>
            <a:r>
              <a:rPr lang="mr-IN" dirty="0" smtClean="0"/>
              <a:t>–</a:t>
            </a:r>
            <a:r>
              <a:rPr lang="en-US" dirty="0" smtClean="0"/>
              <a:t> now what?</a:t>
            </a:r>
          </a:p>
          <a:p>
            <a:pPr lvl="1"/>
            <a:r>
              <a:rPr lang="en-US" dirty="0" smtClean="0"/>
              <a:t>Does server identify patient based on user login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Patient</a:t>
            </a:r>
            <a:r>
              <a:rPr lang="en-US" dirty="0" err="1"/>
              <a:t>.$</a:t>
            </a:r>
            <a:r>
              <a:rPr lang="en-US" dirty="0" err="1" smtClean="0"/>
              <a:t>match</a:t>
            </a:r>
            <a:r>
              <a:rPr lang="en-US" dirty="0" smtClean="0"/>
              <a:t>?)</a:t>
            </a:r>
            <a:endParaRPr lang="en-US" dirty="0"/>
          </a:p>
          <a:p>
            <a:pPr lvl="2"/>
            <a:r>
              <a:rPr lang="en-US" dirty="0" smtClean="0"/>
              <a:t>If Not how is the patient identified</a:t>
            </a:r>
          </a:p>
          <a:p>
            <a:pPr lvl="1"/>
            <a:r>
              <a:rPr lang="en-US" dirty="0" smtClean="0"/>
              <a:t>New Patient:</a:t>
            </a:r>
            <a:r>
              <a:rPr lang="en-US" dirty="0"/>
              <a:t> </a:t>
            </a:r>
            <a:r>
              <a:rPr lang="en-US" dirty="0" smtClean="0"/>
              <a:t>how do to </a:t>
            </a:r>
            <a:r>
              <a:rPr lang="en-US" dirty="0"/>
              <a:t>deal with </a:t>
            </a:r>
            <a:r>
              <a:rPr lang="en-US" dirty="0" smtClean="0"/>
              <a:t>this?</a:t>
            </a:r>
            <a:endParaRPr lang="en-US" dirty="0"/>
          </a:p>
          <a:p>
            <a:pPr lvl="2"/>
            <a:r>
              <a:rPr lang="en-US" dirty="0" smtClean="0"/>
              <a:t>‘</a:t>
            </a:r>
            <a:r>
              <a:rPr lang="en-US" dirty="0"/>
              <a:t>It is important that new patients are not created prior to actually attempting to book an appointment.’  (</a:t>
            </a:r>
            <a:r>
              <a:rPr lang="en-US" dirty="0" smtClean="0"/>
              <a:t>Cooper)</a:t>
            </a:r>
          </a:p>
          <a:p>
            <a:pPr lvl="1"/>
            <a:r>
              <a:rPr lang="en-US" dirty="0" smtClean="0"/>
              <a:t>What, if anything, needs </a:t>
            </a:r>
            <a:r>
              <a:rPr lang="en-US" dirty="0"/>
              <a:t>to be </a:t>
            </a:r>
            <a:r>
              <a:rPr lang="en-US" dirty="0" smtClean="0"/>
              <a:t>returned back to client in step 2: </a:t>
            </a:r>
          </a:p>
          <a:p>
            <a:pPr lvl="3"/>
            <a:r>
              <a:rPr lang="en-US" dirty="0" smtClean="0"/>
              <a:t>Patient?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58602" y="5020083"/>
            <a:ext cx="609053" cy="127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68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146" y="365125"/>
            <a:ext cx="8040190" cy="1325563"/>
          </a:xfrm>
        </p:spPr>
        <p:txBody>
          <a:bodyPr/>
          <a:lstStyle/>
          <a:p>
            <a:r>
              <a:rPr lang="en-US" dirty="0" smtClean="0"/>
              <a:t>Use Case: Overview of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2566" y="2134126"/>
            <a:ext cx="3785616" cy="44030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2.Search </a:t>
            </a:r>
            <a:r>
              <a:rPr lang="en-US" sz="2600" dirty="0"/>
              <a:t>for or create* a Patient resource</a:t>
            </a:r>
          </a:p>
          <a:p>
            <a:pPr marL="0" indent="0">
              <a:buNone/>
            </a:pPr>
            <a:r>
              <a:rPr lang="en-US" sz="2600" dirty="0" smtClean="0"/>
              <a:t>4. Provide </a:t>
            </a:r>
            <a:r>
              <a:rPr lang="en-US" sz="2600" dirty="0"/>
              <a:t>list of </a:t>
            </a:r>
            <a:r>
              <a:rPr lang="en-US" sz="2600" dirty="0" smtClean="0"/>
              <a:t>available appointments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6</a:t>
            </a:r>
            <a:r>
              <a:rPr lang="en-US" sz="2600" dirty="0" smtClean="0"/>
              <a:t>. Accept</a:t>
            </a:r>
            <a:r>
              <a:rPr lang="en-US" sz="2600" dirty="0"/>
              <a:t> Appointment for </a:t>
            </a:r>
            <a:r>
              <a:rPr lang="en-US" sz="2600" dirty="0" smtClean="0"/>
              <a:t>the chosen</a:t>
            </a:r>
            <a:r>
              <a:rPr lang="en-US" sz="2600" dirty="0"/>
              <a:t> Slot and </a:t>
            </a:r>
            <a:r>
              <a:rPr lang="en-US" sz="2600" dirty="0" smtClean="0"/>
              <a:t>Patient</a:t>
            </a:r>
            <a:endParaRPr lang="en-US" sz="26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573" y="499140"/>
            <a:ext cx="1810946" cy="14987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3640" y="5632704"/>
            <a:ext cx="1585912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660064" y="287088"/>
            <a:ext cx="1016381" cy="16392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824884" y="2563161"/>
            <a:ext cx="2302637" cy="252788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647573" y="1926336"/>
            <a:ext cx="3785616" cy="4403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1. Login and Patient Lookup          </a:t>
            </a:r>
          </a:p>
          <a:p>
            <a:pPr marL="0" indent="0">
              <a:buFont typeface="Arial"/>
              <a:buNone/>
            </a:pPr>
            <a:r>
              <a:rPr lang="en-US" dirty="0"/>
              <a:t>3</a:t>
            </a:r>
            <a:r>
              <a:rPr lang="en-US" dirty="0" smtClean="0"/>
              <a:t>. Lookup appointments by date range.</a:t>
            </a:r>
          </a:p>
          <a:p>
            <a:pPr marL="0" indent="0">
              <a:buFont typeface="Arial"/>
              <a:buNone/>
            </a:pPr>
            <a:r>
              <a:rPr lang="en-US" dirty="0"/>
              <a:t>5</a:t>
            </a:r>
            <a:r>
              <a:rPr lang="en-US" dirty="0" smtClean="0"/>
              <a:t>. Choose an Appointment.</a:t>
            </a:r>
          </a:p>
          <a:p>
            <a:pPr marL="0" indent="0">
              <a:buFont typeface="Arial"/>
              <a:buNone/>
            </a:pPr>
            <a:r>
              <a:rPr lang="en-US" dirty="0"/>
              <a:t>7</a:t>
            </a:r>
            <a:r>
              <a:rPr lang="en-US" dirty="0" smtClean="0"/>
              <a:t>. Other steps?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 flipH="1">
            <a:off x="5625110" y="3851202"/>
            <a:ext cx="2570491" cy="2527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 flipH="1">
            <a:off x="5567679" y="4741953"/>
            <a:ext cx="2570491" cy="2527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241824" y="3381535"/>
            <a:ext cx="1978848" cy="25278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435677" y="4291860"/>
            <a:ext cx="1978848" cy="252788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64998" y="3225144"/>
            <a:ext cx="3931920" cy="911629"/>
          </a:xfrm>
          <a:custGeom>
            <a:avLst/>
            <a:gdLst>
              <a:gd name="connsiteX0" fmla="*/ 0 w 4981431"/>
              <a:gd name="connsiteY0" fmla="*/ 329375 h 658750"/>
              <a:gd name="connsiteX1" fmla="*/ 2490716 w 4981431"/>
              <a:gd name="connsiteY1" fmla="*/ 0 h 658750"/>
              <a:gd name="connsiteX2" fmla="*/ 4981432 w 4981431"/>
              <a:gd name="connsiteY2" fmla="*/ 329375 h 658750"/>
              <a:gd name="connsiteX3" fmla="*/ 2490716 w 4981431"/>
              <a:gd name="connsiteY3" fmla="*/ 658750 h 658750"/>
              <a:gd name="connsiteX4" fmla="*/ 0 w 4981431"/>
              <a:gd name="connsiteY4" fmla="*/ 329375 h 658750"/>
              <a:gd name="connsiteX0" fmla="*/ 2490716 w 4981432"/>
              <a:gd name="connsiteY0" fmla="*/ 0 h 658750"/>
              <a:gd name="connsiteX1" fmla="*/ 4981432 w 4981432"/>
              <a:gd name="connsiteY1" fmla="*/ 329375 h 658750"/>
              <a:gd name="connsiteX2" fmla="*/ 2490716 w 4981432"/>
              <a:gd name="connsiteY2" fmla="*/ 658750 h 658750"/>
              <a:gd name="connsiteX3" fmla="*/ 0 w 4981432"/>
              <a:gd name="connsiteY3" fmla="*/ 329375 h 658750"/>
              <a:gd name="connsiteX4" fmla="*/ 2582156 w 4981432"/>
              <a:gd name="connsiteY4" fmla="*/ 91440 h 658750"/>
              <a:gd name="connsiteX0" fmla="*/ 2493319 w 4984035"/>
              <a:gd name="connsiteY0" fmla="*/ 78569 h 737319"/>
              <a:gd name="connsiteX1" fmla="*/ 4984035 w 4984035"/>
              <a:gd name="connsiteY1" fmla="*/ 407944 h 737319"/>
              <a:gd name="connsiteX2" fmla="*/ 2493319 w 4984035"/>
              <a:gd name="connsiteY2" fmla="*/ 737319 h 737319"/>
              <a:gd name="connsiteX3" fmla="*/ 2603 w 4984035"/>
              <a:gd name="connsiteY3" fmla="*/ 407944 h 737319"/>
              <a:gd name="connsiteX4" fmla="*/ 2886511 w 4984035"/>
              <a:gd name="connsiteY4" fmla="*/ 14561 h 737319"/>
              <a:gd name="connsiteX0" fmla="*/ 2492432 w 4361356"/>
              <a:gd name="connsiteY0" fmla="*/ 78569 h 738704"/>
              <a:gd name="connsiteX1" fmla="*/ 4361356 w 4361356"/>
              <a:gd name="connsiteY1" fmla="*/ 279928 h 738704"/>
              <a:gd name="connsiteX2" fmla="*/ 2492432 w 4361356"/>
              <a:gd name="connsiteY2" fmla="*/ 737319 h 738704"/>
              <a:gd name="connsiteX3" fmla="*/ 1716 w 4361356"/>
              <a:gd name="connsiteY3" fmla="*/ 407944 h 738704"/>
              <a:gd name="connsiteX4" fmla="*/ 2885624 w 4361356"/>
              <a:gd name="connsiteY4" fmla="*/ 14561 h 738704"/>
              <a:gd name="connsiteX0" fmla="*/ 2492432 w 4361829"/>
              <a:gd name="connsiteY0" fmla="*/ 78569 h 738704"/>
              <a:gd name="connsiteX1" fmla="*/ 4361356 w 4361829"/>
              <a:gd name="connsiteY1" fmla="*/ 279928 h 738704"/>
              <a:gd name="connsiteX2" fmla="*/ 2492432 w 4361829"/>
              <a:gd name="connsiteY2" fmla="*/ 737319 h 738704"/>
              <a:gd name="connsiteX3" fmla="*/ 1716 w 4361829"/>
              <a:gd name="connsiteY3" fmla="*/ 407944 h 738704"/>
              <a:gd name="connsiteX4" fmla="*/ 2885624 w 4361829"/>
              <a:gd name="connsiteY4" fmla="*/ 14561 h 738704"/>
              <a:gd name="connsiteX0" fmla="*/ 2300567 w 4169952"/>
              <a:gd name="connsiteY0" fmla="*/ 96634 h 764558"/>
              <a:gd name="connsiteX1" fmla="*/ 4169491 w 4169952"/>
              <a:gd name="connsiteY1" fmla="*/ 297993 h 764558"/>
              <a:gd name="connsiteX2" fmla="*/ 2300567 w 4169952"/>
              <a:gd name="connsiteY2" fmla="*/ 755384 h 764558"/>
              <a:gd name="connsiteX3" fmla="*/ 1875 w 4169952"/>
              <a:gd name="connsiteY3" fmla="*/ 179121 h 764558"/>
              <a:gd name="connsiteX4" fmla="*/ 2693759 w 4169952"/>
              <a:gd name="connsiteY4" fmla="*/ 32626 h 764558"/>
              <a:gd name="connsiteX0" fmla="*/ 2305574 w 4174959"/>
              <a:gd name="connsiteY0" fmla="*/ 173113 h 841037"/>
              <a:gd name="connsiteX1" fmla="*/ 4174498 w 4174959"/>
              <a:gd name="connsiteY1" fmla="*/ 374472 h 841037"/>
              <a:gd name="connsiteX2" fmla="*/ 2305574 w 4174959"/>
              <a:gd name="connsiteY2" fmla="*/ 831863 h 841037"/>
              <a:gd name="connsiteX3" fmla="*/ 6882 w 4174959"/>
              <a:gd name="connsiteY3" fmla="*/ 255600 h 841037"/>
              <a:gd name="connsiteX4" fmla="*/ 2698766 w 4174959"/>
              <a:gd name="connsiteY4" fmla="*/ 109105 h 841037"/>
              <a:gd name="connsiteX0" fmla="*/ 2305574 w 4174959"/>
              <a:gd name="connsiteY0" fmla="*/ 215816 h 883740"/>
              <a:gd name="connsiteX1" fmla="*/ 4174498 w 4174959"/>
              <a:gd name="connsiteY1" fmla="*/ 417175 h 883740"/>
              <a:gd name="connsiteX2" fmla="*/ 2305574 w 4174959"/>
              <a:gd name="connsiteY2" fmla="*/ 874566 h 883740"/>
              <a:gd name="connsiteX3" fmla="*/ 6882 w 4174959"/>
              <a:gd name="connsiteY3" fmla="*/ 298303 h 883740"/>
              <a:gd name="connsiteX4" fmla="*/ 2698766 w 4174959"/>
              <a:gd name="connsiteY4" fmla="*/ 151808 h 883740"/>
              <a:gd name="connsiteX0" fmla="*/ 2305574 w 4174959"/>
              <a:gd name="connsiteY0" fmla="*/ 292225 h 960149"/>
              <a:gd name="connsiteX1" fmla="*/ 4174498 w 4174959"/>
              <a:gd name="connsiteY1" fmla="*/ 493584 h 960149"/>
              <a:gd name="connsiteX2" fmla="*/ 2305574 w 4174959"/>
              <a:gd name="connsiteY2" fmla="*/ 950975 h 960149"/>
              <a:gd name="connsiteX3" fmla="*/ 6882 w 4174959"/>
              <a:gd name="connsiteY3" fmla="*/ 374712 h 960149"/>
              <a:gd name="connsiteX4" fmla="*/ 2698766 w 4174959"/>
              <a:gd name="connsiteY4" fmla="*/ 228217 h 960149"/>
              <a:gd name="connsiteX0" fmla="*/ 2300567 w 4169952"/>
              <a:gd name="connsiteY0" fmla="*/ 166612 h 834536"/>
              <a:gd name="connsiteX1" fmla="*/ 4169491 w 4169952"/>
              <a:gd name="connsiteY1" fmla="*/ 367971 h 834536"/>
              <a:gd name="connsiteX2" fmla="*/ 2300567 w 4169952"/>
              <a:gd name="connsiteY2" fmla="*/ 825362 h 834536"/>
              <a:gd name="connsiteX3" fmla="*/ 1875 w 4169952"/>
              <a:gd name="connsiteY3" fmla="*/ 249099 h 834536"/>
              <a:gd name="connsiteX4" fmla="*/ 2693759 w 4169952"/>
              <a:gd name="connsiteY4" fmla="*/ 175756 h 834536"/>
              <a:gd name="connsiteX0" fmla="*/ 2298694 w 4168079"/>
              <a:gd name="connsiteY0" fmla="*/ 204264 h 872188"/>
              <a:gd name="connsiteX1" fmla="*/ 4167618 w 4168079"/>
              <a:gd name="connsiteY1" fmla="*/ 405623 h 872188"/>
              <a:gd name="connsiteX2" fmla="*/ 2298694 w 4168079"/>
              <a:gd name="connsiteY2" fmla="*/ 863014 h 872188"/>
              <a:gd name="connsiteX3" fmla="*/ 2 w 4168079"/>
              <a:gd name="connsiteY3" fmla="*/ 286751 h 872188"/>
              <a:gd name="connsiteX4" fmla="*/ 2691886 w 4168079"/>
              <a:gd name="connsiteY4" fmla="*/ 213408 h 872188"/>
              <a:gd name="connsiteX0" fmla="*/ 1978654 w 3848020"/>
              <a:gd name="connsiteY0" fmla="*/ 168283 h 828652"/>
              <a:gd name="connsiteX1" fmla="*/ 3847578 w 3848020"/>
              <a:gd name="connsiteY1" fmla="*/ 369642 h 828652"/>
              <a:gd name="connsiteX2" fmla="*/ 1978654 w 3848020"/>
              <a:gd name="connsiteY2" fmla="*/ 827033 h 828652"/>
              <a:gd name="connsiteX3" fmla="*/ 2 w 3848020"/>
              <a:gd name="connsiteY3" fmla="*/ 369642 h 828652"/>
              <a:gd name="connsiteX4" fmla="*/ 2371846 w 3848020"/>
              <a:gd name="connsiteY4" fmla="*/ 177427 h 828652"/>
              <a:gd name="connsiteX0" fmla="*/ 1978680 w 3848046"/>
              <a:gd name="connsiteY0" fmla="*/ 231514 h 891883"/>
              <a:gd name="connsiteX1" fmla="*/ 3847604 w 3848046"/>
              <a:gd name="connsiteY1" fmla="*/ 432873 h 891883"/>
              <a:gd name="connsiteX2" fmla="*/ 1978680 w 3848046"/>
              <a:gd name="connsiteY2" fmla="*/ 890264 h 891883"/>
              <a:gd name="connsiteX3" fmla="*/ 28 w 3848046"/>
              <a:gd name="connsiteY3" fmla="*/ 432873 h 891883"/>
              <a:gd name="connsiteX4" fmla="*/ 2371872 w 3848046"/>
              <a:gd name="connsiteY4" fmla="*/ 240658 h 891883"/>
              <a:gd name="connsiteX0" fmla="*/ 1978682 w 3848048"/>
              <a:gd name="connsiteY0" fmla="*/ 148740 h 809109"/>
              <a:gd name="connsiteX1" fmla="*/ 3847606 w 3848048"/>
              <a:gd name="connsiteY1" fmla="*/ 350099 h 809109"/>
              <a:gd name="connsiteX2" fmla="*/ 1978682 w 3848048"/>
              <a:gd name="connsiteY2" fmla="*/ 807490 h 809109"/>
              <a:gd name="connsiteX3" fmla="*/ 30 w 3848048"/>
              <a:gd name="connsiteY3" fmla="*/ 350099 h 809109"/>
              <a:gd name="connsiteX4" fmla="*/ 2371874 w 3848048"/>
              <a:gd name="connsiteY4" fmla="*/ 157884 h 809109"/>
              <a:gd name="connsiteX0" fmla="*/ 1942106 w 3848048"/>
              <a:gd name="connsiteY0" fmla="*/ 157884 h 809109"/>
              <a:gd name="connsiteX1" fmla="*/ 3847606 w 3848048"/>
              <a:gd name="connsiteY1" fmla="*/ 350099 h 809109"/>
              <a:gd name="connsiteX2" fmla="*/ 1978682 w 3848048"/>
              <a:gd name="connsiteY2" fmla="*/ 807490 h 809109"/>
              <a:gd name="connsiteX3" fmla="*/ 30 w 3848048"/>
              <a:gd name="connsiteY3" fmla="*/ 350099 h 809109"/>
              <a:gd name="connsiteX4" fmla="*/ 2371874 w 3848048"/>
              <a:gd name="connsiteY4" fmla="*/ 157884 h 809109"/>
              <a:gd name="connsiteX0" fmla="*/ 1943407 w 3849349"/>
              <a:gd name="connsiteY0" fmla="*/ 102801 h 754026"/>
              <a:gd name="connsiteX1" fmla="*/ 3848907 w 3849349"/>
              <a:gd name="connsiteY1" fmla="*/ 295016 h 754026"/>
              <a:gd name="connsiteX2" fmla="*/ 1979983 w 3849349"/>
              <a:gd name="connsiteY2" fmla="*/ 752407 h 754026"/>
              <a:gd name="connsiteX3" fmla="*/ 1331 w 3849349"/>
              <a:gd name="connsiteY3" fmla="*/ 295016 h 754026"/>
              <a:gd name="connsiteX4" fmla="*/ 2281735 w 3849349"/>
              <a:gd name="connsiteY4" fmla="*/ 57081 h 754026"/>
              <a:gd name="connsiteX0" fmla="*/ 1943407 w 3849349"/>
              <a:gd name="connsiteY0" fmla="*/ 117708 h 768933"/>
              <a:gd name="connsiteX1" fmla="*/ 3848907 w 3849349"/>
              <a:gd name="connsiteY1" fmla="*/ 309923 h 768933"/>
              <a:gd name="connsiteX2" fmla="*/ 1979983 w 3849349"/>
              <a:gd name="connsiteY2" fmla="*/ 767314 h 768933"/>
              <a:gd name="connsiteX3" fmla="*/ 1331 w 3849349"/>
              <a:gd name="connsiteY3" fmla="*/ 309923 h 768933"/>
              <a:gd name="connsiteX4" fmla="*/ 2281735 w 3849349"/>
              <a:gd name="connsiteY4" fmla="*/ 71988 h 768933"/>
              <a:gd name="connsiteX0" fmla="*/ 1942628 w 3848570"/>
              <a:gd name="connsiteY0" fmla="*/ 122566 h 773791"/>
              <a:gd name="connsiteX1" fmla="*/ 3848128 w 3848570"/>
              <a:gd name="connsiteY1" fmla="*/ 314781 h 773791"/>
              <a:gd name="connsiteX2" fmla="*/ 1979204 w 3848570"/>
              <a:gd name="connsiteY2" fmla="*/ 772172 h 773791"/>
              <a:gd name="connsiteX3" fmla="*/ 552 w 3848570"/>
              <a:gd name="connsiteY3" fmla="*/ 314781 h 773791"/>
              <a:gd name="connsiteX4" fmla="*/ 2280956 w 3848570"/>
              <a:gd name="connsiteY4" fmla="*/ 76846 h 773791"/>
              <a:gd name="connsiteX0" fmla="*/ 1741535 w 3647466"/>
              <a:gd name="connsiteY0" fmla="*/ 112588 h 762634"/>
              <a:gd name="connsiteX1" fmla="*/ 3647035 w 3647466"/>
              <a:gd name="connsiteY1" fmla="*/ 304803 h 762634"/>
              <a:gd name="connsiteX2" fmla="*/ 1778111 w 3647466"/>
              <a:gd name="connsiteY2" fmla="*/ 762194 h 762634"/>
              <a:gd name="connsiteX3" fmla="*/ 627 w 3647466"/>
              <a:gd name="connsiteY3" fmla="*/ 377955 h 762634"/>
              <a:gd name="connsiteX4" fmla="*/ 2079863 w 3647466"/>
              <a:gd name="connsiteY4" fmla="*/ 66868 h 762634"/>
              <a:gd name="connsiteX0" fmla="*/ 1740922 w 3646853"/>
              <a:gd name="connsiteY0" fmla="*/ 145724 h 797608"/>
              <a:gd name="connsiteX1" fmla="*/ 3646422 w 3646853"/>
              <a:gd name="connsiteY1" fmla="*/ 337939 h 797608"/>
              <a:gd name="connsiteX2" fmla="*/ 1777498 w 3646853"/>
              <a:gd name="connsiteY2" fmla="*/ 795330 h 797608"/>
              <a:gd name="connsiteX3" fmla="*/ 14 w 3646853"/>
              <a:gd name="connsiteY3" fmla="*/ 411091 h 797608"/>
              <a:gd name="connsiteX4" fmla="*/ 2079250 w 3646853"/>
              <a:gd name="connsiteY4" fmla="*/ 100004 h 79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6853" h="797608">
                <a:moveTo>
                  <a:pt x="1740922" y="145724"/>
                </a:moveTo>
                <a:cubicBezTo>
                  <a:pt x="3116506" y="145724"/>
                  <a:pt x="3646422" y="156030"/>
                  <a:pt x="3646422" y="337939"/>
                </a:cubicBezTo>
                <a:cubicBezTo>
                  <a:pt x="3673854" y="849032"/>
                  <a:pt x="2385233" y="783138"/>
                  <a:pt x="1777498" y="795330"/>
                </a:cubicBezTo>
                <a:cubicBezTo>
                  <a:pt x="1169763" y="807522"/>
                  <a:pt x="4586" y="783011"/>
                  <a:pt x="14" y="411091"/>
                </a:cubicBezTo>
                <a:cubicBezTo>
                  <a:pt x="-4558" y="39171"/>
                  <a:pt x="1170010" y="-119452"/>
                  <a:pt x="2079250" y="100004"/>
                </a:cubicBezTo>
              </a:path>
            </a:pathLst>
          </a:cu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072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Step </a:t>
            </a:r>
            <a:r>
              <a:rPr lang="en-US" dirty="0" smtClean="0">
                <a:solidFill>
                  <a:srgbClr val="C00000"/>
                </a:solidFill>
              </a:rPr>
              <a:t>3</a:t>
            </a:r>
            <a:r>
              <a:rPr lang="en-US" dirty="0" smtClean="0"/>
              <a:t>: </a:t>
            </a:r>
            <a:r>
              <a:rPr lang="en-US" dirty="0"/>
              <a:t>(Client) Patient Searches for </a:t>
            </a:r>
            <a:r>
              <a:rPr lang="en-US" dirty="0" smtClean="0"/>
              <a:t>Availability (Availability Discovery)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are the operations or queries we need</a:t>
            </a:r>
            <a:r>
              <a:rPr lang="en-US" dirty="0" smtClean="0"/>
              <a:t>?  Need to continue off-line of pros </a:t>
            </a:r>
            <a:r>
              <a:rPr lang="en-US" dirty="0" err="1" smtClean="0"/>
              <a:t>vs</a:t>
            </a:r>
            <a:r>
              <a:rPr lang="en-US" dirty="0" smtClean="0"/>
              <a:t> cons</a:t>
            </a:r>
            <a:endParaRPr lang="en-US" dirty="0" smtClean="0"/>
          </a:p>
          <a:p>
            <a:pPr lvl="1"/>
            <a:r>
              <a:rPr lang="en-US" dirty="0"/>
              <a:t>See Cooper’s  </a:t>
            </a:r>
            <a:r>
              <a:rPr lang="en-US" dirty="0" err="1"/>
              <a:t>OperationDefinition</a:t>
            </a:r>
            <a:r>
              <a:rPr lang="en-US" dirty="0"/>
              <a:t> Appointment $find </a:t>
            </a:r>
            <a:r>
              <a:rPr lang="en-US" dirty="0">
                <a:hlinkClick r:id="rId2"/>
              </a:rPr>
              <a:t>https://simplifier.net/Scheduling/Appointment-find/rendered</a:t>
            </a:r>
            <a:endParaRPr lang="en-US" dirty="0"/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List </a:t>
            </a:r>
            <a:r>
              <a:rPr lang="en-US" b="1" dirty="0" smtClean="0">
                <a:solidFill>
                  <a:srgbClr val="FF0000"/>
                </a:solidFill>
              </a:rPr>
              <a:t>of input parameters needed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Returns </a:t>
            </a:r>
            <a:r>
              <a:rPr lang="en-US" b="1" dirty="0">
                <a:solidFill>
                  <a:srgbClr val="FF0000"/>
                </a:solidFill>
              </a:rPr>
              <a:t>proposed </a:t>
            </a:r>
            <a:r>
              <a:rPr lang="en-US" b="1" dirty="0" smtClean="0">
                <a:solidFill>
                  <a:srgbClr val="FF0000"/>
                </a:solidFill>
              </a:rPr>
              <a:t>‘prefilled’ </a:t>
            </a:r>
            <a:r>
              <a:rPr lang="en-US" b="1" dirty="0" smtClean="0">
                <a:solidFill>
                  <a:srgbClr val="FF0000"/>
                </a:solidFill>
              </a:rPr>
              <a:t>Appointme</a:t>
            </a:r>
            <a:r>
              <a:rPr lang="en-US" dirty="0" smtClean="0">
                <a:solidFill>
                  <a:srgbClr val="FF0000"/>
                </a:solidFill>
              </a:rPr>
              <a:t>nts (this is a request).  Vs returning a bundle of slots (see below)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Using </a:t>
            </a:r>
            <a:r>
              <a:rPr lang="en-US" dirty="0" err="1" smtClean="0">
                <a:solidFill>
                  <a:srgbClr val="FF0000"/>
                </a:solidFill>
              </a:rPr>
              <a:t>Appts</a:t>
            </a:r>
            <a:r>
              <a:rPr lang="en-US" dirty="0" smtClean="0">
                <a:solidFill>
                  <a:srgbClr val="FF0000"/>
                </a:solidFill>
              </a:rPr>
              <a:t> can bundle things together and allow the Server to figure this out.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see NHS $</a:t>
            </a:r>
            <a:r>
              <a:rPr lang="en-US" dirty="0" err="1"/>
              <a:t>gpc.getschedule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https://nhsconnect.github.io/gpconnect/appointments_use_case_search_for_free_slots.html#request-headers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Returns a bundle of slots and other </a:t>
            </a:r>
            <a:r>
              <a:rPr lang="en-US" dirty="0" smtClean="0">
                <a:solidFill>
                  <a:srgbClr val="FF0000"/>
                </a:solidFill>
              </a:rPr>
              <a:t>information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are basic search requirements for client</a:t>
            </a:r>
          </a:p>
          <a:p>
            <a:pPr lvl="1"/>
            <a:r>
              <a:rPr lang="en-US" dirty="0"/>
              <a:t>Available slots </a:t>
            </a:r>
            <a:r>
              <a:rPr lang="en-US" dirty="0" smtClean="0"/>
              <a:t>for the Provider Schedule</a:t>
            </a:r>
            <a:endParaRPr lang="en-US" dirty="0"/>
          </a:p>
          <a:p>
            <a:pPr lvl="2"/>
            <a:r>
              <a:rPr lang="en-US" dirty="0"/>
              <a:t>Any?</a:t>
            </a:r>
          </a:p>
          <a:p>
            <a:pPr lvl="2"/>
            <a:r>
              <a:rPr lang="en-US" dirty="0"/>
              <a:t>Within time </a:t>
            </a:r>
            <a:r>
              <a:rPr lang="en-US" dirty="0" smtClean="0"/>
              <a:t>range </a:t>
            </a:r>
          </a:p>
          <a:p>
            <a:pPr lvl="3"/>
            <a:r>
              <a:rPr lang="en-US" dirty="0" smtClean="0"/>
              <a:t>Maximum?  </a:t>
            </a:r>
            <a:r>
              <a:rPr lang="en-US" dirty="0" err="1" smtClean="0"/>
              <a:t>e.g</a:t>
            </a:r>
            <a:r>
              <a:rPr lang="en-US" dirty="0" smtClean="0"/>
              <a:t>  NHS limited to 2 week period</a:t>
            </a:r>
          </a:p>
          <a:p>
            <a:pPr lvl="2"/>
            <a:r>
              <a:rPr lang="en-US" dirty="0" smtClean="0"/>
              <a:t>Other search parameters see NHS </a:t>
            </a:r>
            <a:r>
              <a:rPr lang="en-US" dirty="0"/>
              <a:t>design decision: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nhsconnect.github.io/gpconnect/appointments_design.html#search-parameters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Chief Complaint here or in Step </a:t>
            </a:r>
            <a:r>
              <a:rPr lang="en-US" dirty="0" smtClean="0"/>
              <a:t>5?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090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3973"/>
            <a:ext cx="10515600" cy="13255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and Introductions</a:t>
            </a:r>
          </a:p>
          <a:p>
            <a:r>
              <a:rPr lang="en-US" dirty="0" smtClean="0"/>
              <a:t>Review of last call</a:t>
            </a:r>
          </a:p>
          <a:p>
            <a:r>
              <a:rPr lang="en-US" dirty="0" smtClean="0"/>
              <a:t>Walkthrough simple use case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40576" y="3666744"/>
            <a:ext cx="5505560" cy="302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3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7445" y="1885950"/>
            <a:ext cx="105378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Stopped Here</a:t>
            </a:r>
          </a:p>
          <a:p>
            <a:pPr lvl="2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Next Time :</a:t>
            </a:r>
          </a:p>
          <a:p>
            <a:pPr lvl="2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W</a:t>
            </a:r>
            <a:r>
              <a:rPr lang="en-US" sz="3200" dirty="0" smtClean="0">
                <a:solidFill>
                  <a:srgbClr val="FF0000"/>
                </a:solidFill>
              </a:rPr>
              <a:t>ill focus on Presenting Our list of Use Cases</a:t>
            </a:r>
          </a:p>
          <a:p>
            <a:pPr lvl="2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Continue Discussion on Appointments v Slots and other Details Offline</a:t>
            </a:r>
          </a:p>
          <a:p>
            <a:pPr lvl="2">
              <a:buFont typeface="Arial" pitchFamily="34" charset="0"/>
              <a:buChar char="•"/>
            </a:pPr>
            <a:endParaRPr lang="en-US" sz="4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Step </a:t>
            </a:r>
            <a:r>
              <a:rPr lang="en-US" dirty="0" smtClean="0">
                <a:solidFill>
                  <a:srgbClr val="C00000"/>
                </a:solidFill>
              </a:rPr>
              <a:t>3</a:t>
            </a:r>
            <a:r>
              <a:rPr lang="en-US" dirty="0" smtClean="0"/>
              <a:t>: </a:t>
            </a:r>
            <a:r>
              <a:rPr lang="en-US" dirty="0"/>
              <a:t>(Client) Patient Searches for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What are basic search requirements for </a:t>
            </a:r>
            <a:r>
              <a:rPr lang="en-US" dirty="0" smtClean="0"/>
              <a:t>client if </a:t>
            </a:r>
            <a:r>
              <a:rPr lang="en-US" dirty="0"/>
              <a:t>more than one </a:t>
            </a:r>
            <a:r>
              <a:rPr lang="en-US" dirty="0" smtClean="0"/>
              <a:t>Provider to choose from</a:t>
            </a:r>
            <a:endParaRPr lang="en-US" dirty="0"/>
          </a:p>
          <a:p>
            <a:pPr lvl="2"/>
            <a:r>
              <a:rPr lang="en-US" dirty="0"/>
              <a:t>Specialty</a:t>
            </a:r>
          </a:p>
          <a:p>
            <a:pPr lvl="2"/>
            <a:r>
              <a:rPr lang="en-US" dirty="0"/>
              <a:t>Location </a:t>
            </a:r>
          </a:p>
          <a:p>
            <a:pPr lvl="2"/>
            <a:r>
              <a:rPr lang="en-US" dirty="0"/>
              <a:t>Provider</a:t>
            </a:r>
          </a:p>
          <a:p>
            <a:pPr lvl="2"/>
            <a:r>
              <a:rPr lang="en-US" dirty="0"/>
              <a:t>(ID id want to rebook)</a:t>
            </a:r>
          </a:p>
        </p:txBody>
      </p:sp>
    </p:spTree>
    <p:extLst>
      <p:ext uri="{BB962C8B-B14F-4D97-AF65-F5344CB8AC3E}">
        <p14:creationId xmlns:p14="http://schemas.microsoft.com/office/powerpoint/2010/main" xmlns="" val="342032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146" y="365125"/>
            <a:ext cx="8040190" cy="1325563"/>
          </a:xfrm>
        </p:spPr>
        <p:txBody>
          <a:bodyPr/>
          <a:lstStyle/>
          <a:p>
            <a:r>
              <a:rPr lang="en-US" dirty="0" smtClean="0"/>
              <a:t>Use Case: Overview of Steps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3227805">
            <a:off x="11219358" y="3352852"/>
            <a:ext cx="802638" cy="8285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2566" y="2134126"/>
            <a:ext cx="3785616" cy="44030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2.Search </a:t>
            </a:r>
            <a:r>
              <a:rPr lang="en-US" sz="2600" dirty="0"/>
              <a:t>for or create* a Patient resource</a:t>
            </a:r>
          </a:p>
          <a:p>
            <a:pPr marL="0" indent="0">
              <a:buNone/>
            </a:pPr>
            <a:r>
              <a:rPr lang="en-US" sz="2600" dirty="0" smtClean="0"/>
              <a:t>4. Provide </a:t>
            </a:r>
            <a:r>
              <a:rPr lang="en-US" sz="2600" dirty="0"/>
              <a:t>list of </a:t>
            </a:r>
            <a:r>
              <a:rPr lang="en-US" sz="2600" dirty="0" smtClean="0"/>
              <a:t>available appointments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6</a:t>
            </a:r>
            <a:r>
              <a:rPr lang="en-US" sz="2600" dirty="0" smtClean="0"/>
              <a:t>. Accept</a:t>
            </a:r>
            <a:r>
              <a:rPr lang="en-US" sz="2600" dirty="0"/>
              <a:t> Appointment for </a:t>
            </a:r>
            <a:r>
              <a:rPr lang="en-US" sz="2600" dirty="0" smtClean="0"/>
              <a:t>the chosen</a:t>
            </a:r>
            <a:r>
              <a:rPr lang="en-US" sz="2600" dirty="0"/>
              <a:t> Slot and </a:t>
            </a:r>
            <a:r>
              <a:rPr lang="en-US" sz="2600" dirty="0" smtClean="0"/>
              <a:t>Patient</a:t>
            </a:r>
            <a:endParaRPr lang="en-US" sz="26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573" y="499140"/>
            <a:ext cx="1810946" cy="14987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3640" y="5632704"/>
            <a:ext cx="1585912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660064" y="287088"/>
            <a:ext cx="1016381" cy="16392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881201" y="2547986"/>
            <a:ext cx="2302637" cy="252788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647573" y="1926336"/>
            <a:ext cx="3785616" cy="4403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1. Login and Patient Lookup          </a:t>
            </a:r>
          </a:p>
          <a:p>
            <a:pPr marL="0" indent="0">
              <a:buFont typeface="Arial"/>
              <a:buNone/>
            </a:pPr>
            <a:r>
              <a:rPr lang="en-US" dirty="0"/>
              <a:t>3</a:t>
            </a:r>
            <a:r>
              <a:rPr lang="en-US" dirty="0" smtClean="0"/>
              <a:t>. Lookup appointments by date range.</a:t>
            </a:r>
          </a:p>
          <a:p>
            <a:pPr marL="0" indent="0">
              <a:buFont typeface="Arial"/>
              <a:buNone/>
            </a:pPr>
            <a:r>
              <a:rPr lang="en-US" dirty="0"/>
              <a:t>5</a:t>
            </a:r>
            <a:r>
              <a:rPr lang="en-US" dirty="0" smtClean="0"/>
              <a:t>. Choose an Appointment.</a:t>
            </a:r>
          </a:p>
          <a:p>
            <a:pPr marL="0" indent="0">
              <a:buFont typeface="Arial"/>
              <a:buNone/>
            </a:pPr>
            <a:r>
              <a:rPr lang="en-US" dirty="0"/>
              <a:t>7</a:t>
            </a:r>
            <a:r>
              <a:rPr lang="en-US" dirty="0" smtClean="0"/>
              <a:t>. Other steps?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 flipH="1">
            <a:off x="5516135" y="3679049"/>
            <a:ext cx="2570491" cy="2527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 flipH="1">
            <a:off x="5382419" y="4827997"/>
            <a:ext cx="2570491" cy="2527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248970" y="3308320"/>
            <a:ext cx="1978848" cy="25278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881201" y="4412290"/>
            <a:ext cx="1978848" cy="252788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7952910" y="3062474"/>
            <a:ext cx="4067632" cy="1349816"/>
          </a:xfrm>
          <a:custGeom>
            <a:avLst/>
            <a:gdLst>
              <a:gd name="connsiteX0" fmla="*/ 0 w 4981431"/>
              <a:gd name="connsiteY0" fmla="*/ 329375 h 658750"/>
              <a:gd name="connsiteX1" fmla="*/ 2490716 w 4981431"/>
              <a:gd name="connsiteY1" fmla="*/ 0 h 658750"/>
              <a:gd name="connsiteX2" fmla="*/ 4981432 w 4981431"/>
              <a:gd name="connsiteY2" fmla="*/ 329375 h 658750"/>
              <a:gd name="connsiteX3" fmla="*/ 2490716 w 4981431"/>
              <a:gd name="connsiteY3" fmla="*/ 658750 h 658750"/>
              <a:gd name="connsiteX4" fmla="*/ 0 w 4981431"/>
              <a:gd name="connsiteY4" fmla="*/ 329375 h 658750"/>
              <a:gd name="connsiteX0" fmla="*/ 2490716 w 4981432"/>
              <a:gd name="connsiteY0" fmla="*/ 0 h 658750"/>
              <a:gd name="connsiteX1" fmla="*/ 4981432 w 4981432"/>
              <a:gd name="connsiteY1" fmla="*/ 329375 h 658750"/>
              <a:gd name="connsiteX2" fmla="*/ 2490716 w 4981432"/>
              <a:gd name="connsiteY2" fmla="*/ 658750 h 658750"/>
              <a:gd name="connsiteX3" fmla="*/ 0 w 4981432"/>
              <a:gd name="connsiteY3" fmla="*/ 329375 h 658750"/>
              <a:gd name="connsiteX4" fmla="*/ 2582156 w 4981432"/>
              <a:gd name="connsiteY4" fmla="*/ 91440 h 658750"/>
              <a:gd name="connsiteX0" fmla="*/ 2493319 w 4984035"/>
              <a:gd name="connsiteY0" fmla="*/ 78569 h 737319"/>
              <a:gd name="connsiteX1" fmla="*/ 4984035 w 4984035"/>
              <a:gd name="connsiteY1" fmla="*/ 407944 h 737319"/>
              <a:gd name="connsiteX2" fmla="*/ 2493319 w 4984035"/>
              <a:gd name="connsiteY2" fmla="*/ 737319 h 737319"/>
              <a:gd name="connsiteX3" fmla="*/ 2603 w 4984035"/>
              <a:gd name="connsiteY3" fmla="*/ 407944 h 737319"/>
              <a:gd name="connsiteX4" fmla="*/ 2886511 w 4984035"/>
              <a:gd name="connsiteY4" fmla="*/ 14561 h 737319"/>
              <a:gd name="connsiteX0" fmla="*/ 2492432 w 4361356"/>
              <a:gd name="connsiteY0" fmla="*/ 78569 h 738704"/>
              <a:gd name="connsiteX1" fmla="*/ 4361356 w 4361356"/>
              <a:gd name="connsiteY1" fmla="*/ 279928 h 738704"/>
              <a:gd name="connsiteX2" fmla="*/ 2492432 w 4361356"/>
              <a:gd name="connsiteY2" fmla="*/ 737319 h 738704"/>
              <a:gd name="connsiteX3" fmla="*/ 1716 w 4361356"/>
              <a:gd name="connsiteY3" fmla="*/ 407944 h 738704"/>
              <a:gd name="connsiteX4" fmla="*/ 2885624 w 4361356"/>
              <a:gd name="connsiteY4" fmla="*/ 14561 h 738704"/>
              <a:gd name="connsiteX0" fmla="*/ 2492432 w 4361829"/>
              <a:gd name="connsiteY0" fmla="*/ 78569 h 738704"/>
              <a:gd name="connsiteX1" fmla="*/ 4361356 w 4361829"/>
              <a:gd name="connsiteY1" fmla="*/ 279928 h 738704"/>
              <a:gd name="connsiteX2" fmla="*/ 2492432 w 4361829"/>
              <a:gd name="connsiteY2" fmla="*/ 737319 h 738704"/>
              <a:gd name="connsiteX3" fmla="*/ 1716 w 4361829"/>
              <a:gd name="connsiteY3" fmla="*/ 407944 h 738704"/>
              <a:gd name="connsiteX4" fmla="*/ 2885624 w 4361829"/>
              <a:gd name="connsiteY4" fmla="*/ 14561 h 738704"/>
              <a:gd name="connsiteX0" fmla="*/ 2300567 w 4169952"/>
              <a:gd name="connsiteY0" fmla="*/ 96634 h 764558"/>
              <a:gd name="connsiteX1" fmla="*/ 4169491 w 4169952"/>
              <a:gd name="connsiteY1" fmla="*/ 297993 h 764558"/>
              <a:gd name="connsiteX2" fmla="*/ 2300567 w 4169952"/>
              <a:gd name="connsiteY2" fmla="*/ 755384 h 764558"/>
              <a:gd name="connsiteX3" fmla="*/ 1875 w 4169952"/>
              <a:gd name="connsiteY3" fmla="*/ 179121 h 764558"/>
              <a:gd name="connsiteX4" fmla="*/ 2693759 w 4169952"/>
              <a:gd name="connsiteY4" fmla="*/ 32626 h 764558"/>
              <a:gd name="connsiteX0" fmla="*/ 2305574 w 4174959"/>
              <a:gd name="connsiteY0" fmla="*/ 173113 h 841037"/>
              <a:gd name="connsiteX1" fmla="*/ 4174498 w 4174959"/>
              <a:gd name="connsiteY1" fmla="*/ 374472 h 841037"/>
              <a:gd name="connsiteX2" fmla="*/ 2305574 w 4174959"/>
              <a:gd name="connsiteY2" fmla="*/ 831863 h 841037"/>
              <a:gd name="connsiteX3" fmla="*/ 6882 w 4174959"/>
              <a:gd name="connsiteY3" fmla="*/ 255600 h 841037"/>
              <a:gd name="connsiteX4" fmla="*/ 2698766 w 4174959"/>
              <a:gd name="connsiteY4" fmla="*/ 109105 h 841037"/>
              <a:gd name="connsiteX0" fmla="*/ 2305574 w 4174959"/>
              <a:gd name="connsiteY0" fmla="*/ 215816 h 883740"/>
              <a:gd name="connsiteX1" fmla="*/ 4174498 w 4174959"/>
              <a:gd name="connsiteY1" fmla="*/ 417175 h 883740"/>
              <a:gd name="connsiteX2" fmla="*/ 2305574 w 4174959"/>
              <a:gd name="connsiteY2" fmla="*/ 874566 h 883740"/>
              <a:gd name="connsiteX3" fmla="*/ 6882 w 4174959"/>
              <a:gd name="connsiteY3" fmla="*/ 298303 h 883740"/>
              <a:gd name="connsiteX4" fmla="*/ 2698766 w 4174959"/>
              <a:gd name="connsiteY4" fmla="*/ 151808 h 883740"/>
              <a:gd name="connsiteX0" fmla="*/ 2305574 w 4174959"/>
              <a:gd name="connsiteY0" fmla="*/ 292225 h 960149"/>
              <a:gd name="connsiteX1" fmla="*/ 4174498 w 4174959"/>
              <a:gd name="connsiteY1" fmla="*/ 493584 h 960149"/>
              <a:gd name="connsiteX2" fmla="*/ 2305574 w 4174959"/>
              <a:gd name="connsiteY2" fmla="*/ 950975 h 960149"/>
              <a:gd name="connsiteX3" fmla="*/ 6882 w 4174959"/>
              <a:gd name="connsiteY3" fmla="*/ 374712 h 960149"/>
              <a:gd name="connsiteX4" fmla="*/ 2698766 w 4174959"/>
              <a:gd name="connsiteY4" fmla="*/ 228217 h 960149"/>
              <a:gd name="connsiteX0" fmla="*/ 2300567 w 4169952"/>
              <a:gd name="connsiteY0" fmla="*/ 166612 h 834536"/>
              <a:gd name="connsiteX1" fmla="*/ 4169491 w 4169952"/>
              <a:gd name="connsiteY1" fmla="*/ 367971 h 834536"/>
              <a:gd name="connsiteX2" fmla="*/ 2300567 w 4169952"/>
              <a:gd name="connsiteY2" fmla="*/ 825362 h 834536"/>
              <a:gd name="connsiteX3" fmla="*/ 1875 w 4169952"/>
              <a:gd name="connsiteY3" fmla="*/ 249099 h 834536"/>
              <a:gd name="connsiteX4" fmla="*/ 2693759 w 4169952"/>
              <a:gd name="connsiteY4" fmla="*/ 175756 h 834536"/>
              <a:gd name="connsiteX0" fmla="*/ 2298694 w 4168079"/>
              <a:gd name="connsiteY0" fmla="*/ 204264 h 872188"/>
              <a:gd name="connsiteX1" fmla="*/ 4167618 w 4168079"/>
              <a:gd name="connsiteY1" fmla="*/ 405623 h 872188"/>
              <a:gd name="connsiteX2" fmla="*/ 2298694 w 4168079"/>
              <a:gd name="connsiteY2" fmla="*/ 863014 h 872188"/>
              <a:gd name="connsiteX3" fmla="*/ 2 w 4168079"/>
              <a:gd name="connsiteY3" fmla="*/ 286751 h 872188"/>
              <a:gd name="connsiteX4" fmla="*/ 2691886 w 4168079"/>
              <a:gd name="connsiteY4" fmla="*/ 213408 h 872188"/>
              <a:gd name="connsiteX0" fmla="*/ 1978654 w 3848020"/>
              <a:gd name="connsiteY0" fmla="*/ 168283 h 828652"/>
              <a:gd name="connsiteX1" fmla="*/ 3847578 w 3848020"/>
              <a:gd name="connsiteY1" fmla="*/ 369642 h 828652"/>
              <a:gd name="connsiteX2" fmla="*/ 1978654 w 3848020"/>
              <a:gd name="connsiteY2" fmla="*/ 827033 h 828652"/>
              <a:gd name="connsiteX3" fmla="*/ 2 w 3848020"/>
              <a:gd name="connsiteY3" fmla="*/ 369642 h 828652"/>
              <a:gd name="connsiteX4" fmla="*/ 2371846 w 3848020"/>
              <a:gd name="connsiteY4" fmla="*/ 177427 h 828652"/>
              <a:gd name="connsiteX0" fmla="*/ 1978680 w 3848046"/>
              <a:gd name="connsiteY0" fmla="*/ 231514 h 891883"/>
              <a:gd name="connsiteX1" fmla="*/ 3847604 w 3848046"/>
              <a:gd name="connsiteY1" fmla="*/ 432873 h 891883"/>
              <a:gd name="connsiteX2" fmla="*/ 1978680 w 3848046"/>
              <a:gd name="connsiteY2" fmla="*/ 890264 h 891883"/>
              <a:gd name="connsiteX3" fmla="*/ 28 w 3848046"/>
              <a:gd name="connsiteY3" fmla="*/ 432873 h 891883"/>
              <a:gd name="connsiteX4" fmla="*/ 2371872 w 3848046"/>
              <a:gd name="connsiteY4" fmla="*/ 240658 h 891883"/>
              <a:gd name="connsiteX0" fmla="*/ 1978682 w 3848048"/>
              <a:gd name="connsiteY0" fmla="*/ 148740 h 809109"/>
              <a:gd name="connsiteX1" fmla="*/ 3847606 w 3848048"/>
              <a:gd name="connsiteY1" fmla="*/ 350099 h 809109"/>
              <a:gd name="connsiteX2" fmla="*/ 1978682 w 3848048"/>
              <a:gd name="connsiteY2" fmla="*/ 807490 h 809109"/>
              <a:gd name="connsiteX3" fmla="*/ 30 w 3848048"/>
              <a:gd name="connsiteY3" fmla="*/ 350099 h 809109"/>
              <a:gd name="connsiteX4" fmla="*/ 2371874 w 3848048"/>
              <a:gd name="connsiteY4" fmla="*/ 157884 h 809109"/>
              <a:gd name="connsiteX0" fmla="*/ 1942106 w 3848048"/>
              <a:gd name="connsiteY0" fmla="*/ 157884 h 809109"/>
              <a:gd name="connsiteX1" fmla="*/ 3847606 w 3848048"/>
              <a:gd name="connsiteY1" fmla="*/ 350099 h 809109"/>
              <a:gd name="connsiteX2" fmla="*/ 1978682 w 3848048"/>
              <a:gd name="connsiteY2" fmla="*/ 807490 h 809109"/>
              <a:gd name="connsiteX3" fmla="*/ 30 w 3848048"/>
              <a:gd name="connsiteY3" fmla="*/ 350099 h 809109"/>
              <a:gd name="connsiteX4" fmla="*/ 2371874 w 3848048"/>
              <a:gd name="connsiteY4" fmla="*/ 157884 h 809109"/>
              <a:gd name="connsiteX0" fmla="*/ 1943407 w 3849349"/>
              <a:gd name="connsiteY0" fmla="*/ 102801 h 754026"/>
              <a:gd name="connsiteX1" fmla="*/ 3848907 w 3849349"/>
              <a:gd name="connsiteY1" fmla="*/ 295016 h 754026"/>
              <a:gd name="connsiteX2" fmla="*/ 1979983 w 3849349"/>
              <a:gd name="connsiteY2" fmla="*/ 752407 h 754026"/>
              <a:gd name="connsiteX3" fmla="*/ 1331 w 3849349"/>
              <a:gd name="connsiteY3" fmla="*/ 295016 h 754026"/>
              <a:gd name="connsiteX4" fmla="*/ 2281735 w 3849349"/>
              <a:gd name="connsiteY4" fmla="*/ 57081 h 754026"/>
              <a:gd name="connsiteX0" fmla="*/ 1943407 w 3849349"/>
              <a:gd name="connsiteY0" fmla="*/ 117708 h 768933"/>
              <a:gd name="connsiteX1" fmla="*/ 3848907 w 3849349"/>
              <a:gd name="connsiteY1" fmla="*/ 309923 h 768933"/>
              <a:gd name="connsiteX2" fmla="*/ 1979983 w 3849349"/>
              <a:gd name="connsiteY2" fmla="*/ 767314 h 768933"/>
              <a:gd name="connsiteX3" fmla="*/ 1331 w 3849349"/>
              <a:gd name="connsiteY3" fmla="*/ 309923 h 768933"/>
              <a:gd name="connsiteX4" fmla="*/ 2281735 w 3849349"/>
              <a:gd name="connsiteY4" fmla="*/ 71988 h 768933"/>
              <a:gd name="connsiteX0" fmla="*/ 1942628 w 3848570"/>
              <a:gd name="connsiteY0" fmla="*/ 122566 h 773791"/>
              <a:gd name="connsiteX1" fmla="*/ 3848128 w 3848570"/>
              <a:gd name="connsiteY1" fmla="*/ 314781 h 773791"/>
              <a:gd name="connsiteX2" fmla="*/ 1979204 w 3848570"/>
              <a:gd name="connsiteY2" fmla="*/ 772172 h 773791"/>
              <a:gd name="connsiteX3" fmla="*/ 552 w 3848570"/>
              <a:gd name="connsiteY3" fmla="*/ 314781 h 773791"/>
              <a:gd name="connsiteX4" fmla="*/ 2280956 w 3848570"/>
              <a:gd name="connsiteY4" fmla="*/ 76846 h 773791"/>
              <a:gd name="connsiteX0" fmla="*/ 1741535 w 3647466"/>
              <a:gd name="connsiteY0" fmla="*/ 112588 h 762634"/>
              <a:gd name="connsiteX1" fmla="*/ 3647035 w 3647466"/>
              <a:gd name="connsiteY1" fmla="*/ 304803 h 762634"/>
              <a:gd name="connsiteX2" fmla="*/ 1778111 w 3647466"/>
              <a:gd name="connsiteY2" fmla="*/ 762194 h 762634"/>
              <a:gd name="connsiteX3" fmla="*/ 627 w 3647466"/>
              <a:gd name="connsiteY3" fmla="*/ 377955 h 762634"/>
              <a:gd name="connsiteX4" fmla="*/ 2079863 w 3647466"/>
              <a:gd name="connsiteY4" fmla="*/ 66868 h 762634"/>
              <a:gd name="connsiteX0" fmla="*/ 1740922 w 3646853"/>
              <a:gd name="connsiteY0" fmla="*/ 145724 h 797608"/>
              <a:gd name="connsiteX1" fmla="*/ 3646422 w 3646853"/>
              <a:gd name="connsiteY1" fmla="*/ 337939 h 797608"/>
              <a:gd name="connsiteX2" fmla="*/ 1777498 w 3646853"/>
              <a:gd name="connsiteY2" fmla="*/ 795330 h 797608"/>
              <a:gd name="connsiteX3" fmla="*/ 14 w 3646853"/>
              <a:gd name="connsiteY3" fmla="*/ 411091 h 797608"/>
              <a:gd name="connsiteX4" fmla="*/ 2079250 w 3646853"/>
              <a:gd name="connsiteY4" fmla="*/ 100004 h 79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6853" h="797608">
                <a:moveTo>
                  <a:pt x="1740922" y="145724"/>
                </a:moveTo>
                <a:cubicBezTo>
                  <a:pt x="3116506" y="145724"/>
                  <a:pt x="3646422" y="156030"/>
                  <a:pt x="3646422" y="337939"/>
                </a:cubicBezTo>
                <a:cubicBezTo>
                  <a:pt x="3673854" y="849032"/>
                  <a:pt x="2385233" y="783138"/>
                  <a:pt x="1777498" y="795330"/>
                </a:cubicBezTo>
                <a:cubicBezTo>
                  <a:pt x="1169763" y="807522"/>
                  <a:pt x="4586" y="783011"/>
                  <a:pt x="14" y="411091"/>
                </a:cubicBezTo>
                <a:cubicBezTo>
                  <a:pt x="-4558" y="39171"/>
                  <a:pt x="1170010" y="-119452"/>
                  <a:pt x="2079250" y="100004"/>
                </a:cubicBezTo>
              </a:path>
            </a:pathLst>
          </a:cu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032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Step </a:t>
            </a:r>
            <a:r>
              <a:rPr lang="en-US" dirty="0" smtClean="0">
                <a:solidFill>
                  <a:srgbClr val="C00000"/>
                </a:solidFill>
              </a:rPr>
              <a:t>4</a:t>
            </a:r>
            <a:r>
              <a:rPr lang="en-US" dirty="0" smtClean="0"/>
              <a:t>: </a:t>
            </a:r>
            <a:r>
              <a:rPr lang="en-US" dirty="0"/>
              <a:t>(Server) </a:t>
            </a:r>
            <a:r>
              <a:rPr lang="en-US" dirty="0" smtClean="0"/>
              <a:t>Fetches and Returns </a:t>
            </a:r>
            <a:r>
              <a:rPr lang="en-US" dirty="0"/>
              <a:t>Available </a:t>
            </a:r>
            <a:r>
              <a:rPr lang="en-US" dirty="0" smtClean="0"/>
              <a:t>Appointments Based on Client Supplied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the </a:t>
            </a:r>
            <a:r>
              <a:rPr lang="en-US" dirty="0"/>
              <a:t>operations or queries </a:t>
            </a:r>
            <a:r>
              <a:rPr lang="en-US" dirty="0" smtClean="0"/>
              <a:t>from step 3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eturn a </a:t>
            </a:r>
            <a:r>
              <a:rPr lang="en-US" dirty="0" err="1" smtClean="0"/>
              <a:t>Searchset</a:t>
            </a:r>
            <a:r>
              <a:rPr lang="en-US" dirty="0" smtClean="0"/>
              <a:t> Bundle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 smtClean="0"/>
              <a:t>Errors</a:t>
            </a:r>
          </a:p>
          <a:p>
            <a:pPr lvl="2"/>
            <a:r>
              <a:rPr lang="en-US" dirty="0" smtClean="0"/>
              <a:t>e.g. No slots available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5"/>
          <p:cNvSpPr/>
          <p:nvPr/>
        </p:nvSpPr>
        <p:spPr>
          <a:xfrm>
            <a:off x="6208776" y="2462882"/>
            <a:ext cx="2685288" cy="1395984"/>
          </a:xfrm>
          <a:custGeom>
            <a:avLst/>
            <a:gdLst>
              <a:gd name="connsiteX0" fmla="*/ 0 w 4361688"/>
              <a:gd name="connsiteY0" fmla="*/ 0 h 1929384"/>
              <a:gd name="connsiteX1" fmla="*/ 4361688 w 4361688"/>
              <a:gd name="connsiteY1" fmla="*/ 0 h 1929384"/>
              <a:gd name="connsiteX2" fmla="*/ 4361688 w 4361688"/>
              <a:gd name="connsiteY2" fmla="*/ 1929384 h 1929384"/>
              <a:gd name="connsiteX3" fmla="*/ 0 w 4361688"/>
              <a:gd name="connsiteY3" fmla="*/ 1929384 h 1929384"/>
              <a:gd name="connsiteX4" fmla="*/ 0 w 4361688"/>
              <a:gd name="connsiteY4" fmla="*/ 0 h 1929384"/>
              <a:gd name="connsiteX0" fmla="*/ 4361688 w 4453128"/>
              <a:gd name="connsiteY0" fmla="*/ 0 h 1929384"/>
              <a:gd name="connsiteX1" fmla="*/ 4361688 w 4453128"/>
              <a:gd name="connsiteY1" fmla="*/ 1929384 h 1929384"/>
              <a:gd name="connsiteX2" fmla="*/ 0 w 4453128"/>
              <a:gd name="connsiteY2" fmla="*/ 1929384 h 1929384"/>
              <a:gd name="connsiteX3" fmla="*/ 0 w 4453128"/>
              <a:gd name="connsiteY3" fmla="*/ 0 h 1929384"/>
              <a:gd name="connsiteX4" fmla="*/ 4453128 w 4453128"/>
              <a:gd name="connsiteY4" fmla="*/ 91440 h 1929384"/>
              <a:gd name="connsiteX0" fmla="*/ 4361688 w 4718304"/>
              <a:gd name="connsiteY0" fmla="*/ 118872 h 2048256"/>
              <a:gd name="connsiteX1" fmla="*/ 4361688 w 4718304"/>
              <a:gd name="connsiteY1" fmla="*/ 2048256 h 2048256"/>
              <a:gd name="connsiteX2" fmla="*/ 0 w 4718304"/>
              <a:gd name="connsiteY2" fmla="*/ 2048256 h 2048256"/>
              <a:gd name="connsiteX3" fmla="*/ 0 w 4718304"/>
              <a:gd name="connsiteY3" fmla="*/ 118872 h 2048256"/>
              <a:gd name="connsiteX4" fmla="*/ 4718304 w 4718304"/>
              <a:gd name="connsiteY4" fmla="*/ 0 h 2048256"/>
              <a:gd name="connsiteX0" fmla="*/ 4517136 w 4718304"/>
              <a:gd name="connsiteY0" fmla="*/ 137160 h 2048256"/>
              <a:gd name="connsiteX1" fmla="*/ 4361688 w 4718304"/>
              <a:gd name="connsiteY1" fmla="*/ 2048256 h 2048256"/>
              <a:gd name="connsiteX2" fmla="*/ 0 w 4718304"/>
              <a:gd name="connsiteY2" fmla="*/ 2048256 h 2048256"/>
              <a:gd name="connsiteX3" fmla="*/ 0 w 4718304"/>
              <a:gd name="connsiteY3" fmla="*/ 118872 h 2048256"/>
              <a:gd name="connsiteX4" fmla="*/ 4718304 w 4718304"/>
              <a:gd name="connsiteY4" fmla="*/ 0 h 2048256"/>
              <a:gd name="connsiteX0" fmla="*/ 4617720 w 4818888"/>
              <a:gd name="connsiteY0" fmla="*/ 137160 h 2167128"/>
              <a:gd name="connsiteX1" fmla="*/ 4462272 w 4818888"/>
              <a:gd name="connsiteY1" fmla="*/ 2048256 h 2167128"/>
              <a:gd name="connsiteX2" fmla="*/ 0 w 4818888"/>
              <a:gd name="connsiteY2" fmla="*/ 2167128 h 2167128"/>
              <a:gd name="connsiteX3" fmla="*/ 100584 w 4818888"/>
              <a:gd name="connsiteY3" fmla="*/ 118872 h 2167128"/>
              <a:gd name="connsiteX4" fmla="*/ 4818888 w 4818888"/>
              <a:gd name="connsiteY4" fmla="*/ 0 h 2167128"/>
              <a:gd name="connsiteX0" fmla="*/ 4617720 w 4818888"/>
              <a:gd name="connsiteY0" fmla="*/ 137160 h 2167128"/>
              <a:gd name="connsiteX1" fmla="*/ 4462272 w 4818888"/>
              <a:gd name="connsiteY1" fmla="*/ 2048256 h 2167128"/>
              <a:gd name="connsiteX2" fmla="*/ 0 w 4818888"/>
              <a:gd name="connsiteY2" fmla="*/ 2167128 h 2167128"/>
              <a:gd name="connsiteX3" fmla="*/ 54864 w 4818888"/>
              <a:gd name="connsiteY3" fmla="*/ 45720 h 2167128"/>
              <a:gd name="connsiteX4" fmla="*/ 4818888 w 4818888"/>
              <a:gd name="connsiteY4" fmla="*/ 0 h 216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8888" h="2167128">
                <a:moveTo>
                  <a:pt x="4617720" y="137160"/>
                </a:moveTo>
                <a:lnTo>
                  <a:pt x="4462272" y="2048256"/>
                </a:lnTo>
                <a:lnTo>
                  <a:pt x="0" y="2167128"/>
                </a:lnTo>
                <a:lnTo>
                  <a:pt x="54864" y="45720"/>
                </a:lnTo>
                <a:lnTo>
                  <a:pt x="4818888" y="0"/>
                </a:lnTo>
              </a:path>
            </a:pathLst>
          </a:cu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/>
          <p:cNvSpPr/>
          <p:nvPr/>
        </p:nvSpPr>
        <p:spPr>
          <a:xfrm>
            <a:off x="6361176" y="2615282"/>
            <a:ext cx="2685288" cy="1395984"/>
          </a:xfrm>
          <a:custGeom>
            <a:avLst/>
            <a:gdLst>
              <a:gd name="connsiteX0" fmla="*/ 0 w 4361688"/>
              <a:gd name="connsiteY0" fmla="*/ 0 h 1929384"/>
              <a:gd name="connsiteX1" fmla="*/ 4361688 w 4361688"/>
              <a:gd name="connsiteY1" fmla="*/ 0 h 1929384"/>
              <a:gd name="connsiteX2" fmla="*/ 4361688 w 4361688"/>
              <a:gd name="connsiteY2" fmla="*/ 1929384 h 1929384"/>
              <a:gd name="connsiteX3" fmla="*/ 0 w 4361688"/>
              <a:gd name="connsiteY3" fmla="*/ 1929384 h 1929384"/>
              <a:gd name="connsiteX4" fmla="*/ 0 w 4361688"/>
              <a:gd name="connsiteY4" fmla="*/ 0 h 1929384"/>
              <a:gd name="connsiteX0" fmla="*/ 4361688 w 4453128"/>
              <a:gd name="connsiteY0" fmla="*/ 0 h 1929384"/>
              <a:gd name="connsiteX1" fmla="*/ 4361688 w 4453128"/>
              <a:gd name="connsiteY1" fmla="*/ 1929384 h 1929384"/>
              <a:gd name="connsiteX2" fmla="*/ 0 w 4453128"/>
              <a:gd name="connsiteY2" fmla="*/ 1929384 h 1929384"/>
              <a:gd name="connsiteX3" fmla="*/ 0 w 4453128"/>
              <a:gd name="connsiteY3" fmla="*/ 0 h 1929384"/>
              <a:gd name="connsiteX4" fmla="*/ 4453128 w 4453128"/>
              <a:gd name="connsiteY4" fmla="*/ 91440 h 1929384"/>
              <a:gd name="connsiteX0" fmla="*/ 4361688 w 4718304"/>
              <a:gd name="connsiteY0" fmla="*/ 118872 h 2048256"/>
              <a:gd name="connsiteX1" fmla="*/ 4361688 w 4718304"/>
              <a:gd name="connsiteY1" fmla="*/ 2048256 h 2048256"/>
              <a:gd name="connsiteX2" fmla="*/ 0 w 4718304"/>
              <a:gd name="connsiteY2" fmla="*/ 2048256 h 2048256"/>
              <a:gd name="connsiteX3" fmla="*/ 0 w 4718304"/>
              <a:gd name="connsiteY3" fmla="*/ 118872 h 2048256"/>
              <a:gd name="connsiteX4" fmla="*/ 4718304 w 4718304"/>
              <a:gd name="connsiteY4" fmla="*/ 0 h 2048256"/>
              <a:gd name="connsiteX0" fmla="*/ 4517136 w 4718304"/>
              <a:gd name="connsiteY0" fmla="*/ 137160 h 2048256"/>
              <a:gd name="connsiteX1" fmla="*/ 4361688 w 4718304"/>
              <a:gd name="connsiteY1" fmla="*/ 2048256 h 2048256"/>
              <a:gd name="connsiteX2" fmla="*/ 0 w 4718304"/>
              <a:gd name="connsiteY2" fmla="*/ 2048256 h 2048256"/>
              <a:gd name="connsiteX3" fmla="*/ 0 w 4718304"/>
              <a:gd name="connsiteY3" fmla="*/ 118872 h 2048256"/>
              <a:gd name="connsiteX4" fmla="*/ 4718304 w 4718304"/>
              <a:gd name="connsiteY4" fmla="*/ 0 h 2048256"/>
              <a:gd name="connsiteX0" fmla="*/ 4617720 w 4818888"/>
              <a:gd name="connsiteY0" fmla="*/ 137160 h 2167128"/>
              <a:gd name="connsiteX1" fmla="*/ 4462272 w 4818888"/>
              <a:gd name="connsiteY1" fmla="*/ 2048256 h 2167128"/>
              <a:gd name="connsiteX2" fmla="*/ 0 w 4818888"/>
              <a:gd name="connsiteY2" fmla="*/ 2167128 h 2167128"/>
              <a:gd name="connsiteX3" fmla="*/ 100584 w 4818888"/>
              <a:gd name="connsiteY3" fmla="*/ 118872 h 2167128"/>
              <a:gd name="connsiteX4" fmla="*/ 4818888 w 4818888"/>
              <a:gd name="connsiteY4" fmla="*/ 0 h 2167128"/>
              <a:gd name="connsiteX0" fmla="*/ 4617720 w 4818888"/>
              <a:gd name="connsiteY0" fmla="*/ 137160 h 2167128"/>
              <a:gd name="connsiteX1" fmla="*/ 4462272 w 4818888"/>
              <a:gd name="connsiteY1" fmla="*/ 2048256 h 2167128"/>
              <a:gd name="connsiteX2" fmla="*/ 0 w 4818888"/>
              <a:gd name="connsiteY2" fmla="*/ 2167128 h 2167128"/>
              <a:gd name="connsiteX3" fmla="*/ 54864 w 4818888"/>
              <a:gd name="connsiteY3" fmla="*/ 45720 h 2167128"/>
              <a:gd name="connsiteX4" fmla="*/ 4818888 w 4818888"/>
              <a:gd name="connsiteY4" fmla="*/ 0 h 216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8888" h="2167128">
                <a:moveTo>
                  <a:pt x="4617720" y="137160"/>
                </a:moveTo>
                <a:lnTo>
                  <a:pt x="4462272" y="2048256"/>
                </a:lnTo>
                <a:lnTo>
                  <a:pt x="0" y="2167128"/>
                </a:lnTo>
                <a:lnTo>
                  <a:pt x="54864" y="45720"/>
                </a:lnTo>
                <a:lnTo>
                  <a:pt x="4818888" y="0"/>
                </a:lnTo>
              </a:path>
            </a:pathLst>
          </a:cu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13576" y="2767682"/>
            <a:ext cx="2685288" cy="1395984"/>
          </a:xfrm>
          <a:custGeom>
            <a:avLst/>
            <a:gdLst>
              <a:gd name="connsiteX0" fmla="*/ 0 w 4361688"/>
              <a:gd name="connsiteY0" fmla="*/ 0 h 1929384"/>
              <a:gd name="connsiteX1" fmla="*/ 4361688 w 4361688"/>
              <a:gd name="connsiteY1" fmla="*/ 0 h 1929384"/>
              <a:gd name="connsiteX2" fmla="*/ 4361688 w 4361688"/>
              <a:gd name="connsiteY2" fmla="*/ 1929384 h 1929384"/>
              <a:gd name="connsiteX3" fmla="*/ 0 w 4361688"/>
              <a:gd name="connsiteY3" fmla="*/ 1929384 h 1929384"/>
              <a:gd name="connsiteX4" fmla="*/ 0 w 4361688"/>
              <a:gd name="connsiteY4" fmla="*/ 0 h 1929384"/>
              <a:gd name="connsiteX0" fmla="*/ 4361688 w 4453128"/>
              <a:gd name="connsiteY0" fmla="*/ 0 h 1929384"/>
              <a:gd name="connsiteX1" fmla="*/ 4361688 w 4453128"/>
              <a:gd name="connsiteY1" fmla="*/ 1929384 h 1929384"/>
              <a:gd name="connsiteX2" fmla="*/ 0 w 4453128"/>
              <a:gd name="connsiteY2" fmla="*/ 1929384 h 1929384"/>
              <a:gd name="connsiteX3" fmla="*/ 0 w 4453128"/>
              <a:gd name="connsiteY3" fmla="*/ 0 h 1929384"/>
              <a:gd name="connsiteX4" fmla="*/ 4453128 w 4453128"/>
              <a:gd name="connsiteY4" fmla="*/ 91440 h 1929384"/>
              <a:gd name="connsiteX0" fmla="*/ 4361688 w 4718304"/>
              <a:gd name="connsiteY0" fmla="*/ 118872 h 2048256"/>
              <a:gd name="connsiteX1" fmla="*/ 4361688 w 4718304"/>
              <a:gd name="connsiteY1" fmla="*/ 2048256 h 2048256"/>
              <a:gd name="connsiteX2" fmla="*/ 0 w 4718304"/>
              <a:gd name="connsiteY2" fmla="*/ 2048256 h 2048256"/>
              <a:gd name="connsiteX3" fmla="*/ 0 w 4718304"/>
              <a:gd name="connsiteY3" fmla="*/ 118872 h 2048256"/>
              <a:gd name="connsiteX4" fmla="*/ 4718304 w 4718304"/>
              <a:gd name="connsiteY4" fmla="*/ 0 h 2048256"/>
              <a:gd name="connsiteX0" fmla="*/ 4517136 w 4718304"/>
              <a:gd name="connsiteY0" fmla="*/ 137160 h 2048256"/>
              <a:gd name="connsiteX1" fmla="*/ 4361688 w 4718304"/>
              <a:gd name="connsiteY1" fmla="*/ 2048256 h 2048256"/>
              <a:gd name="connsiteX2" fmla="*/ 0 w 4718304"/>
              <a:gd name="connsiteY2" fmla="*/ 2048256 h 2048256"/>
              <a:gd name="connsiteX3" fmla="*/ 0 w 4718304"/>
              <a:gd name="connsiteY3" fmla="*/ 118872 h 2048256"/>
              <a:gd name="connsiteX4" fmla="*/ 4718304 w 4718304"/>
              <a:gd name="connsiteY4" fmla="*/ 0 h 2048256"/>
              <a:gd name="connsiteX0" fmla="*/ 4617720 w 4818888"/>
              <a:gd name="connsiteY0" fmla="*/ 137160 h 2167128"/>
              <a:gd name="connsiteX1" fmla="*/ 4462272 w 4818888"/>
              <a:gd name="connsiteY1" fmla="*/ 2048256 h 2167128"/>
              <a:gd name="connsiteX2" fmla="*/ 0 w 4818888"/>
              <a:gd name="connsiteY2" fmla="*/ 2167128 h 2167128"/>
              <a:gd name="connsiteX3" fmla="*/ 100584 w 4818888"/>
              <a:gd name="connsiteY3" fmla="*/ 118872 h 2167128"/>
              <a:gd name="connsiteX4" fmla="*/ 4818888 w 4818888"/>
              <a:gd name="connsiteY4" fmla="*/ 0 h 2167128"/>
              <a:gd name="connsiteX0" fmla="*/ 4617720 w 4818888"/>
              <a:gd name="connsiteY0" fmla="*/ 137160 h 2167128"/>
              <a:gd name="connsiteX1" fmla="*/ 4462272 w 4818888"/>
              <a:gd name="connsiteY1" fmla="*/ 2048256 h 2167128"/>
              <a:gd name="connsiteX2" fmla="*/ 0 w 4818888"/>
              <a:gd name="connsiteY2" fmla="*/ 2167128 h 2167128"/>
              <a:gd name="connsiteX3" fmla="*/ 54864 w 4818888"/>
              <a:gd name="connsiteY3" fmla="*/ 45720 h 2167128"/>
              <a:gd name="connsiteX4" fmla="*/ 4818888 w 4818888"/>
              <a:gd name="connsiteY4" fmla="*/ 0 h 216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8888" h="2167128">
                <a:moveTo>
                  <a:pt x="4617720" y="137160"/>
                </a:moveTo>
                <a:lnTo>
                  <a:pt x="4462272" y="2048256"/>
                </a:lnTo>
                <a:lnTo>
                  <a:pt x="0" y="2167128"/>
                </a:lnTo>
                <a:lnTo>
                  <a:pt x="54864" y="45720"/>
                </a:lnTo>
                <a:lnTo>
                  <a:pt x="4818888" y="0"/>
                </a:lnTo>
              </a:path>
            </a:pathLst>
          </a:cu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20256" y="2846930"/>
            <a:ext cx="1898894" cy="9012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/>
              <a:t>Appointment</a:t>
            </a:r>
          </a:p>
          <a:p>
            <a:pPr marL="0" indent="0">
              <a:buFont typeface="Arial"/>
              <a:buNone/>
            </a:pPr>
            <a:r>
              <a:rPr lang="en-US" smtClean="0"/>
              <a:t>Status = ‘proposed’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 flipH="1">
            <a:off x="4140708" y="3024017"/>
            <a:ext cx="1429512" cy="54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38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the system has Schedule and Slots resources for Dr. X: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082265" y="1825622"/>
          <a:ext cx="8027470" cy="4351344"/>
        </p:xfrm>
        <a:graphic>
          <a:graphicData uri="http://schemas.openxmlformats.org/drawingml/2006/table">
            <a:tbl>
              <a:tblPr/>
              <a:tblGrid>
                <a:gridCol w="5751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41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254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254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254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08189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063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Dr Haas Appointment Calendar</a:t>
                      </a:r>
                    </a:p>
                  </a:txBody>
                  <a:tcPr marL="8336" marR="8336" marT="8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363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Date:</a:t>
                      </a:r>
                    </a:p>
                  </a:txBody>
                  <a:tcPr marL="8336" marR="8336" marT="8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mr-IN" sz="700" b="1" i="0" u="none" strike="noStrike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9/11/17</a:t>
                      </a:r>
                    </a:p>
                  </a:txBody>
                  <a:tcPr marL="8336" marR="8336" marT="8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700" b="1" i="0" u="none" strike="noStrike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8336" marR="8336" marT="8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700" b="1" i="0" u="none" strike="noStrike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8336" marR="8336" marT="8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363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6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Time</a:t>
                      </a:r>
                    </a:p>
                  </a:txBody>
                  <a:tcPr marL="8336" marR="8336" marT="833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Appointment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Patient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Client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Comment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8:30am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SX</a:t>
                      </a: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r>
                        <a:rPr lang="is-I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9:00am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SX</a:t>
                      </a: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r>
                        <a:rPr lang="is-I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9:30am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SX</a:t>
                      </a: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r>
                        <a:rPr lang="is-I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10:00am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SX</a:t>
                      </a: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r>
                        <a:rPr lang="is-I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10:30am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SX</a:t>
                      </a: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r>
                        <a:rPr lang="is-I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11:00am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SX</a:t>
                      </a: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r>
                        <a:rPr lang="is-I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11:30am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r>
                        <a:rPr lang="is-I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12:00pm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12:30pm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r>
                        <a:rPr lang="is-I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1:00pm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LU</a:t>
                      </a: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1:30pm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LU</a:t>
                      </a: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r>
                        <a:rPr lang="is-I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2:00pm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DC</a:t>
                      </a: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2:30pm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DC</a:t>
                      </a: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r>
                        <a:rPr lang="is-I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3:00pm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3:30pm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r>
                        <a:rPr lang="is-I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4:00pm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RC</a:t>
                      </a: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4:30pm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RC</a:t>
                      </a: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r>
                        <a:rPr lang="is-I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5:00pm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5:30pm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r>
                        <a:rPr lang="is-I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6:00pm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1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6:30pm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0468" y="2552480"/>
            <a:ext cx="8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ClosedSlots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1502506" y="3437290"/>
            <a:ext cx="385010" cy="378806"/>
          </a:xfrm>
          <a:prstGeom prst="leftBrace">
            <a:avLst>
              <a:gd name="adj1" fmla="val 8333"/>
              <a:gd name="adj2" fmla="val 58042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1523039" y="4397452"/>
            <a:ext cx="385010" cy="1779514"/>
          </a:xfrm>
          <a:prstGeom prst="leftBrace">
            <a:avLst>
              <a:gd name="adj1" fmla="val 8333"/>
              <a:gd name="adj2" fmla="val 47765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0142" y="4866222"/>
            <a:ext cx="8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Slots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0467" y="3329559"/>
            <a:ext cx="8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Slots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1527213" y="2349917"/>
            <a:ext cx="385010" cy="979642"/>
          </a:xfrm>
          <a:prstGeom prst="leftBrace">
            <a:avLst>
              <a:gd name="adj1" fmla="val 8333"/>
              <a:gd name="adj2" fmla="val 5306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>
            <a:off x="1518227" y="3937162"/>
            <a:ext cx="385010" cy="383480"/>
          </a:xfrm>
          <a:prstGeom prst="leftBrace">
            <a:avLst>
              <a:gd name="adj1" fmla="val 8333"/>
              <a:gd name="adj2" fmla="val 58042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50142" y="3936308"/>
            <a:ext cx="8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ClosedSlots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5335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24344" y="3496154"/>
            <a:ext cx="2685288" cy="1395984"/>
          </a:xfrm>
          <a:custGeom>
            <a:avLst/>
            <a:gdLst>
              <a:gd name="connsiteX0" fmla="*/ 0 w 4361688"/>
              <a:gd name="connsiteY0" fmla="*/ 0 h 1929384"/>
              <a:gd name="connsiteX1" fmla="*/ 4361688 w 4361688"/>
              <a:gd name="connsiteY1" fmla="*/ 0 h 1929384"/>
              <a:gd name="connsiteX2" fmla="*/ 4361688 w 4361688"/>
              <a:gd name="connsiteY2" fmla="*/ 1929384 h 1929384"/>
              <a:gd name="connsiteX3" fmla="*/ 0 w 4361688"/>
              <a:gd name="connsiteY3" fmla="*/ 1929384 h 1929384"/>
              <a:gd name="connsiteX4" fmla="*/ 0 w 4361688"/>
              <a:gd name="connsiteY4" fmla="*/ 0 h 1929384"/>
              <a:gd name="connsiteX0" fmla="*/ 4361688 w 4453128"/>
              <a:gd name="connsiteY0" fmla="*/ 0 h 1929384"/>
              <a:gd name="connsiteX1" fmla="*/ 4361688 w 4453128"/>
              <a:gd name="connsiteY1" fmla="*/ 1929384 h 1929384"/>
              <a:gd name="connsiteX2" fmla="*/ 0 w 4453128"/>
              <a:gd name="connsiteY2" fmla="*/ 1929384 h 1929384"/>
              <a:gd name="connsiteX3" fmla="*/ 0 w 4453128"/>
              <a:gd name="connsiteY3" fmla="*/ 0 h 1929384"/>
              <a:gd name="connsiteX4" fmla="*/ 4453128 w 4453128"/>
              <a:gd name="connsiteY4" fmla="*/ 91440 h 1929384"/>
              <a:gd name="connsiteX0" fmla="*/ 4361688 w 4718304"/>
              <a:gd name="connsiteY0" fmla="*/ 118872 h 2048256"/>
              <a:gd name="connsiteX1" fmla="*/ 4361688 w 4718304"/>
              <a:gd name="connsiteY1" fmla="*/ 2048256 h 2048256"/>
              <a:gd name="connsiteX2" fmla="*/ 0 w 4718304"/>
              <a:gd name="connsiteY2" fmla="*/ 2048256 h 2048256"/>
              <a:gd name="connsiteX3" fmla="*/ 0 w 4718304"/>
              <a:gd name="connsiteY3" fmla="*/ 118872 h 2048256"/>
              <a:gd name="connsiteX4" fmla="*/ 4718304 w 4718304"/>
              <a:gd name="connsiteY4" fmla="*/ 0 h 2048256"/>
              <a:gd name="connsiteX0" fmla="*/ 4517136 w 4718304"/>
              <a:gd name="connsiteY0" fmla="*/ 137160 h 2048256"/>
              <a:gd name="connsiteX1" fmla="*/ 4361688 w 4718304"/>
              <a:gd name="connsiteY1" fmla="*/ 2048256 h 2048256"/>
              <a:gd name="connsiteX2" fmla="*/ 0 w 4718304"/>
              <a:gd name="connsiteY2" fmla="*/ 2048256 h 2048256"/>
              <a:gd name="connsiteX3" fmla="*/ 0 w 4718304"/>
              <a:gd name="connsiteY3" fmla="*/ 118872 h 2048256"/>
              <a:gd name="connsiteX4" fmla="*/ 4718304 w 4718304"/>
              <a:gd name="connsiteY4" fmla="*/ 0 h 2048256"/>
              <a:gd name="connsiteX0" fmla="*/ 4617720 w 4818888"/>
              <a:gd name="connsiteY0" fmla="*/ 137160 h 2167128"/>
              <a:gd name="connsiteX1" fmla="*/ 4462272 w 4818888"/>
              <a:gd name="connsiteY1" fmla="*/ 2048256 h 2167128"/>
              <a:gd name="connsiteX2" fmla="*/ 0 w 4818888"/>
              <a:gd name="connsiteY2" fmla="*/ 2167128 h 2167128"/>
              <a:gd name="connsiteX3" fmla="*/ 100584 w 4818888"/>
              <a:gd name="connsiteY3" fmla="*/ 118872 h 2167128"/>
              <a:gd name="connsiteX4" fmla="*/ 4818888 w 4818888"/>
              <a:gd name="connsiteY4" fmla="*/ 0 h 2167128"/>
              <a:gd name="connsiteX0" fmla="*/ 4617720 w 4818888"/>
              <a:gd name="connsiteY0" fmla="*/ 137160 h 2167128"/>
              <a:gd name="connsiteX1" fmla="*/ 4462272 w 4818888"/>
              <a:gd name="connsiteY1" fmla="*/ 2048256 h 2167128"/>
              <a:gd name="connsiteX2" fmla="*/ 0 w 4818888"/>
              <a:gd name="connsiteY2" fmla="*/ 2167128 h 2167128"/>
              <a:gd name="connsiteX3" fmla="*/ 54864 w 4818888"/>
              <a:gd name="connsiteY3" fmla="*/ 45720 h 2167128"/>
              <a:gd name="connsiteX4" fmla="*/ 4818888 w 4818888"/>
              <a:gd name="connsiteY4" fmla="*/ 0 h 216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8888" h="2167128">
                <a:moveTo>
                  <a:pt x="4617720" y="137160"/>
                </a:moveTo>
                <a:lnTo>
                  <a:pt x="4462272" y="2048256"/>
                </a:lnTo>
                <a:lnTo>
                  <a:pt x="0" y="2167128"/>
                </a:lnTo>
                <a:lnTo>
                  <a:pt x="54864" y="45720"/>
                </a:lnTo>
                <a:lnTo>
                  <a:pt x="4818888" y="0"/>
                </a:lnTo>
              </a:path>
            </a:pathLst>
          </a:cu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"/>
          <p:cNvSpPr/>
          <p:nvPr/>
        </p:nvSpPr>
        <p:spPr>
          <a:xfrm>
            <a:off x="7476744" y="3648554"/>
            <a:ext cx="2685288" cy="1395984"/>
          </a:xfrm>
          <a:custGeom>
            <a:avLst/>
            <a:gdLst>
              <a:gd name="connsiteX0" fmla="*/ 0 w 4361688"/>
              <a:gd name="connsiteY0" fmla="*/ 0 h 1929384"/>
              <a:gd name="connsiteX1" fmla="*/ 4361688 w 4361688"/>
              <a:gd name="connsiteY1" fmla="*/ 0 h 1929384"/>
              <a:gd name="connsiteX2" fmla="*/ 4361688 w 4361688"/>
              <a:gd name="connsiteY2" fmla="*/ 1929384 h 1929384"/>
              <a:gd name="connsiteX3" fmla="*/ 0 w 4361688"/>
              <a:gd name="connsiteY3" fmla="*/ 1929384 h 1929384"/>
              <a:gd name="connsiteX4" fmla="*/ 0 w 4361688"/>
              <a:gd name="connsiteY4" fmla="*/ 0 h 1929384"/>
              <a:gd name="connsiteX0" fmla="*/ 4361688 w 4453128"/>
              <a:gd name="connsiteY0" fmla="*/ 0 h 1929384"/>
              <a:gd name="connsiteX1" fmla="*/ 4361688 w 4453128"/>
              <a:gd name="connsiteY1" fmla="*/ 1929384 h 1929384"/>
              <a:gd name="connsiteX2" fmla="*/ 0 w 4453128"/>
              <a:gd name="connsiteY2" fmla="*/ 1929384 h 1929384"/>
              <a:gd name="connsiteX3" fmla="*/ 0 w 4453128"/>
              <a:gd name="connsiteY3" fmla="*/ 0 h 1929384"/>
              <a:gd name="connsiteX4" fmla="*/ 4453128 w 4453128"/>
              <a:gd name="connsiteY4" fmla="*/ 91440 h 1929384"/>
              <a:gd name="connsiteX0" fmla="*/ 4361688 w 4718304"/>
              <a:gd name="connsiteY0" fmla="*/ 118872 h 2048256"/>
              <a:gd name="connsiteX1" fmla="*/ 4361688 w 4718304"/>
              <a:gd name="connsiteY1" fmla="*/ 2048256 h 2048256"/>
              <a:gd name="connsiteX2" fmla="*/ 0 w 4718304"/>
              <a:gd name="connsiteY2" fmla="*/ 2048256 h 2048256"/>
              <a:gd name="connsiteX3" fmla="*/ 0 w 4718304"/>
              <a:gd name="connsiteY3" fmla="*/ 118872 h 2048256"/>
              <a:gd name="connsiteX4" fmla="*/ 4718304 w 4718304"/>
              <a:gd name="connsiteY4" fmla="*/ 0 h 2048256"/>
              <a:gd name="connsiteX0" fmla="*/ 4517136 w 4718304"/>
              <a:gd name="connsiteY0" fmla="*/ 137160 h 2048256"/>
              <a:gd name="connsiteX1" fmla="*/ 4361688 w 4718304"/>
              <a:gd name="connsiteY1" fmla="*/ 2048256 h 2048256"/>
              <a:gd name="connsiteX2" fmla="*/ 0 w 4718304"/>
              <a:gd name="connsiteY2" fmla="*/ 2048256 h 2048256"/>
              <a:gd name="connsiteX3" fmla="*/ 0 w 4718304"/>
              <a:gd name="connsiteY3" fmla="*/ 118872 h 2048256"/>
              <a:gd name="connsiteX4" fmla="*/ 4718304 w 4718304"/>
              <a:gd name="connsiteY4" fmla="*/ 0 h 2048256"/>
              <a:gd name="connsiteX0" fmla="*/ 4617720 w 4818888"/>
              <a:gd name="connsiteY0" fmla="*/ 137160 h 2167128"/>
              <a:gd name="connsiteX1" fmla="*/ 4462272 w 4818888"/>
              <a:gd name="connsiteY1" fmla="*/ 2048256 h 2167128"/>
              <a:gd name="connsiteX2" fmla="*/ 0 w 4818888"/>
              <a:gd name="connsiteY2" fmla="*/ 2167128 h 2167128"/>
              <a:gd name="connsiteX3" fmla="*/ 100584 w 4818888"/>
              <a:gd name="connsiteY3" fmla="*/ 118872 h 2167128"/>
              <a:gd name="connsiteX4" fmla="*/ 4818888 w 4818888"/>
              <a:gd name="connsiteY4" fmla="*/ 0 h 2167128"/>
              <a:gd name="connsiteX0" fmla="*/ 4617720 w 4818888"/>
              <a:gd name="connsiteY0" fmla="*/ 137160 h 2167128"/>
              <a:gd name="connsiteX1" fmla="*/ 4462272 w 4818888"/>
              <a:gd name="connsiteY1" fmla="*/ 2048256 h 2167128"/>
              <a:gd name="connsiteX2" fmla="*/ 0 w 4818888"/>
              <a:gd name="connsiteY2" fmla="*/ 2167128 h 2167128"/>
              <a:gd name="connsiteX3" fmla="*/ 54864 w 4818888"/>
              <a:gd name="connsiteY3" fmla="*/ 45720 h 2167128"/>
              <a:gd name="connsiteX4" fmla="*/ 4818888 w 4818888"/>
              <a:gd name="connsiteY4" fmla="*/ 0 h 216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8888" h="2167128">
                <a:moveTo>
                  <a:pt x="4617720" y="137160"/>
                </a:moveTo>
                <a:lnTo>
                  <a:pt x="4462272" y="2048256"/>
                </a:lnTo>
                <a:lnTo>
                  <a:pt x="0" y="2167128"/>
                </a:lnTo>
                <a:lnTo>
                  <a:pt x="54864" y="45720"/>
                </a:lnTo>
                <a:lnTo>
                  <a:pt x="4818888" y="0"/>
                </a:lnTo>
              </a:path>
            </a:pathLst>
          </a:cu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5"/>
          <p:cNvSpPr/>
          <p:nvPr/>
        </p:nvSpPr>
        <p:spPr>
          <a:xfrm>
            <a:off x="7629144" y="3800954"/>
            <a:ext cx="2685288" cy="1395984"/>
          </a:xfrm>
          <a:custGeom>
            <a:avLst/>
            <a:gdLst>
              <a:gd name="connsiteX0" fmla="*/ 0 w 4361688"/>
              <a:gd name="connsiteY0" fmla="*/ 0 h 1929384"/>
              <a:gd name="connsiteX1" fmla="*/ 4361688 w 4361688"/>
              <a:gd name="connsiteY1" fmla="*/ 0 h 1929384"/>
              <a:gd name="connsiteX2" fmla="*/ 4361688 w 4361688"/>
              <a:gd name="connsiteY2" fmla="*/ 1929384 h 1929384"/>
              <a:gd name="connsiteX3" fmla="*/ 0 w 4361688"/>
              <a:gd name="connsiteY3" fmla="*/ 1929384 h 1929384"/>
              <a:gd name="connsiteX4" fmla="*/ 0 w 4361688"/>
              <a:gd name="connsiteY4" fmla="*/ 0 h 1929384"/>
              <a:gd name="connsiteX0" fmla="*/ 4361688 w 4453128"/>
              <a:gd name="connsiteY0" fmla="*/ 0 h 1929384"/>
              <a:gd name="connsiteX1" fmla="*/ 4361688 w 4453128"/>
              <a:gd name="connsiteY1" fmla="*/ 1929384 h 1929384"/>
              <a:gd name="connsiteX2" fmla="*/ 0 w 4453128"/>
              <a:gd name="connsiteY2" fmla="*/ 1929384 h 1929384"/>
              <a:gd name="connsiteX3" fmla="*/ 0 w 4453128"/>
              <a:gd name="connsiteY3" fmla="*/ 0 h 1929384"/>
              <a:gd name="connsiteX4" fmla="*/ 4453128 w 4453128"/>
              <a:gd name="connsiteY4" fmla="*/ 91440 h 1929384"/>
              <a:gd name="connsiteX0" fmla="*/ 4361688 w 4718304"/>
              <a:gd name="connsiteY0" fmla="*/ 118872 h 2048256"/>
              <a:gd name="connsiteX1" fmla="*/ 4361688 w 4718304"/>
              <a:gd name="connsiteY1" fmla="*/ 2048256 h 2048256"/>
              <a:gd name="connsiteX2" fmla="*/ 0 w 4718304"/>
              <a:gd name="connsiteY2" fmla="*/ 2048256 h 2048256"/>
              <a:gd name="connsiteX3" fmla="*/ 0 w 4718304"/>
              <a:gd name="connsiteY3" fmla="*/ 118872 h 2048256"/>
              <a:gd name="connsiteX4" fmla="*/ 4718304 w 4718304"/>
              <a:gd name="connsiteY4" fmla="*/ 0 h 2048256"/>
              <a:gd name="connsiteX0" fmla="*/ 4517136 w 4718304"/>
              <a:gd name="connsiteY0" fmla="*/ 137160 h 2048256"/>
              <a:gd name="connsiteX1" fmla="*/ 4361688 w 4718304"/>
              <a:gd name="connsiteY1" fmla="*/ 2048256 h 2048256"/>
              <a:gd name="connsiteX2" fmla="*/ 0 w 4718304"/>
              <a:gd name="connsiteY2" fmla="*/ 2048256 h 2048256"/>
              <a:gd name="connsiteX3" fmla="*/ 0 w 4718304"/>
              <a:gd name="connsiteY3" fmla="*/ 118872 h 2048256"/>
              <a:gd name="connsiteX4" fmla="*/ 4718304 w 4718304"/>
              <a:gd name="connsiteY4" fmla="*/ 0 h 2048256"/>
              <a:gd name="connsiteX0" fmla="*/ 4617720 w 4818888"/>
              <a:gd name="connsiteY0" fmla="*/ 137160 h 2167128"/>
              <a:gd name="connsiteX1" fmla="*/ 4462272 w 4818888"/>
              <a:gd name="connsiteY1" fmla="*/ 2048256 h 2167128"/>
              <a:gd name="connsiteX2" fmla="*/ 0 w 4818888"/>
              <a:gd name="connsiteY2" fmla="*/ 2167128 h 2167128"/>
              <a:gd name="connsiteX3" fmla="*/ 100584 w 4818888"/>
              <a:gd name="connsiteY3" fmla="*/ 118872 h 2167128"/>
              <a:gd name="connsiteX4" fmla="*/ 4818888 w 4818888"/>
              <a:gd name="connsiteY4" fmla="*/ 0 h 2167128"/>
              <a:gd name="connsiteX0" fmla="*/ 4617720 w 4818888"/>
              <a:gd name="connsiteY0" fmla="*/ 137160 h 2167128"/>
              <a:gd name="connsiteX1" fmla="*/ 4462272 w 4818888"/>
              <a:gd name="connsiteY1" fmla="*/ 2048256 h 2167128"/>
              <a:gd name="connsiteX2" fmla="*/ 0 w 4818888"/>
              <a:gd name="connsiteY2" fmla="*/ 2167128 h 2167128"/>
              <a:gd name="connsiteX3" fmla="*/ 54864 w 4818888"/>
              <a:gd name="connsiteY3" fmla="*/ 45720 h 2167128"/>
              <a:gd name="connsiteX4" fmla="*/ 4818888 w 4818888"/>
              <a:gd name="connsiteY4" fmla="*/ 0 h 216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8888" h="2167128">
                <a:moveTo>
                  <a:pt x="4617720" y="137160"/>
                </a:moveTo>
                <a:lnTo>
                  <a:pt x="4462272" y="2048256"/>
                </a:lnTo>
                <a:lnTo>
                  <a:pt x="0" y="2167128"/>
                </a:lnTo>
                <a:lnTo>
                  <a:pt x="54864" y="45720"/>
                </a:lnTo>
                <a:lnTo>
                  <a:pt x="4818888" y="0"/>
                </a:lnTo>
              </a:path>
            </a:pathLst>
          </a:cu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5824" y="3880202"/>
            <a:ext cx="1898894" cy="90120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Appointment</a:t>
            </a:r>
          </a:p>
          <a:p>
            <a:pPr marL="0" indent="0">
              <a:buNone/>
            </a:pPr>
            <a:r>
              <a:rPr lang="en-US" dirty="0" smtClean="0"/>
              <a:t>Status = ‘proposed’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selects some and returns as proposed Appointment resources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 flipH="1">
            <a:off x="5256276" y="4057289"/>
            <a:ext cx="1429512" cy="5470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9626" y="2957889"/>
            <a:ext cx="3339832" cy="27641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53312" y="1856232"/>
            <a:ext cx="880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 the Appointment resource need an ‘intent’ extension? </a:t>
            </a:r>
            <a:r>
              <a:rPr lang="en-US" dirty="0"/>
              <a:t>See: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build.fhir.org/request-definitions.html#Request.intent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018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146" y="365125"/>
            <a:ext cx="8040190" cy="1325563"/>
          </a:xfrm>
        </p:spPr>
        <p:txBody>
          <a:bodyPr/>
          <a:lstStyle/>
          <a:p>
            <a:r>
              <a:rPr lang="en-US" dirty="0" smtClean="0"/>
              <a:t>Use Case: Overview of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2566" y="2134126"/>
            <a:ext cx="3785616" cy="44030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2.Search </a:t>
            </a:r>
            <a:r>
              <a:rPr lang="en-US" sz="2600" dirty="0"/>
              <a:t>for or create* a Patient resource</a:t>
            </a:r>
          </a:p>
          <a:p>
            <a:pPr marL="0" indent="0">
              <a:buNone/>
            </a:pPr>
            <a:r>
              <a:rPr lang="en-US" sz="2600" dirty="0" smtClean="0"/>
              <a:t>4. Provide </a:t>
            </a:r>
            <a:r>
              <a:rPr lang="en-US" sz="2600" dirty="0"/>
              <a:t>list of </a:t>
            </a:r>
            <a:r>
              <a:rPr lang="en-US" sz="2600" dirty="0" smtClean="0"/>
              <a:t>available appointments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6</a:t>
            </a:r>
            <a:r>
              <a:rPr lang="en-US" sz="2600" dirty="0" smtClean="0"/>
              <a:t>. Accept</a:t>
            </a:r>
            <a:r>
              <a:rPr lang="en-US" sz="2600" dirty="0"/>
              <a:t> Appointment for the </a:t>
            </a:r>
            <a:r>
              <a:rPr lang="en-US" sz="2600" dirty="0" smtClean="0"/>
              <a:t>chosen</a:t>
            </a:r>
            <a:r>
              <a:rPr lang="en-US" sz="2600" dirty="0"/>
              <a:t> Slot and </a:t>
            </a:r>
            <a:r>
              <a:rPr lang="en-US" sz="2600" dirty="0" smtClean="0"/>
              <a:t>Patient</a:t>
            </a:r>
            <a:endParaRPr lang="en-US" sz="26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573" y="499140"/>
            <a:ext cx="1810946" cy="14987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3640" y="5632704"/>
            <a:ext cx="1585912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660064" y="287088"/>
            <a:ext cx="1016381" cy="16392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921506" y="2551453"/>
            <a:ext cx="2302637" cy="252788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647573" y="1926336"/>
            <a:ext cx="3785616" cy="4403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1. Login and Patient Lookup          </a:t>
            </a:r>
          </a:p>
          <a:p>
            <a:pPr marL="0" indent="0">
              <a:buFont typeface="Arial"/>
              <a:buNone/>
            </a:pPr>
            <a:r>
              <a:rPr lang="en-US" dirty="0"/>
              <a:t>3</a:t>
            </a:r>
            <a:r>
              <a:rPr lang="en-US" dirty="0" smtClean="0"/>
              <a:t>. Lookup appointments by date range.</a:t>
            </a:r>
          </a:p>
          <a:p>
            <a:pPr marL="0" indent="0">
              <a:buFont typeface="Arial"/>
              <a:buNone/>
            </a:pPr>
            <a:r>
              <a:rPr lang="en-US" dirty="0"/>
              <a:t>5</a:t>
            </a:r>
            <a:r>
              <a:rPr lang="en-US" dirty="0" smtClean="0"/>
              <a:t>. Choose an Appointment.</a:t>
            </a:r>
          </a:p>
          <a:p>
            <a:pPr marL="0" indent="0">
              <a:buFont typeface="Arial"/>
              <a:buNone/>
            </a:pPr>
            <a:r>
              <a:rPr lang="en-US" dirty="0"/>
              <a:t>7</a:t>
            </a:r>
            <a:r>
              <a:rPr lang="en-US" dirty="0" smtClean="0"/>
              <a:t>. Other steps?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 flipH="1">
            <a:off x="5522075" y="3784467"/>
            <a:ext cx="2570491" cy="2527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 flipH="1">
            <a:off x="5522074" y="4797437"/>
            <a:ext cx="2570491" cy="2527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311001" y="3452752"/>
            <a:ext cx="1978848" cy="25278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743826" y="4339327"/>
            <a:ext cx="1978848" cy="252788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254442" y="4190337"/>
            <a:ext cx="2981739" cy="1046308"/>
          </a:xfrm>
          <a:custGeom>
            <a:avLst/>
            <a:gdLst>
              <a:gd name="connsiteX0" fmla="*/ 0 w 4981431"/>
              <a:gd name="connsiteY0" fmla="*/ 329375 h 658750"/>
              <a:gd name="connsiteX1" fmla="*/ 2490716 w 4981431"/>
              <a:gd name="connsiteY1" fmla="*/ 0 h 658750"/>
              <a:gd name="connsiteX2" fmla="*/ 4981432 w 4981431"/>
              <a:gd name="connsiteY2" fmla="*/ 329375 h 658750"/>
              <a:gd name="connsiteX3" fmla="*/ 2490716 w 4981431"/>
              <a:gd name="connsiteY3" fmla="*/ 658750 h 658750"/>
              <a:gd name="connsiteX4" fmla="*/ 0 w 4981431"/>
              <a:gd name="connsiteY4" fmla="*/ 329375 h 658750"/>
              <a:gd name="connsiteX0" fmla="*/ 2490716 w 4981432"/>
              <a:gd name="connsiteY0" fmla="*/ 0 h 658750"/>
              <a:gd name="connsiteX1" fmla="*/ 4981432 w 4981432"/>
              <a:gd name="connsiteY1" fmla="*/ 329375 h 658750"/>
              <a:gd name="connsiteX2" fmla="*/ 2490716 w 4981432"/>
              <a:gd name="connsiteY2" fmla="*/ 658750 h 658750"/>
              <a:gd name="connsiteX3" fmla="*/ 0 w 4981432"/>
              <a:gd name="connsiteY3" fmla="*/ 329375 h 658750"/>
              <a:gd name="connsiteX4" fmla="*/ 2582156 w 4981432"/>
              <a:gd name="connsiteY4" fmla="*/ 91440 h 658750"/>
              <a:gd name="connsiteX0" fmla="*/ 2493319 w 4984035"/>
              <a:gd name="connsiteY0" fmla="*/ 78569 h 737319"/>
              <a:gd name="connsiteX1" fmla="*/ 4984035 w 4984035"/>
              <a:gd name="connsiteY1" fmla="*/ 407944 h 737319"/>
              <a:gd name="connsiteX2" fmla="*/ 2493319 w 4984035"/>
              <a:gd name="connsiteY2" fmla="*/ 737319 h 737319"/>
              <a:gd name="connsiteX3" fmla="*/ 2603 w 4984035"/>
              <a:gd name="connsiteY3" fmla="*/ 407944 h 737319"/>
              <a:gd name="connsiteX4" fmla="*/ 2886511 w 4984035"/>
              <a:gd name="connsiteY4" fmla="*/ 14561 h 737319"/>
              <a:gd name="connsiteX0" fmla="*/ 2492432 w 4361356"/>
              <a:gd name="connsiteY0" fmla="*/ 78569 h 738704"/>
              <a:gd name="connsiteX1" fmla="*/ 4361356 w 4361356"/>
              <a:gd name="connsiteY1" fmla="*/ 279928 h 738704"/>
              <a:gd name="connsiteX2" fmla="*/ 2492432 w 4361356"/>
              <a:gd name="connsiteY2" fmla="*/ 737319 h 738704"/>
              <a:gd name="connsiteX3" fmla="*/ 1716 w 4361356"/>
              <a:gd name="connsiteY3" fmla="*/ 407944 h 738704"/>
              <a:gd name="connsiteX4" fmla="*/ 2885624 w 4361356"/>
              <a:gd name="connsiteY4" fmla="*/ 14561 h 738704"/>
              <a:gd name="connsiteX0" fmla="*/ 2492432 w 4361829"/>
              <a:gd name="connsiteY0" fmla="*/ 78569 h 738704"/>
              <a:gd name="connsiteX1" fmla="*/ 4361356 w 4361829"/>
              <a:gd name="connsiteY1" fmla="*/ 279928 h 738704"/>
              <a:gd name="connsiteX2" fmla="*/ 2492432 w 4361829"/>
              <a:gd name="connsiteY2" fmla="*/ 737319 h 738704"/>
              <a:gd name="connsiteX3" fmla="*/ 1716 w 4361829"/>
              <a:gd name="connsiteY3" fmla="*/ 407944 h 738704"/>
              <a:gd name="connsiteX4" fmla="*/ 2885624 w 4361829"/>
              <a:gd name="connsiteY4" fmla="*/ 14561 h 738704"/>
              <a:gd name="connsiteX0" fmla="*/ 2300567 w 4169952"/>
              <a:gd name="connsiteY0" fmla="*/ 96634 h 764558"/>
              <a:gd name="connsiteX1" fmla="*/ 4169491 w 4169952"/>
              <a:gd name="connsiteY1" fmla="*/ 297993 h 764558"/>
              <a:gd name="connsiteX2" fmla="*/ 2300567 w 4169952"/>
              <a:gd name="connsiteY2" fmla="*/ 755384 h 764558"/>
              <a:gd name="connsiteX3" fmla="*/ 1875 w 4169952"/>
              <a:gd name="connsiteY3" fmla="*/ 179121 h 764558"/>
              <a:gd name="connsiteX4" fmla="*/ 2693759 w 4169952"/>
              <a:gd name="connsiteY4" fmla="*/ 32626 h 764558"/>
              <a:gd name="connsiteX0" fmla="*/ 2305574 w 4174959"/>
              <a:gd name="connsiteY0" fmla="*/ 173113 h 841037"/>
              <a:gd name="connsiteX1" fmla="*/ 4174498 w 4174959"/>
              <a:gd name="connsiteY1" fmla="*/ 374472 h 841037"/>
              <a:gd name="connsiteX2" fmla="*/ 2305574 w 4174959"/>
              <a:gd name="connsiteY2" fmla="*/ 831863 h 841037"/>
              <a:gd name="connsiteX3" fmla="*/ 6882 w 4174959"/>
              <a:gd name="connsiteY3" fmla="*/ 255600 h 841037"/>
              <a:gd name="connsiteX4" fmla="*/ 2698766 w 4174959"/>
              <a:gd name="connsiteY4" fmla="*/ 109105 h 841037"/>
              <a:gd name="connsiteX0" fmla="*/ 2305574 w 4174959"/>
              <a:gd name="connsiteY0" fmla="*/ 215816 h 883740"/>
              <a:gd name="connsiteX1" fmla="*/ 4174498 w 4174959"/>
              <a:gd name="connsiteY1" fmla="*/ 417175 h 883740"/>
              <a:gd name="connsiteX2" fmla="*/ 2305574 w 4174959"/>
              <a:gd name="connsiteY2" fmla="*/ 874566 h 883740"/>
              <a:gd name="connsiteX3" fmla="*/ 6882 w 4174959"/>
              <a:gd name="connsiteY3" fmla="*/ 298303 h 883740"/>
              <a:gd name="connsiteX4" fmla="*/ 2698766 w 4174959"/>
              <a:gd name="connsiteY4" fmla="*/ 151808 h 883740"/>
              <a:gd name="connsiteX0" fmla="*/ 2305574 w 4174959"/>
              <a:gd name="connsiteY0" fmla="*/ 292225 h 960149"/>
              <a:gd name="connsiteX1" fmla="*/ 4174498 w 4174959"/>
              <a:gd name="connsiteY1" fmla="*/ 493584 h 960149"/>
              <a:gd name="connsiteX2" fmla="*/ 2305574 w 4174959"/>
              <a:gd name="connsiteY2" fmla="*/ 950975 h 960149"/>
              <a:gd name="connsiteX3" fmla="*/ 6882 w 4174959"/>
              <a:gd name="connsiteY3" fmla="*/ 374712 h 960149"/>
              <a:gd name="connsiteX4" fmla="*/ 2698766 w 4174959"/>
              <a:gd name="connsiteY4" fmla="*/ 228217 h 960149"/>
              <a:gd name="connsiteX0" fmla="*/ 2300567 w 4169952"/>
              <a:gd name="connsiteY0" fmla="*/ 166612 h 834536"/>
              <a:gd name="connsiteX1" fmla="*/ 4169491 w 4169952"/>
              <a:gd name="connsiteY1" fmla="*/ 367971 h 834536"/>
              <a:gd name="connsiteX2" fmla="*/ 2300567 w 4169952"/>
              <a:gd name="connsiteY2" fmla="*/ 825362 h 834536"/>
              <a:gd name="connsiteX3" fmla="*/ 1875 w 4169952"/>
              <a:gd name="connsiteY3" fmla="*/ 249099 h 834536"/>
              <a:gd name="connsiteX4" fmla="*/ 2693759 w 4169952"/>
              <a:gd name="connsiteY4" fmla="*/ 175756 h 834536"/>
              <a:gd name="connsiteX0" fmla="*/ 2298694 w 4168079"/>
              <a:gd name="connsiteY0" fmla="*/ 204264 h 872188"/>
              <a:gd name="connsiteX1" fmla="*/ 4167618 w 4168079"/>
              <a:gd name="connsiteY1" fmla="*/ 405623 h 872188"/>
              <a:gd name="connsiteX2" fmla="*/ 2298694 w 4168079"/>
              <a:gd name="connsiteY2" fmla="*/ 863014 h 872188"/>
              <a:gd name="connsiteX3" fmla="*/ 2 w 4168079"/>
              <a:gd name="connsiteY3" fmla="*/ 286751 h 872188"/>
              <a:gd name="connsiteX4" fmla="*/ 2691886 w 4168079"/>
              <a:gd name="connsiteY4" fmla="*/ 213408 h 872188"/>
              <a:gd name="connsiteX0" fmla="*/ 1978654 w 3848020"/>
              <a:gd name="connsiteY0" fmla="*/ 168283 h 828652"/>
              <a:gd name="connsiteX1" fmla="*/ 3847578 w 3848020"/>
              <a:gd name="connsiteY1" fmla="*/ 369642 h 828652"/>
              <a:gd name="connsiteX2" fmla="*/ 1978654 w 3848020"/>
              <a:gd name="connsiteY2" fmla="*/ 827033 h 828652"/>
              <a:gd name="connsiteX3" fmla="*/ 2 w 3848020"/>
              <a:gd name="connsiteY3" fmla="*/ 369642 h 828652"/>
              <a:gd name="connsiteX4" fmla="*/ 2371846 w 3848020"/>
              <a:gd name="connsiteY4" fmla="*/ 177427 h 828652"/>
              <a:gd name="connsiteX0" fmla="*/ 1978680 w 3848046"/>
              <a:gd name="connsiteY0" fmla="*/ 231514 h 891883"/>
              <a:gd name="connsiteX1" fmla="*/ 3847604 w 3848046"/>
              <a:gd name="connsiteY1" fmla="*/ 432873 h 891883"/>
              <a:gd name="connsiteX2" fmla="*/ 1978680 w 3848046"/>
              <a:gd name="connsiteY2" fmla="*/ 890264 h 891883"/>
              <a:gd name="connsiteX3" fmla="*/ 28 w 3848046"/>
              <a:gd name="connsiteY3" fmla="*/ 432873 h 891883"/>
              <a:gd name="connsiteX4" fmla="*/ 2371872 w 3848046"/>
              <a:gd name="connsiteY4" fmla="*/ 240658 h 891883"/>
              <a:gd name="connsiteX0" fmla="*/ 1978682 w 3848048"/>
              <a:gd name="connsiteY0" fmla="*/ 148740 h 809109"/>
              <a:gd name="connsiteX1" fmla="*/ 3847606 w 3848048"/>
              <a:gd name="connsiteY1" fmla="*/ 350099 h 809109"/>
              <a:gd name="connsiteX2" fmla="*/ 1978682 w 3848048"/>
              <a:gd name="connsiteY2" fmla="*/ 807490 h 809109"/>
              <a:gd name="connsiteX3" fmla="*/ 30 w 3848048"/>
              <a:gd name="connsiteY3" fmla="*/ 350099 h 809109"/>
              <a:gd name="connsiteX4" fmla="*/ 2371874 w 3848048"/>
              <a:gd name="connsiteY4" fmla="*/ 157884 h 809109"/>
              <a:gd name="connsiteX0" fmla="*/ 1942106 w 3848048"/>
              <a:gd name="connsiteY0" fmla="*/ 157884 h 809109"/>
              <a:gd name="connsiteX1" fmla="*/ 3847606 w 3848048"/>
              <a:gd name="connsiteY1" fmla="*/ 350099 h 809109"/>
              <a:gd name="connsiteX2" fmla="*/ 1978682 w 3848048"/>
              <a:gd name="connsiteY2" fmla="*/ 807490 h 809109"/>
              <a:gd name="connsiteX3" fmla="*/ 30 w 3848048"/>
              <a:gd name="connsiteY3" fmla="*/ 350099 h 809109"/>
              <a:gd name="connsiteX4" fmla="*/ 2371874 w 3848048"/>
              <a:gd name="connsiteY4" fmla="*/ 157884 h 809109"/>
              <a:gd name="connsiteX0" fmla="*/ 1943407 w 3849349"/>
              <a:gd name="connsiteY0" fmla="*/ 102801 h 754026"/>
              <a:gd name="connsiteX1" fmla="*/ 3848907 w 3849349"/>
              <a:gd name="connsiteY1" fmla="*/ 295016 h 754026"/>
              <a:gd name="connsiteX2" fmla="*/ 1979983 w 3849349"/>
              <a:gd name="connsiteY2" fmla="*/ 752407 h 754026"/>
              <a:gd name="connsiteX3" fmla="*/ 1331 w 3849349"/>
              <a:gd name="connsiteY3" fmla="*/ 295016 h 754026"/>
              <a:gd name="connsiteX4" fmla="*/ 2281735 w 3849349"/>
              <a:gd name="connsiteY4" fmla="*/ 57081 h 754026"/>
              <a:gd name="connsiteX0" fmla="*/ 1943407 w 3849349"/>
              <a:gd name="connsiteY0" fmla="*/ 117708 h 768933"/>
              <a:gd name="connsiteX1" fmla="*/ 3848907 w 3849349"/>
              <a:gd name="connsiteY1" fmla="*/ 309923 h 768933"/>
              <a:gd name="connsiteX2" fmla="*/ 1979983 w 3849349"/>
              <a:gd name="connsiteY2" fmla="*/ 767314 h 768933"/>
              <a:gd name="connsiteX3" fmla="*/ 1331 w 3849349"/>
              <a:gd name="connsiteY3" fmla="*/ 309923 h 768933"/>
              <a:gd name="connsiteX4" fmla="*/ 2281735 w 3849349"/>
              <a:gd name="connsiteY4" fmla="*/ 71988 h 768933"/>
              <a:gd name="connsiteX0" fmla="*/ 1942628 w 3848570"/>
              <a:gd name="connsiteY0" fmla="*/ 122566 h 773791"/>
              <a:gd name="connsiteX1" fmla="*/ 3848128 w 3848570"/>
              <a:gd name="connsiteY1" fmla="*/ 314781 h 773791"/>
              <a:gd name="connsiteX2" fmla="*/ 1979204 w 3848570"/>
              <a:gd name="connsiteY2" fmla="*/ 772172 h 773791"/>
              <a:gd name="connsiteX3" fmla="*/ 552 w 3848570"/>
              <a:gd name="connsiteY3" fmla="*/ 314781 h 773791"/>
              <a:gd name="connsiteX4" fmla="*/ 2280956 w 3848570"/>
              <a:gd name="connsiteY4" fmla="*/ 76846 h 773791"/>
              <a:gd name="connsiteX0" fmla="*/ 1741535 w 3647466"/>
              <a:gd name="connsiteY0" fmla="*/ 112588 h 762634"/>
              <a:gd name="connsiteX1" fmla="*/ 3647035 w 3647466"/>
              <a:gd name="connsiteY1" fmla="*/ 304803 h 762634"/>
              <a:gd name="connsiteX2" fmla="*/ 1778111 w 3647466"/>
              <a:gd name="connsiteY2" fmla="*/ 762194 h 762634"/>
              <a:gd name="connsiteX3" fmla="*/ 627 w 3647466"/>
              <a:gd name="connsiteY3" fmla="*/ 377955 h 762634"/>
              <a:gd name="connsiteX4" fmla="*/ 2079863 w 3647466"/>
              <a:gd name="connsiteY4" fmla="*/ 66868 h 762634"/>
              <a:gd name="connsiteX0" fmla="*/ 1740922 w 3646853"/>
              <a:gd name="connsiteY0" fmla="*/ 145724 h 797608"/>
              <a:gd name="connsiteX1" fmla="*/ 3646422 w 3646853"/>
              <a:gd name="connsiteY1" fmla="*/ 337939 h 797608"/>
              <a:gd name="connsiteX2" fmla="*/ 1777498 w 3646853"/>
              <a:gd name="connsiteY2" fmla="*/ 795330 h 797608"/>
              <a:gd name="connsiteX3" fmla="*/ 14 w 3646853"/>
              <a:gd name="connsiteY3" fmla="*/ 411091 h 797608"/>
              <a:gd name="connsiteX4" fmla="*/ 2079250 w 3646853"/>
              <a:gd name="connsiteY4" fmla="*/ 100004 h 79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6853" h="797608">
                <a:moveTo>
                  <a:pt x="1740922" y="145724"/>
                </a:moveTo>
                <a:cubicBezTo>
                  <a:pt x="3116506" y="145724"/>
                  <a:pt x="3646422" y="156030"/>
                  <a:pt x="3646422" y="337939"/>
                </a:cubicBezTo>
                <a:cubicBezTo>
                  <a:pt x="3673854" y="849032"/>
                  <a:pt x="2385233" y="783138"/>
                  <a:pt x="1777498" y="795330"/>
                </a:cubicBezTo>
                <a:cubicBezTo>
                  <a:pt x="1169763" y="807522"/>
                  <a:pt x="4586" y="783011"/>
                  <a:pt x="14" y="411091"/>
                </a:cubicBezTo>
                <a:cubicBezTo>
                  <a:pt x="-4558" y="39171"/>
                  <a:pt x="1170010" y="-119452"/>
                  <a:pt x="2079250" y="100004"/>
                </a:cubicBezTo>
              </a:path>
            </a:pathLst>
          </a:cu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753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Step </a:t>
            </a:r>
            <a:r>
              <a:rPr lang="en-US" dirty="0" smtClean="0">
                <a:solidFill>
                  <a:srgbClr val="C00000"/>
                </a:solidFill>
              </a:rPr>
              <a:t>5</a:t>
            </a:r>
            <a:r>
              <a:rPr lang="en-US" dirty="0" smtClean="0"/>
              <a:t>: </a:t>
            </a:r>
            <a:r>
              <a:rPr lang="en-US" dirty="0"/>
              <a:t>(Client) Choose an Appointment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are the </a:t>
            </a:r>
            <a:r>
              <a:rPr lang="en-US" dirty="0" smtClean="0"/>
              <a:t>operations/queries we </a:t>
            </a:r>
            <a:r>
              <a:rPr lang="en-US" dirty="0"/>
              <a:t>need </a:t>
            </a:r>
            <a:r>
              <a:rPr lang="en-US" dirty="0" smtClean="0"/>
              <a:t>to request an appointment?</a:t>
            </a:r>
          </a:p>
          <a:p>
            <a:pPr lvl="1"/>
            <a:r>
              <a:rPr lang="en-US" b="1" dirty="0" smtClean="0"/>
              <a:t>POST </a:t>
            </a:r>
            <a:r>
              <a:rPr lang="en-US" dirty="0" smtClean="0"/>
              <a:t>/Appointment with updated status for participants</a:t>
            </a:r>
          </a:p>
          <a:p>
            <a:pPr lvl="2"/>
            <a:r>
              <a:rPr lang="en-US" dirty="0"/>
              <a:t>See NHS example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nhsconnect.github.io/gpconnect/appointments_use_case_book_an_appointment.html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What data is required to choose an appointment slot</a:t>
            </a:r>
          </a:p>
          <a:p>
            <a:pPr lvl="1"/>
            <a:r>
              <a:rPr lang="en-US" dirty="0" smtClean="0"/>
              <a:t>Chief </a:t>
            </a:r>
            <a:r>
              <a:rPr lang="en-US" dirty="0"/>
              <a:t>Complaint here or in Step 2 ?</a:t>
            </a:r>
          </a:p>
          <a:p>
            <a:r>
              <a:rPr lang="en-US" dirty="0"/>
              <a:t>Alternatively asks for more </a:t>
            </a:r>
            <a:r>
              <a:rPr lang="en-US" dirty="0" smtClean="0"/>
              <a:t>slots </a:t>
            </a:r>
            <a:r>
              <a:rPr lang="mr-IN" dirty="0" smtClean="0"/>
              <a:t>–</a:t>
            </a:r>
            <a:r>
              <a:rPr lang="en-US" dirty="0" smtClean="0"/>
              <a:t> back to step 3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051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3227805">
            <a:off x="11262002" y="4057356"/>
            <a:ext cx="802638" cy="8285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2566" y="2134126"/>
            <a:ext cx="3785616" cy="44030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2.Search </a:t>
            </a:r>
            <a:r>
              <a:rPr lang="en-US" sz="2600" dirty="0"/>
              <a:t>for or create* a Patient resource</a:t>
            </a:r>
          </a:p>
          <a:p>
            <a:pPr marL="0" indent="0">
              <a:buNone/>
            </a:pPr>
            <a:r>
              <a:rPr lang="en-US" sz="2600" dirty="0" smtClean="0"/>
              <a:t>4. Provide </a:t>
            </a:r>
            <a:r>
              <a:rPr lang="en-US" sz="2600" dirty="0"/>
              <a:t>list of </a:t>
            </a:r>
            <a:r>
              <a:rPr lang="en-US" sz="2600" dirty="0" smtClean="0"/>
              <a:t>available appointments</a:t>
            </a: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6.Accept</a:t>
            </a:r>
            <a:r>
              <a:rPr lang="en-US" sz="2600" dirty="0"/>
              <a:t> </a:t>
            </a:r>
            <a:r>
              <a:rPr lang="en-US" sz="2600" dirty="0" smtClean="0"/>
              <a:t>Appointment for the chosen</a:t>
            </a:r>
            <a:r>
              <a:rPr lang="en-US" sz="2600" dirty="0"/>
              <a:t> Slot and </a:t>
            </a:r>
            <a:r>
              <a:rPr lang="en-US" sz="2600" dirty="0" smtClean="0"/>
              <a:t>Patient</a:t>
            </a:r>
            <a:endParaRPr lang="en-US" sz="26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 flipH="1">
            <a:off x="5411250" y="4764663"/>
            <a:ext cx="2570491" cy="252788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7870916" y="3995928"/>
            <a:ext cx="4007265" cy="1583717"/>
          </a:xfrm>
          <a:custGeom>
            <a:avLst/>
            <a:gdLst>
              <a:gd name="connsiteX0" fmla="*/ 0 w 4981431"/>
              <a:gd name="connsiteY0" fmla="*/ 329375 h 658750"/>
              <a:gd name="connsiteX1" fmla="*/ 2490716 w 4981431"/>
              <a:gd name="connsiteY1" fmla="*/ 0 h 658750"/>
              <a:gd name="connsiteX2" fmla="*/ 4981432 w 4981431"/>
              <a:gd name="connsiteY2" fmla="*/ 329375 h 658750"/>
              <a:gd name="connsiteX3" fmla="*/ 2490716 w 4981431"/>
              <a:gd name="connsiteY3" fmla="*/ 658750 h 658750"/>
              <a:gd name="connsiteX4" fmla="*/ 0 w 4981431"/>
              <a:gd name="connsiteY4" fmla="*/ 329375 h 658750"/>
              <a:gd name="connsiteX0" fmla="*/ 2490716 w 4981432"/>
              <a:gd name="connsiteY0" fmla="*/ 0 h 658750"/>
              <a:gd name="connsiteX1" fmla="*/ 4981432 w 4981432"/>
              <a:gd name="connsiteY1" fmla="*/ 329375 h 658750"/>
              <a:gd name="connsiteX2" fmla="*/ 2490716 w 4981432"/>
              <a:gd name="connsiteY2" fmla="*/ 658750 h 658750"/>
              <a:gd name="connsiteX3" fmla="*/ 0 w 4981432"/>
              <a:gd name="connsiteY3" fmla="*/ 329375 h 658750"/>
              <a:gd name="connsiteX4" fmla="*/ 2582156 w 4981432"/>
              <a:gd name="connsiteY4" fmla="*/ 91440 h 658750"/>
              <a:gd name="connsiteX0" fmla="*/ 2493319 w 4984035"/>
              <a:gd name="connsiteY0" fmla="*/ 78569 h 737319"/>
              <a:gd name="connsiteX1" fmla="*/ 4984035 w 4984035"/>
              <a:gd name="connsiteY1" fmla="*/ 407944 h 737319"/>
              <a:gd name="connsiteX2" fmla="*/ 2493319 w 4984035"/>
              <a:gd name="connsiteY2" fmla="*/ 737319 h 737319"/>
              <a:gd name="connsiteX3" fmla="*/ 2603 w 4984035"/>
              <a:gd name="connsiteY3" fmla="*/ 407944 h 737319"/>
              <a:gd name="connsiteX4" fmla="*/ 2886511 w 4984035"/>
              <a:gd name="connsiteY4" fmla="*/ 14561 h 737319"/>
              <a:gd name="connsiteX0" fmla="*/ 2492432 w 4361356"/>
              <a:gd name="connsiteY0" fmla="*/ 78569 h 738704"/>
              <a:gd name="connsiteX1" fmla="*/ 4361356 w 4361356"/>
              <a:gd name="connsiteY1" fmla="*/ 279928 h 738704"/>
              <a:gd name="connsiteX2" fmla="*/ 2492432 w 4361356"/>
              <a:gd name="connsiteY2" fmla="*/ 737319 h 738704"/>
              <a:gd name="connsiteX3" fmla="*/ 1716 w 4361356"/>
              <a:gd name="connsiteY3" fmla="*/ 407944 h 738704"/>
              <a:gd name="connsiteX4" fmla="*/ 2885624 w 4361356"/>
              <a:gd name="connsiteY4" fmla="*/ 14561 h 738704"/>
              <a:gd name="connsiteX0" fmla="*/ 2492432 w 4361829"/>
              <a:gd name="connsiteY0" fmla="*/ 78569 h 738704"/>
              <a:gd name="connsiteX1" fmla="*/ 4361356 w 4361829"/>
              <a:gd name="connsiteY1" fmla="*/ 279928 h 738704"/>
              <a:gd name="connsiteX2" fmla="*/ 2492432 w 4361829"/>
              <a:gd name="connsiteY2" fmla="*/ 737319 h 738704"/>
              <a:gd name="connsiteX3" fmla="*/ 1716 w 4361829"/>
              <a:gd name="connsiteY3" fmla="*/ 407944 h 738704"/>
              <a:gd name="connsiteX4" fmla="*/ 2885624 w 4361829"/>
              <a:gd name="connsiteY4" fmla="*/ 14561 h 738704"/>
              <a:gd name="connsiteX0" fmla="*/ 2300567 w 4169952"/>
              <a:gd name="connsiteY0" fmla="*/ 96634 h 764558"/>
              <a:gd name="connsiteX1" fmla="*/ 4169491 w 4169952"/>
              <a:gd name="connsiteY1" fmla="*/ 297993 h 764558"/>
              <a:gd name="connsiteX2" fmla="*/ 2300567 w 4169952"/>
              <a:gd name="connsiteY2" fmla="*/ 755384 h 764558"/>
              <a:gd name="connsiteX3" fmla="*/ 1875 w 4169952"/>
              <a:gd name="connsiteY3" fmla="*/ 179121 h 764558"/>
              <a:gd name="connsiteX4" fmla="*/ 2693759 w 4169952"/>
              <a:gd name="connsiteY4" fmla="*/ 32626 h 764558"/>
              <a:gd name="connsiteX0" fmla="*/ 2305574 w 4174959"/>
              <a:gd name="connsiteY0" fmla="*/ 173113 h 841037"/>
              <a:gd name="connsiteX1" fmla="*/ 4174498 w 4174959"/>
              <a:gd name="connsiteY1" fmla="*/ 374472 h 841037"/>
              <a:gd name="connsiteX2" fmla="*/ 2305574 w 4174959"/>
              <a:gd name="connsiteY2" fmla="*/ 831863 h 841037"/>
              <a:gd name="connsiteX3" fmla="*/ 6882 w 4174959"/>
              <a:gd name="connsiteY3" fmla="*/ 255600 h 841037"/>
              <a:gd name="connsiteX4" fmla="*/ 2698766 w 4174959"/>
              <a:gd name="connsiteY4" fmla="*/ 109105 h 841037"/>
              <a:gd name="connsiteX0" fmla="*/ 2305574 w 4174959"/>
              <a:gd name="connsiteY0" fmla="*/ 215816 h 883740"/>
              <a:gd name="connsiteX1" fmla="*/ 4174498 w 4174959"/>
              <a:gd name="connsiteY1" fmla="*/ 417175 h 883740"/>
              <a:gd name="connsiteX2" fmla="*/ 2305574 w 4174959"/>
              <a:gd name="connsiteY2" fmla="*/ 874566 h 883740"/>
              <a:gd name="connsiteX3" fmla="*/ 6882 w 4174959"/>
              <a:gd name="connsiteY3" fmla="*/ 298303 h 883740"/>
              <a:gd name="connsiteX4" fmla="*/ 2698766 w 4174959"/>
              <a:gd name="connsiteY4" fmla="*/ 151808 h 883740"/>
              <a:gd name="connsiteX0" fmla="*/ 2305574 w 4174959"/>
              <a:gd name="connsiteY0" fmla="*/ 292225 h 960149"/>
              <a:gd name="connsiteX1" fmla="*/ 4174498 w 4174959"/>
              <a:gd name="connsiteY1" fmla="*/ 493584 h 960149"/>
              <a:gd name="connsiteX2" fmla="*/ 2305574 w 4174959"/>
              <a:gd name="connsiteY2" fmla="*/ 950975 h 960149"/>
              <a:gd name="connsiteX3" fmla="*/ 6882 w 4174959"/>
              <a:gd name="connsiteY3" fmla="*/ 374712 h 960149"/>
              <a:gd name="connsiteX4" fmla="*/ 2698766 w 4174959"/>
              <a:gd name="connsiteY4" fmla="*/ 228217 h 960149"/>
              <a:gd name="connsiteX0" fmla="*/ 2300567 w 4169952"/>
              <a:gd name="connsiteY0" fmla="*/ 166612 h 834536"/>
              <a:gd name="connsiteX1" fmla="*/ 4169491 w 4169952"/>
              <a:gd name="connsiteY1" fmla="*/ 367971 h 834536"/>
              <a:gd name="connsiteX2" fmla="*/ 2300567 w 4169952"/>
              <a:gd name="connsiteY2" fmla="*/ 825362 h 834536"/>
              <a:gd name="connsiteX3" fmla="*/ 1875 w 4169952"/>
              <a:gd name="connsiteY3" fmla="*/ 249099 h 834536"/>
              <a:gd name="connsiteX4" fmla="*/ 2693759 w 4169952"/>
              <a:gd name="connsiteY4" fmla="*/ 175756 h 834536"/>
              <a:gd name="connsiteX0" fmla="*/ 2298694 w 4168079"/>
              <a:gd name="connsiteY0" fmla="*/ 204264 h 872188"/>
              <a:gd name="connsiteX1" fmla="*/ 4167618 w 4168079"/>
              <a:gd name="connsiteY1" fmla="*/ 405623 h 872188"/>
              <a:gd name="connsiteX2" fmla="*/ 2298694 w 4168079"/>
              <a:gd name="connsiteY2" fmla="*/ 863014 h 872188"/>
              <a:gd name="connsiteX3" fmla="*/ 2 w 4168079"/>
              <a:gd name="connsiteY3" fmla="*/ 286751 h 872188"/>
              <a:gd name="connsiteX4" fmla="*/ 2691886 w 4168079"/>
              <a:gd name="connsiteY4" fmla="*/ 213408 h 872188"/>
              <a:gd name="connsiteX0" fmla="*/ 1978654 w 3848020"/>
              <a:gd name="connsiteY0" fmla="*/ 168283 h 828652"/>
              <a:gd name="connsiteX1" fmla="*/ 3847578 w 3848020"/>
              <a:gd name="connsiteY1" fmla="*/ 369642 h 828652"/>
              <a:gd name="connsiteX2" fmla="*/ 1978654 w 3848020"/>
              <a:gd name="connsiteY2" fmla="*/ 827033 h 828652"/>
              <a:gd name="connsiteX3" fmla="*/ 2 w 3848020"/>
              <a:gd name="connsiteY3" fmla="*/ 369642 h 828652"/>
              <a:gd name="connsiteX4" fmla="*/ 2371846 w 3848020"/>
              <a:gd name="connsiteY4" fmla="*/ 177427 h 828652"/>
              <a:gd name="connsiteX0" fmla="*/ 1978680 w 3848046"/>
              <a:gd name="connsiteY0" fmla="*/ 231514 h 891883"/>
              <a:gd name="connsiteX1" fmla="*/ 3847604 w 3848046"/>
              <a:gd name="connsiteY1" fmla="*/ 432873 h 891883"/>
              <a:gd name="connsiteX2" fmla="*/ 1978680 w 3848046"/>
              <a:gd name="connsiteY2" fmla="*/ 890264 h 891883"/>
              <a:gd name="connsiteX3" fmla="*/ 28 w 3848046"/>
              <a:gd name="connsiteY3" fmla="*/ 432873 h 891883"/>
              <a:gd name="connsiteX4" fmla="*/ 2371872 w 3848046"/>
              <a:gd name="connsiteY4" fmla="*/ 240658 h 891883"/>
              <a:gd name="connsiteX0" fmla="*/ 1978682 w 3848048"/>
              <a:gd name="connsiteY0" fmla="*/ 148740 h 809109"/>
              <a:gd name="connsiteX1" fmla="*/ 3847606 w 3848048"/>
              <a:gd name="connsiteY1" fmla="*/ 350099 h 809109"/>
              <a:gd name="connsiteX2" fmla="*/ 1978682 w 3848048"/>
              <a:gd name="connsiteY2" fmla="*/ 807490 h 809109"/>
              <a:gd name="connsiteX3" fmla="*/ 30 w 3848048"/>
              <a:gd name="connsiteY3" fmla="*/ 350099 h 809109"/>
              <a:gd name="connsiteX4" fmla="*/ 2371874 w 3848048"/>
              <a:gd name="connsiteY4" fmla="*/ 157884 h 809109"/>
              <a:gd name="connsiteX0" fmla="*/ 1942106 w 3848048"/>
              <a:gd name="connsiteY0" fmla="*/ 157884 h 809109"/>
              <a:gd name="connsiteX1" fmla="*/ 3847606 w 3848048"/>
              <a:gd name="connsiteY1" fmla="*/ 350099 h 809109"/>
              <a:gd name="connsiteX2" fmla="*/ 1978682 w 3848048"/>
              <a:gd name="connsiteY2" fmla="*/ 807490 h 809109"/>
              <a:gd name="connsiteX3" fmla="*/ 30 w 3848048"/>
              <a:gd name="connsiteY3" fmla="*/ 350099 h 809109"/>
              <a:gd name="connsiteX4" fmla="*/ 2371874 w 3848048"/>
              <a:gd name="connsiteY4" fmla="*/ 157884 h 809109"/>
              <a:gd name="connsiteX0" fmla="*/ 1943407 w 3849349"/>
              <a:gd name="connsiteY0" fmla="*/ 102801 h 754026"/>
              <a:gd name="connsiteX1" fmla="*/ 3848907 w 3849349"/>
              <a:gd name="connsiteY1" fmla="*/ 295016 h 754026"/>
              <a:gd name="connsiteX2" fmla="*/ 1979983 w 3849349"/>
              <a:gd name="connsiteY2" fmla="*/ 752407 h 754026"/>
              <a:gd name="connsiteX3" fmla="*/ 1331 w 3849349"/>
              <a:gd name="connsiteY3" fmla="*/ 295016 h 754026"/>
              <a:gd name="connsiteX4" fmla="*/ 2281735 w 3849349"/>
              <a:gd name="connsiteY4" fmla="*/ 57081 h 754026"/>
              <a:gd name="connsiteX0" fmla="*/ 1943407 w 3849349"/>
              <a:gd name="connsiteY0" fmla="*/ 117708 h 768933"/>
              <a:gd name="connsiteX1" fmla="*/ 3848907 w 3849349"/>
              <a:gd name="connsiteY1" fmla="*/ 309923 h 768933"/>
              <a:gd name="connsiteX2" fmla="*/ 1979983 w 3849349"/>
              <a:gd name="connsiteY2" fmla="*/ 767314 h 768933"/>
              <a:gd name="connsiteX3" fmla="*/ 1331 w 3849349"/>
              <a:gd name="connsiteY3" fmla="*/ 309923 h 768933"/>
              <a:gd name="connsiteX4" fmla="*/ 2281735 w 3849349"/>
              <a:gd name="connsiteY4" fmla="*/ 71988 h 768933"/>
              <a:gd name="connsiteX0" fmla="*/ 1942628 w 3848570"/>
              <a:gd name="connsiteY0" fmla="*/ 122566 h 773791"/>
              <a:gd name="connsiteX1" fmla="*/ 3848128 w 3848570"/>
              <a:gd name="connsiteY1" fmla="*/ 314781 h 773791"/>
              <a:gd name="connsiteX2" fmla="*/ 1979204 w 3848570"/>
              <a:gd name="connsiteY2" fmla="*/ 772172 h 773791"/>
              <a:gd name="connsiteX3" fmla="*/ 552 w 3848570"/>
              <a:gd name="connsiteY3" fmla="*/ 314781 h 773791"/>
              <a:gd name="connsiteX4" fmla="*/ 2280956 w 3848570"/>
              <a:gd name="connsiteY4" fmla="*/ 76846 h 773791"/>
              <a:gd name="connsiteX0" fmla="*/ 1741535 w 3647466"/>
              <a:gd name="connsiteY0" fmla="*/ 112588 h 762634"/>
              <a:gd name="connsiteX1" fmla="*/ 3647035 w 3647466"/>
              <a:gd name="connsiteY1" fmla="*/ 304803 h 762634"/>
              <a:gd name="connsiteX2" fmla="*/ 1778111 w 3647466"/>
              <a:gd name="connsiteY2" fmla="*/ 762194 h 762634"/>
              <a:gd name="connsiteX3" fmla="*/ 627 w 3647466"/>
              <a:gd name="connsiteY3" fmla="*/ 377955 h 762634"/>
              <a:gd name="connsiteX4" fmla="*/ 2079863 w 3647466"/>
              <a:gd name="connsiteY4" fmla="*/ 66868 h 762634"/>
              <a:gd name="connsiteX0" fmla="*/ 1740922 w 3646853"/>
              <a:gd name="connsiteY0" fmla="*/ 145724 h 797608"/>
              <a:gd name="connsiteX1" fmla="*/ 3646422 w 3646853"/>
              <a:gd name="connsiteY1" fmla="*/ 337939 h 797608"/>
              <a:gd name="connsiteX2" fmla="*/ 1777498 w 3646853"/>
              <a:gd name="connsiteY2" fmla="*/ 795330 h 797608"/>
              <a:gd name="connsiteX3" fmla="*/ 14 w 3646853"/>
              <a:gd name="connsiteY3" fmla="*/ 411091 h 797608"/>
              <a:gd name="connsiteX4" fmla="*/ 2079250 w 3646853"/>
              <a:gd name="connsiteY4" fmla="*/ 100004 h 79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6853" h="797608">
                <a:moveTo>
                  <a:pt x="1740922" y="145724"/>
                </a:moveTo>
                <a:cubicBezTo>
                  <a:pt x="3116506" y="145724"/>
                  <a:pt x="3646422" y="156030"/>
                  <a:pt x="3646422" y="337939"/>
                </a:cubicBezTo>
                <a:cubicBezTo>
                  <a:pt x="3673854" y="849032"/>
                  <a:pt x="2385233" y="783138"/>
                  <a:pt x="1777498" y="795330"/>
                </a:cubicBezTo>
                <a:cubicBezTo>
                  <a:pt x="1169763" y="807522"/>
                  <a:pt x="4586" y="783011"/>
                  <a:pt x="14" y="411091"/>
                </a:cubicBezTo>
                <a:cubicBezTo>
                  <a:pt x="-4558" y="39171"/>
                  <a:pt x="1170010" y="-119452"/>
                  <a:pt x="2079250" y="100004"/>
                </a:cubicBezTo>
              </a:path>
            </a:pathLst>
          </a:cu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146" y="365125"/>
            <a:ext cx="8040190" cy="1325563"/>
          </a:xfrm>
        </p:spPr>
        <p:txBody>
          <a:bodyPr/>
          <a:lstStyle/>
          <a:p>
            <a:r>
              <a:rPr lang="en-US" dirty="0" smtClean="0"/>
              <a:t>Use Case: Overview of Steps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573" y="499140"/>
            <a:ext cx="1810946" cy="14987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3640" y="5632704"/>
            <a:ext cx="1585912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660064" y="287088"/>
            <a:ext cx="1016381" cy="16392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083400" y="2664375"/>
            <a:ext cx="2302637" cy="252788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647573" y="1935480"/>
            <a:ext cx="3785616" cy="4403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1. Login and Patient Lookup          </a:t>
            </a:r>
          </a:p>
          <a:p>
            <a:pPr marL="0" indent="0">
              <a:buFont typeface="Arial"/>
              <a:buNone/>
            </a:pPr>
            <a:r>
              <a:rPr lang="en-US" dirty="0"/>
              <a:t>3</a:t>
            </a:r>
            <a:r>
              <a:rPr lang="en-US" dirty="0" smtClean="0"/>
              <a:t>. Lookup appointments by date range.</a:t>
            </a:r>
          </a:p>
          <a:p>
            <a:pPr marL="0" indent="0">
              <a:buFont typeface="Arial"/>
              <a:buNone/>
            </a:pPr>
            <a:r>
              <a:rPr lang="en-US" dirty="0"/>
              <a:t>5</a:t>
            </a:r>
            <a:r>
              <a:rPr lang="en-US" dirty="0" smtClean="0"/>
              <a:t>. Choose an Appointment.</a:t>
            </a:r>
          </a:p>
          <a:p>
            <a:pPr marL="0" indent="0">
              <a:buFont typeface="Arial"/>
              <a:buNone/>
            </a:pPr>
            <a:r>
              <a:rPr lang="en-US" dirty="0"/>
              <a:t>7</a:t>
            </a:r>
            <a:r>
              <a:rPr lang="en-US" dirty="0" smtClean="0"/>
              <a:t>. Other steps?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 flipH="1">
            <a:off x="5352493" y="3720852"/>
            <a:ext cx="2570491" cy="2527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259251" y="3455398"/>
            <a:ext cx="1978848" cy="25278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968433" y="4345227"/>
            <a:ext cx="1978848" cy="2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24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Step </a:t>
            </a:r>
            <a:r>
              <a:rPr lang="en-US" dirty="0" smtClean="0">
                <a:solidFill>
                  <a:srgbClr val="C00000"/>
                </a:solidFill>
              </a:rPr>
              <a:t>6</a:t>
            </a:r>
            <a:r>
              <a:rPr lang="en-US" dirty="0" smtClean="0"/>
              <a:t>: </a:t>
            </a:r>
            <a:r>
              <a:rPr lang="en-US" dirty="0"/>
              <a:t>(Server) </a:t>
            </a:r>
            <a:r>
              <a:rPr lang="en-US" dirty="0" smtClean="0"/>
              <a:t>Accepts </a:t>
            </a:r>
            <a:r>
              <a:rPr lang="en-US" dirty="0"/>
              <a:t>Appointment </a:t>
            </a:r>
            <a:r>
              <a:rPr lang="en-US" dirty="0" smtClean="0"/>
              <a:t>request from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Verify and </a:t>
            </a:r>
            <a:r>
              <a:rPr lang="en-US" dirty="0" smtClean="0"/>
              <a:t>Accept Appointment Request</a:t>
            </a:r>
            <a:endParaRPr lang="en-US" dirty="0"/>
          </a:p>
          <a:p>
            <a:r>
              <a:rPr lang="en-US" dirty="0" smtClean="0"/>
              <a:t>Stuff </a:t>
            </a:r>
            <a:r>
              <a:rPr lang="en-US" dirty="0"/>
              <a:t>to return to </a:t>
            </a:r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Appointment resource with updated </a:t>
            </a:r>
            <a:r>
              <a:rPr lang="en-US" dirty="0"/>
              <a:t>status </a:t>
            </a:r>
            <a:r>
              <a:rPr lang="en-US" dirty="0" smtClean="0"/>
              <a:t>Appointment</a:t>
            </a:r>
          </a:p>
          <a:p>
            <a:pPr lvl="2"/>
            <a:r>
              <a:rPr lang="en-US" dirty="0" smtClean="0"/>
              <a:t>See </a:t>
            </a:r>
            <a:r>
              <a:rPr lang="en-US" dirty="0"/>
              <a:t>NHS example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nhsconnect.github.io/gpconnect/appointments_use_case_book_an_appointment.html#request-operation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we use </a:t>
            </a:r>
            <a:r>
              <a:rPr lang="en-US" dirty="0" err="1" smtClean="0"/>
              <a:t>AppointmentResponse</a:t>
            </a:r>
            <a:r>
              <a:rPr lang="en-US" dirty="0" smtClean="0"/>
              <a:t> or some other workflow pattern (Tags?)</a:t>
            </a:r>
          </a:p>
          <a:p>
            <a:pPr lvl="2"/>
            <a:r>
              <a:rPr lang="en-US" dirty="0" smtClean="0"/>
              <a:t> See </a:t>
            </a:r>
            <a:r>
              <a:rPr lang="en-US" dirty="0"/>
              <a:t>NHS decision: 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nhsconnect.github.io/gpconnect/appointments_design.html#do-we-need-to-use-the-appointmentresponse-resource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Patient </a:t>
            </a:r>
            <a:r>
              <a:rPr lang="en-US" dirty="0" smtClean="0"/>
              <a:t>here?</a:t>
            </a:r>
            <a:endParaRPr lang="en-US" dirty="0"/>
          </a:p>
          <a:p>
            <a:pPr lvl="1"/>
            <a:r>
              <a:rPr lang="en-US" dirty="0"/>
              <a:t>‘It is important that new patients are not created prior to actually attempting to book an appointment.’  (Cooper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Slots busy, bad info </a:t>
            </a:r>
            <a:r>
              <a:rPr lang="en-US" dirty="0" err="1" smtClean="0"/>
              <a:t>etc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2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from last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DECISION </a:t>
            </a:r>
            <a:r>
              <a:rPr lang="en-US" i="1" dirty="0"/>
              <a:t>to Work in R3 and create an R2 version after publishing if demand and budget is </a:t>
            </a:r>
            <a:r>
              <a:rPr lang="en-US" i="1" dirty="0" smtClean="0"/>
              <a:t>there</a:t>
            </a:r>
          </a:p>
          <a:p>
            <a:pPr lvl="1">
              <a:buNone/>
            </a:pPr>
            <a:r>
              <a:rPr lang="en-US" i="1" dirty="0" smtClean="0">
                <a:solidFill>
                  <a:srgbClr val="FF0000"/>
                </a:solidFill>
              </a:rPr>
              <a:t>Assumptions for sprints to be in </a:t>
            </a:r>
            <a:r>
              <a:rPr lang="en-US" i="1" dirty="0" err="1" smtClean="0">
                <a:solidFill>
                  <a:srgbClr val="FF0000"/>
                </a:solidFill>
              </a:rPr>
              <a:t>R3</a:t>
            </a:r>
            <a:endParaRPr lang="en-US" i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Cerner no </a:t>
            </a:r>
            <a:r>
              <a:rPr lang="en-US" i="1" dirty="0" err="1" smtClean="0">
                <a:solidFill>
                  <a:srgbClr val="FF0000"/>
                </a:solidFill>
              </a:rPr>
              <a:t>R3</a:t>
            </a:r>
            <a:r>
              <a:rPr lang="en-US" i="1" dirty="0" smtClean="0">
                <a:solidFill>
                  <a:srgbClr val="FF0000"/>
                </a:solidFill>
              </a:rPr>
              <a:t> prod environment for sprints</a:t>
            </a:r>
          </a:p>
          <a:p>
            <a:pPr lvl="1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Sprints are RD environment</a:t>
            </a:r>
          </a:p>
          <a:p>
            <a:pPr lvl="1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</a:t>
            </a:r>
          </a:p>
          <a:p>
            <a:pPr lvl="1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Cons are partner will have backwards </a:t>
            </a:r>
            <a:r>
              <a:rPr lang="en-US" i="1" dirty="0" err="1" smtClean="0">
                <a:solidFill>
                  <a:srgbClr val="FF0000"/>
                </a:solidFill>
              </a:rPr>
              <a:t>compatability</a:t>
            </a:r>
            <a:r>
              <a:rPr lang="en-US" i="1" dirty="0" smtClean="0">
                <a:solidFill>
                  <a:srgbClr val="FF0000"/>
                </a:solidFill>
              </a:rPr>
              <a:t> issues from R&amp;D to prod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b="1" dirty="0"/>
              <a:t>Agreed to following Phases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ase </a:t>
            </a:r>
            <a:r>
              <a:rPr lang="en-US" dirty="0"/>
              <a:t>patient access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ase provider </a:t>
            </a:r>
            <a:r>
              <a:rPr lang="en-US" dirty="0"/>
              <a:t>access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dvanced provider/patient/both</a:t>
            </a:r>
            <a:endParaRPr lang="en-US" dirty="0"/>
          </a:p>
          <a:p>
            <a:pPr marL="0" indent="0">
              <a:buNone/>
            </a:pPr>
            <a:r>
              <a:rPr lang="en-US" sz="2200" dirty="0" smtClean="0"/>
              <a:t>Note - meeting agenda and notes are archived at: </a:t>
            </a:r>
            <a:r>
              <a:rPr lang="en-US" sz="2200" dirty="0" smtClean="0">
                <a:hlinkClick r:id="rId2"/>
              </a:rPr>
              <a:t>https://github.com/argonautproject/scheduling/tree/master/meeting-notes</a:t>
            </a:r>
            <a:r>
              <a:rPr lang="en-US" sz="22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6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146" y="365125"/>
            <a:ext cx="8040190" cy="1325563"/>
          </a:xfrm>
        </p:spPr>
        <p:txBody>
          <a:bodyPr/>
          <a:lstStyle/>
          <a:p>
            <a:r>
              <a:rPr lang="en-US" dirty="0" smtClean="0"/>
              <a:t>Use Case: Overview of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2566" y="2134126"/>
            <a:ext cx="3785616" cy="44030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2.Search </a:t>
            </a:r>
            <a:r>
              <a:rPr lang="en-US" sz="2600" dirty="0"/>
              <a:t>for or create* a Patient resource</a:t>
            </a:r>
          </a:p>
          <a:p>
            <a:pPr marL="0" indent="0">
              <a:buNone/>
            </a:pPr>
            <a:r>
              <a:rPr lang="en-US" sz="2600" dirty="0" smtClean="0"/>
              <a:t>4. Provide </a:t>
            </a:r>
            <a:r>
              <a:rPr lang="en-US" sz="2600" dirty="0"/>
              <a:t>list of </a:t>
            </a:r>
            <a:r>
              <a:rPr lang="en-US" sz="2600" dirty="0" smtClean="0"/>
              <a:t>available appointments</a:t>
            </a: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6.Confirm</a:t>
            </a:r>
            <a:r>
              <a:rPr lang="en-US" sz="2600" dirty="0"/>
              <a:t> </a:t>
            </a:r>
            <a:r>
              <a:rPr lang="en-US" sz="2600" dirty="0" smtClean="0"/>
              <a:t>Appointment for the chosen</a:t>
            </a:r>
            <a:r>
              <a:rPr lang="en-US" sz="2600" dirty="0"/>
              <a:t> Slot and </a:t>
            </a:r>
            <a:r>
              <a:rPr lang="en-US" sz="2600" dirty="0" smtClean="0"/>
              <a:t>Patient</a:t>
            </a:r>
            <a:endParaRPr lang="en-US" sz="26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573" y="499140"/>
            <a:ext cx="1810946" cy="14987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3640" y="5632704"/>
            <a:ext cx="1585912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660064" y="287088"/>
            <a:ext cx="1016381" cy="16392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979464" y="2636069"/>
            <a:ext cx="2302637" cy="252788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647573" y="1926336"/>
            <a:ext cx="3785616" cy="4403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1. Login and Patient Lookup          </a:t>
            </a:r>
          </a:p>
          <a:p>
            <a:pPr marL="0" indent="0">
              <a:buFont typeface="Arial"/>
              <a:buNone/>
            </a:pPr>
            <a:r>
              <a:rPr lang="en-US" dirty="0"/>
              <a:t>3</a:t>
            </a:r>
            <a:r>
              <a:rPr lang="en-US" dirty="0" smtClean="0"/>
              <a:t>. Lookup appointments by date range.</a:t>
            </a:r>
          </a:p>
          <a:p>
            <a:pPr marL="0" indent="0">
              <a:buFont typeface="Arial"/>
              <a:buNone/>
            </a:pPr>
            <a:r>
              <a:rPr lang="en-US" dirty="0"/>
              <a:t>5</a:t>
            </a:r>
            <a:r>
              <a:rPr lang="en-US" dirty="0" smtClean="0"/>
              <a:t>. Choose an Appointment.</a:t>
            </a:r>
          </a:p>
          <a:p>
            <a:pPr marL="0" indent="0">
              <a:buFont typeface="Arial"/>
              <a:buNone/>
            </a:pPr>
            <a:r>
              <a:rPr lang="en-US" dirty="0"/>
              <a:t>7</a:t>
            </a:r>
            <a:r>
              <a:rPr lang="en-US" dirty="0" smtClean="0"/>
              <a:t>. Other steps?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 flipH="1">
            <a:off x="5300426" y="3693448"/>
            <a:ext cx="2570491" cy="2527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 flipH="1">
            <a:off x="5300426" y="4544648"/>
            <a:ext cx="2570491" cy="2527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264806" y="3347824"/>
            <a:ext cx="1978848" cy="25278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078354" y="4288019"/>
            <a:ext cx="1978848" cy="252788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25924" y="4724661"/>
            <a:ext cx="3815329" cy="1182363"/>
          </a:xfrm>
          <a:custGeom>
            <a:avLst/>
            <a:gdLst>
              <a:gd name="connsiteX0" fmla="*/ 0 w 4981431"/>
              <a:gd name="connsiteY0" fmla="*/ 329375 h 658750"/>
              <a:gd name="connsiteX1" fmla="*/ 2490716 w 4981431"/>
              <a:gd name="connsiteY1" fmla="*/ 0 h 658750"/>
              <a:gd name="connsiteX2" fmla="*/ 4981432 w 4981431"/>
              <a:gd name="connsiteY2" fmla="*/ 329375 h 658750"/>
              <a:gd name="connsiteX3" fmla="*/ 2490716 w 4981431"/>
              <a:gd name="connsiteY3" fmla="*/ 658750 h 658750"/>
              <a:gd name="connsiteX4" fmla="*/ 0 w 4981431"/>
              <a:gd name="connsiteY4" fmla="*/ 329375 h 658750"/>
              <a:gd name="connsiteX0" fmla="*/ 2490716 w 4981432"/>
              <a:gd name="connsiteY0" fmla="*/ 0 h 658750"/>
              <a:gd name="connsiteX1" fmla="*/ 4981432 w 4981432"/>
              <a:gd name="connsiteY1" fmla="*/ 329375 h 658750"/>
              <a:gd name="connsiteX2" fmla="*/ 2490716 w 4981432"/>
              <a:gd name="connsiteY2" fmla="*/ 658750 h 658750"/>
              <a:gd name="connsiteX3" fmla="*/ 0 w 4981432"/>
              <a:gd name="connsiteY3" fmla="*/ 329375 h 658750"/>
              <a:gd name="connsiteX4" fmla="*/ 2582156 w 4981432"/>
              <a:gd name="connsiteY4" fmla="*/ 91440 h 658750"/>
              <a:gd name="connsiteX0" fmla="*/ 2493319 w 4984035"/>
              <a:gd name="connsiteY0" fmla="*/ 78569 h 737319"/>
              <a:gd name="connsiteX1" fmla="*/ 4984035 w 4984035"/>
              <a:gd name="connsiteY1" fmla="*/ 407944 h 737319"/>
              <a:gd name="connsiteX2" fmla="*/ 2493319 w 4984035"/>
              <a:gd name="connsiteY2" fmla="*/ 737319 h 737319"/>
              <a:gd name="connsiteX3" fmla="*/ 2603 w 4984035"/>
              <a:gd name="connsiteY3" fmla="*/ 407944 h 737319"/>
              <a:gd name="connsiteX4" fmla="*/ 2886511 w 4984035"/>
              <a:gd name="connsiteY4" fmla="*/ 14561 h 737319"/>
              <a:gd name="connsiteX0" fmla="*/ 2492432 w 4361356"/>
              <a:gd name="connsiteY0" fmla="*/ 78569 h 738704"/>
              <a:gd name="connsiteX1" fmla="*/ 4361356 w 4361356"/>
              <a:gd name="connsiteY1" fmla="*/ 279928 h 738704"/>
              <a:gd name="connsiteX2" fmla="*/ 2492432 w 4361356"/>
              <a:gd name="connsiteY2" fmla="*/ 737319 h 738704"/>
              <a:gd name="connsiteX3" fmla="*/ 1716 w 4361356"/>
              <a:gd name="connsiteY3" fmla="*/ 407944 h 738704"/>
              <a:gd name="connsiteX4" fmla="*/ 2885624 w 4361356"/>
              <a:gd name="connsiteY4" fmla="*/ 14561 h 738704"/>
              <a:gd name="connsiteX0" fmla="*/ 2492432 w 4361829"/>
              <a:gd name="connsiteY0" fmla="*/ 78569 h 738704"/>
              <a:gd name="connsiteX1" fmla="*/ 4361356 w 4361829"/>
              <a:gd name="connsiteY1" fmla="*/ 279928 h 738704"/>
              <a:gd name="connsiteX2" fmla="*/ 2492432 w 4361829"/>
              <a:gd name="connsiteY2" fmla="*/ 737319 h 738704"/>
              <a:gd name="connsiteX3" fmla="*/ 1716 w 4361829"/>
              <a:gd name="connsiteY3" fmla="*/ 407944 h 738704"/>
              <a:gd name="connsiteX4" fmla="*/ 2885624 w 4361829"/>
              <a:gd name="connsiteY4" fmla="*/ 14561 h 738704"/>
              <a:gd name="connsiteX0" fmla="*/ 2300567 w 4169952"/>
              <a:gd name="connsiteY0" fmla="*/ 96634 h 764558"/>
              <a:gd name="connsiteX1" fmla="*/ 4169491 w 4169952"/>
              <a:gd name="connsiteY1" fmla="*/ 297993 h 764558"/>
              <a:gd name="connsiteX2" fmla="*/ 2300567 w 4169952"/>
              <a:gd name="connsiteY2" fmla="*/ 755384 h 764558"/>
              <a:gd name="connsiteX3" fmla="*/ 1875 w 4169952"/>
              <a:gd name="connsiteY3" fmla="*/ 179121 h 764558"/>
              <a:gd name="connsiteX4" fmla="*/ 2693759 w 4169952"/>
              <a:gd name="connsiteY4" fmla="*/ 32626 h 764558"/>
              <a:gd name="connsiteX0" fmla="*/ 2305574 w 4174959"/>
              <a:gd name="connsiteY0" fmla="*/ 173113 h 841037"/>
              <a:gd name="connsiteX1" fmla="*/ 4174498 w 4174959"/>
              <a:gd name="connsiteY1" fmla="*/ 374472 h 841037"/>
              <a:gd name="connsiteX2" fmla="*/ 2305574 w 4174959"/>
              <a:gd name="connsiteY2" fmla="*/ 831863 h 841037"/>
              <a:gd name="connsiteX3" fmla="*/ 6882 w 4174959"/>
              <a:gd name="connsiteY3" fmla="*/ 255600 h 841037"/>
              <a:gd name="connsiteX4" fmla="*/ 2698766 w 4174959"/>
              <a:gd name="connsiteY4" fmla="*/ 109105 h 841037"/>
              <a:gd name="connsiteX0" fmla="*/ 2305574 w 4174959"/>
              <a:gd name="connsiteY0" fmla="*/ 215816 h 883740"/>
              <a:gd name="connsiteX1" fmla="*/ 4174498 w 4174959"/>
              <a:gd name="connsiteY1" fmla="*/ 417175 h 883740"/>
              <a:gd name="connsiteX2" fmla="*/ 2305574 w 4174959"/>
              <a:gd name="connsiteY2" fmla="*/ 874566 h 883740"/>
              <a:gd name="connsiteX3" fmla="*/ 6882 w 4174959"/>
              <a:gd name="connsiteY3" fmla="*/ 298303 h 883740"/>
              <a:gd name="connsiteX4" fmla="*/ 2698766 w 4174959"/>
              <a:gd name="connsiteY4" fmla="*/ 151808 h 883740"/>
              <a:gd name="connsiteX0" fmla="*/ 2305574 w 4174959"/>
              <a:gd name="connsiteY0" fmla="*/ 292225 h 960149"/>
              <a:gd name="connsiteX1" fmla="*/ 4174498 w 4174959"/>
              <a:gd name="connsiteY1" fmla="*/ 493584 h 960149"/>
              <a:gd name="connsiteX2" fmla="*/ 2305574 w 4174959"/>
              <a:gd name="connsiteY2" fmla="*/ 950975 h 960149"/>
              <a:gd name="connsiteX3" fmla="*/ 6882 w 4174959"/>
              <a:gd name="connsiteY3" fmla="*/ 374712 h 960149"/>
              <a:gd name="connsiteX4" fmla="*/ 2698766 w 4174959"/>
              <a:gd name="connsiteY4" fmla="*/ 228217 h 960149"/>
              <a:gd name="connsiteX0" fmla="*/ 2300567 w 4169952"/>
              <a:gd name="connsiteY0" fmla="*/ 166612 h 834536"/>
              <a:gd name="connsiteX1" fmla="*/ 4169491 w 4169952"/>
              <a:gd name="connsiteY1" fmla="*/ 367971 h 834536"/>
              <a:gd name="connsiteX2" fmla="*/ 2300567 w 4169952"/>
              <a:gd name="connsiteY2" fmla="*/ 825362 h 834536"/>
              <a:gd name="connsiteX3" fmla="*/ 1875 w 4169952"/>
              <a:gd name="connsiteY3" fmla="*/ 249099 h 834536"/>
              <a:gd name="connsiteX4" fmla="*/ 2693759 w 4169952"/>
              <a:gd name="connsiteY4" fmla="*/ 175756 h 834536"/>
              <a:gd name="connsiteX0" fmla="*/ 2298694 w 4168079"/>
              <a:gd name="connsiteY0" fmla="*/ 204264 h 872188"/>
              <a:gd name="connsiteX1" fmla="*/ 4167618 w 4168079"/>
              <a:gd name="connsiteY1" fmla="*/ 405623 h 872188"/>
              <a:gd name="connsiteX2" fmla="*/ 2298694 w 4168079"/>
              <a:gd name="connsiteY2" fmla="*/ 863014 h 872188"/>
              <a:gd name="connsiteX3" fmla="*/ 2 w 4168079"/>
              <a:gd name="connsiteY3" fmla="*/ 286751 h 872188"/>
              <a:gd name="connsiteX4" fmla="*/ 2691886 w 4168079"/>
              <a:gd name="connsiteY4" fmla="*/ 213408 h 872188"/>
              <a:gd name="connsiteX0" fmla="*/ 1978654 w 3848020"/>
              <a:gd name="connsiteY0" fmla="*/ 168283 h 828652"/>
              <a:gd name="connsiteX1" fmla="*/ 3847578 w 3848020"/>
              <a:gd name="connsiteY1" fmla="*/ 369642 h 828652"/>
              <a:gd name="connsiteX2" fmla="*/ 1978654 w 3848020"/>
              <a:gd name="connsiteY2" fmla="*/ 827033 h 828652"/>
              <a:gd name="connsiteX3" fmla="*/ 2 w 3848020"/>
              <a:gd name="connsiteY3" fmla="*/ 369642 h 828652"/>
              <a:gd name="connsiteX4" fmla="*/ 2371846 w 3848020"/>
              <a:gd name="connsiteY4" fmla="*/ 177427 h 828652"/>
              <a:gd name="connsiteX0" fmla="*/ 1978680 w 3848046"/>
              <a:gd name="connsiteY0" fmla="*/ 231514 h 891883"/>
              <a:gd name="connsiteX1" fmla="*/ 3847604 w 3848046"/>
              <a:gd name="connsiteY1" fmla="*/ 432873 h 891883"/>
              <a:gd name="connsiteX2" fmla="*/ 1978680 w 3848046"/>
              <a:gd name="connsiteY2" fmla="*/ 890264 h 891883"/>
              <a:gd name="connsiteX3" fmla="*/ 28 w 3848046"/>
              <a:gd name="connsiteY3" fmla="*/ 432873 h 891883"/>
              <a:gd name="connsiteX4" fmla="*/ 2371872 w 3848046"/>
              <a:gd name="connsiteY4" fmla="*/ 240658 h 891883"/>
              <a:gd name="connsiteX0" fmla="*/ 1978682 w 3848048"/>
              <a:gd name="connsiteY0" fmla="*/ 148740 h 809109"/>
              <a:gd name="connsiteX1" fmla="*/ 3847606 w 3848048"/>
              <a:gd name="connsiteY1" fmla="*/ 350099 h 809109"/>
              <a:gd name="connsiteX2" fmla="*/ 1978682 w 3848048"/>
              <a:gd name="connsiteY2" fmla="*/ 807490 h 809109"/>
              <a:gd name="connsiteX3" fmla="*/ 30 w 3848048"/>
              <a:gd name="connsiteY3" fmla="*/ 350099 h 809109"/>
              <a:gd name="connsiteX4" fmla="*/ 2371874 w 3848048"/>
              <a:gd name="connsiteY4" fmla="*/ 157884 h 809109"/>
              <a:gd name="connsiteX0" fmla="*/ 1942106 w 3848048"/>
              <a:gd name="connsiteY0" fmla="*/ 157884 h 809109"/>
              <a:gd name="connsiteX1" fmla="*/ 3847606 w 3848048"/>
              <a:gd name="connsiteY1" fmla="*/ 350099 h 809109"/>
              <a:gd name="connsiteX2" fmla="*/ 1978682 w 3848048"/>
              <a:gd name="connsiteY2" fmla="*/ 807490 h 809109"/>
              <a:gd name="connsiteX3" fmla="*/ 30 w 3848048"/>
              <a:gd name="connsiteY3" fmla="*/ 350099 h 809109"/>
              <a:gd name="connsiteX4" fmla="*/ 2371874 w 3848048"/>
              <a:gd name="connsiteY4" fmla="*/ 157884 h 809109"/>
              <a:gd name="connsiteX0" fmla="*/ 1943407 w 3849349"/>
              <a:gd name="connsiteY0" fmla="*/ 102801 h 754026"/>
              <a:gd name="connsiteX1" fmla="*/ 3848907 w 3849349"/>
              <a:gd name="connsiteY1" fmla="*/ 295016 h 754026"/>
              <a:gd name="connsiteX2" fmla="*/ 1979983 w 3849349"/>
              <a:gd name="connsiteY2" fmla="*/ 752407 h 754026"/>
              <a:gd name="connsiteX3" fmla="*/ 1331 w 3849349"/>
              <a:gd name="connsiteY3" fmla="*/ 295016 h 754026"/>
              <a:gd name="connsiteX4" fmla="*/ 2281735 w 3849349"/>
              <a:gd name="connsiteY4" fmla="*/ 57081 h 754026"/>
              <a:gd name="connsiteX0" fmla="*/ 1943407 w 3849349"/>
              <a:gd name="connsiteY0" fmla="*/ 117708 h 768933"/>
              <a:gd name="connsiteX1" fmla="*/ 3848907 w 3849349"/>
              <a:gd name="connsiteY1" fmla="*/ 309923 h 768933"/>
              <a:gd name="connsiteX2" fmla="*/ 1979983 w 3849349"/>
              <a:gd name="connsiteY2" fmla="*/ 767314 h 768933"/>
              <a:gd name="connsiteX3" fmla="*/ 1331 w 3849349"/>
              <a:gd name="connsiteY3" fmla="*/ 309923 h 768933"/>
              <a:gd name="connsiteX4" fmla="*/ 2281735 w 3849349"/>
              <a:gd name="connsiteY4" fmla="*/ 71988 h 768933"/>
              <a:gd name="connsiteX0" fmla="*/ 1942628 w 3848570"/>
              <a:gd name="connsiteY0" fmla="*/ 122566 h 773791"/>
              <a:gd name="connsiteX1" fmla="*/ 3848128 w 3848570"/>
              <a:gd name="connsiteY1" fmla="*/ 314781 h 773791"/>
              <a:gd name="connsiteX2" fmla="*/ 1979204 w 3848570"/>
              <a:gd name="connsiteY2" fmla="*/ 772172 h 773791"/>
              <a:gd name="connsiteX3" fmla="*/ 552 w 3848570"/>
              <a:gd name="connsiteY3" fmla="*/ 314781 h 773791"/>
              <a:gd name="connsiteX4" fmla="*/ 2280956 w 3848570"/>
              <a:gd name="connsiteY4" fmla="*/ 76846 h 773791"/>
              <a:gd name="connsiteX0" fmla="*/ 1741535 w 3647466"/>
              <a:gd name="connsiteY0" fmla="*/ 112588 h 762634"/>
              <a:gd name="connsiteX1" fmla="*/ 3647035 w 3647466"/>
              <a:gd name="connsiteY1" fmla="*/ 304803 h 762634"/>
              <a:gd name="connsiteX2" fmla="*/ 1778111 w 3647466"/>
              <a:gd name="connsiteY2" fmla="*/ 762194 h 762634"/>
              <a:gd name="connsiteX3" fmla="*/ 627 w 3647466"/>
              <a:gd name="connsiteY3" fmla="*/ 377955 h 762634"/>
              <a:gd name="connsiteX4" fmla="*/ 2079863 w 3647466"/>
              <a:gd name="connsiteY4" fmla="*/ 66868 h 762634"/>
              <a:gd name="connsiteX0" fmla="*/ 1740922 w 3646853"/>
              <a:gd name="connsiteY0" fmla="*/ 145724 h 797608"/>
              <a:gd name="connsiteX1" fmla="*/ 3646422 w 3646853"/>
              <a:gd name="connsiteY1" fmla="*/ 337939 h 797608"/>
              <a:gd name="connsiteX2" fmla="*/ 1777498 w 3646853"/>
              <a:gd name="connsiteY2" fmla="*/ 795330 h 797608"/>
              <a:gd name="connsiteX3" fmla="*/ 14 w 3646853"/>
              <a:gd name="connsiteY3" fmla="*/ 411091 h 797608"/>
              <a:gd name="connsiteX4" fmla="*/ 2079250 w 3646853"/>
              <a:gd name="connsiteY4" fmla="*/ 100004 h 79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6853" h="797608">
                <a:moveTo>
                  <a:pt x="1740922" y="145724"/>
                </a:moveTo>
                <a:cubicBezTo>
                  <a:pt x="3116506" y="145724"/>
                  <a:pt x="3646422" y="156030"/>
                  <a:pt x="3646422" y="337939"/>
                </a:cubicBezTo>
                <a:cubicBezTo>
                  <a:pt x="3673854" y="849032"/>
                  <a:pt x="2385233" y="783138"/>
                  <a:pt x="1777498" y="795330"/>
                </a:cubicBezTo>
                <a:cubicBezTo>
                  <a:pt x="1169763" y="807522"/>
                  <a:pt x="4586" y="783011"/>
                  <a:pt x="14" y="411091"/>
                </a:cubicBezTo>
                <a:cubicBezTo>
                  <a:pt x="-4558" y="39171"/>
                  <a:pt x="1170010" y="-119452"/>
                  <a:pt x="2079250" y="100004"/>
                </a:cubicBezTo>
              </a:path>
            </a:pathLst>
          </a:cu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428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Steps?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54130" y="1825625"/>
            <a:ext cx="2083739" cy="4351338"/>
          </a:xfrm>
        </p:spPr>
      </p:pic>
    </p:spTree>
    <p:extLst>
      <p:ext uri="{BB962C8B-B14F-4D97-AF65-F5344CB8AC3E}">
        <p14:creationId xmlns:p14="http://schemas.microsoft.com/office/powerpoint/2010/main" xmlns="" val="43405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Exchange of Appointment resource only</a:t>
            </a:r>
          </a:p>
          <a:p>
            <a:pPr lvl="1"/>
            <a:r>
              <a:rPr lang="en-US" dirty="0" smtClean="0"/>
              <a:t>References to Schedule, Slots, Provider, Patient,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Creating a new Patient resource after Appointment made</a:t>
            </a:r>
          </a:p>
        </p:txBody>
      </p:sp>
    </p:spTree>
    <p:extLst>
      <p:ext uri="{BB962C8B-B14F-4D97-AF65-F5344CB8AC3E}">
        <p14:creationId xmlns:p14="http://schemas.microsoft.com/office/powerpoint/2010/main" xmlns="" val="177726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Time: </a:t>
            </a:r>
            <a:r>
              <a:rPr lang="en-US" dirty="0" smtClean="0"/>
              <a:t>Other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all appointments for a Patient</a:t>
            </a:r>
          </a:p>
          <a:p>
            <a:pPr lvl="1"/>
            <a:r>
              <a:rPr lang="en-US" dirty="0" smtClean="0"/>
              <a:t>Patient View</a:t>
            </a:r>
          </a:p>
          <a:p>
            <a:pPr lvl="1"/>
            <a:r>
              <a:rPr lang="en-US" dirty="0" smtClean="0"/>
              <a:t>Provider View</a:t>
            </a:r>
          </a:p>
          <a:p>
            <a:r>
              <a:rPr lang="en-US" dirty="0" smtClean="0"/>
              <a:t>Cancelling and Rescheduling Appointments</a:t>
            </a:r>
          </a:p>
          <a:p>
            <a:pPr lvl="1"/>
            <a:r>
              <a:rPr lang="en-US" dirty="0" smtClean="0"/>
              <a:t>Keep old cancelled and new booked Appointments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823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</a:t>
            </a:r>
            <a:r>
              <a:rPr lang="en-US" dirty="0"/>
              <a:t>patient </a:t>
            </a:r>
            <a:r>
              <a:rPr lang="en-US" dirty="0" smtClean="0"/>
              <a:t>access = Initial </a:t>
            </a:r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Support basic </a:t>
            </a:r>
            <a:r>
              <a:rPr lang="en-US" b="1" dirty="0"/>
              <a:t>patient</a:t>
            </a:r>
            <a:r>
              <a:rPr lang="en-US" dirty="0"/>
              <a:t> access to a provider's calendar and appointment requests. APIs and guidance:</a:t>
            </a:r>
          </a:p>
          <a:p>
            <a:r>
              <a:rPr lang="en-US" dirty="0"/>
              <a:t>Retrieve existing patient appointments</a:t>
            </a:r>
          </a:p>
          <a:p>
            <a:r>
              <a:rPr lang="en-US" dirty="0"/>
              <a:t>Search a provider's schedule for an open appointment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Request an appointment</a:t>
            </a:r>
          </a:p>
          <a:p>
            <a:r>
              <a:rPr lang="en-US" dirty="0"/>
              <a:t>Amend an appointment </a:t>
            </a:r>
          </a:p>
          <a:p>
            <a:r>
              <a:rPr lang="en-US" dirty="0"/>
              <a:t>Cancel or reschedule an appointment </a:t>
            </a:r>
          </a:p>
          <a:p>
            <a:pPr>
              <a:buNone/>
            </a:pPr>
            <a:r>
              <a:rPr lang="en-US" sz="1800" dirty="0"/>
              <a:t>*provider  =  individual, organization, healthcare service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97677" y="4564963"/>
            <a:ext cx="1739977" cy="174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3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</a:t>
            </a:r>
            <a:r>
              <a:rPr lang="en-US" dirty="0"/>
              <a:t>provider </a:t>
            </a:r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Support basic </a:t>
            </a:r>
            <a:r>
              <a:rPr lang="en-US" b="1" dirty="0"/>
              <a:t>provider </a:t>
            </a:r>
            <a:r>
              <a:rPr lang="en-US" dirty="0"/>
              <a:t>access to a provider's calendar and appointment requests. APIs and guidance for </a:t>
            </a:r>
          </a:p>
          <a:p>
            <a:r>
              <a:rPr lang="en-US" dirty="0"/>
              <a:t>Same functionality as patient appointments</a:t>
            </a:r>
          </a:p>
          <a:p>
            <a:r>
              <a:rPr lang="en-US" dirty="0"/>
              <a:t>Provider scheduling on behalf of patient</a:t>
            </a:r>
          </a:p>
          <a:p>
            <a:pPr marL="0" indent="0">
              <a:buNone/>
            </a:pPr>
            <a:r>
              <a:rPr lang="en-US" dirty="0"/>
              <a:t>+ Retrieve their existing appointments for all patients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945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600" dirty="0"/>
              <a:t>Existing patient</a:t>
            </a:r>
          </a:p>
          <a:p>
            <a:pPr marL="514350" indent="-514350"/>
            <a:r>
              <a:rPr lang="en-US" sz="3600" dirty="0"/>
              <a:t>New patients</a:t>
            </a:r>
          </a:p>
          <a:p>
            <a:pPr marL="514350" indent="-514350"/>
            <a:r>
              <a:rPr lang="en-US" sz="3600" dirty="0"/>
              <a:t>Primary Care</a:t>
            </a:r>
          </a:p>
          <a:p>
            <a:pPr marL="514350" indent="-514350"/>
            <a:r>
              <a:rPr lang="en-US" sz="3600" dirty="0"/>
              <a:t>Referral/Specialty</a:t>
            </a:r>
          </a:p>
          <a:p>
            <a:pPr marL="971550" lvl="1" indent="-514350"/>
            <a:r>
              <a:rPr lang="en-US" sz="3200" dirty="0"/>
              <a:t>Diagnostics (lab/</a:t>
            </a:r>
            <a:r>
              <a:rPr lang="en-US" sz="3200" dirty="0" err="1"/>
              <a:t>xrays</a:t>
            </a:r>
            <a:r>
              <a:rPr lang="en-US" sz="3200" dirty="0"/>
              <a:t>)</a:t>
            </a:r>
          </a:p>
          <a:p>
            <a:pPr marL="971550" lvl="1" indent="-514350"/>
            <a:r>
              <a:rPr lang="en-US" sz="3200" dirty="0"/>
              <a:t>Cardiology</a:t>
            </a:r>
          </a:p>
          <a:p>
            <a:pPr marL="971550" lvl="1" indent="-514350"/>
            <a:r>
              <a:rPr lang="en-US" sz="3200" dirty="0"/>
              <a:t>Etc.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1453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provider/patient/both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/>
            <a:r>
              <a:rPr lang="en-US" sz="3600" dirty="0"/>
              <a:t>Prior approvals</a:t>
            </a:r>
          </a:p>
          <a:p>
            <a:pPr marL="514350" indent="-514350"/>
            <a:r>
              <a:rPr lang="en-US" sz="3600" dirty="0"/>
              <a:t>Estimated out of pocket patient costs</a:t>
            </a:r>
          </a:p>
          <a:p>
            <a:pPr marL="514350" indent="-514350"/>
            <a:r>
              <a:rPr lang="en-US" sz="3600" dirty="0"/>
              <a:t>Scheduling  physical (rooms, modalities, etc.) resources</a:t>
            </a:r>
          </a:p>
          <a:p>
            <a:pPr marL="514350" indent="-514350"/>
            <a:r>
              <a:rPr lang="en-US" sz="3600" dirty="0"/>
              <a:t>Initiating Transitions of Care</a:t>
            </a:r>
          </a:p>
          <a:p>
            <a:pPr marL="514350" indent="-514350"/>
            <a:r>
              <a:rPr lang="en-US" sz="3600" dirty="0"/>
              <a:t>Language support</a:t>
            </a:r>
          </a:p>
          <a:p>
            <a:pPr marL="514350" indent="-514350"/>
            <a:r>
              <a:rPr lang="en-US" sz="3600" dirty="0"/>
              <a:t>Scheduling surgery room in one organization with an external provider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6427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Scheduling Walk-Through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043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Scenario: Patient Scheduling for single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Prerequisites:</a:t>
            </a:r>
          </a:p>
          <a:p>
            <a:pPr lvl="1"/>
            <a:r>
              <a:rPr lang="en-US" dirty="0" smtClean="0"/>
              <a:t>Single </a:t>
            </a:r>
            <a:r>
              <a:rPr lang="en-US" dirty="0"/>
              <a:t>Provider (Single Specialty, Location, Service, Endpoint, </a:t>
            </a:r>
            <a:r>
              <a:rPr lang="en-US" dirty="0" err="1"/>
              <a:t>etc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Single System</a:t>
            </a:r>
          </a:p>
          <a:p>
            <a:pPr lvl="1"/>
            <a:r>
              <a:rPr lang="en-US" dirty="0"/>
              <a:t>Schedule</a:t>
            </a:r>
          </a:p>
          <a:p>
            <a:pPr lvl="2"/>
            <a:r>
              <a:rPr lang="en-US" dirty="0" smtClean="0"/>
              <a:t>Assume system has available Schedule resource</a:t>
            </a:r>
            <a:endParaRPr lang="en-US" dirty="0"/>
          </a:p>
          <a:p>
            <a:pPr lvl="1"/>
            <a:r>
              <a:rPr lang="en-US" dirty="0"/>
              <a:t>Patient</a:t>
            </a:r>
          </a:p>
          <a:p>
            <a:pPr lvl="2"/>
            <a:r>
              <a:rPr lang="en-US" dirty="0" smtClean="0"/>
              <a:t>New or Existing</a:t>
            </a:r>
            <a:endParaRPr lang="en-US" dirty="0"/>
          </a:p>
          <a:p>
            <a:pPr lvl="1"/>
            <a:r>
              <a:rPr lang="en-US" dirty="0"/>
              <a:t>Other scenarios: Update/Cancel/Change </a:t>
            </a:r>
            <a:r>
              <a:rPr lang="en-US" dirty="0" smtClean="0"/>
              <a:t>Appointments </a:t>
            </a:r>
            <a:r>
              <a:rPr lang="mr-IN" dirty="0" smtClean="0"/>
              <a:t>–</a:t>
            </a:r>
            <a:r>
              <a:rPr lang="en-US" dirty="0" smtClean="0"/>
              <a:t> out of scope for this scenario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9798" y="1027906"/>
            <a:ext cx="1810946" cy="1498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5771270" y="1690688"/>
            <a:ext cx="1488188" cy="2527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7551313" y="1136047"/>
            <a:ext cx="795184" cy="128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953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1149</Words>
  <Application>Microsoft Office PowerPoint</Application>
  <PresentationFormat>Custom</PresentationFormat>
  <Paragraphs>316</Paragraphs>
  <Slides>33</Slides>
  <Notes>2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Argonaut Scheduling (Annotated (in red) with Meeting Notes)</vt:lpstr>
      <vt:lpstr>Overview</vt:lpstr>
      <vt:lpstr>Summary from last call</vt:lpstr>
      <vt:lpstr>Base patient access = Initial Use Cases</vt:lpstr>
      <vt:lpstr>Base provider access</vt:lpstr>
      <vt:lpstr>In Scope</vt:lpstr>
      <vt:lpstr>Advanced provider/patient/both</vt:lpstr>
      <vt:lpstr>Scheduling Walk-Through</vt:lpstr>
      <vt:lpstr>Simple Scenario: Patient Scheduling for single provider</vt:lpstr>
      <vt:lpstr>Interaction Diagram by  Cooper</vt:lpstr>
      <vt:lpstr>Use Case: Overview of Steps</vt:lpstr>
      <vt:lpstr>Use Case: Overview of Steps</vt:lpstr>
      <vt:lpstr>Slide 13</vt:lpstr>
      <vt:lpstr>Use Case: Overview of Steps</vt:lpstr>
      <vt:lpstr>Step 1:  Login and Patient Authentication</vt:lpstr>
      <vt:lpstr>Use Case: Overview of Steps</vt:lpstr>
      <vt:lpstr>Step 2: (Server) Patient Matching or create new Patient</vt:lpstr>
      <vt:lpstr>Use Case: Overview of Steps</vt:lpstr>
      <vt:lpstr>Step 3: (Client) Patient Searches for Availability (Availability Discovery)</vt:lpstr>
      <vt:lpstr>Slide 20</vt:lpstr>
      <vt:lpstr>Step 3: (Client) Patient Searches for Availability</vt:lpstr>
      <vt:lpstr>Use Case: Overview of Steps</vt:lpstr>
      <vt:lpstr>Step 4: (Server) Fetches and Returns Available Appointments Based on Client Supplied Parameters</vt:lpstr>
      <vt:lpstr>Assume the system has Schedule and Slots resources for Dr. X: </vt:lpstr>
      <vt:lpstr>Server selects some and returns as proposed Appointment resources</vt:lpstr>
      <vt:lpstr>Use Case: Overview of Steps</vt:lpstr>
      <vt:lpstr>Step 5: (Client) Choose an Appointment time</vt:lpstr>
      <vt:lpstr>Use Case: Overview of Steps</vt:lpstr>
      <vt:lpstr>Step 6: (Server) Accepts Appointment request from Client</vt:lpstr>
      <vt:lpstr>Use Case: Overview of Steps</vt:lpstr>
      <vt:lpstr>Other Steps?</vt:lpstr>
      <vt:lpstr>Key Points</vt:lpstr>
      <vt:lpstr>Next Time: Other Use Cases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Walk-Through</dc:title>
  <dc:creator>Eric Haas</dc:creator>
  <cp:lastModifiedBy>Eric Haas</cp:lastModifiedBy>
  <cp:revision>59</cp:revision>
  <dcterms:created xsi:type="dcterms:W3CDTF">2017-04-24T21:15:02Z</dcterms:created>
  <dcterms:modified xsi:type="dcterms:W3CDTF">2017-04-26T19:16:41Z</dcterms:modified>
</cp:coreProperties>
</file>