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7" r:id="rId4"/>
    <p:sldId id="263" r:id="rId5"/>
    <p:sldId id="259" r:id="rId6"/>
    <p:sldId id="260" r:id="rId7"/>
    <p:sldId id="261" r:id="rId8"/>
    <p:sldId id="266" r:id="rId9"/>
    <p:sldId id="267" r:id="rId10"/>
    <p:sldId id="262" r:id="rId11"/>
    <p:sldId id="265" r:id="rId12"/>
    <p:sldId id="264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1584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CB654B-E7C9-9248-9EB5-2F4FDC45E8F2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D1B2A2-88D1-F444-BDD4-3C2DC32D1D2F}">
      <dgm:prSet phldrT="[Text]"/>
      <dgm:spPr/>
      <dgm:t>
        <a:bodyPr/>
        <a:lstStyle/>
        <a:p>
          <a:r>
            <a:rPr lang="en-US" dirty="0" smtClean="0"/>
            <a:t>WBS, Project Plan and Semester Plan</a:t>
          </a:r>
          <a:endParaRPr lang="en-US" dirty="0"/>
        </a:p>
      </dgm:t>
    </dgm:pt>
    <dgm:pt modelId="{E7B5214D-5A37-5145-B40B-28A43A4C5864}" type="parTrans" cxnId="{D862410E-1161-DC45-9583-BB9ADED03526}">
      <dgm:prSet/>
      <dgm:spPr/>
      <dgm:t>
        <a:bodyPr/>
        <a:lstStyle/>
        <a:p>
          <a:endParaRPr lang="en-US"/>
        </a:p>
      </dgm:t>
    </dgm:pt>
    <dgm:pt modelId="{D46DC621-B1B9-BA45-95BF-6F49DEF771D5}" type="sibTrans" cxnId="{D862410E-1161-DC45-9583-BB9ADED03526}">
      <dgm:prSet/>
      <dgm:spPr/>
      <dgm:t>
        <a:bodyPr/>
        <a:lstStyle/>
        <a:p>
          <a:endParaRPr lang="en-US"/>
        </a:p>
      </dgm:t>
    </dgm:pt>
    <dgm:pt modelId="{C5555C72-23B1-CA47-8015-B985E757E20F}">
      <dgm:prSet phldrT="[Text]"/>
      <dgm:spPr/>
      <dgm:t>
        <a:bodyPr/>
        <a:lstStyle/>
        <a:p>
          <a:r>
            <a:rPr lang="en-US" dirty="0" smtClean="0"/>
            <a:t>Baseline SOW</a:t>
          </a:r>
          <a:endParaRPr lang="en-US" dirty="0"/>
        </a:p>
      </dgm:t>
    </dgm:pt>
    <dgm:pt modelId="{41D54870-15B4-944D-8A8F-39F8F049AC21}" type="parTrans" cxnId="{32BBD4F5-A6CD-7F4D-BACD-C58B2F56A771}">
      <dgm:prSet/>
      <dgm:spPr/>
      <dgm:t>
        <a:bodyPr/>
        <a:lstStyle/>
        <a:p>
          <a:endParaRPr lang="en-US"/>
        </a:p>
      </dgm:t>
    </dgm:pt>
    <dgm:pt modelId="{CCE65DF6-D39B-394F-99A1-37016F90CA3E}" type="sibTrans" cxnId="{32BBD4F5-A6CD-7F4D-BACD-C58B2F56A771}">
      <dgm:prSet/>
      <dgm:spPr/>
      <dgm:t>
        <a:bodyPr/>
        <a:lstStyle/>
        <a:p>
          <a:endParaRPr lang="en-US"/>
        </a:p>
      </dgm:t>
    </dgm:pt>
    <dgm:pt modelId="{B6B37FF9-1DBD-404D-83CD-4C954DAD11A7}">
      <dgm:prSet phldrT="[Text]"/>
      <dgm:spPr/>
      <dgm:t>
        <a:bodyPr/>
        <a:lstStyle/>
        <a:p>
          <a:r>
            <a:rPr lang="en-US" dirty="0" smtClean="0"/>
            <a:t>SRS for breadth</a:t>
          </a:r>
          <a:endParaRPr lang="en-US" dirty="0"/>
        </a:p>
      </dgm:t>
    </dgm:pt>
    <dgm:pt modelId="{0447758C-3F77-904A-B0BE-E51A1D013859}" type="parTrans" cxnId="{4CB93864-0F8C-8546-8604-7E67663BF647}">
      <dgm:prSet/>
      <dgm:spPr/>
      <dgm:t>
        <a:bodyPr/>
        <a:lstStyle/>
        <a:p>
          <a:endParaRPr lang="en-US"/>
        </a:p>
      </dgm:t>
    </dgm:pt>
    <dgm:pt modelId="{FEF221DB-999D-1947-965D-B834E959CF4E}" type="sibTrans" cxnId="{4CB93864-0F8C-8546-8604-7E67663BF647}">
      <dgm:prSet/>
      <dgm:spPr/>
      <dgm:t>
        <a:bodyPr/>
        <a:lstStyle/>
        <a:p>
          <a:endParaRPr lang="en-US"/>
        </a:p>
      </dgm:t>
    </dgm:pt>
    <dgm:pt modelId="{875692BA-9208-2246-AF71-EF646757D92C}">
      <dgm:prSet phldrT="[Text]"/>
      <dgm:spPr/>
      <dgm:t>
        <a:bodyPr/>
        <a:lstStyle/>
        <a:p>
          <a:r>
            <a:rPr lang="en-US" dirty="0" smtClean="0"/>
            <a:t>Project Scope and Vision</a:t>
          </a:r>
          <a:endParaRPr lang="en-US" dirty="0"/>
        </a:p>
      </dgm:t>
    </dgm:pt>
    <dgm:pt modelId="{CA782013-E643-AC46-8EF5-BD24FE7B2F9E}" type="parTrans" cxnId="{B688FA11-B36B-0B4A-9482-F8D30EA634CF}">
      <dgm:prSet/>
      <dgm:spPr/>
      <dgm:t>
        <a:bodyPr/>
        <a:lstStyle/>
        <a:p>
          <a:endParaRPr lang="en-US"/>
        </a:p>
      </dgm:t>
    </dgm:pt>
    <dgm:pt modelId="{2849A94F-7539-F346-ADA0-5729864A5B7D}" type="sibTrans" cxnId="{B688FA11-B36B-0B4A-9482-F8D30EA634CF}">
      <dgm:prSet/>
      <dgm:spPr/>
      <dgm:t>
        <a:bodyPr/>
        <a:lstStyle/>
        <a:p>
          <a:endParaRPr lang="en-US"/>
        </a:p>
      </dgm:t>
    </dgm:pt>
    <dgm:pt modelId="{69C83E96-512D-6943-8A8A-7FF32F61E76B}" type="pres">
      <dgm:prSet presAssocID="{38CB654B-E7C9-9248-9EB5-2F4FDC45E8F2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9476D2-0674-E340-96A2-DE8BE77D124E}" type="pres">
      <dgm:prSet presAssocID="{38CB654B-E7C9-9248-9EB5-2F4FDC45E8F2}" presName="arrow" presStyleLbl="bgShp" presStyleIdx="0" presStyleCnt="1"/>
      <dgm:spPr/>
    </dgm:pt>
    <dgm:pt modelId="{7CACCA21-9CBF-0E4C-9F8A-56F0B0AB14DC}" type="pres">
      <dgm:prSet presAssocID="{38CB654B-E7C9-9248-9EB5-2F4FDC45E8F2}" presName="linearProcess" presStyleCnt="0"/>
      <dgm:spPr/>
    </dgm:pt>
    <dgm:pt modelId="{D1953A0A-5B8D-4E4F-B736-9230430BB3D0}" type="pres">
      <dgm:prSet presAssocID="{91D1B2A2-88D1-F444-BDD4-3C2DC32D1D2F}" presName="textNode" presStyleLbl="node1" presStyleIdx="0" presStyleCnt="4" custScaleX="56302" custLinFactX="35010" custLinFactNeighborX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0CA9B6-683D-BD45-89CD-1EFBB542A7BC}" type="pres">
      <dgm:prSet presAssocID="{D46DC621-B1B9-BA45-95BF-6F49DEF771D5}" presName="sibTrans" presStyleCnt="0"/>
      <dgm:spPr/>
    </dgm:pt>
    <dgm:pt modelId="{A3A3144E-1A27-394F-9503-EA4450B10FAA}" type="pres">
      <dgm:prSet presAssocID="{C5555C72-23B1-CA47-8015-B985E757E20F}" presName="textNode" presStyleLbl="node1" presStyleIdx="1" presStyleCnt="4" custScaleX="58617" custLinFactX="32944" custLinFactNeighborX="100000" custLinFactNeighborY="4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E21500-292C-374A-BDAF-4D1165C313AC}" type="pres">
      <dgm:prSet presAssocID="{CCE65DF6-D39B-394F-99A1-37016F90CA3E}" presName="sibTrans" presStyleCnt="0"/>
      <dgm:spPr/>
    </dgm:pt>
    <dgm:pt modelId="{2B994EE1-E812-2945-A47F-F7C09DFC883B}" type="pres">
      <dgm:prSet presAssocID="{B6B37FF9-1DBD-404D-83CD-4C954DAD11A7}" presName="textNode" presStyleLbl="node1" presStyleIdx="2" presStyleCnt="4" custScaleX="70102" custLinFactX="31070" custLinFactNeighborX="100000" custLinFactNeighborY="4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B79C2E-C6A0-F348-8ACA-AEF96A22ED40}" type="pres">
      <dgm:prSet presAssocID="{FEF221DB-999D-1947-965D-B834E959CF4E}" presName="sibTrans" presStyleCnt="0"/>
      <dgm:spPr/>
    </dgm:pt>
    <dgm:pt modelId="{5EE6566D-74DD-2842-A60E-1A1F8BD6E903}" type="pres">
      <dgm:prSet presAssocID="{875692BA-9208-2246-AF71-EF646757D92C}" presName="textNode" presStyleLbl="node1" presStyleIdx="3" presStyleCnt="4" custScaleX="56302" custLinFactX="-203043" custLinFactNeighborX="-300000" custLinFactNeighborY="12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CEC359-1FB2-B146-B93C-D1D529F6F58C}" type="presOf" srcId="{C5555C72-23B1-CA47-8015-B985E757E20F}" destId="{A3A3144E-1A27-394F-9503-EA4450B10FAA}" srcOrd="0" destOrd="0" presId="urn:microsoft.com/office/officeart/2005/8/layout/hProcess9"/>
    <dgm:cxn modelId="{D862410E-1161-DC45-9583-BB9ADED03526}" srcId="{38CB654B-E7C9-9248-9EB5-2F4FDC45E8F2}" destId="{91D1B2A2-88D1-F444-BDD4-3C2DC32D1D2F}" srcOrd="0" destOrd="0" parTransId="{E7B5214D-5A37-5145-B40B-28A43A4C5864}" sibTransId="{D46DC621-B1B9-BA45-95BF-6F49DEF771D5}"/>
    <dgm:cxn modelId="{97611D1F-82AB-6443-914B-F7EBF1371EEF}" type="presOf" srcId="{B6B37FF9-1DBD-404D-83CD-4C954DAD11A7}" destId="{2B994EE1-E812-2945-A47F-F7C09DFC883B}" srcOrd="0" destOrd="0" presId="urn:microsoft.com/office/officeart/2005/8/layout/hProcess9"/>
    <dgm:cxn modelId="{95FEF5FA-EFB8-8F43-A4C0-4258082537D2}" type="presOf" srcId="{875692BA-9208-2246-AF71-EF646757D92C}" destId="{5EE6566D-74DD-2842-A60E-1A1F8BD6E903}" srcOrd="0" destOrd="0" presId="urn:microsoft.com/office/officeart/2005/8/layout/hProcess9"/>
    <dgm:cxn modelId="{B688FA11-B36B-0B4A-9482-F8D30EA634CF}" srcId="{38CB654B-E7C9-9248-9EB5-2F4FDC45E8F2}" destId="{875692BA-9208-2246-AF71-EF646757D92C}" srcOrd="3" destOrd="0" parTransId="{CA782013-E643-AC46-8EF5-BD24FE7B2F9E}" sibTransId="{2849A94F-7539-F346-ADA0-5729864A5B7D}"/>
    <dgm:cxn modelId="{FB984D49-3C87-0C4E-BA34-377518D627EB}" type="presOf" srcId="{38CB654B-E7C9-9248-9EB5-2F4FDC45E8F2}" destId="{69C83E96-512D-6943-8A8A-7FF32F61E76B}" srcOrd="0" destOrd="0" presId="urn:microsoft.com/office/officeart/2005/8/layout/hProcess9"/>
    <dgm:cxn modelId="{C4074E07-7516-8A47-9D28-EA37CC53B9B4}" type="presOf" srcId="{91D1B2A2-88D1-F444-BDD4-3C2DC32D1D2F}" destId="{D1953A0A-5B8D-4E4F-B736-9230430BB3D0}" srcOrd="0" destOrd="0" presId="urn:microsoft.com/office/officeart/2005/8/layout/hProcess9"/>
    <dgm:cxn modelId="{4CB93864-0F8C-8546-8604-7E67663BF647}" srcId="{38CB654B-E7C9-9248-9EB5-2F4FDC45E8F2}" destId="{B6B37FF9-1DBD-404D-83CD-4C954DAD11A7}" srcOrd="2" destOrd="0" parTransId="{0447758C-3F77-904A-B0BE-E51A1D013859}" sibTransId="{FEF221DB-999D-1947-965D-B834E959CF4E}"/>
    <dgm:cxn modelId="{32BBD4F5-A6CD-7F4D-BACD-C58B2F56A771}" srcId="{38CB654B-E7C9-9248-9EB5-2F4FDC45E8F2}" destId="{C5555C72-23B1-CA47-8015-B985E757E20F}" srcOrd="1" destOrd="0" parTransId="{41D54870-15B4-944D-8A8F-39F8F049AC21}" sibTransId="{CCE65DF6-D39B-394F-99A1-37016F90CA3E}"/>
    <dgm:cxn modelId="{171CC8C1-A9A6-B244-A211-B4B7CBAF5CF9}" type="presParOf" srcId="{69C83E96-512D-6943-8A8A-7FF32F61E76B}" destId="{F39476D2-0674-E340-96A2-DE8BE77D124E}" srcOrd="0" destOrd="0" presId="urn:microsoft.com/office/officeart/2005/8/layout/hProcess9"/>
    <dgm:cxn modelId="{7C264822-55E5-B441-B501-8F0D0191013D}" type="presParOf" srcId="{69C83E96-512D-6943-8A8A-7FF32F61E76B}" destId="{7CACCA21-9CBF-0E4C-9F8A-56F0B0AB14DC}" srcOrd="1" destOrd="0" presId="urn:microsoft.com/office/officeart/2005/8/layout/hProcess9"/>
    <dgm:cxn modelId="{5015E7B4-7670-D943-BD3D-2D7AC9DB0E4D}" type="presParOf" srcId="{7CACCA21-9CBF-0E4C-9F8A-56F0B0AB14DC}" destId="{D1953A0A-5B8D-4E4F-B736-9230430BB3D0}" srcOrd="0" destOrd="0" presId="urn:microsoft.com/office/officeart/2005/8/layout/hProcess9"/>
    <dgm:cxn modelId="{9C680755-DE3F-CB44-B4B3-830D0000FAF8}" type="presParOf" srcId="{7CACCA21-9CBF-0E4C-9F8A-56F0B0AB14DC}" destId="{BF0CA9B6-683D-BD45-89CD-1EFBB542A7BC}" srcOrd="1" destOrd="0" presId="urn:microsoft.com/office/officeart/2005/8/layout/hProcess9"/>
    <dgm:cxn modelId="{1E9E0125-060E-3A42-9590-FA24BC5250AB}" type="presParOf" srcId="{7CACCA21-9CBF-0E4C-9F8A-56F0B0AB14DC}" destId="{A3A3144E-1A27-394F-9503-EA4450B10FAA}" srcOrd="2" destOrd="0" presId="urn:microsoft.com/office/officeart/2005/8/layout/hProcess9"/>
    <dgm:cxn modelId="{4A29E9E5-0CB8-9144-8E8B-F076C182E6BF}" type="presParOf" srcId="{7CACCA21-9CBF-0E4C-9F8A-56F0B0AB14DC}" destId="{EAE21500-292C-374A-BDAF-4D1165C313AC}" srcOrd="3" destOrd="0" presId="urn:microsoft.com/office/officeart/2005/8/layout/hProcess9"/>
    <dgm:cxn modelId="{21970CDA-E90E-2F45-920D-8F949520A3E2}" type="presParOf" srcId="{7CACCA21-9CBF-0E4C-9F8A-56F0B0AB14DC}" destId="{2B994EE1-E812-2945-A47F-F7C09DFC883B}" srcOrd="4" destOrd="0" presId="urn:microsoft.com/office/officeart/2005/8/layout/hProcess9"/>
    <dgm:cxn modelId="{1F044C74-87DB-9A43-8F2F-3B8BB44D3E93}" type="presParOf" srcId="{7CACCA21-9CBF-0E4C-9F8A-56F0B0AB14DC}" destId="{52B79C2E-C6A0-F348-8ACA-AEF96A22ED40}" srcOrd="5" destOrd="0" presId="urn:microsoft.com/office/officeart/2005/8/layout/hProcess9"/>
    <dgm:cxn modelId="{67938538-5A21-C94A-BB99-C1B5A51F6F24}" type="presParOf" srcId="{7CACCA21-9CBF-0E4C-9F8A-56F0B0AB14DC}" destId="{5EE6566D-74DD-2842-A60E-1A1F8BD6E903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9476D2-0674-E340-96A2-DE8BE77D124E}">
      <dsp:nvSpPr>
        <dsp:cNvPr id="0" name=""/>
        <dsp:cNvSpPr/>
      </dsp:nvSpPr>
      <dsp:spPr>
        <a:xfrm>
          <a:off x="570785" y="0"/>
          <a:ext cx="6468903" cy="36703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1953A0A-5B8D-4E4F-B736-9230430BB3D0}">
      <dsp:nvSpPr>
        <dsp:cNvPr id="0" name=""/>
        <dsp:cNvSpPr/>
      </dsp:nvSpPr>
      <dsp:spPr>
        <a:xfrm>
          <a:off x="1632964" y="1101090"/>
          <a:ext cx="1379185" cy="146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WBS, Project Plan and Semester Plan</a:t>
          </a:r>
          <a:endParaRPr lang="en-US" sz="1700" kern="1200" dirty="0"/>
        </a:p>
      </dsp:txBody>
      <dsp:txXfrm>
        <a:off x="1700290" y="1168416"/>
        <a:ext cx="1244533" cy="1333468"/>
      </dsp:txXfrm>
    </dsp:sp>
    <dsp:sp modelId="{A3A3144E-1A27-394F-9503-EA4450B10FAA}">
      <dsp:nvSpPr>
        <dsp:cNvPr id="0" name=""/>
        <dsp:cNvSpPr/>
      </dsp:nvSpPr>
      <dsp:spPr>
        <a:xfrm>
          <a:off x="3109811" y="1107388"/>
          <a:ext cx="1435894" cy="146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Baseline SOW</a:t>
          </a:r>
          <a:endParaRPr lang="en-US" sz="1700" kern="1200" dirty="0"/>
        </a:p>
      </dsp:txBody>
      <dsp:txXfrm>
        <a:off x="3179906" y="1177483"/>
        <a:ext cx="1295704" cy="1327930"/>
      </dsp:txXfrm>
    </dsp:sp>
    <dsp:sp modelId="{2B994EE1-E812-2945-A47F-F7C09DFC883B}">
      <dsp:nvSpPr>
        <dsp:cNvPr id="0" name=""/>
        <dsp:cNvSpPr/>
      </dsp:nvSpPr>
      <dsp:spPr>
        <a:xfrm>
          <a:off x="4648071" y="1107388"/>
          <a:ext cx="1717233" cy="146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SRS for breadth</a:t>
          </a:r>
          <a:endParaRPr lang="en-US" sz="1700" kern="1200" dirty="0"/>
        </a:p>
      </dsp:txBody>
      <dsp:txXfrm>
        <a:off x="4719739" y="1179056"/>
        <a:ext cx="1573897" cy="1324784"/>
      </dsp:txXfrm>
    </dsp:sp>
    <dsp:sp modelId="{5EE6566D-74DD-2842-A60E-1A1F8BD6E903}">
      <dsp:nvSpPr>
        <dsp:cNvPr id="0" name=""/>
        <dsp:cNvSpPr/>
      </dsp:nvSpPr>
      <dsp:spPr>
        <a:xfrm>
          <a:off x="185610" y="1119221"/>
          <a:ext cx="1379185" cy="146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Project Scope and Vision</a:t>
          </a:r>
          <a:endParaRPr lang="en-US" sz="1700" kern="1200" dirty="0"/>
        </a:p>
      </dsp:txBody>
      <dsp:txXfrm>
        <a:off x="252936" y="1186547"/>
        <a:ext cx="1244533" cy="1333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3FF1A-0116-504F-89B1-073428F53FC3}" type="datetime1">
              <a:rPr lang="en-US" smtClean="0"/>
              <a:t>10/13/11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BC764-0680-084E-97A0-FB0AE90DA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505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CE6C4-B88C-4042-A767-F27389440AC7}" type="datetime1">
              <a:rPr lang="en-US" smtClean="0"/>
              <a:t>10/13/11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FB8D5-035D-7F44-9AFB-DBEF79095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495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FB8D5-035D-7F44-9AFB-DBEF790950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202E-3D23-DB49-8256-73F7BC8DD1B6}" type="datetime1">
              <a:rPr lang="en-US" smtClean="0"/>
              <a:t>10/13/11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0917EEF-1EB5-8341-8A77-BE0A280D7562}" type="datetime1">
              <a:rPr lang="en-US" smtClean="0"/>
              <a:t>10/13/11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EF04B-95CB-0C4F-ABCA-FFFB1075EA39}" type="datetime1">
              <a:rPr lang="en-US" smtClean="0"/>
              <a:t>10/13/11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3E073B1-0C5F-6040-898E-B6CAC15666A7}" type="datetime1">
              <a:rPr lang="en-US" smtClean="0"/>
              <a:t>10/13/11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D40BC1E-F3F6-9D4C-9A03-BF7B6845035A}" type="datetime1">
              <a:rPr lang="en-US" smtClean="0"/>
              <a:t>10/13/11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A67F-F4D5-DA43-A553-58815FD9C33B}" type="datetime1">
              <a:rPr lang="en-US" smtClean="0"/>
              <a:t>10/13/11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2D77-1C06-DC49-B151-9EC14FD5A4DC}" type="datetime1">
              <a:rPr lang="en-US" smtClean="0"/>
              <a:t>10/13/11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0FB9-B530-B844-8DB5-9872478EB64C}" type="datetime1">
              <a:rPr lang="en-US" smtClean="0"/>
              <a:t>10/13/11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469-AD8B-4942-B541-C70E62F4C14A}" type="datetime1">
              <a:rPr lang="en-US" smtClean="0"/>
              <a:t>10/13/11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4965-26D8-6A4B-9B13-BA31105CB4FF}" type="datetime1">
              <a:rPr lang="en-US" smtClean="0"/>
              <a:t>10/13/11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12046EA-9C72-4749-9A34-057DD00A1655}" type="datetime1">
              <a:rPr lang="en-US" smtClean="0"/>
              <a:t>10/13/11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BD9D80D-3A0E-0843-B874-06F2EEFA5CB5}" type="datetime1">
              <a:rPr lang="en-US" smtClean="0"/>
              <a:t>10/13/11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FBE6-5B7B-1348-9041-E0D080270CD9}" type="datetime1">
              <a:rPr lang="en-US" smtClean="0"/>
              <a:t>10/13/11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0499-4C7D-C54C-9D99-3193A4FF1B2A}" type="datetime1">
              <a:rPr lang="en-US" smtClean="0"/>
              <a:t>10/13/11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BE0C8D1-F369-6448-B5B1-C558495A2C21}" type="datetime1">
              <a:rPr lang="en-US" smtClean="0"/>
              <a:t>10/13/11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45B8A75-16C8-884A-9CF3-76734585FB23}" type="datetime1">
              <a:rPr lang="en-US" smtClean="0"/>
              <a:t>10/13/11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 Evaluation Approach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/>
              <a:t>Team Argonauts - EnerNOC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Team:</a:t>
            </a:r>
            <a:r>
              <a:rPr lang="en-US" dirty="0" smtClean="0"/>
              <a:t> Danny, Matt, Ray, Sid and Me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Mentors:</a:t>
            </a:r>
            <a:r>
              <a:rPr lang="en-US" dirty="0" smtClean="0"/>
              <a:t> Bradley, Grace and Mel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51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Evaluation Approach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8806607"/>
              </p:ext>
            </p:extLst>
          </p:nvPr>
        </p:nvGraphicFramePr>
        <p:xfrm>
          <a:off x="430014" y="2130897"/>
          <a:ext cx="8256608" cy="4638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50043"/>
                <a:gridCol w="1560043"/>
                <a:gridCol w="1180032"/>
                <a:gridCol w="692157"/>
                <a:gridCol w="1058111"/>
                <a:gridCol w="1058111"/>
                <a:gridCol w="10581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Criteria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Waterfall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ACDM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Business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Mission critical</a:t>
                      </a:r>
                      <a:r>
                        <a:rPr lang="en-US" sz="1600" baseline="0" dirty="0" smtClean="0"/>
                        <a:t> to continue their business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Market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If done right, open flood gates for opportunities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Stakeholders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High tech customer – High expectations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 co-located, but highly involved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7715" y="689429"/>
            <a:ext cx="224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Scale</a:t>
            </a:r>
            <a:r>
              <a:rPr lang="en-US" dirty="0" smtClean="0"/>
              <a:t> : </a:t>
            </a:r>
            <a:r>
              <a:rPr lang="en-US" dirty="0" smtClean="0"/>
              <a:t>No, Ok, 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75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Evaluation Approach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343687"/>
              </p:ext>
            </p:extLst>
          </p:nvPr>
        </p:nvGraphicFramePr>
        <p:xfrm>
          <a:off x="440014" y="2240908"/>
          <a:ext cx="8256608" cy="3815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90042"/>
                <a:gridCol w="1790048"/>
                <a:gridCol w="1230034"/>
                <a:gridCol w="780021"/>
                <a:gridCol w="1010028"/>
                <a:gridCol w="798324"/>
                <a:gridCol w="10581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Criteria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Waterfall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ACDM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Less volatile or static functional requirements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High-volatile or vague quality</a:t>
                      </a:r>
                      <a:r>
                        <a:rPr lang="en-US" sz="1600" baseline="0" dirty="0" smtClean="0"/>
                        <a:t> attribute requirements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Fixed budget,</a:t>
                      </a:r>
                      <a:r>
                        <a:rPr lang="en-US" sz="1600" baseline="0" dirty="0" smtClean="0"/>
                        <a:t> m</a:t>
                      </a:r>
                      <a:r>
                        <a:rPr lang="en-US" sz="1600" dirty="0" smtClean="0"/>
                        <a:t>onthly 60 hours of 5 individuals for 16 months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7715" y="689429"/>
            <a:ext cx="224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Scale</a:t>
            </a:r>
            <a:r>
              <a:rPr lang="en-US" dirty="0" smtClean="0"/>
              <a:t> : </a:t>
            </a:r>
            <a:r>
              <a:rPr lang="en-US" dirty="0" smtClean="0"/>
              <a:t>No, Ok, 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000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Evaluation Approach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713111"/>
              </p:ext>
            </p:extLst>
          </p:nvPr>
        </p:nvGraphicFramePr>
        <p:xfrm>
          <a:off x="440014" y="2240908"/>
          <a:ext cx="8256608" cy="3906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90039"/>
                <a:gridCol w="1890051"/>
                <a:gridCol w="1230034"/>
                <a:gridCol w="780021"/>
                <a:gridCol w="1010028"/>
                <a:gridCol w="798324"/>
                <a:gridCol w="10581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Criteria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Waterfall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ACDM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Iterative process for architecture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Iterative process for implementation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Unfamiliar technology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High emphasis on architecture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7715" y="689429"/>
            <a:ext cx="224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Scale</a:t>
            </a:r>
            <a:r>
              <a:rPr lang="en-US" dirty="0" smtClean="0"/>
              <a:t> : </a:t>
            </a:r>
            <a:r>
              <a:rPr lang="en-US" dirty="0" smtClean="0"/>
              <a:t>No, Ok, 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85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ACDM?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 emphasis on architecture at early stages of the system </a:t>
            </a:r>
            <a:r>
              <a:rPr lang="en-US" dirty="0" smtClean="0"/>
              <a:t>development</a:t>
            </a:r>
            <a:endParaRPr lang="en-US" dirty="0"/>
          </a:p>
          <a:p>
            <a:r>
              <a:rPr lang="en-US" dirty="0" smtClean="0"/>
              <a:t>Aims </a:t>
            </a:r>
            <a:r>
              <a:rPr lang="en-US" dirty="0"/>
              <a:t>at creating architecture </a:t>
            </a:r>
            <a:r>
              <a:rPr lang="en-US" dirty="0" smtClean="0"/>
              <a:t>iteratively</a:t>
            </a:r>
          </a:p>
          <a:p>
            <a:pPr lvl="1"/>
            <a:r>
              <a:rPr lang="en-US" dirty="0" smtClean="0"/>
              <a:t>Can couple with Scrum?</a:t>
            </a:r>
            <a:endParaRPr lang="en-US" dirty="0"/>
          </a:p>
          <a:p>
            <a:r>
              <a:rPr lang="en-US" dirty="0"/>
              <a:t>Formal focus rationale behind architecture </a:t>
            </a:r>
            <a:r>
              <a:rPr lang="en-US" dirty="0" smtClean="0"/>
              <a:t>decisions</a:t>
            </a:r>
          </a:p>
          <a:p>
            <a:pPr>
              <a:buFont typeface="Wingdings" charset="2"/>
              <a:buChar char=""/>
            </a:pPr>
            <a:r>
              <a:rPr lang="en-US" dirty="0" smtClean="0"/>
              <a:t>Lack of support from formal tools</a:t>
            </a:r>
          </a:p>
          <a:p>
            <a:pPr>
              <a:buFont typeface="Wingdings" charset="2"/>
              <a:buChar char=""/>
            </a:pPr>
            <a:r>
              <a:rPr lang="en-US" dirty="0" smtClean="0"/>
              <a:t>Team’s knowledge on software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47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Scrum?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208696"/>
            <a:ext cx="7610476" cy="4057633"/>
          </a:xfrm>
        </p:spPr>
        <p:txBody>
          <a:bodyPr>
            <a:normAutofit/>
          </a:bodyPr>
          <a:lstStyle/>
          <a:p>
            <a:r>
              <a:rPr lang="en-US" dirty="0" smtClean="0"/>
              <a:t>Provides a project management dimension to ACDM</a:t>
            </a:r>
          </a:p>
          <a:p>
            <a:r>
              <a:rPr lang="en-US" dirty="0" smtClean="0"/>
              <a:t>Forces us to “travel light” (we complicate things)</a:t>
            </a:r>
          </a:p>
          <a:p>
            <a:pPr lvl="1"/>
            <a:r>
              <a:rPr lang="en-US" dirty="0" smtClean="0"/>
              <a:t>Focus on providing value to </a:t>
            </a:r>
            <a:r>
              <a:rPr lang="en-US" dirty="0" err="1" smtClean="0"/>
              <a:t>EnerNOC</a:t>
            </a:r>
            <a:endParaRPr lang="en-US" dirty="0" smtClean="0"/>
          </a:p>
          <a:p>
            <a:r>
              <a:rPr lang="en-US" dirty="0" smtClean="0"/>
              <a:t>Is iterative and incremental in its approach</a:t>
            </a:r>
          </a:p>
          <a:p>
            <a:pPr lvl="1"/>
            <a:r>
              <a:rPr lang="en-US" dirty="0" err="1" smtClean="0"/>
              <a:t>EnerNOC</a:t>
            </a:r>
            <a:r>
              <a:rPr lang="en-US" dirty="0" smtClean="0"/>
              <a:t> involvement in project direction</a:t>
            </a:r>
          </a:p>
          <a:p>
            <a:r>
              <a:rPr lang="en-US" dirty="0" smtClean="0"/>
              <a:t>Scrum addresses multiple dimensions of complexity</a:t>
            </a:r>
          </a:p>
          <a:p>
            <a:pPr lvl="1"/>
            <a:r>
              <a:rPr lang="en-US" dirty="0" smtClean="0"/>
              <a:t>Requirements complexity (</a:t>
            </a:r>
            <a:r>
              <a:rPr lang="en-US" dirty="0" err="1" smtClean="0"/>
              <a:t>OpenADR</a:t>
            </a:r>
            <a:r>
              <a:rPr lang="en-US" dirty="0" smtClean="0"/>
              <a:t>, quality attributes)</a:t>
            </a:r>
          </a:p>
          <a:p>
            <a:pPr lvl="1"/>
            <a:r>
              <a:rPr lang="en-US" dirty="0" smtClean="0"/>
              <a:t>Technology complexity (energy domain, protocols)</a:t>
            </a:r>
          </a:p>
          <a:p>
            <a:pPr lvl="1"/>
            <a:r>
              <a:rPr lang="en-US" dirty="0" smtClean="0"/>
              <a:t>Team (skill levels, experience, “ramp-up”)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07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</a:t>
            </a:r>
          </a:p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Business goals</a:t>
            </a:r>
          </a:p>
          <a:p>
            <a:r>
              <a:rPr lang="en-US" dirty="0" smtClean="0"/>
              <a:t>Project goals</a:t>
            </a:r>
          </a:p>
          <a:p>
            <a:r>
              <a:rPr lang="en-US" dirty="0" smtClean="0"/>
              <a:t>Current process</a:t>
            </a:r>
          </a:p>
          <a:p>
            <a:r>
              <a:rPr lang="en-US" dirty="0"/>
              <a:t>Process evaluation approach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66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lient - EnerNOC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595562"/>
            <a:ext cx="7610476" cy="764683"/>
          </a:xfrm>
        </p:spPr>
        <p:txBody>
          <a:bodyPr/>
          <a:lstStyle/>
          <a:p>
            <a:r>
              <a:rPr lang="en-US" dirty="0" smtClean="0"/>
              <a:t>Provide energy management applications for utilities, commercial, institutional, and industrial customers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Screen Shot 2011-10-11 at 1.09.41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64" y="3651491"/>
            <a:ext cx="8400230" cy="203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91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3763"/>
            <a:ext cx="8913813" cy="91440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lient - EnerNOC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7234" y="4726336"/>
            <a:ext cx="8802648" cy="1988799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7234" y="1487245"/>
            <a:ext cx="2025127" cy="8229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Energy</a:t>
            </a:r>
          </a:p>
          <a:p>
            <a:pPr algn="ctr"/>
            <a:r>
              <a:rPr lang="en-US" sz="2400" dirty="0" smtClean="0"/>
              <a:t>Suppliers</a:t>
            </a:r>
            <a:endParaRPr lang="en-US" sz="2400" dirty="0"/>
          </a:p>
        </p:txBody>
      </p:sp>
      <p:pic>
        <p:nvPicPr>
          <p:cNvPr id="11" name="Picture 10" descr="Enernoc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235" y="1573325"/>
            <a:ext cx="3675529" cy="650799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3"/>
            <a:endCxn id="11" idx="1"/>
          </p:cNvCxnSpPr>
          <p:nvPr/>
        </p:nvCxnSpPr>
        <p:spPr>
          <a:xfrm>
            <a:off x="2142361" y="1898725"/>
            <a:ext cx="28778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2"/>
            <a:endCxn id="17" idx="3"/>
          </p:cNvCxnSpPr>
          <p:nvPr/>
        </p:nvCxnSpPr>
        <p:spPr>
          <a:xfrm flipH="1">
            <a:off x="3197412" y="2224124"/>
            <a:ext cx="3660588" cy="2623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2"/>
            <a:endCxn id="18" idx="3"/>
          </p:cNvCxnSpPr>
          <p:nvPr/>
        </p:nvCxnSpPr>
        <p:spPr>
          <a:xfrm flipH="1">
            <a:off x="4801098" y="2224124"/>
            <a:ext cx="2056902" cy="2623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19" idx="3"/>
          </p:cNvCxnSpPr>
          <p:nvPr/>
        </p:nvCxnSpPr>
        <p:spPr>
          <a:xfrm flipH="1">
            <a:off x="6404784" y="2224124"/>
            <a:ext cx="453216" cy="2623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20" idx="3"/>
          </p:cNvCxnSpPr>
          <p:nvPr/>
        </p:nvCxnSpPr>
        <p:spPr>
          <a:xfrm>
            <a:off x="6858000" y="2224124"/>
            <a:ext cx="1150471" cy="2623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ction Button: Home 16"/>
          <p:cNvSpPr/>
          <p:nvPr/>
        </p:nvSpPr>
        <p:spPr>
          <a:xfrm>
            <a:off x="2785932" y="4847814"/>
            <a:ext cx="822960" cy="822960"/>
          </a:xfrm>
          <a:prstGeom prst="actionButtonHom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Action Button: Home 17"/>
          <p:cNvSpPr/>
          <p:nvPr/>
        </p:nvSpPr>
        <p:spPr>
          <a:xfrm>
            <a:off x="4389618" y="4847814"/>
            <a:ext cx="822960" cy="822960"/>
          </a:xfrm>
          <a:prstGeom prst="actionButtonHom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Action Button: Home 18"/>
          <p:cNvSpPr/>
          <p:nvPr/>
        </p:nvSpPr>
        <p:spPr>
          <a:xfrm>
            <a:off x="5993304" y="4847814"/>
            <a:ext cx="822960" cy="822960"/>
          </a:xfrm>
          <a:prstGeom prst="actionButtonHom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Action Button: Home 19"/>
          <p:cNvSpPr/>
          <p:nvPr/>
        </p:nvSpPr>
        <p:spPr>
          <a:xfrm>
            <a:off x="7596991" y="4847814"/>
            <a:ext cx="822960" cy="822960"/>
          </a:xfrm>
          <a:prstGeom prst="actionButtonHom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319317" y="2224124"/>
            <a:ext cx="3147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Demand Response Event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Peak energy usage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Emergency load reduction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77923" y="3332120"/>
            <a:ext cx="144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Notifications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03286" y="5791805"/>
            <a:ext cx="3789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Execute Energy Reduction Plans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Reduce energy use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Meet reduction goals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39714" y="4141560"/>
            <a:ext cx="45537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latin typeface="Lucida Grande"/>
                <a:ea typeface="Lucida Grande"/>
                <a:cs typeface="Lucida Grande"/>
              </a:rPr>
              <a:t>$</a:t>
            </a:r>
            <a:endParaRPr lang="en-US" sz="3200" dirty="0"/>
          </a:p>
        </p:txBody>
      </p:sp>
      <p:sp>
        <p:nvSpPr>
          <p:cNvPr id="25" name="Rectangle 24"/>
          <p:cNvSpPr/>
          <p:nvPr/>
        </p:nvSpPr>
        <p:spPr>
          <a:xfrm>
            <a:off x="5537931" y="4141560"/>
            <a:ext cx="45537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latin typeface="Lucida Grande"/>
                <a:ea typeface="Lucida Grande"/>
                <a:cs typeface="Lucida Grande"/>
              </a:rPr>
              <a:t>$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117234" y="4847814"/>
            <a:ext cx="226272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Demand Response</a:t>
            </a:r>
          </a:p>
          <a:p>
            <a:pPr algn="ctr"/>
            <a:r>
              <a:rPr lang="en-US" b="1" dirty="0" smtClean="0"/>
              <a:t>Network</a:t>
            </a:r>
          </a:p>
          <a:p>
            <a:pPr marL="285750" indent="-285750" algn="ctr">
              <a:buFontTx/>
              <a:buChar char="-"/>
            </a:pPr>
            <a:r>
              <a:rPr lang="en-US" dirty="0" smtClean="0"/>
              <a:t>Grocery Stores</a:t>
            </a:r>
          </a:p>
          <a:p>
            <a:pPr marL="285750" indent="-285750" algn="ctr">
              <a:buFontTx/>
              <a:buChar char="-"/>
            </a:pPr>
            <a:r>
              <a:rPr lang="en-US" dirty="0" smtClean="0"/>
              <a:t>Factories</a:t>
            </a:r>
          </a:p>
          <a:p>
            <a:pPr marL="285750" indent="-285750" algn="ctr">
              <a:buFontTx/>
              <a:buChar char="-"/>
            </a:pPr>
            <a:r>
              <a:rPr lang="en-US" dirty="0" smtClean="0"/>
              <a:t>Office buildings</a:t>
            </a:r>
          </a:p>
          <a:p>
            <a:pPr marL="285750" indent="-285750" algn="ctr">
              <a:buFontTx/>
              <a:buChar char="-"/>
            </a:pPr>
            <a:r>
              <a:rPr lang="en-US" dirty="0" smtClean="0"/>
              <a:t>Universities</a:t>
            </a:r>
          </a:p>
        </p:txBody>
      </p:sp>
    </p:spTree>
    <p:extLst>
      <p:ext uri="{BB962C8B-B14F-4D97-AF65-F5344CB8AC3E}">
        <p14:creationId xmlns:p14="http://schemas.microsoft.com/office/powerpoint/2010/main" val="2875468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418" y="2595563"/>
            <a:ext cx="7610476" cy="16547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“Provide a reference architecture and implementation for Automated </a:t>
            </a:r>
            <a:r>
              <a:rPr lang="en-US" dirty="0"/>
              <a:t>D</a:t>
            </a:r>
            <a:r>
              <a:rPr lang="en-US" dirty="0" smtClean="0"/>
              <a:t>emand </a:t>
            </a:r>
            <a:r>
              <a:rPr lang="en-US" dirty="0"/>
              <a:t>R</a:t>
            </a:r>
            <a:r>
              <a:rPr lang="en-US" dirty="0" smtClean="0"/>
              <a:t>esponse (ADR) system, which supports multiple transport protocols for different scale profiles”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 their pragmatic architecture is part of Open Automated Demand Response (OpenADR) standard</a:t>
            </a:r>
          </a:p>
          <a:p>
            <a:r>
              <a:rPr lang="en-US" dirty="0" smtClean="0"/>
              <a:t>Show thought leadership in Automated Demand Response (ADR) by providing a forward looking architecture w </a:t>
            </a:r>
            <a:r>
              <a:rPr lang="en-US" dirty="0" err="1" smtClean="0"/>
              <a:t>ith</a:t>
            </a:r>
            <a:r>
              <a:rPr lang="en-US" dirty="0" smtClean="0"/>
              <a:t> a reference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0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Come up with an elegant architecture which align with OpenADR standard, but enhanced to support multiple transport protocols </a:t>
            </a:r>
            <a:r>
              <a:rPr lang="en-US" dirty="0" smtClean="0">
                <a:solidFill>
                  <a:srgbClr val="21449B"/>
                </a:solidFill>
              </a:rPr>
              <a:t>[Must]</a:t>
            </a:r>
          </a:p>
          <a:p>
            <a:r>
              <a:rPr lang="en-US" dirty="0" smtClean="0"/>
              <a:t>A reference implementation to demonstrate the architecture presented </a:t>
            </a:r>
            <a:r>
              <a:rPr lang="en-US" dirty="0" smtClean="0">
                <a:solidFill>
                  <a:srgbClr val="21449B"/>
                </a:solidFill>
              </a:rPr>
              <a:t>[Negotiable]</a:t>
            </a:r>
          </a:p>
          <a:p>
            <a:r>
              <a:rPr lang="en-US" dirty="0" smtClean="0"/>
              <a:t>A white paper, if we succeed </a:t>
            </a:r>
            <a:r>
              <a:rPr lang="en-US" dirty="0" smtClean="0">
                <a:solidFill>
                  <a:schemeClr val="accent5"/>
                </a:solidFill>
              </a:rPr>
              <a:t>[Optional]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08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Process - KISS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038153"/>
              </p:ext>
            </p:extLst>
          </p:nvPr>
        </p:nvGraphicFramePr>
        <p:xfrm>
          <a:off x="1114425" y="2595563"/>
          <a:ext cx="7610475" cy="3670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930080" y="2595563"/>
            <a:ext cx="137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Iteration -1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300037" y="2994898"/>
            <a:ext cx="722019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866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Evaluation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Establish evaluation criteria by identifying key drivers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Identify candidate process frameworks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Discuss </a:t>
            </a:r>
            <a:r>
              <a:rPr lang="en-US" dirty="0" smtClean="0"/>
              <a:t>frameworks against evaluation </a:t>
            </a:r>
            <a:r>
              <a:rPr lang="en-US" dirty="0" smtClean="0"/>
              <a:t>criteria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dirty="0" smtClean="0"/>
              <a:t>suitable </a:t>
            </a:r>
            <a:r>
              <a:rPr lang="en-US" dirty="0" smtClean="0"/>
              <a:t>process </a:t>
            </a:r>
            <a:r>
              <a:rPr lang="en-US" dirty="0" smtClean="0"/>
              <a:t>framework(s)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Tailor process framework and create the process for our project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37935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691</TotalTime>
  <Words>573</Words>
  <Application>Microsoft Macintosh PowerPoint</Application>
  <PresentationFormat>On-screen Show (4:3)</PresentationFormat>
  <Paragraphs>183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Perception</vt:lpstr>
      <vt:lpstr>Process Evaluation Approach</vt:lpstr>
      <vt:lpstr>Agenda</vt:lpstr>
      <vt:lpstr>Client - EnerNOC</vt:lpstr>
      <vt:lpstr>Client - EnerNOC</vt:lpstr>
      <vt:lpstr>Problem Statement</vt:lpstr>
      <vt:lpstr>Business Goals</vt:lpstr>
      <vt:lpstr>Project Goals</vt:lpstr>
      <vt:lpstr>Current Process - KISS</vt:lpstr>
      <vt:lpstr>Process Evaluation Approach</vt:lpstr>
      <vt:lpstr>Process Evaluation Approach</vt:lpstr>
      <vt:lpstr>Process Evaluation Approach</vt:lpstr>
      <vt:lpstr>Process Evaluation Approach</vt:lpstr>
      <vt:lpstr>Why ACDM?</vt:lpstr>
      <vt:lpstr>Why Scrum?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EnerNOC – Process Evaluation </dc:title>
  <dc:creator>tharanga gamaethige</dc:creator>
  <cp:lastModifiedBy>tharanga gamaethige</cp:lastModifiedBy>
  <cp:revision>26</cp:revision>
  <dcterms:created xsi:type="dcterms:W3CDTF">2011-10-11T04:58:00Z</dcterms:created>
  <dcterms:modified xsi:type="dcterms:W3CDTF">2011-10-13T17:00:48Z</dcterms:modified>
</cp:coreProperties>
</file>