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3" r:id="rId4"/>
    <p:sldId id="260" r:id="rId5"/>
    <p:sldId id="271" r:id="rId6"/>
    <p:sldId id="272" r:id="rId7"/>
    <p:sldId id="279" r:id="rId8"/>
    <p:sldId id="276" r:id="rId9"/>
    <p:sldId id="277" r:id="rId10"/>
    <p:sldId id="278" r:id="rId11"/>
    <p:sldId id="280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3FF1A-0116-504F-89B1-073428F53FC3}" type="datetime1">
              <a:rPr lang="en-US" smtClean="0"/>
              <a:t>12/12/11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BC764-0680-084E-97A0-FB0AE90D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0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E6C4-B88C-4042-A767-F27389440AC7}" type="datetime1">
              <a:rPr lang="en-US" smtClean="0"/>
              <a:t>12/12/11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FB8D5-035D-7F44-9AFB-DBEF7909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9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FB8D5-035D-7F44-9AFB-DBEF790950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02E-3D23-DB49-8256-73F7BC8DD1B6}" type="datetime1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0917EEF-1EB5-8341-8A77-BE0A280D7562}" type="datetime1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F04B-95CB-0C4F-ABCA-FFFB1075EA39}" type="datetime1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3E073B1-0C5F-6040-898E-B6CAC15666A7}" type="datetime1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D40BC1E-F3F6-9D4C-9A03-BF7B6845035A}" type="datetime1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A67F-F4D5-DA43-A553-58815FD9C33B}" type="datetime1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D77-1C06-DC49-B151-9EC14FD5A4DC}" type="datetime1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FB9-B530-B844-8DB5-9872478EB64C}" type="datetime1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469-AD8B-4942-B541-C70E62F4C14A}" type="datetime1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4965-26D8-6A4B-9B13-BA31105CB4FF}" type="datetime1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12046EA-9C72-4749-9A34-057DD00A1655}" type="datetime1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BD9D80D-3A0E-0843-B874-06F2EEFA5CB5}" type="datetime1">
              <a:rPr lang="en-US" smtClean="0"/>
              <a:t>12/12/11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FBE6-5B7B-1348-9041-E0D080270CD9}" type="datetime1">
              <a:rPr lang="en-US" smtClean="0"/>
              <a:t>12/12/11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0499-4C7D-C54C-9D99-3193A4FF1B2A}" type="datetime1">
              <a:rPr lang="en-US" smtClean="0"/>
              <a:t>12/12/11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BE0C8D1-F369-6448-B5B1-C558495A2C21}" type="datetime1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5B8A75-16C8-884A-9CF3-76734585FB23}" type="datetime1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/>
              <a:t>Team Argonauts - EnerNOC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Team:</a:t>
            </a:r>
            <a:r>
              <a:rPr lang="en-US" dirty="0" smtClean="0"/>
              <a:t> Matt, </a:t>
            </a:r>
            <a:r>
              <a:rPr lang="en-US" dirty="0" err="1" smtClean="0"/>
              <a:t>Dandan</a:t>
            </a:r>
            <a:r>
              <a:rPr lang="en-US" dirty="0" smtClean="0"/>
              <a:t>, </a:t>
            </a:r>
            <a:r>
              <a:rPr lang="en-US" dirty="0" err="1" smtClean="0"/>
              <a:t>Rui</a:t>
            </a:r>
            <a:r>
              <a:rPr lang="en-US" dirty="0" smtClean="0"/>
              <a:t>, Sid and </a:t>
            </a:r>
            <a:r>
              <a:rPr lang="en-US" dirty="0" err="1" smtClean="0"/>
              <a:t>Tharanga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Mentors:</a:t>
            </a:r>
            <a:r>
              <a:rPr lang="en-US" dirty="0" smtClean="0"/>
              <a:t> Bradley, Grace and Mel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Process Reflection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659746"/>
              </p:ext>
            </p:extLst>
          </p:nvPr>
        </p:nvGraphicFramePr>
        <p:xfrm>
          <a:off x="405715" y="2595563"/>
          <a:ext cx="8319185" cy="2156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985587"/>
                <a:gridCol w="4666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383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r>
                        <a:rPr lang="en-US" sz="1600" baseline="0" dirty="0" smtClean="0"/>
                        <a:t> Tracker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expended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Risk-Register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Continuous risk management</a:t>
                      </a:r>
                      <a:endParaRPr lang="en-US" sz="1600" dirty="0"/>
                    </a:p>
                  </a:txBody>
                  <a:tcPr/>
                </a:tc>
              </a:tr>
              <a:tr h="5957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The current work plan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manage, track, and evaluate our progress?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4576">
            <a:off x="3351116" y="3244123"/>
            <a:ext cx="361948" cy="35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361417" y="3764271"/>
            <a:ext cx="361948" cy="355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373585" y="4273398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paralysis … Planning has become a full-time activity recently – why?</a:t>
            </a:r>
          </a:p>
          <a:p>
            <a:pPr lvl="1"/>
            <a:r>
              <a:rPr lang="en-US" dirty="0" smtClean="0"/>
              <a:t>Not enough granularity in tasks?</a:t>
            </a:r>
          </a:p>
          <a:p>
            <a:pPr lvl="1"/>
            <a:r>
              <a:rPr lang="en-US" dirty="0" smtClean="0"/>
              <a:t>Not enough budget for ramp-up on tasks?</a:t>
            </a:r>
          </a:p>
          <a:p>
            <a:pPr lvl="1"/>
            <a:r>
              <a:rPr lang="en-US" dirty="0" smtClean="0"/>
              <a:t>Are we just focusing on details we just don’t know right now?</a:t>
            </a:r>
          </a:p>
          <a:p>
            <a:r>
              <a:rPr lang="en-US" dirty="0" smtClean="0"/>
              <a:t>Our goal is to get to a notional architecture ASAP … how ambitious can we be?</a:t>
            </a:r>
          </a:p>
          <a:p>
            <a:pPr lvl="1"/>
            <a:r>
              <a:rPr lang="en-US" dirty="0" smtClean="0"/>
              <a:t>Are we convinced that we will be able to define the architectural drivers by EOS?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9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architectural drivers traceable to client’s business goals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Deployment Costs</a:t>
            </a:r>
          </a:p>
          <a:p>
            <a:r>
              <a:rPr lang="en-US" dirty="0" smtClean="0"/>
              <a:t>Concretely define and prioritized quality attributes</a:t>
            </a:r>
          </a:p>
          <a:p>
            <a:r>
              <a:rPr lang="en-US" dirty="0" smtClean="0"/>
              <a:t>Determine constraints, scope, and preliminary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5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Iteratively develop a stable architecture that reflects the quality attributes outlined in Phase 1</a:t>
            </a:r>
          </a:p>
          <a:p>
            <a:r>
              <a:rPr lang="en-US" dirty="0" smtClean="0"/>
              <a:t>Understand trade-spaces and variability with respect to performance and deployment costs</a:t>
            </a:r>
          </a:p>
          <a:p>
            <a:r>
              <a:rPr lang="en-US" dirty="0" smtClean="0"/>
              <a:t>Systematically reduce uncertainty in the underlying architecture through experimentation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reference implementation of the architecture designed in Phase 2</a:t>
            </a:r>
          </a:p>
          <a:p>
            <a:r>
              <a:rPr lang="en-US" dirty="0" smtClean="0"/>
              <a:t>Demonstrate systemic properties of the architecture according to the customer’s priorities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Goals</a:t>
            </a:r>
          </a:p>
          <a:p>
            <a:r>
              <a:rPr lang="en-US" dirty="0" smtClean="0"/>
              <a:t>High-Level Strategy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Reporting</a:t>
            </a:r>
            <a:r>
              <a:rPr lang="en-US" dirty="0"/>
              <a:t> </a:t>
            </a:r>
            <a:r>
              <a:rPr lang="en-US" dirty="0" smtClean="0"/>
              <a:t>&amp;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763"/>
            <a:ext cx="8913813" cy="9144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lient - EnerNOC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234" y="4726336"/>
            <a:ext cx="8802648" cy="1988799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7234" y="1487245"/>
            <a:ext cx="2025127" cy="8229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Energy</a:t>
            </a:r>
          </a:p>
          <a:p>
            <a:pPr algn="ctr"/>
            <a:r>
              <a:rPr lang="en-US" sz="2400" dirty="0" smtClean="0"/>
              <a:t>Suppliers</a:t>
            </a:r>
            <a:endParaRPr lang="en-US" sz="2400" dirty="0"/>
          </a:p>
        </p:txBody>
      </p:sp>
      <p:pic>
        <p:nvPicPr>
          <p:cNvPr id="11" name="Picture 10" descr="Enernoc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5" y="1573325"/>
            <a:ext cx="3675529" cy="65079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2142361" y="1898725"/>
            <a:ext cx="28778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17" idx="3"/>
          </p:cNvCxnSpPr>
          <p:nvPr/>
        </p:nvCxnSpPr>
        <p:spPr>
          <a:xfrm flipH="1">
            <a:off x="3197412" y="2224124"/>
            <a:ext cx="3660588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3"/>
          </p:cNvCxnSpPr>
          <p:nvPr/>
        </p:nvCxnSpPr>
        <p:spPr>
          <a:xfrm flipH="1">
            <a:off x="4801098" y="2224124"/>
            <a:ext cx="2056902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9" idx="3"/>
          </p:cNvCxnSpPr>
          <p:nvPr/>
        </p:nvCxnSpPr>
        <p:spPr>
          <a:xfrm flipH="1">
            <a:off x="6404784" y="2224124"/>
            <a:ext cx="453216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16264" y="2224124"/>
            <a:ext cx="1150471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Action Button: Home 16"/>
          <p:cNvSpPr/>
          <p:nvPr/>
        </p:nvSpPr>
        <p:spPr>
          <a:xfrm>
            <a:off x="2785932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Action Button: Home 17"/>
          <p:cNvSpPr/>
          <p:nvPr/>
        </p:nvSpPr>
        <p:spPr>
          <a:xfrm>
            <a:off x="4389618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Action Button: Home 18"/>
          <p:cNvSpPr/>
          <p:nvPr/>
        </p:nvSpPr>
        <p:spPr>
          <a:xfrm>
            <a:off x="5993304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Action Button: Home 19"/>
          <p:cNvSpPr/>
          <p:nvPr/>
        </p:nvSpPr>
        <p:spPr>
          <a:xfrm>
            <a:off x="7596991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42361" y="2224124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Demand Response Event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Peak energy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Emergency load reduction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77923" y="3332120"/>
            <a:ext cx="160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Notifications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77454" y="5771395"/>
            <a:ext cx="378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Execute Energy Reduction Plans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Reduce energy use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Meet reduction goals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234" y="4847814"/>
            <a:ext cx="226272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Demand Response</a:t>
            </a:r>
          </a:p>
          <a:p>
            <a:pPr algn="ctr"/>
            <a:r>
              <a:rPr lang="en-US" b="1" dirty="0" smtClean="0"/>
              <a:t>Network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Grocery Stores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Factories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Office buildings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Universities</a:t>
            </a:r>
          </a:p>
        </p:txBody>
      </p:sp>
    </p:spTree>
    <p:extLst>
      <p:ext uri="{BB962C8B-B14F-4D97-AF65-F5344CB8AC3E}">
        <p14:creationId xmlns:p14="http://schemas.microsoft.com/office/powerpoint/2010/main" val="287546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a pragmatic and forward-looking architecture is adopted as part of the Open Automated Demand Response (OpenADR) standard</a:t>
            </a:r>
          </a:p>
          <a:p>
            <a:pPr lvl="1"/>
            <a:r>
              <a:rPr lang="en-US" dirty="0" smtClean="0"/>
              <a:t>Architecture is central to the entire project</a:t>
            </a:r>
          </a:p>
          <a:p>
            <a:pPr lvl="2"/>
            <a:r>
              <a:rPr lang="en-US" dirty="0" smtClean="0"/>
              <a:t>Systemic properties</a:t>
            </a:r>
          </a:p>
          <a:p>
            <a:pPr lvl="2"/>
            <a:r>
              <a:rPr lang="en-US" dirty="0" smtClean="0"/>
              <a:t>Trade spaces </a:t>
            </a:r>
          </a:p>
          <a:p>
            <a:pPr lvl="2"/>
            <a:r>
              <a:rPr lang="en-US" dirty="0" smtClean="0"/>
              <a:t>Traceability to an existing standard</a:t>
            </a:r>
          </a:p>
          <a:p>
            <a:pPr lvl="1"/>
            <a:r>
              <a:rPr lang="en-US" dirty="0" smtClean="0"/>
              <a:t>Implementation provides credence to architecture</a:t>
            </a:r>
          </a:p>
          <a:p>
            <a:pPr lvl="2"/>
            <a:r>
              <a:rPr lang="en-US" dirty="0" smtClean="0"/>
              <a:t>Seeing is believing</a:t>
            </a:r>
          </a:p>
          <a:p>
            <a:pPr lvl="2"/>
            <a:r>
              <a:rPr lang="en-US" dirty="0" smtClean="0"/>
              <a:t>Designs will be copied or adopted in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4160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352775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75109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797443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019777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630944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242111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7464446" y="202555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807561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63942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186276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08610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85327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993" y="2038256"/>
            <a:ext cx="11917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SEP’11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52775" y="2038256"/>
            <a:ext cx="1246618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OCT’11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75109" y="2038256"/>
            <a:ext cx="1222334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NOV’11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97443" y="2038256"/>
            <a:ext cx="123400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DEC’11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019777" y="2038256"/>
            <a:ext cx="1230866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JAN’12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242111" y="2038256"/>
            <a:ext cx="12213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FEB’12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54643" y="2489106"/>
            <a:ext cx="731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160993" y="2038256"/>
            <a:ext cx="8515350" cy="4483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48"/>
          <p:cNvSpPr>
            <a:spLocks noChangeArrowheads="1"/>
          </p:cNvSpPr>
          <p:nvPr/>
        </p:nvSpPr>
        <p:spPr bwMode="auto">
          <a:xfrm>
            <a:off x="4256210" y="3273672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Strategic, Project Plan</a:t>
            </a:r>
            <a:endParaRPr lang="en-US" dirty="0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463493" y="2044606"/>
            <a:ext cx="121285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MAR’12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>
            <a:off x="168930" y="2460531"/>
            <a:ext cx="850741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1047975" y="3270890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609" y="2515763"/>
            <a:ext cx="880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Kickoff</a:t>
            </a:r>
          </a:p>
          <a:p>
            <a:r>
              <a:rPr lang="en-US" sz="1600" i="1" dirty="0" smtClean="0"/>
              <a:t>Sep 23</a:t>
            </a:r>
            <a:endParaRPr lang="en-US" sz="16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1988225" y="3804827"/>
            <a:ext cx="586884" cy="1068598"/>
          </a:xfrm>
          <a:prstGeom prst="roundRect">
            <a:avLst/>
          </a:prstGeom>
          <a:solidFill>
            <a:srgbClr val="BBC0A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/>
              <a:t>Identify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897316" y="3804827"/>
            <a:ext cx="1066626" cy="106859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Project,</a:t>
            </a:r>
          </a:p>
          <a:p>
            <a:r>
              <a:rPr lang="en-US" sz="1600" dirty="0" smtClean="0"/>
              <a:t>Business </a:t>
            </a:r>
          </a:p>
          <a:p>
            <a:r>
              <a:rPr lang="en-US" sz="1600" dirty="0" smtClean="0"/>
              <a:t>Goals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97443" y="6182802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2599393" y="3804827"/>
            <a:ext cx="865629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/>
              <a:t>Define</a:t>
            </a:r>
          </a:p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5022" y="3804827"/>
            <a:ext cx="943588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/>
              <a:t>Refine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33943" y="2485412"/>
            <a:ext cx="1435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SOW/Scope</a:t>
            </a:r>
          </a:p>
          <a:p>
            <a:r>
              <a:rPr lang="en-US" sz="1600" i="1" dirty="0" smtClean="0"/>
              <a:t>SRS</a:t>
            </a:r>
          </a:p>
          <a:p>
            <a:r>
              <a:rPr lang="en-US" sz="1600" i="1" dirty="0" smtClean="0"/>
              <a:t>WBS</a:t>
            </a:r>
            <a:endParaRPr lang="en-US" sz="1600" i="1" dirty="0"/>
          </a:p>
        </p:txBody>
      </p:sp>
      <p:sp>
        <p:nvSpPr>
          <p:cNvPr id="57" name="Right Brace 56"/>
          <p:cNvSpPr/>
          <p:nvPr/>
        </p:nvSpPr>
        <p:spPr>
          <a:xfrm rot="16200000">
            <a:off x="3048802" y="2362714"/>
            <a:ext cx="299234" cy="2420387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005960" y="2965895"/>
            <a:ext cx="236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Arch. Drivers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963941" y="4942453"/>
            <a:ext cx="2444669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1 - Inception</a:t>
            </a:r>
          </a:p>
        </p:txBody>
      </p:sp>
      <p:sp>
        <p:nvSpPr>
          <p:cNvPr id="60" name="Right Brace 59"/>
          <p:cNvSpPr/>
          <p:nvPr/>
        </p:nvSpPr>
        <p:spPr>
          <a:xfrm rot="16200000">
            <a:off x="7315270" y="2361449"/>
            <a:ext cx="296451" cy="2425699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630946" y="3804827"/>
            <a:ext cx="619698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Iteration 1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250646" y="3804827"/>
            <a:ext cx="2425697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Iterati</a:t>
            </a:r>
            <a:r>
              <a:rPr lang="en-US" sz="1600" dirty="0" smtClean="0"/>
              <a:t>ons </a:t>
            </a:r>
          </a:p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2-n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01423" y="2963113"/>
            <a:ext cx="186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Arch. Refinement</a:t>
            </a:r>
            <a:endParaRPr lang="en-US" sz="1400" dirty="0"/>
          </a:p>
        </p:txBody>
      </p:sp>
      <p:sp>
        <p:nvSpPr>
          <p:cNvPr id="64" name="AutoShape 48"/>
          <p:cNvSpPr>
            <a:spLocks noChangeArrowheads="1"/>
          </p:cNvSpPr>
          <p:nvPr/>
        </p:nvSpPr>
        <p:spPr bwMode="auto">
          <a:xfrm>
            <a:off x="6098243" y="3265859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075907" y="6182802"/>
            <a:ext cx="77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MOSP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0615" y="2668163"/>
            <a:ext cx="10563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Notional</a:t>
            </a:r>
          </a:p>
          <a:p>
            <a:pPr algn="ctr"/>
            <a:r>
              <a:rPr lang="en-US" sz="1600" i="1" dirty="0" smtClean="0"/>
              <a:t>Arch.</a:t>
            </a:r>
            <a:endParaRPr lang="en-US" sz="1600" i="1" dirty="0"/>
          </a:p>
        </p:txBody>
      </p:sp>
      <p:sp>
        <p:nvSpPr>
          <p:cNvPr id="67" name="Rounded Rectangle 66"/>
          <p:cNvSpPr/>
          <p:nvPr/>
        </p:nvSpPr>
        <p:spPr>
          <a:xfrm>
            <a:off x="5630949" y="4942453"/>
            <a:ext cx="3045394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2 - Elaboration</a:t>
            </a:r>
          </a:p>
        </p:txBody>
      </p:sp>
    </p:spTree>
    <p:extLst>
      <p:ext uri="{BB962C8B-B14F-4D97-AF65-F5344CB8AC3E}">
        <p14:creationId xmlns:p14="http://schemas.microsoft.com/office/powerpoint/2010/main" val="162900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4160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352775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75109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797443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019777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630944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242111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7464446" y="202555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807561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63942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186276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08610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85327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993" y="2038256"/>
            <a:ext cx="11917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APR’12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52775" y="2038256"/>
            <a:ext cx="1246618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MAY’12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75109" y="2038256"/>
            <a:ext cx="1222334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JUN’12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97443" y="2038256"/>
            <a:ext cx="123400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JUL’12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019777" y="2038256"/>
            <a:ext cx="1230866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AUG’12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242111" y="2038256"/>
            <a:ext cx="12213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…</a:t>
            </a:r>
            <a:endParaRPr lang="en-US" sz="1200" dirty="0">
              <a:latin typeface="Verdana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54643" y="2489106"/>
            <a:ext cx="731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160993" y="2038256"/>
            <a:ext cx="8515350" cy="4483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Strategic, Project Plan</a:t>
            </a:r>
            <a:endParaRPr lang="en-US" dirty="0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463493" y="2044606"/>
            <a:ext cx="121285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DEC’12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>
            <a:off x="168930" y="2460531"/>
            <a:ext cx="850741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3696" y="3804827"/>
            <a:ext cx="2104107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Iterati</a:t>
            </a:r>
            <a:r>
              <a:rPr lang="en-US" sz="1600" dirty="0" smtClean="0"/>
              <a:t>ons </a:t>
            </a:r>
          </a:p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2-n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3" name="Right Brace 32"/>
          <p:cNvSpPr/>
          <p:nvPr/>
        </p:nvSpPr>
        <p:spPr>
          <a:xfrm rot="16200000">
            <a:off x="1077525" y="2522244"/>
            <a:ext cx="296451" cy="2104106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4643" y="2798637"/>
            <a:ext cx="180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Arch. Refinement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950686" y="2681083"/>
            <a:ext cx="8451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Stable</a:t>
            </a:r>
          </a:p>
          <a:p>
            <a:pPr algn="ctr"/>
            <a:r>
              <a:rPr lang="en-US" sz="1600" i="1" dirty="0" smtClean="0"/>
              <a:t>Arch.</a:t>
            </a:r>
            <a:endParaRPr lang="en-US" sz="1600" i="1" dirty="0"/>
          </a:p>
        </p:txBody>
      </p:sp>
      <p:sp>
        <p:nvSpPr>
          <p:cNvPr id="41" name="AutoShape 48"/>
          <p:cNvSpPr>
            <a:spLocks noChangeArrowheads="1"/>
          </p:cNvSpPr>
          <p:nvPr/>
        </p:nvSpPr>
        <p:spPr bwMode="auto">
          <a:xfrm>
            <a:off x="2202242" y="3265859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78295" y="6230521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44" name="Right Brace 43"/>
          <p:cNvSpPr/>
          <p:nvPr/>
        </p:nvSpPr>
        <p:spPr>
          <a:xfrm rot="16200000">
            <a:off x="4187934" y="1668344"/>
            <a:ext cx="296449" cy="3811906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60091" y="2668163"/>
            <a:ext cx="1809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Detailed Design,</a:t>
            </a:r>
          </a:p>
          <a:p>
            <a:pPr algn="ctr"/>
            <a:r>
              <a:rPr lang="en-US" sz="1400" dirty="0" smtClean="0"/>
              <a:t>Construction, Integration, Testing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630946" y="6189152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6242110" y="3804827"/>
            <a:ext cx="2434233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Transition</a:t>
            </a:r>
          </a:p>
          <a:p>
            <a:pPr algn="ctr"/>
            <a:r>
              <a:rPr lang="en-US" sz="1600" dirty="0" smtClean="0"/>
              <a:t>Postmortem</a:t>
            </a:r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2430206" y="3804827"/>
            <a:ext cx="3811904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/>
              <a:t>Iterations</a:t>
            </a:r>
          </a:p>
          <a:p>
            <a:pPr algn="ctr"/>
            <a:r>
              <a:rPr lang="en-US" sz="1600" dirty="0" smtClean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66754" y="6230521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2430205" y="4942453"/>
            <a:ext cx="3811905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3 - Construction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3697" y="4942453"/>
            <a:ext cx="2104106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794" y="4942453"/>
            <a:ext cx="2440549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4 - Transition</a:t>
            </a:r>
          </a:p>
        </p:txBody>
      </p:sp>
    </p:spTree>
    <p:extLst>
      <p:ext uri="{BB962C8B-B14F-4D97-AF65-F5344CB8AC3E}">
        <p14:creationId xmlns:p14="http://schemas.microsoft.com/office/powerpoint/2010/main" val="7356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project goals </a:t>
            </a:r>
          </a:p>
          <a:p>
            <a:r>
              <a:rPr lang="en-US" dirty="0" smtClean="0"/>
              <a:t>Create initial Project WBS and Project Plan</a:t>
            </a:r>
          </a:p>
          <a:p>
            <a:r>
              <a:rPr lang="en-US" dirty="0" smtClean="0"/>
              <a:t>Develop current Phase plan (# iterations, activities)</a:t>
            </a:r>
          </a:p>
          <a:p>
            <a:r>
              <a:rPr lang="en-US" dirty="0" smtClean="0"/>
              <a:t>Each iteration:</a:t>
            </a:r>
          </a:p>
          <a:p>
            <a:pPr lvl="1"/>
            <a:r>
              <a:rPr lang="en-US" dirty="0" smtClean="0"/>
              <a:t>Iteration planning (pull tasks from Project Plan)</a:t>
            </a:r>
          </a:p>
          <a:p>
            <a:pPr lvl="1"/>
            <a:r>
              <a:rPr lang="en-US" dirty="0" smtClean="0"/>
              <a:t>Execution and tracking</a:t>
            </a:r>
          </a:p>
          <a:p>
            <a:pPr lvl="1"/>
            <a:r>
              <a:rPr lang="en-US" dirty="0" smtClean="0"/>
              <a:t>Revisit Phase and Project Plan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61141"/>
              </p:ext>
            </p:extLst>
          </p:nvPr>
        </p:nvGraphicFramePr>
        <p:xfrm>
          <a:off x="2992530" y="4155037"/>
          <a:ext cx="541776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5920"/>
                <a:gridCol w="1805920"/>
                <a:gridCol w="180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2.1 Task </a:t>
                      </a:r>
                      <a:r>
                        <a:rPr lang="en-US" dirty="0" smtClean="0"/>
                        <a:t>(1hr)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Bent-Up Arrow 7"/>
          <p:cNvSpPr/>
          <p:nvPr/>
        </p:nvSpPr>
        <p:spPr>
          <a:xfrm rot="10800000" flipH="1">
            <a:off x="2992530" y="2253028"/>
            <a:ext cx="2833124" cy="822960"/>
          </a:xfrm>
          <a:prstGeom prst="bentUp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7087" y="4155037"/>
            <a:ext cx="154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59868" y="3785705"/>
            <a:ext cx="111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10800000" flipV="1">
            <a:off x="789367" y="4524369"/>
            <a:ext cx="2028770" cy="1064800"/>
          </a:xfrm>
          <a:prstGeom prst="bentUp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6068" y="5727755"/>
            <a:ext cx="216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time spent</a:t>
            </a:r>
          </a:p>
          <a:p>
            <a:r>
              <a:rPr lang="en-US" dirty="0" smtClean="0"/>
              <a:t>Tasks completed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2530" y="2549704"/>
            <a:ext cx="213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Planning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Estimation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389202" y="2253028"/>
            <a:ext cx="2428936" cy="1902009"/>
          </a:xfrm>
          <a:prstGeom prst="foldedCorne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WBS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smtClean="0"/>
              <a:t>Activities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Deliverables</a:t>
            </a:r>
            <a:endParaRPr lang="en-US" dirty="0"/>
          </a:p>
          <a:p>
            <a:r>
              <a:rPr lang="en-US" b="1" dirty="0" smtClean="0"/>
              <a:t>Master Design Plan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Milestones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Strategy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11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&amp;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Weekly Status Meetings</a:t>
            </a:r>
          </a:p>
          <a:p>
            <a:pPr lvl="1"/>
            <a:r>
              <a:rPr lang="en-US" dirty="0" smtClean="0"/>
              <a:t>Team status (people)</a:t>
            </a:r>
          </a:p>
          <a:p>
            <a:pPr lvl="1"/>
            <a:r>
              <a:rPr lang="en-US" dirty="0" smtClean="0"/>
              <a:t>Around the table (done, current, issues)</a:t>
            </a:r>
          </a:p>
          <a:p>
            <a:pPr lvl="1"/>
            <a:r>
              <a:rPr lang="en-US" dirty="0" smtClean="0"/>
              <a:t>Project Status</a:t>
            </a:r>
          </a:p>
          <a:p>
            <a:pPr lvl="2"/>
            <a:r>
              <a:rPr lang="en-US" dirty="0" smtClean="0"/>
              <a:t>Project (Where are we?)</a:t>
            </a:r>
          </a:p>
          <a:p>
            <a:pPr lvl="2"/>
            <a:r>
              <a:rPr lang="en-US" dirty="0"/>
              <a:t>Iteration </a:t>
            </a:r>
            <a:r>
              <a:rPr lang="en-US" dirty="0" smtClean="0"/>
              <a:t>(Active and upcoming tasks - owners?)</a:t>
            </a:r>
          </a:p>
          <a:p>
            <a:pPr lvl="2"/>
            <a:r>
              <a:rPr lang="en-US" dirty="0" smtClean="0"/>
              <a:t>Phase (Do we need to adjust our plan?)</a:t>
            </a:r>
          </a:p>
          <a:p>
            <a:pPr lvl="1"/>
            <a:r>
              <a:rPr lang="en-US" dirty="0" smtClean="0"/>
              <a:t>Process Reflection</a:t>
            </a:r>
          </a:p>
          <a:p>
            <a:pPr lvl="2"/>
            <a:r>
              <a:rPr lang="en-US" dirty="0" smtClean="0"/>
              <a:t>How are we working and is it helpful?</a:t>
            </a:r>
          </a:p>
          <a:p>
            <a:pPr lvl="2"/>
            <a:r>
              <a:rPr lang="en-US" dirty="0" smtClean="0"/>
              <a:t>Are we tracking our processes appropriately?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27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3334</TotalTime>
  <Words>623</Words>
  <Application>Microsoft Macintosh PowerPoint</Application>
  <PresentationFormat>On-screen Show (4:3)</PresentationFormat>
  <Paragraphs>182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Strategy</vt:lpstr>
      <vt:lpstr>Agenda</vt:lpstr>
      <vt:lpstr>Client - EnerNOC</vt:lpstr>
      <vt:lpstr>Business Goals</vt:lpstr>
      <vt:lpstr>Strategic, Project Plan</vt:lpstr>
      <vt:lpstr>Strategic, Project Plan</vt:lpstr>
      <vt:lpstr>Planning</vt:lpstr>
      <vt:lpstr>Planning</vt:lpstr>
      <vt:lpstr>Reporting &amp; Tracking</vt:lpstr>
      <vt:lpstr>Example Process Reflection</vt:lpstr>
      <vt:lpstr>Questions and Feedback</vt:lpstr>
      <vt:lpstr>Phase 1 Objectives</vt:lpstr>
      <vt:lpstr>Phase 2 Objectives</vt:lpstr>
      <vt:lpstr>Phase 3 Objectives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EnerNOC – Process Evaluation </dc:title>
  <dc:creator>tharanga gamaethige</dc:creator>
  <cp:lastModifiedBy>Matthew Lenzo</cp:lastModifiedBy>
  <cp:revision>78</cp:revision>
  <dcterms:created xsi:type="dcterms:W3CDTF">2011-10-11T04:58:00Z</dcterms:created>
  <dcterms:modified xsi:type="dcterms:W3CDTF">2011-12-12T22:03:22Z</dcterms:modified>
</cp:coreProperties>
</file>